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4" r:id="rId2"/>
  </p:sldMasterIdLst>
  <p:notesMasterIdLst>
    <p:notesMasterId r:id="rId26"/>
  </p:notesMasterIdLst>
  <p:sldIdLst>
    <p:sldId id="943" r:id="rId3"/>
    <p:sldId id="2805" r:id="rId4"/>
    <p:sldId id="2813" r:id="rId5"/>
    <p:sldId id="2821" r:id="rId6"/>
    <p:sldId id="2806" r:id="rId7"/>
    <p:sldId id="2807" r:id="rId8"/>
    <p:sldId id="2808" r:id="rId9"/>
    <p:sldId id="2809" r:id="rId10"/>
    <p:sldId id="2810" r:id="rId11"/>
    <p:sldId id="2812" r:id="rId12"/>
    <p:sldId id="2822" r:id="rId13"/>
    <p:sldId id="2823" r:id="rId14"/>
    <p:sldId id="2811" r:id="rId15"/>
    <p:sldId id="2814" r:id="rId16"/>
    <p:sldId id="2815" r:id="rId17"/>
    <p:sldId id="2820" r:id="rId18"/>
    <p:sldId id="2818" r:id="rId19"/>
    <p:sldId id="2816" r:id="rId20"/>
    <p:sldId id="2824" r:id="rId21"/>
    <p:sldId id="2825" r:id="rId22"/>
    <p:sldId id="2826" r:id="rId23"/>
    <p:sldId id="2827" r:id="rId24"/>
    <p:sldId id="2614" r:id="rId25"/>
  </p:sldIdLst>
  <p:sldSz cx="12192000" cy="6858000"/>
  <p:notesSz cx="6858000" cy="9144000"/>
  <p:embeddedFontLst>
    <p:embeddedFont>
      <p:font typeface="HG꼬딕씨 40g" panose="02020603020101020101" pitchFamily="18" charset="-127"/>
      <p:regular r:id="rId27"/>
    </p:embeddedFont>
    <p:embeddedFont>
      <p:font typeface="HG꼬딕씨 80g" panose="02020603020101020101" pitchFamily="18" charset="-127"/>
      <p:regular r:id="rId28"/>
    </p:embeddedFont>
    <p:embeddedFont>
      <p:font typeface="Pretendard Light" panose="02000403000000020004" pitchFamily="50" charset="-127"/>
      <p:regular r:id="rId29"/>
    </p:embeddedFont>
    <p:embeddedFont>
      <p:font typeface="나눔스퀘어" panose="020B0600000101010101" pitchFamily="50" charset="-127"/>
      <p:regular r:id="rId30"/>
    </p:embeddedFont>
    <p:embeddedFont>
      <p:font typeface="나눔스퀘어 ExtraBold" panose="020B0600000101010101" pitchFamily="50" charset="-127"/>
      <p:bold r:id="rId31"/>
    </p:embeddedFont>
    <p:embeddedFont>
      <p:font typeface="나눔스퀘어 Light" panose="020B0600000101010101" pitchFamily="50" charset="-127"/>
      <p:regular r:id="rId32"/>
    </p:embeddedFont>
    <p:embeddedFont>
      <p:font typeface="맑은 고딕" panose="020B0503020000020004" pitchFamily="50" charset="-127"/>
      <p:regular r:id="rId33"/>
      <p:bold r:id="rId3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D2D"/>
    <a:srgbClr val="AC9578"/>
    <a:srgbClr val="871316"/>
    <a:srgbClr val="ECE4D0"/>
    <a:srgbClr val="961E1E"/>
    <a:srgbClr val="DDCB97"/>
    <a:srgbClr val="5A6770"/>
    <a:srgbClr val="977E62"/>
    <a:srgbClr val="015152"/>
    <a:srgbClr val="DAD9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3" autoAdjust="0"/>
    <p:restoredTop sz="94848" autoAdjust="0"/>
  </p:normalViewPr>
  <p:slideViewPr>
    <p:cSldViewPr snapToGrid="0" showGuides="1">
      <p:cViewPr varScale="1">
        <p:scale>
          <a:sx n="105" d="100"/>
          <a:sy n="105" d="100"/>
        </p:scale>
        <p:origin x="792" y="102"/>
      </p:cViewPr>
      <p:guideLst>
        <p:guide orient="horz" pos="2137"/>
        <p:guide pos="384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93C6D-3099-4E7B-90EA-F64E7E8E181A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EF7E8-0AE7-420D-98E6-FC05064F93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817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0EF7E8-0AE7-420D-98E6-FC05064F93D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381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0EF7E8-0AE7-420D-98E6-FC05064F93DE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135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EF7E8-0AE7-420D-98E6-FC05064F93DE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3699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EF7E8-0AE7-420D-98E6-FC05064F93DE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9842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0EF7E8-0AE7-420D-98E6-FC05064F93DE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4823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6727D2-7DE8-490D-933E-F8E6ED7D0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68E67D6-ECA9-4536-8CE9-700CDD0F48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9FC91B-D1C2-4A7D-89D3-9BDB29BC7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A8F4B8-3693-4790-826D-B7BF3AC45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F021DC-2213-420C-8135-E4DB67ECF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307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3F8E3C-72A6-49AB-A0AB-652EE6224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DB5928B-5925-475D-B521-89B5152918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5AED8BF-EBA1-429A-B9F9-EED09E00B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A10FCBA-50E6-4C47-8285-36ECA349B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899F62B-9583-431D-A163-5E6779718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663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8F04E39-F539-4ADD-84AA-ADEC64B2A6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F5C5AFF-112F-437C-AD18-B1E892FA5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86D68B6-3A8B-4B54-9566-9BFB53D36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D14EF4-0DBF-44EA-B680-44D8BCD47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CAD640-DFE1-49DA-ACF2-9AFE4C7FC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4274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AF24E7-BB0B-4FD9-B5F6-EDF31CD423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88AB2A2-B0BC-43C9-89E0-5CC969015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1A4DE83-3D5E-411D-B876-90EFF7170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9843B4C-A5E9-4231-9B89-A4EE9DCDC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178086-4138-451E-BE5A-A316EF8AE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4843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B05AD4-7F71-42FF-86D8-F3850B439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2C04D3B-36CB-4955-965E-5E28FB467D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D3EAB5-3201-4729-BCEE-98B4E3A9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C8445F4-6E43-4A32-8A4C-D8BE5E3DB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DA7033C-C5FA-4791-A9E0-48DF881CB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226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213D5B-B051-40A6-8751-F021DC68F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169C78B-9224-409D-A5C0-0BA17138B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4BE1C7-499F-4A79-88F9-D2D32C4C5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C1B0D6C-F74E-42A9-8BFD-E483E5F2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1E3DA5B-37E8-4B96-A77A-EA1C2C9C2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3674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918516-3F3A-4344-9AFF-08A177701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C79607F-A31F-41BE-B36A-209B5948D2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E74F302-833C-4562-B773-71BBCBB85D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EC711BE-C409-4FFE-B3A5-2F31B87CE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6DD3CB1-69BF-488B-9677-644967521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60E791B-5796-42F1-99BE-9FF912E82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61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F48F2E-0E17-4B97-A5F7-7F8D38250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EE02562-1699-4379-8825-0C346E723A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46BA124-5B4A-4BA6-A126-F9C49313B5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0BC1531-5C94-4B52-8A5B-2CF877D71A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74DB0CF-7620-449C-9C43-B00D3BF3DC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18CD6B3-3684-40B7-9701-F88D42EA8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7B6D120-0708-4151-A86A-8CB4797AF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25E26D5-89F1-4E2E-91C8-FDBAF31A2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0386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7D83A3F-E00A-41C2-9014-E0FA483DC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5239B5-B4A8-4692-B2C8-8B5883C60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18BB326-ED47-4259-8722-ECC66BA6B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EC52201-924D-4D36-870B-8767A5BC5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0775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7B92398-8193-49D4-9132-DE84B4859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82BC0FB-392A-46BE-A1BB-C4A798C72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61B87C6-C93D-40E9-BE80-4F88A2D1E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5703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6840EA-71FB-41CD-B645-EF8B097C3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86BA82A-A1D3-4379-9EC2-0B9E046E28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E6579FA-37D3-49BE-B7BE-FFF9CA5A67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F43553-674F-42E4-B035-00191D69C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AA7A25-FB73-4E09-80C7-89152BF2D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200D929-F8B0-4E0A-BC2B-CBEAC2EC6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9323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87524A-B052-44AE-BE33-484C9227C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0FD65C-74C9-4D3C-861A-A511080BAC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5B6C76-0595-4B29-9A29-CE78F266B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EB362C2-7673-4DA6-9207-843C4EF27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B027420-ACCB-4D66-93C6-620A0963D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04912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ACBCAAC-6A5B-4B96-AF0F-334D100F9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194E052-961E-4F45-B39C-543C322989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485E42-853E-426B-B796-0DFED4A13F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F59A6E6-7A58-43E6-BAE4-07A2017FF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FA73A02-61A8-43F8-BADB-23FD471EC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25424F0-05F6-4637-B460-4CB86B482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89599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01EA92-1D5B-447A-B114-9A22697C6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3E31FBE-27D7-4A3B-8639-62334C9090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CFFDD58-84ED-4A50-B3C8-5197AA04D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4346C7-EE02-4F78-858C-6D3635BF1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D8D09F-9171-479C-8352-9036F74CB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9498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F01062D-7A7A-4AEE-A28E-533A823C7E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3268A49-22FD-4B55-A5D4-2F76D5DA16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4C3481D-28BA-4B65-96B5-E25869920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2BB853-329F-46CA-AA52-ED0F656A8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E716090-D9CE-4395-910E-B065D63AA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48618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356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33A92B-1645-4DE8-BD04-0DB38D6D3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9A12FBB-F829-47FE-A0B0-CD16B5270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099F1A7-5A32-4547-A1FB-8AD99BDFA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0A429C-0F61-4B94-948A-90CF23CB0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AEF19C-DDDB-49AF-AAE8-2E258C935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60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18B5D8-7AC5-4DB2-B90C-09B71300D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7799D7A-8624-416D-B3BE-680A069186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77393EB-47BF-448D-9ED4-12616C543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F8997B7-E969-4AFD-930B-4C113A4DE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1AED672-74F6-451C-8DE2-C8842D22D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0BE5C85-77D0-4C0C-A339-4807177AD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8657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D9D834-5070-4AD2-9D3B-FB0D5B389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D8D8FDB-46C6-456C-AE34-DAE99D7B9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60440CC-5AC0-4D3C-976B-9D13DDAF3A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572F5F0-D0DA-404D-B3DC-69297755FD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49C7247-520F-47CC-A997-2DBACCC40E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951AB3D-501F-436F-9E6C-DF6721728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568B7F-64AB-456E-B4DA-B91C656CE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10227F2-E64E-4AF6-A082-BBCF9B759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8726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5C45879-6341-45EB-ADE0-90828409E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A396D8-6AA9-42CE-BE81-2670900C0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7BA1D54-68B5-481D-BDB5-7FBB33678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4D1D0BF-0921-4B07-B983-5E183A67B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6777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15C3CDB-11CA-44B7-82F4-B521535CD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EB62423-FAA4-4B5D-B890-3C04B438A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0BF8593-1362-4372-86D7-7A0C292B3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9249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8FFE7D-6A13-48C1-B185-AF7F85B28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598B3EE-93FB-4279-9D5D-47A6A3E54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F89E301-A206-40CC-A6C7-52CCB649F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2A33369-2E22-4638-AFB4-47A5815E9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0E07CF6-EE92-406A-B30B-B2A46E219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9994357-F63A-4E46-B9DF-5C6653F98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5970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59F5F7-8C0D-48BF-86B4-7ED31C921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A60EC0C-E095-4916-830E-02E73ADD8D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D4B057D-168B-4811-A700-92EE26DC4C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E81CE5C-0B47-445E-9A0B-7D2DCD50E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E87FDF7-6CD5-43DE-BC71-B3EA0102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5C152D2-7D11-4529-91E8-5048519BF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4276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01FFCCA-AAFB-47C2-B7A5-24F4E2AB3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8BB846-9336-4263-8FD7-5F7C03C49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1B354DD-2AF7-4EA2-BB71-7A2017B4B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85AD2-9226-4FB2-8EE5-0BD59475A0AD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FA9A1D5-66C7-466D-ADBA-0922C0D3E4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6346D1-6D42-48D5-8E85-4ED0304BF4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304C9-ED30-49B8-9B18-199204C306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363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A568D69-EDC3-4461-BEB6-DC086B2B7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68D490F-47FA-4D3C-9CD7-EF358C585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40B3052-C2D4-483C-9F82-63D3FAE397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F5F74-A17E-4AD9-89EF-33A22FD11F8C}" type="datetimeFigureOut">
              <a:rPr lang="ko-KR" altLang="en-US" smtClean="0"/>
              <a:t>2025-09-04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4E9A12-65BA-4B18-A8EF-F589F4B3F1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F776A2-8052-4D1F-9AAC-89622A43C7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74C3B-A2E7-4586-9420-A0565A757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165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13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4597DD-5984-4CF5-8D74-AF9144D23A15}"/>
              </a:ext>
            </a:extLst>
          </p:cNvPr>
          <p:cNvSpPr txBox="1"/>
          <p:nvPr/>
        </p:nvSpPr>
        <p:spPr>
          <a:xfrm>
            <a:off x="619125" y="1257300"/>
            <a:ext cx="8124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srgbClr val="DDCB97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Pretendard Black" panose="02000A03000000020004" pitchFamily="50" charset="-127"/>
              </a:rPr>
              <a:t>용인 삼가</a:t>
            </a:r>
            <a:r>
              <a:rPr lang="en-US" altLang="ko-KR" sz="2800" dirty="0">
                <a:solidFill>
                  <a:srgbClr val="DDCB97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Pretendard Black" panose="02000A03000000020004" pitchFamily="50" charset="-127"/>
              </a:rPr>
              <a:t>2</a:t>
            </a:r>
            <a:r>
              <a:rPr lang="ko-KR" altLang="en-US" sz="2800" dirty="0">
                <a:solidFill>
                  <a:srgbClr val="DDCB97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Pretendard Black" panose="02000A03000000020004" pitchFamily="50" charset="-127"/>
              </a:rPr>
              <a:t>지구 민간임대 </a:t>
            </a:r>
            <a:r>
              <a:rPr lang="en-US" altLang="ko-KR" sz="2800" dirty="0">
                <a:solidFill>
                  <a:srgbClr val="DDCB97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Pretendard Black" panose="02000A03000000020004" pitchFamily="50" charset="-127"/>
              </a:rPr>
              <a:t>PJT</a:t>
            </a:r>
            <a:r>
              <a:rPr lang="ko-KR" altLang="en-US" sz="2800" dirty="0">
                <a:solidFill>
                  <a:srgbClr val="DDCB97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Pretendard Black" panose="02000A03000000020004" pitchFamily="50" charset="-127"/>
              </a:rPr>
              <a:t> </a:t>
            </a:r>
            <a:endParaRPr lang="en-US" altLang="ko-KR" sz="2800" dirty="0">
              <a:solidFill>
                <a:srgbClr val="DDCB97"/>
              </a:solidFill>
              <a:latin typeface="나눔스퀘어" panose="020B0600000101010101" pitchFamily="50" charset="-127"/>
              <a:ea typeface="나눔스퀘어" panose="020B0600000101010101" pitchFamily="50" charset="-127"/>
              <a:cs typeface="Pretendard Black" panose="02000A03000000020004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dirty="0">
                <a:solidFill>
                  <a:srgbClr val="DDCB97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Pretendard Black" panose="02000A03000000020004" pitchFamily="50" charset="-127"/>
              </a:rPr>
              <a:t>힐스테이트 </a:t>
            </a:r>
            <a:r>
              <a:rPr lang="ko-KR" altLang="en-US" sz="4400" dirty="0" err="1">
                <a:solidFill>
                  <a:srgbClr val="DDCB97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Pretendard Black" panose="02000A03000000020004" pitchFamily="50" charset="-127"/>
              </a:rPr>
              <a:t>용인포레</a:t>
            </a:r>
            <a:endParaRPr lang="en-US" altLang="ko-KR" sz="4400" dirty="0">
              <a:solidFill>
                <a:srgbClr val="DDCB97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  <a:cs typeface="Pretendard Black" panose="02000A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04B165-C233-46FB-9820-847F87B6247F}"/>
              </a:ext>
            </a:extLst>
          </p:cNvPr>
          <p:cNvSpPr txBox="1"/>
          <p:nvPr/>
        </p:nvSpPr>
        <p:spPr>
          <a:xfrm>
            <a:off x="733426" y="5643890"/>
            <a:ext cx="40417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" panose="020B0600000101010101" pitchFamily="50" charset="-127"/>
                <a:ea typeface="나눔스퀘어" panose="020B0600000101010101" pitchFamily="50" charset="-127"/>
                <a:cs typeface="Pretendard Medium" panose="02000603000000020004" pitchFamily="50" charset="-127"/>
              </a:rPr>
              <a:t>2025.09.03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5A333A5-ED68-4636-AED9-8E1B7B7117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04" t="68897" r="32310" b="15876"/>
          <a:stretch/>
        </p:blipFill>
        <p:spPr>
          <a:xfrm>
            <a:off x="9743492" y="5643890"/>
            <a:ext cx="1715082" cy="558048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83B33A83-40DE-4E89-8076-2D1508FF8B78}"/>
              </a:ext>
            </a:extLst>
          </p:cNvPr>
          <p:cNvSpPr/>
          <p:nvPr/>
        </p:nvSpPr>
        <p:spPr>
          <a:xfrm>
            <a:off x="733426" y="2519184"/>
            <a:ext cx="4687660" cy="307777"/>
          </a:xfrm>
          <a:prstGeom prst="rect">
            <a:avLst/>
          </a:prstGeom>
          <a:solidFill>
            <a:srgbClr val="AC957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ko-KR" spc="-150" dirty="0">
                <a:solidFill>
                  <a:srgbClr val="ECE4D0"/>
                </a:solidFill>
                <a:latin typeface="나눔스퀘어 Light" panose="020B0600000101010101" pitchFamily="50" charset="-127"/>
                <a:ea typeface="나눔스퀘어 Light" panose="020B0600000101010101" pitchFamily="50" charset="-127"/>
                <a:cs typeface="Pretendard ExtraLight" panose="02000303000000020004" pitchFamily="50" charset="-127"/>
              </a:rPr>
              <a:t>IPTV</a:t>
            </a:r>
            <a:r>
              <a:rPr lang="ko-KR" altLang="en-US" spc="-150" dirty="0">
                <a:solidFill>
                  <a:srgbClr val="ECE4D0"/>
                </a:solidFill>
                <a:latin typeface="나눔스퀘어 Light" panose="020B0600000101010101" pitchFamily="50" charset="-127"/>
                <a:ea typeface="나눔스퀘어 Light" panose="020B0600000101010101" pitchFamily="50" charset="-127"/>
                <a:cs typeface="Pretendard ExtraLight" panose="02000303000000020004" pitchFamily="50" charset="-127"/>
              </a:rPr>
              <a:t>심의자료</a:t>
            </a:r>
            <a:endParaRPr lang="en-US" altLang="ko-KR" spc="-150" dirty="0">
              <a:solidFill>
                <a:srgbClr val="ECE4D0"/>
              </a:solidFill>
              <a:latin typeface="나눔스퀘어 Light" panose="020B0600000101010101" pitchFamily="50" charset="-127"/>
              <a:ea typeface="나눔스퀘어 Light" panose="020B0600000101010101" pitchFamily="50" charset="-127"/>
              <a:cs typeface="Pretendard SemiBold" panose="020007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9928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“19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삶의 질이 높아지는 한걸음 생활인프라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마트 들려서 저녁 준비도 끝</a:t>
            </a:r>
            <a:endParaRPr lang="en-US" altLang="ko-KR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4E4B22A-213C-4428-A71B-0BAC78F48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541" y="591596"/>
            <a:ext cx="7146919" cy="433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109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</a:t>
            </a:r>
            <a:r>
              <a:rPr lang="en-US" altLang="ko-KR" sz="1400" dirty="0">
                <a:solidFill>
                  <a:prstClr val="white"/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22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맛있는 저녁 식사 후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맛있는 저녁 식사 후</a:t>
            </a:r>
            <a:endParaRPr lang="en-US" altLang="ko-KR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BABC39C-89B7-4339-845B-3B4693416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557" y="591596"/>
            <a:ext cx="7162886" cy="433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796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</a:t>
            </a:r>
            <a:r>
              <a:rPr lang="en-US" altLang="ko-KR" sz="1400" dirty="0">
                <a:solidFill>
                  <a:prstClr val="white"/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22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드라마 정주행으로 하루를 마무리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!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드라마 정주행으로 하루를 마무리</a:t>
            </a:r>
            <a:endParaRPr lang="en-US" altLang="ko-KR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83F831B-554D-4B7E-9180-0BAC9AECC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523" y="591596"/>
            <a:ext cx="7198954" cy="433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603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“30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일상의 즐거움이 되는 힐스테이트 </a:t>
            </a:r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용인포레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         1599-3383 </a:t>
            </a:r>
          </a:p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         시행 ㈜</a:t>
            </a:r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동남현대카이트제십호기업형임대위탁관리부동산투자회사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시공 현대엔지니어링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        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분양 </a:t>
            </a:r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태원씨아이앤디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615F06-52ED-4291-9E04-899B16B39976}"/>
              </a:ext>
            </a:extLst>
          </p:cNvPr>
          <p:cNvSpPr txBox="1"/>
          <p:nvPr/>
        </p:nvSpPr>
        <p:spPr>
          <a:xfrm>
            <a:off x="5416990" y="1495439"/>
            <a:ext cx="1358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>
                <a:highlight>
                  <a:srgbClr val="FFFF00"/>
                </a:highlight>
              </a:rPr>
              <a:t>수정중</a:t>
            </a:r>
            <a:endParaRPr lang="ko-KR" altLang="en-US" dirty="0">
              <a:highlight>
                <a:srgbClr val="FFFF00"/>
              </a:highlight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69BC3908-60E3-4735-A73B-06070DEAA4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2" r="454"/>
          <a:stretch/>
        </p:blipFill>
        <p:spPr>
          <a:xfrm>
            <a:off x="2485235" y="574933"/>
            <a:ext cx="7221530" cy="433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44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4937641" y="3195637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Pretendard Light" panose="02000403000000020004" pitchFamily="50" charset="-127"/>
              </a:rPr>
              <a:t>증빙자료</a:t>
            </a:r>
          </a:p>
        </p:txBody>
      </p:sp>
    </p:spTree>
    <p:extLst>
      <p:ext uri="{BB962C8B-B14F-4D97-AF65-F5344CB8AC3E}">
        <p14:creationId xmlns:p14="http://schemas.microsoft.com/office/powerpoint/2010/main" val="466363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사업계획 승인서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52822C80-76C2-4FB8-9458-9017A8C787BA}"/>
              </a:ext>
            </a:extLst>
          </p:cNvPr>
          <p:cNvGrpSpPr/>
          <p:nvPr/>
        </p:nvGrpSpPr>
        <p:grpSpPr>
          <a:xfrm>
            <a:off x="2322531" y="950613"/>
            <a:ext cx="7546938" cy="5192163"/>
            <a:chOff x="1712927" y="950613"/>
            <a:chExt cx="7546938" cy="5192163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BF40047F-998B-45CA-8EBF-2B08432533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2927" y="950614"/>
              <a:ext cx="3840241" cy="5192162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9B2E37DE-02C8-41F8-9DC1-C1CCC9F704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74951" y="950613"/>
              <a:ext cx="3584914" cy="51921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26572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편리한 교통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992A4C-B728-4D63-AA0F-399AB7260F11}"/>
              </a:ext>
            </a:extLst>
          </p:cNvPr>
          <p:cNvSpPr txBox="1"/>
          <p:nvPr/>
        </p:nvSpPr>
        <p:spPr>
          <a:xfrm>
            <a:off x="552261" y="4886267"/>
            <a:ext cx="108732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에버라인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시청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·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용인대역 인접 편리한 교통환경 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-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단진 인근 </a:t>
            </a:r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시청용인대역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용인대학로를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통한 신중부대로 접근성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: </a:t>
            </a:r>
            <a:r>
              <a:rPr lang="ko-KR" altLang="en-US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네이버지도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35C62B4-4CF8-4745-92F0-3D9F9F877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656" y="812044"/>
            <a:ext cx="4654688" cy="3878907"/>
          </a:xfrm>
          <a:prstGeom prst="rect">
            <a:avLst/>
          </a:prstGeom>
        </p:spPr>
      </p:pic>
      <p:sp>
        <p:nvSpPr>
          <p:cNvPr id="5" name="타원 4">
            <a:extLst>
              <a:ext uri="{FF2B5EF4-FFF2-40B4-BE49-F238E27FC236}">
                <a16:creationId xmlns:a16="http://schemas.microsoft.com/office/drawing/2014/main" id="{104D64FE-D9DE-421E-9BDF-36907988DC25}"/>
              </a:ext>
            </a:extLst>
          </p:cNvPr>
          <p:cNvSpPr/>
          <p:nvPr/>
        </p:nvSpPr>
        <p:spPr>
          <a:xfrm>
            <a:off x="6286569" y="928415"/>
            <a:ext cx="567969" cy="567969"/>
          </a:xfrm>
          <a:prstGeom prst="ellipse">
            <a:avLst/>
          </a:prstGeom>
          <a:noFill/>
          <a:ln w="28575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B3687E16-7D7B-434C-9A69-97B6AB0FFA8C}"/>
              </a:ext>
            </a:extLst>
          </p:cNvPr>
          <p:cNvSpPr/>
          <p:nvPr/>
        </p:nvSpPr>
        <p:spPr>
          <a:xfrm>
            <a:off x="5133315" y="3322622"/>
            <a:ext cx="2598344" cy="1348966"/>
          </a:xfrm>
          <a:custGeom>
            <a:avLst/>
            <a:gdLst>
              <a:gd name="connsiteX0" fmla="*/ 0 w 2598344"/>
              <a:gd name="connsiteY0" fmla="*/ 0 h 1348966"/>
              <a:gd name="connsiteX1" fmla="*/ 570368 w 2598344"/>
              <a:gd name="connsiteY1" fmla="*/ 190123 h 1348966"/>
              <a:gd name="connsiteX2" fmla="*/ 977774 w 2598344"/>
              <a:gd name="connsiteY2" fmla="*/ 353085 h 1348966"/>
              <a:gd name="connsiteX3" fmla="*/ 1339913 w 2598344"/>
              <a:gd name="connsiteY3" fmla="*/ 552261 h 1348966"/>
              <a:gd name="connsiteX4" fmla="*/ 2009869 w 2598344"/>
              <a:gd name="connsiteY4" fmla="*/ 986828 h 1348966"/>
              <a:gd name="connsiteX5" fmla="*/ 2245259 w 2598344"/>
              <a:gd name="connsiteY5" fmla="*/ 1149790 h 1348966"/>
              <a:gd name="connsiteX6" fmla="*/ 2598344 w 2598344"/>
              <a:gd name="connsiteY6" fmla="*/ 1348966 h 134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8344" h="1348966">
                <a:moveTo>
                  <a:pt x="0" y="0"/>
                </a:moveTo>
                <a:lnTo>
                  <a:pt x="570368" y="190123"/>
                </a:lnTo>
                <a:lnTo>
                  <a:pt x="977774" y="353085"/>
                </a:lnTo>
                <a:lnTo>
                  <a:pt x="1339913" y="552261"/>
                </a:lnTo>
                <a:lnTo>
                  <a:pt x="2009869" y="986828"/>
                </a:lnTo>
                <a:lnTo>
                  <a:pt x="2245259" y="1149790"/>
                </a:lnTo>
                <a:lnTo>
                  <a:pt x="2598344" y="1348966"/>
                </a:lnTo>
              </a:path>
            </a:pathLst>
          </a:custGeom>
          <a:noFill/>
          <a:ln w="1905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82BF19C-0BFB-46FC-BB48-C95F9D382703}"/>
              </a:ext>
            </a:extLst>
          </p:cNvPr>
          <p:cNvSpPr/>
          <p:nvPr/>
        </p:nvSpPr>
        <p:spPr>
          <a:xfrm>
            <a:off x="6096000" y="3770768"/>
            <a:ext cx="783125" cy="2361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HG꼬딕씨 40g" panose="02020603020101020101" pitchFamily="18" charset="-127"/>
                <a:ea typeface="HG꼬딕씨 40g" panose="02020603020101020101" pitchFamily="18" charset="-127"/>
              </a:rPr>
              <a:t>신중부대로</a:t>
            </a:r>
          </a:p>
        </p:txBody>
      </p:sp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9CB4031E-2E4A-4DCE-BD92-D961A594916D}"/>
              </a:ext>
            </a:extLst>
          </p:cNvPr>
          <p:cNvSpPr/>
          <p:nvPr/>
        </p:nvSpPr>
        <p:spPr>
          <a:xfrm>
            <a:off x="4897925" y="2842788"/>
            <a:ext cx="1367073" cy="1855961"/>
          </a:xfrm>
          <a:custGeom>
            <a:avLst/>
            <a:gdLst>
              <a:gd name="connsiteX0" fmla="*/ 1367073 w 1367073"/>
              <a:gd name="connsiteY0" fmla="*/ 0 h 1855961"/>
              <a:gd name="connsiteX1" fmla="*/ 615635 w 1367073"/>
              <a:gd name="connsiteY1" fmla="*/ 1013988 h 1855961"/>
              <a:gd name="connsiteX2" fmla="*/ 0 w 1367073"/>
              <a:gd name="connsiteY2" fmla="*/ 1855961 h 185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7073" h="1855961">
                <a:moveTo>
                  <a:pt x="1367073" y="0"/>
                </a:moveTo>
                <a:lnTo>
                  <a:pt x="615635" y="1013988"/>
                </a:lnTo>
                <a:lnTo>
                  <a:pt x="0" y="1855961"/>
                </a:lnTo>
              </a:path>
            </a:pathLst>
          </a:custGeom>
          <a:noFill/>
          <a:ln w="1905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7DB2D54-7094-4B01-974F-5862A0E5A5E0}"/>
              </a:ext>
            </a:extLst>
          </p:cNvPr>
          <p:cNvSpPr/>
          <p:nvPr/>
        </p:nvSpPr>
        <p:spPr>
          <a:xfrm>
            <a:off x="6040924" y="2720840"/>
            <a:ext cx="783125" cy="2361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 err="1">
                <a:latin typeface="HG꼬딕씨 40g" panose="02020603020101020101" pitchFamily="18" charset="-127"/>
                <a:ea typeface="HG꼬딕씨 40g" panose="02020603020101020101" pitchFamily="18" charset="-127"/>
              </a:rPr>
              <a:t>용인대학로</a:t>
            </a:r>
            <a:endParaRPr lang="ko-KR" altLang="en-US" sz="1000" dirty="0"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81310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용인시청 생활권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브랜드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992A4C-B728-4D63-AA0F-399AB7260F11}"/>
              </a:ext>
            </a:extLst>
          </p:cNvPr>
          <p:cNvSpPr txBox="1"/>
          <p:nvPr/>
        </p:nvSpPr>
        <p:spPr>
          <a:xfrm>
            <a:off x="580314" y="4957022"/>
            <a:ext cx="108732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학교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공원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생활인프라까지 다 누리는 힐스테이트 </a:t>
            </a:r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용인포레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삶의 질이 높아지는 한걸음 생활인프라 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-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단지 반경 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1KM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이내 주요 생활권 인접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: </a:t>
            </a:r>
            <a:r>
              <a:rPr lang="ko-KR" altLang="en-US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네이버 지도</a:t>
            </a:r>
            <a:endParaRPr lang="en-US" altLang="ko-KR" sz="12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8C72CA2-32AF-401D-8802-F58782807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474" y="1064801"/>
            <a:ext cx="4853082" cy="381049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392E87C7-4745-479D-A04C-AE483D19451B}"/>
              </a:ext>
            </a:extLst>
          </p:cNvPr>
          <p:cNvGrpSpPr/>
          <p:nvPr/>
        </p:nvGrpSpPr>
        <p:grpSpPr>
          <a:xfrm>
            <a:off x="5704944" y="1064801"/>
            <a:ext cx="5303143" cy="3810490"/>
            <a:chOff x="5704944" y="1064801"/>
            <a:chExt cx="4926107" cy="3539577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5C1594B5-2455-4AEB-93DC-E2E0CFFB5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04944" y="1064801"/>
              <a:ext cx="4925109" cy="3513552"/>
            </a:xfrm>
            <a:prstGeom prst="rect">
              <a:avLst/>
            </a:prstGeom>
          </p:spPr>
        </p:pic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86580B41-45EE-4AAF-B960-2F9F641C8E71}"/>
                </a:ext>
              </a:extLst>
            </p:cNvPr>
            <p:cNvSpPr/>
            <p:nvPr/>
          </p:nvSpPr>
          <p:spPr>
            <a:xfrm>
              <a:off x="8359178" y="2685334"/>
              <a:ext cx="2271873" cy="1919044"/>
            </a:xfrm>
            <a:custGeom>
              <a:avLst/>
              <a:gdLst>
                <a:gd name="connsiteX0" fmla="*/ 588475 w 2390114"/>
                <a:gd name="connsiteY0" fmla="*/ 0 h 2018922"/>
                <a:gd name="connsiteX1" fmla="*/ 552261 w 2390114"/>
                <a:gd name="connsiteY1" fmla="*/ 289710 h 2018922"/>
                <a:gd name="connsiteX2" fmla="*/ 0 w 2390114"/>
                <a:gd name="connsiteY2" fmla="*/ 1421394 h 2018922"/>
                <a:gd name="connsiteX3" fmla="*/ 1240324 w 2390114"/>
                <a:gd name="connsiteY3" fmla="*/ 1919334 h 2018922"/>
                <a:gd name="connsiteX4" fmla="*/ 1430447 w 2390114"/>
                <a:gd name="connsiteY4" fmla="*/ 2018922 h 2018922"/>
                <a:gd name="connsiteX5" fmla="*/ 2372007 w 2390114"/>
                <a:gd name="connsiteY5" fmla="*/ 1991762 h 2018922"/>
                <a:gd name="connsiteX6" fmla="*/ 2390114 w 2390114"/>
                <a:gd name="connsiteY6" fmla="*/ 751437 h 2018922"/>
                <a:gd name="connsiteX7" fmla="*/ 1095469 w 2390114"/>
                <a:gd name="connsiteY7" fmla="*/ 117695 h 2018922"/>
                <a:gd name="connsiteX8" fmla="*/ 588475 w 2390114"/>
                <a:gd name="connsiteY8" fmla="*/ 0 h 201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0114" h="2018922">
                  <a:moveTo>
                    <a:pt x="588475" y="0"/>
                  </a:moveTo>
                  <a:lnTo>
                    <a:pt x="552261" y="289710"/>
                  </a:lnTo>
                  <a:lnTo>
                    <a:pt x="0" y="1421394"/>
                  </a:lnTo>
                  <a:lnTo>
                    <a:pt x="1240324" y="1919334"/>
                  </a:lnTo>
                  <a:lnTo>
                    <a:pt x="1430447" y="2018922"/>
                  </a:lnTo>
                  <a:lnTo>
                    <a:pt x="2372007" y="1991762"/>
                  </a:lnTo>
                  <a:lnTo>
                    <a:pt x="2390114" y="751437"/>
                  </a:lnTo>
                  <a:lnTo>
                    <a:pt x="1095469" y="117695"/>
                  </a:lnTo>
                  <a:lnTo>
                    <a:pt x="588475" y="0"/>
                  </a:lnTo>
                  <a:close/>
                </a:path>
              </a:pathLst>
            </a:custGeom>
            <a:noFill/>
            <a:ln w="28575"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EC2347A-6EFD-4C6D-8E1B-F5FF0D2B9731}"/>
                </a:ext>
              </a:extLst>
            </p:cNvPr>
            <p:cNvSpPr txBox="1"/>
            <p:nvPr/>
          </p:nvSpPr>
          <p:spPr>
            <a:xfrm>
              <a:off x="8907501" y="3644856"/>
              <a:ext cx="1722552" cy="2486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50" dirty="0" err="1">
                  <a:highlight>
                    <a:srgbClr val="FFFF00"/>
                  </a:highlight>
                  <a:latin typeface="HG꼬딕씨 80g" panose="02020603020101020101" pitchFamily="18" charset="-127"/>
                  <a:ea typeface="HG꼬딕씨 80g" panose="02020603020101020101" pitchFamily="18" charset="-127"/>
                </a:rPr>
                <a:t>역북</a:t>
              </a:r>
              <a:r>
                <a:rPr lang="en-US" altLang="ko-KR" sz="1050" dirty="0">
                  <a:highlight>
                    <a:srgbClr val="FFFF00"/>
                  </a:highlight>
                  <a:latin typeface="HG꼬딕씨 80g" panose="02020603020101020101" pitchFamily="18" charset="-127"/>
                  <a:ea typeface="HG꼬딕씨 80g" panose="02020603020101020101" pitchFamily="18" charset="-127"/>
                </a:rPr>
                <a:t>2 </a:t>
              </a:r>
              <a:r>
                <a:rPr lang="ko-KR" altLang="en-US" sz="1050" dirty="0">
                  <a:highlight>
                    <a:srgbClr val="FFFF00"/>
                  </a:highlight>
                  <a:latin typeface="HG꼬딕씨 80g" panose="02020603020101020101" pitchFamily="18" charset="-127"/>
                  <a:ea typeface="HG꼬딕씨 80g" panose="02020603020101020101" pitchFamily="18" charset="-127"/>
                </a:rPr>
                <a:t>근린공원</a:t>
              </a:r>
              <a:r>
                <a:rPr lang="en-US" altLang="ko-KR" sz="1050" dirty="0">
                  <a:highlight>
                    <a:srgbClr val="FFFF00"/>
                  </a:highlight>
                  <a:latin typeface="HG꼬딕씨 80g" panose="02020603020101020101" pitchFamily="18" charset="-127"/>
                  <a:ea typeface="HG꼬딕씨 80g" panose="02020603020101020101" pitchFamily="18" charset="-127"/>
                </a:rPr>
                <a:t>(</a:t>
              </a:r>
              <a:r>
                <a:rPr lang="ko-KR" altLang="en-US" sz="1050" dirty="0">
                  <a:highlight>
                    <a:srgbClr val="FFFF00"/>
                  </a:highlight>
                  <a:latin typeface="HG꼬딕씨 80g" panose="02020603020101020101" pitchFamily="18" charset="-127"/>
                  <a:ea typeface="HG꼬딕씨 80g" panose="02020603020101020101" pitchFamily="18" charset="-127"/>
                </a:rPr>
                <a:t>예정</a:t>
              </a:r>
              <a:r>
                <a:rPr lang="en-US" altLang="ko-KR" sz="1050" dirty="0">
                  <a:highlight>
                    <a:srgbClr val="FFFF00"/>
                  </a:highlight>
                  <a:latin typeface="HG꼬딕씨 80g" panose="02020603020101020101" pitchFamily="18" charset="-127"/>
                  <a:ea typeface="HG꼬딕씨 80g" panose="02020603020101020101" pitchFamily="18" charset="-127"/>
                </a:rPr>
                <a:t>)</a:t>
              </a:r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0EAF928A-A4DB-42C1-9517-E0300A18D53A}"/>
                </a:ext>
              </a:extLst>
            </p:cNvPr>
            <p:cNvSpPr/>
            <p:nvPr/>
          </p:nvSpPr>
          <p:spPr>
            <a:xfrm>
              <a:off x="6413317" y="1661060"/>
              <a:ext cx="567969" cy="567969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5579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학교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공원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24358ECA-FE6C-4681-93FE-AC8F85D11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261" y="1047380"/>
            <a:ext cx="4103204" cy="3513552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086871DC-C5DA-40B4-83A3-324FEDFB6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6150" y="1069460"/>
            <a:ext cx="2473696" cy="34914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CFDE3D4-3291-47C2-9367-5D225E5C0F2E}"/>
              </a:ext>
            </a:extLst>
          </p:cNvPr>
          <p:cNvSpPr txBox="1"/>
          <p:nvPr/>
        </p:nvSpPr>
        <p:spPr>
          <a:xfrm>
            <a:off x="580314" y="4957022"/>
            <a:ext cx="108732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학교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공원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생활인프라까지 다 누리는 힐스테이트 </a:t>
            </a:r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용인포레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삶의 질이 높아지는 한걸음 생활인프라 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-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단지 반경 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1KM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이내 주요 생활권 인접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: </a:t>
            </a:r>
            <a:r>
              <a:rPr lang="ko-KR" altLang="en-US" sz="12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리플렛</a:t>
            </a:r>
            <a:r>
              <a:rPr lang="en-US" altLang="ko-KR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2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용인시 </a:t>
            </a:r>
            <a:r>
              <a:rPr lang="ko-KR" altLang="en-US" sz="12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고시문</a:t>
            </a:r>
            <a:endParaRPr lang="en-US" altLang="ko-KR" sz="12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5227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26CB9421-79CC-4550-A211-AE0CD8017893}"/>
              </a:ext>
            </a:extLst>
          </p:cNvPr>
          <p:cNvSpPr/>
          <p:nvPr/>
        </p:nvSpPr>
        <p:spPr>
          <a:xfrm>
            <a:off x="5310909" y="655782"/>
            <a:ext cx="6631709" cy="4301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친환경 가든 커뮤니티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FDE3D4-3291-47C2-9367-5D225E5C0F2E}"/>
              </a:ext>
            </a:extLst>
          </p:cNvPr>
          <p:cNvSpPr txBox="1"/>
          <p:nvPr/>
        </p:nvSpPr>
        <p:spPr>
          <a:xfrm>
            <a:off x="580314" y="4957022"/>
            <a:ext cx="108732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정원과 숲이 함께하는 친환경 가든 커뮤니티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단지 내 그린커뮤니티마당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이야기마당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테마가든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,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실버커뮤니티가든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 등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    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녹지와 조경으로 채운 다양한 친환경 커뮤니티 공간 계획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R="0" lvl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※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출처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 :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힐스테이트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용인포레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 최종 단지배치도 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CG,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현대엔지니어링 조경 설명자료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B84A46F-8182-4DA6-B0A0-BBC951C3F7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289" y="664654"/>
            <a:ext cx="6631710" cy="4292368"/>
          </a:xfrm>
          <a:prstGeom prst="rect">
            <a:avLst/>
          </a:prstGeom>
        </p:spPr>
      </p:pic>
      <p:pic>
        <p:nvPicPr>
          <p:cNvPr id="66" name="그림 65">
            <a:extLst>
              <a:ext uri="{FF2B5EF4-FFF2-40B4-BE49-F238E27FC236}">
                <a16:creationId xmlns:a16="http://schemas.microsoft.com/office/drawing/2014/main" id="{39AFD3E1-7E28-433F-8667-A15DBAF8AA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577"/>
          <a:stretch/>
        </p:blipFill>
        <p:spPr>
          <a:xfrm>
            <a:off x="342900" y="1029707"/>
            <a:ext cx="4926717" cy="365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858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4937641" y="3195637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Pretendard Light" panose="02000403000000020004" pitchFamily="50" charset="-127"/>
              </a:rPr>
              <a:t>영상</a:t>
            </a:r>
          </a:p>
        </p:txBody>
      </p:sp>
    </p:spTree>
    <p:extLst>
      <p:ext uri="{BB962C8B-B14F-4D97-AF65-F5344CB8AC3E}">
        <p14:creationId xmlns:p14="http://schemas.microsoft.com/office/powerpoint/2010/main" val="3819818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단지 내 피트니스 센터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FDE3D4-3291-47C2-9367-5D225E5C0F2E}"/>
              </a:ext>
            </a:extLst>
          </p:cNvPr>
          <p:cNvSpPr txBox="1"/>
          <p:nvPr/>
        </p:nvSpPr>
        <p:spPr>
          <a:xfrm>
            <a:off x="580314" y="4957022"/>
            <a:ext cx="108732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일상에 활력을 더하는 단지 내 피트니스 센터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107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동 지하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2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층에 위치한 커뮤니티시설 내 약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185.39</a:t>
            </a:r>
            <a:r>
              <a:rPr lang="ko-KR" altLang="en-US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평 규모의 단지 내 피트니스 센터 계획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※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출처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 :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힐스테이트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용인포레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 커뮤니티 설명자료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설계도면 中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휘트니스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 센터 도면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44636ADF-32C3-43D6-9637-354B21564B12}"/>
              </a:ext>
            </a:extLst>
          </p:cNvPr>
          <p:cNvGrpSpPr/>
          <p:nvPr/>
        </p:nvGrpSpPr>
        <p:grpSpPr>
          <a:xfrm>
            <a:off x="580314" y="666473"/>
            <a:ext cx="11221160" cy="4090800"/>
            <a:chOff x="866064" y="654996"/>
            <a:chExt cx="11221160" cy="4090800"/>
          </a:xfrm>
        </p:grpSpPr>
        <p:pic>
          <p:nvPicPr>
            <p:cNvPr id="2" name="그림 1">
              <a:extLst>
                <a:ext uri="{FF2B5EF4-FFF2-40B4-BE49-F238E27FC236}">
                  <a16:creationId xmlns:a16="http://schemas.microsoft.com/office/drawing/2014/main" id="{5581A233-223D-4E03-A844-E965298FE4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078"/>
            <a:stretch/>
          </p:blipFill>
          <p:spPr>
            <a:xfrm>
              <a:off x="866064" y="654996"/>
              <a:ext cx="5229936" cy="4079152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73D17C31-E183-401D-B24C-27748C20E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1249" y="654996"/>
              <a:ext cx="5895975" cy="4090800"/>
            </a:xfrm>
            <a:prstGeom prst="rect">
              <a:avLst/>
            </a:prstGeom>
          </p:spPr>
        </p:pic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8C8772AE-1F1A-4451-8252-1D11D87E9F8F}"/>
              </a:ext>
            </a:extLst>
          </p:cNvPr>
          <p:cNvSpPr/>
          <p:nvPr/>
        </p:nvSpPr>
        <p:spPr>
          <a:xfrm>
            <a:off x="6794500" y="3594100"/>
            <a:ext cx="895350" cy="60325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3442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단지 내 산책로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FDE3D4-3291-47C2-9367-5D225E5C0F2E}"/>
              </a:ext>
            </a:extLst>
          </p:cNvPr>
          <p:cNvSpPr txBox="1"/>
          <p:nvPr/>
        </p:nvSpPr>
        <p:spPr>
          <a:xfrm>
            <a:off x="580314" y="4957022"/>
            <a:ext cx="108732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반려견과 함께 걷는 단지 내 산책로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단지 내부에 </a:t>
            </a:r>
            <a:r>
              <a:rPr kumimoji="0" lang="ko-KR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테마숲길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 등 단지 내외부를 연결하는 단지내 산책로 조성계획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lvl="0"/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※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출처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 :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힐스테이트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용인포레</a:t>
            </a:r>
            <a:r>
              <a:rPr lang="ko-KR" altLang="en-US" sz="1200" dirty="0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최종 단지배치도 </a:t>
            </a:r>
            <a:r>
              <a:rPr lang="en-US" altLang="ko-KR" sz="1200" dirty="0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40g" panose="02020603020101020101" pitchFamily="18" charset="-127"/>
                <a:ea typeface="HG꼬딕씨 40g" panose="02020603020101020101" pitchFamily="18" charset="-127"/>
                <a:cs typeface="+mn-cs"/>
              </a:rPr>
              <a:t>설계도면 中 산책로 표기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D835CA3-6D42-4107-A05B-6B765D6C30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77"/>
          <a:stretch/>
        </p:blipFill>
        <p:spPr>
          <a:xfrm>
            <a:off x="342900" y="1029707"/>
            <a:ext cx="4926717" cy="365872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0B6BBB38-28B4-4053-A0E8-E0A36F896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499" y="1029707"/>
            <a:ext cx="4295675" cy="365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60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휴식과 힐링 공간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FDE3D4-3291-47C2-9367-5D225E5C0F2E}"/>
              </a:ext>
            </a:extLst>
          </p:cNvPr>
          <p:cNvSpPr txBox="1"/>
          <p:nvPr/>
        </p:nvSpPr>
        <p:spPr>
          <a:xfrm>
            <a:off x="580314" y="4957022"/>
            <a:ext cx="108732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여유로운 일상을 누리는 휴식과 힐링 공간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G꼬딕씨 80g" panose="02020603020101020101" pitchFamily="18" charset="-127"/>
                <a:ea typeface="HG꼬딕씨 80g" panose="02020603020101020101" pitchFamily="18" charset="-127"/>
                <a:cs typeface="+mn-cs"/>
              </a:rPr>
              <a:t> 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G꼬딕씨 80g" panose="02020603020101020101" pitchFamily="18" charset="-127"/>
              <a:ea typeface="HG꼬딕씨 80g" panose="02020603020101020101" pitchFamily="18" charset="-127"/>
              <a:cs typeface="+mn-cs"/>
            </a:endParaRPr>
          </a:p>
          <a:p>
            <a:pPr marL="285750" lvl="0" indent="-285750">
              <a:buFontTx/>
              <a:buChar char="-"/>
              <a:defRPr/>
            </a:pPr>
            <a:r>
              <a:rPr lang="ko-KR" altLang="en-US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단지 내 그린커뮤니티마당</a:t>
            </a:r>
            <a:r>
              <a:rPr lang="en-US" altLang="ko-KR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이야기마당</a:t>
            </a:r>
            <a:r>
              <a:rPr lang="en-US" altLang="ko-KR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테마가든</a:t>
            </a:r>
            <a:r>
              <a:rPr lang="en-US" altLang="ko-KR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 err="1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실버커뮤니티가든</a:t>
            </a:r>
            <a:r>
              <a:rPr lang="ko-KR" altLang="en-US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등 </a:t>
            </a:r>
            <a:endParaRPr lang="en-US" altLang="ko-KR" dirty="0">
              <a:solidFill>
                <a:prstClr val="white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pPr lvl="0">
              <a:defRPr/>
            </a:pPr>
            <a:r>
              <a:rPr lang="en-US" altLang="ko-KR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     </a:t>
            </a:r>
            <a:r>
              <a:rPr lang="ko-KR" altLang="en-US" dirty="0">
                <a:solidFill>
                  <a:prstClr val="white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녹지와 조경으로 채운 다양한 친환경 커뮤니티 공간 계획</a:t>
            </a:r>
            <a:endParaRPr lang="en-US" altLang="ko-KR" dirty="0">
              <a:solidFill>
                <a:prstClr val="white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pPr lvl="0">
              <a:defRPr/>
            </a:pPr>
            <a:r>
              <a:rPr lang="en-US" altLang="ko-KR" sz="1200" dirty="0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200" dirty="0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출처</a:t>
            </a:r>
            <a:r>
              <a:rPr lang="en-US" altLang="ko-KR" sz="1200" dirty="0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: </a:t>
            </a:r>
            <a:r>
              <a:rPr lang="ko-KR" altLang="en-US" sz="1200" dirty="0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힐스테이트 </a:t>
            </a:r>
            <a:r>
              <a:rPr lang="ko-KR" altLang="en-US" sz="1200" dirty="0" err="1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용인포레</a:t>
            </a:r>
            <a:r>
              <a:rPr lang="ko-KR" altLang="en-US" sz="1200" dirty="0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최종 단지배치도 </a:t>
            </a:r>
            <a:r>
              <a:rPr lang="en-US" altLang="ko-KR" sz="1200" dirty="0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200" dirty="0">
                <a:solidFill>
                  <a:prstClr val="white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현대엔지니어링 조경 설명자료 </a:t>
            </a:r>
            <a:endParaRPr lang="en-US" altLang="ko-KR" dirty="0">
              <a:solidFill>
                <a:prstClr val="white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1C6100B-F0B9-46B5-8CBF-26FEA214AB0E}"/>
              </a:ext>
            </a:extLst>
          </p:cNvPr>
          <p:cNvSpPr/>
          <p:nvPr/>
        </p:nvSpPr>
        <p:spPr>
          <a:xfrm>
            <a:off x="5310909" y="655782"/>
            <a:ext cx="6631709" cy="4301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A966FEBF-D968-4AFB-95B9-FED4C2B8AC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77"/>
          <a:stretch/>
        </p:blipFill>
        <p:spPr>
          <a:xfrm>
            <a:off x="342900" y="1029707"/>
            <a:ext cx="4926717" cy="3658727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8E591EE3-FC54-49C0-9635-8912CDB78B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654" y="769302"/>
            <a:ext cx="6275446" cy="391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715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13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2211C3-036E-40D6-9746-5D2A55CAD60B}"/>
              </a:ext>
            </a:extLst>
          </p:cNvPr>
          <p:cNvSpPr txBox="1"/>
          <p:nvPr/>
        </p:nvSpPr>
        <p:spPr>
          <a:xfrm>
            <a:off x="4276725" y="3244334"/>
            <a:ext cx="3638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 Light" panose="020B0600000101010101" pitchFamily="50" charset="-127"/>
                <a:ea typeface="나눔스퀘어 Light" panose="020B0600000101010101" pitchFamily="50" charset="-127"/>
                <a:cs typeface="+mn-cs"/>
              </a:rPr>
              <a:t>감사합니다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 Light" panose="020B0600000101010101" pitchFamily="50" charset="-127"/>
                <a:ea typeface="나눔스퀘어 Light" panose="020B0600000101010101" pitchFamily="50" charset="-127"/>
                <a:cs typeface="+mn-cs"/>
              </a:rPr>
              <a:t>.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 Light" panose="020B0600000101010101" pitchFamily="50" charset="-127"/>
              <a:ea typeface="나눔스퀘어 Light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518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“1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에버라인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시청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·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용인대역 인접 편리한 교통환경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2000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시청 용인대역에서 내려가다 보면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C783BF4-99B2-41F6-8736-1606557C3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516" y="591597"/>
            <a:ext cx="7100970" cy="435782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BFAB25-CC89-475F-A535-ACD60121A38A}"/>
              </a:ext>
            </a:extLst>
          </p:cNvPr>
          <p:cNvSpPr txBox="1"/>
          <p:nvPr/>
        </p:nvSpPr>
        <p:spPr>
          <a:xfrm>
            <a:off x="5416990" y="1495439"/>
            <a:ext cx="1358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>
                <a:highlight>
                  <a:srgbClr val="FFFF00"/>
                </a:highlight>
              </a:rPr>
              <a:t>수정중</a:t>
            </a:r>
            <a:endParaRPr lang="ko-KR" alt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66494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“3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학교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공원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,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생활인프라까지 다 누리는 힐스테이트 </a:t>
            </a:r>
            <a:r>
              <a:rPr lang="ko-KR" altLang="en-US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용인포레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2000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힐스테이트 </a:t>
            </a:r>
            <a:r>
              <a:rPr lang="ko-KR" altLang="en-US" sz="2000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용인포레</a:t>
            </a:r>
            <a:r>
              <a:rPr lang="ko-KR" altLang="en-US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도착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3C98F17-1DF3-47CA-A456-F49F6F89D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515" y="591597"/>
            <a:ext cx="7100970" cy="430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56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“7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힐스테이트를 사는 새로운 방법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2000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지금부터 나의 진짜 하루가 시작돼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839650B-E12E-4BC3-B6B8-785E83D83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515" y="591597"/>
            <a:ext cx="7110887" cy="430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70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“11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정원과 숲이 함께하는 친환경 가든 커뮤니티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2000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샤워를 마치고 창밖을 바라보며 힐링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B3119D3-9CE6-430D-98DF-EAC75F780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540" y="591597"/>
            <a:ext cx="7146920" cy="430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01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“13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일상에 활력을 더하는 단지 내 피트니스 센터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2000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피트니스 센터에서 운동도 하고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FCF06D0-2431-40F0-91EA-C2F5CDA0A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541" y="591597"/>
            <a:ext cx="7146919" cy="430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058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“15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반려견과 함께 걷는 단지 내 산책로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2000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sz="2000" dirty="0" err="1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댕댕이랑도</a:t>
            </a:r>
            <a:r>
              <a:rPr lang="ko-KR" altLang="en-US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 놀아주고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6E8E942-B293-4214-8A2D-3A99517D7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541" y="591596"/>
            <a:ext cx="7146919" cy="433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385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B27DFE6-29DA-4D2A-8C8E-E67F7F0B32C5}"/>
              </a:ext>
            </a:extLst>
          </p:cNvPr>
          <p:cNvSpPr/>
          <p:nvPr/>
        </p:nvSpPr>
        <p:spPr>
          <a:xfrm>
            <a:off x="87112" y="0"/>
            <a:ext cx="2316718" cy="466725"/>
          </a:xfrm>
          <a:prstGeom prst="roundRect">
            <a:avLst/>
          </a:prstGeom>
          <a:solidFill>
            <a:srgbClr val="87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“17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etendard Light" panose="02000403000000020004" pitchFamily="50" charset="-127"/>
              <a:ea typeface="Pretendard Light" panose="02000403000000020004" pitchFamily="50" charset="-127"/>
              <a:cs typeface="Pretendard Light" panose="020004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1B82A5-0C9B-411B-8007-27E77907E7B5}"/>
              </a:ext>
            </a:extLst>
          </p:cNvPr>
          <p:cNvSpPr txBox="1"/>
          <p:nvPr/>
        </p:nvSpPr>
        <p:spPr>
          <a:xfrm>
            <a:off x="552261" y="5016634"/>
            <a:ext cx="108732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자막</a:t>
            </a:r>
            <a:r>
              <a:rPr lang="en-US" altLang="ko-KR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) </a:t>
            </a:r>
            <a:r>
              <a:rPr lang="ko-KR" altLang="en-US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여유로운 일상을 누리는 휴식과 힐링 공간</a:t>
            </a:r>
            <a:endParaRPr lang="en-US" altLang="ko-KR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본 제작물의 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CG,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그래픽 등 소비자의 이해를 돕기 위한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이미지컷으로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실제와 다를 수 있습니다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※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단지 주변  교통시설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기타 주변 시설 현황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지구단위 </a:t>
            </a:r>
            <a:r>
              <a:rPr lang="ko-KR" altLang="en-US" sz="1400" dirty="0" err="1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계획등은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 인허가 및 정부시책에 따라 변경 및 취소 가능하며 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  <a:p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실제와 차이가 있으므로 직접 확인하시기 바라며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이는 사업주체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시공사 등과 무관합니다</a:t>
            </a:r>
            <a:r>
              <a:rPr lang="en-US" altLang="ko-KR" sz="1400" dirty="0">
                <a:solidFill>
                  <a:schemeClr val="bg1"/>
                </a:solidFill>
                <a:latin typeface="HG꼬딕씨 40g" panose="02020603020101020101" pitchFamily="18" charset="-127"/>
                <a:ea typeface="HG꼬딕씨 40g" panose="02020603020101020101" pitchFamily="18" charset="-127"/>
              </a:rPr>
              <a:t>.</a:t>
            </a:r>
          </a:p>
          <a:p>
            <a:endParaRPr lang="en-US" altLang="ko-KR" sz="2000" dirty="0">
              <a:solidFill>
                <a:schemeClr val="bg1"/>
              </a:solidFill>
              <a:latin typeface="HG꼬딕씨 80g" panose="02020603020101020101" pitchFamily="18" charset="-127"/>
              <a:ea typeface="HG꼬딕씨 80g" panose="02020603020101020101" pitchFamily="18" charset="-127"/>
            </a:endParaRPr>
          </a:p>
          <a:p>
            <a:r>
              <a:rPr lang="en-US" altLang="ko-KR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NA) </a:t>
            </a:r>
            <a:r>
              <a:rPr lang="ko-KR" altLang="en-US" sz="2000" dirty="0">
                <a:solidFill>
                  <a:schemeClr val="bg1"/>
                </a:solidFill>
                <a:latin typeface="HG꼬딕씨 80g" panose="02020603020101020101" pitchFamily="18" charset="-127"/>
                <a:ea typeface="HG꼬딕씨 80g" panose="02020603020101020101" pitchFamily="18" charset="-127"/>
              </a:rPr>
              <a:t>잠깐 앉아서 책도 좀 읽다가</a:t>
            </a:r>
            <a:endParaRPr lang="en-US" altLang="ko-KR" sz="1400" dirty="0">
              <a:solidFill>
                <a:schemeClr val="bg1"/>
              </a:solidFill>
              <a:latin typeface="HG꼬딕씨 40g" panose="02020603020101020101" pitchFamily="18" charset="-127"/>
              <a:ea typeface="HG꼬딕씨 40g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AB25C99-66D1-4FCD-B9E5-15C6E7682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541" y="591596"/>
            <a:ext cx="7146919" cy="434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564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</TotalTime>
  <Words>967</Words>
  <Application>Microsoft Office PowerPoint</Application>
  <PresentationFormat>와이드스크린</PresentationFormat>
  <Paragraphs>129</Paragraphs>
  <Slides>23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23</vt:i4>
      </vt:variant>
    </vt:vector>
  </HeadingPairs>
  <TitlesOfParts>
    <vt:vector size="33" baseType="lpstr">
      <vt:lpstr>나눔스퀘어 Light</vt:lpstr>
      <vt:lpstr>나눔스퀘어</vt:lpstr>
      <vt:lpstr>Pretendard Light</vt:lpstr>
      <vt:lpstr>나눔스퀘어 ExtraBold</vt:lpstr>
      <vt:lpstr>HG꼬딕씨 80g</vt:lpstr>
      <vt:lpstr>맑은 고딕</vt:lpstr>
      <vt:lpstr>HG꼬딕씨 40g</vt:lpstr>
      <vt:lpstr>Arial</vt:lpstr>
      <vt:lpstr>Office 테마</vt:lpstr>
      <vt:lpstr>3_Office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하나 이</cp:lastModifiedBy>
  <cp:revision>106</cp:revision>
  <dcterms:created xsi:type="dcterms:W3CDTF">2023-12-20T02:46:34Z</dcterms:created>
  <dcterms:modified xsi:type="dcterms:W3CDTF">2025-09-04T06:38:14Z</dcterms:modified>
</cp:coreProperties>
</file>