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6" r:id="rId3"/>
    <p:sldId id="285" r:id="rId4"/>
    <p:sldId id="279" r:id="rId5"/>
    <p:sldId id="286" r:id="rId6"/>
    <p:sldId id="282" r:id="rId7"/>
    <p:sldId id="290" r:id="rId8"/>
    <p:sldId id="276" r:id="rId9"/>
    <p:sldId id="291" r:id="rId10"/>
    <p:sldId id="292" r:id="rId11"/>
    <p:sldId id="294" r:id="rId12"/>
    <p:sldId id="267" r:id="rId13"/>
    <p:sldId id="295" r:id="rId14"/>
    <p:sldId id="281" r:id="rId15"/>
    <p:sldId id="269" r:id="rId16"/>
    <p:sldId id="264" r:id="rId17"/>
    <p:sldId id="270" r:id="rId18"/>
    <p:sldId id="280" r:id="rId19"/>
    <p:sldId id="272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3F4F7"/>
    <a:srgbClr val="FFFFFF"/>
    <a:srgbClr val="404040"/>
    <a:srgbClr val="FBE5D6"/>
    <a:srgbClr val="5B9BD5"/>
    <a:srgbClr val="0068C0"/>
    <a:srgbClr val="A4948D"/>
    <a:srgbClr val="3498C6"/>
    <a:srgbClr val="32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0" autoAdjust="0"/>
    <p:restoredTop sz="94660"/>
  </p:normalViewPr>
  <p:slideViewPr>
    <p:cSldViewPr snapToGrid="0" showGuides="1">
      <p:cViewPr varScale="1">
        <p:scale>
          <a:sx n="177" d="100"/>
          <a:sy n="177" d="100"/>
        </p:scale>
        <p:origin x="180" y="31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0794A-787C-44D6-9217-7F12BE0A1DF0}" type="datetimeFigureOut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20691-6092-4EB7-9C9E-7934966417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64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4BB2-38F7-4D84-BCCC-44A8C401FBF4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8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F87D-03B1-49B8-A494-0F74FBC9E6BF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66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D150-D7D6-402D-9B82-A6C7D068714F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17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78AF-10FF-409F-8C8F-4FE3EC845FAF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5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EFB5-3426-498C-ADDD-A94769DDF593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20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A7D-2AAB-418A-AAA0-A8C16E63385F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72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4A61-40EF-4D30-BD59-00EF88160599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54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4C3-AB1B-49E7-A51A-DB3C00B7E61E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02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7F31-A1D9-45D1-8FDD-467D1858F5FD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56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E932-F2C6-41D6-8330-2B2B755F72FD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8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0553-75A8-4245-BF7A-D067D150DDDC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5234-51C4-4116-8F80-D20BF83A14AB}" type="datetime1">
              <a:rPr lang="ko-KR" altLang="en-US" smtClean="0"/>
              <a:t>2025-08-13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ED31-F3A7-4500-AC66-23FC0121D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5824" y="138905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 err="1"/>
              <a:t>메뉴트리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 err="1"/>
              <a:t>플로우</a:t>
            </a:r>
            <a:r>
              <a:rPr lang="ko-KR" altLang="en-US" b="1" dirty="0"/>
              <a:t> 요약</a:t>
            </a:r>
            <a:r>
              <a:rPr lang="en-US" altLang="ko-KR" b="1" dirty="0"/>
              <a:t>)</a:t>
            </a:r>
          </a:p>
        </p:txBody>
      </p:sp>
      <p:sp>
        <p:nvSpPr>
          <p:cNvPr id="312" name="직사각형 311"/>
          <p:cNvSpPr/>
          <p:nvPr/>
        </p:nvSpPr>
        <p:spPr>
          <a:xfrm>
            <a:off x="546100" y="763152"/>
            <a:ext cx="11417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사용자가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심의신청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이후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결제 가능하며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&lt;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마이페이지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에서도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추후 결제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가능한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방안으로 제안</a:t>
            </a:r>
            <a:endParaRPr lang="en-US" altLang="ko-KR" sz="1600" dirty="0"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261093" y="5375363"/>
            <a:ext cx="4745525" cy="1076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기존 </a:t>
            </a:r>
            <a:r>
              <a:rPr lang="en-US" altLang="ko-KR" dirty="0" smtClean="0">
                <a:solidFill>
                  <a:schemeClr val="tx1"/>
                </a:solidFill>
              </a:rPr>
              <a:t>1, 2</a:t>
            </a:r>
            <a:r>
              <a:rPr lang="ko-KR" altLang="en-US" dirty="0" smtClean="0">
                <a:solidFill>
                  <a:schemeClr val="tx1"/>
                </a:solidFill>
              </a:rPr>
              <a:t>안 방안 모두 반영하여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① </a:t>
            </a:r>
            <a:r>
              <a:rPr lang="ko-KR" altLang="en-US" dirty="0" err="1" smtClean="0">
                <a:solidFill>
                  <a:schemeClr val="tx1"/>
                </a:solidFill>
              </a:rPr>
              <a:t>심의신청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직후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②</a:t>
            </a:r>
            <a:r>
              <a:rPr lang="ko-KR" altLang="en-US" dirty="0" err="1" smtClean="0">
                <a:solidFill>
                  <a:schemeClr val="tx1"/>
                </a:solidFill>
              </a:rPr>
              <a:t>마이페이지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모두 </a:t>
            </a:r>
            <a:r>
              <a:rPr lang="ko-KR" altLang="en-US" dirty="0" smtClean="0">
                <a:solidFill>
                  <a:schemeClr val="tx1"/>
                </a:solidFill>
              </a:rPr>
              <a:t>결제 진행 </a:t>
            </a:r>
            <a:r>
              <a:rPr lang="ko-KR" altLang="en-US" dirty="0" smtClean="0">
                <a:solidFill>
                  <a:schemeClr val="tx1"/>
                </a:solidFill>
              </a:rPr>
              <a:t>가능한 방식으로 수정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249794" y="1697732"/>
            <a:ext cx="9617651" cy="2791718"/>
            <a:chOff x="1249794" y="1062732"/>
            <a:chExt cx="9617651" cy="2791718"/>
          </a:xfrm>
        </p:grpSpPr>
        <p:sp>
          <p:nvSpPr>
            <p:cNvPr id="224" name="모서리가 둥근 직사각형 223"/>
            <p:cNvSpPr/>
            <p:nvPr/>
          </p:nvSpPr>
          <p:spPr>
            <a:xfrm>
              <a:off x="8705624" y="1062732"/>
              <a:ext cx="2161821" cy="2791718"/>
            </a:xfrm>
            <a:prstGeom prst="roundRect">
              <a:avLst>
                <a:gd name="adj" fmla="val 653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25" name="모서리가 둥근 직사각형 224"/>
            <p:cNvSpPr/>
            <p:nvPr/>
          </p:nvSpPr>
          <p:spPr>
            <a:xfrm>
              <a:off x="1249794" y="1062732"/>
              <a:ext cx="7180206" cy="2791718"/>
            </a:xfrm>
            <a:prstGeom prst="roundRect">
              <a:avLst>
                <a:gd name="adj" fmla="val 737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1530547" y="1521846"/>
              <a:ext cx="1291896" cy="3430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로그인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492447" y="1122771"/>
              <a:ext cx="16321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사용자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홈페이지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endParaRPr lang="en-US" altLang="ko-KR" sz="1400" b="1" dirty="0">
                <a:latin typeface="+mn-ea"/>
              </a:endParaRPr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8854656" y="1122771"/>
              <a:ext cx="14526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관리자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어드민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endParaRPr lang="en-US" altLang="ko-KR" sz="1400" b="1" dirty="0">
                <a:latin typeface="+mn-ea"/>
              </a:endParaRPr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3234322" y="1521846"/>
              <a:ext cx="1490004" cy="34304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광고 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+mn-ea"/>
                </a:rPr>
                <a:t>심의신청</a:t>
              </a:r>
              <a:endParaRPr lang="ko-KR" altLang="en-US" sz="1100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40" name="그룹 239"/>
            <p:cNvGrpSpPr/>
            <p:nvPr/>
          </p:nvGrpSpPr>
          <p:grpSpPr>
            <a:xfrm>
              <a:off x="6891797" y="2120592"/>
              <a:ext cx="1265486" cy="819735"/>
              <a:chOff x="4866863" y="2791599"/>
              <a:chExt cx="1265486" cy="819735"/>
            </a:xfrm>
          </p:grpSpPr>
          <p:sp>
            <p:nvSpPr>
              <p:cNvPr id="242" name="직사각형 241"/>
              <p:cNvSpPr/>
              <p:nvPr/>
            </p:nvSpPr>
            <p:spPr>
              <a:xfrm>
                <a:off x="4866863" y="2791599"/>
                <a:ext cx="1265486" cy="34304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반려 시</a:t>
                </a:r>
                <a:r>
                  <a:rPr lang="en-US" altLang="ko-KR" sz="1100" b="1" dirty="0">
                    <a:solidFill>
                      <a:schemeClr val="bg1"/>
                    </a:solidFill>
                    <a:latin typeface="+mn-ea"/>
                  </a:rPr>
                  <a:t>, </a:t>
                </a:r>
                <a:r>
                  <a:rPr lang="ko-KR" altLang="en-US" sz="1100" b="1" dirty="0" err="1">
                    <a:solidFill>
                      <a:schemeClr val="bg1"/>
                    </a:solidFill>
                    <a:latin typeface="+mn-ea"/>
                  </a:rPr>
                  <a:t>재작성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43" name="직사각형 242"/>
              <p:cNvSpPr/>
              <p:nvPr/>
            </p:nvSpPr>
            <p:spPr>
              <a:xfrm>
                <a:off x="4866863" y="3268290"/>
                <a:ext cx="1265486" cy="34304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 err="1">
                    <a:solidFill>
                      <a:schemeClr val="bg1"/>
                    </a:solidFill>
                    <a:latin typeface="+mn-ea"/>
                  </a:rPr>
                  <a:t>심의완료</a:t>
                </a:r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 확인</a:t>
                </a:r>
              </a:p>
            </p:txBody>
          </p:sp>
        </p:grpSp>
        <p:cxnSp>
          <p:nvCxnSpPr>
            <p:cNvPr id="247" name="꺾인 연결선 246"/>
            <p:cNvCxnSpPr>
              <a:stCxn id="251" idx="2"/>
              <a:endCxn id="231" idx="1"/>
            </p:cNvCxnSpPr>
            <p:nvPr/>
          </p:nvCxnSpPr>
          <p:spPr>
            <a:xfrm rot="5400000" flipH="1">
              <a:off x="5598587" y="-670897"/>
              <a:ext cx="1718709" cy="6447240"/>
            </a:xfrm>
            <a:prstGeom prst="bentConnector4">
              <a:avLst>
                <a:gd name="adj1" fmla="val -13085"/>
                <a:gd name="adj2" fmla="val 103546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그룹 247"/>
            <p:cNvGrpSpPr/>
            <p:nvPr/>
          </p:nvGrpSpPr>
          <p:grpSpPr>
            <a:xfrm>
              <a:off x="8930005" y="1521846"/>
              <a:ext cx="1639675" cy="1890231"/>
              <a:chOff x="7533119" y="2192853"/>
              <a:chExt cx="1639675" cy="1890231"/>
            </a:xfrm>
          </p:grpSpPr>
          <p:sp>
            <p:nvSpPr>
              <p:cNvPr id="249" name="직사각형 248"/>
              <p:cNvSpPr/>
              <p:nvPr/>
            </p:nvSpPr>
            <p:spPr>
              <a:xfrm>
                <a:off x="7533119" y="2192853"/>
                <a:ext cx="1639675" cy="34304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tx1"/>
                    </a:solidFill>
                    <a:latin typeface="+mn-ea"/>
                  </a:rPr>
                  <a:t>심의대기목록</a:t>
                </a:r>
              </a:p>
            </p:txBody>
          </p:sp>
          <p:sp>
            <p:nvSpPr>
              <p:cNvPr id="250" name="직사각형 249"/>
              <p:cNvSpPr/>
              <p:nvPr/>
            </p:nvSpPr>
            <p:spPr>
              <a:xfrm>
                <a:off x="7648320" y="3263349"/>
                <a:ext cx="1272712" cy="343044"/>
              </a:xfrm>
              <a:prstGeom prst="rect">
                <a:avLst/>
              </a:prstGeom>
              <a:solidFill>
                <a:srgbClr val="E81953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승인 및 </a:t>
                </a:r>
                <a:r>
                  <a:rPr lang="ko-KR" altLang="en-US" sz="1100" b="1" dirty="0" err="1">
                    <a:solidFill>
                      <a:schemeClr val="bg1"/>
                    </a:solidFill>
                    <a:latin typeface="+mn-ea"/>
                  </a:rPr>
                  <a:t>의결완료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1" name="직사각형 250"/>
              <p:cNvSpPr/>
              <p:nvPr/>
            </p:nvSpPr>
            <p:spPr>
              <a:xfrm>
                <a:off x="7648320" y="3740040"/>
                <a:ext cx="1272712" cy="343044"/>
              </a:xfrm>
              <a:prstGeom prst="rect">
                <a:avLst/>
              </a:prstGeom>
              <a:solidFill>
                <a:srgbClr val="E81953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 err="1">
                    <a:solidFill>
                      <a:schemeClr val="bg1"/>
                    </a:solidFill>
                    <a:latin typeface="+mn-ea"/>
                  </a:rPr>
                  <a:t>결제취소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2" name="직사각형 251"/>
              <p:cNvSpPr/>
              <p:nvPr/>
            </p:nvSpPr>
            <p:spPr>
              <a:xfrm>
                <a:off x="7648320" y="2786658"/>
                <a:ext cx="1272712" cy="343044"/>
              </a:xfrm>
              <a:prstGeom prst="rect">
                <a:avLst/>
              </a:prstGeom>
              <a:solidFill>
                <a:srgbClr val="E81953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반려</a:t>
                </a:r>
              </a:p>
            </p:txBody>
          </p:sp>
          <p:grpSp>
            <p:nvGrpSpPr>
              <p:cNvPr id="253" name="그룹 252"/>
              <p:cNvGrpSpPr/>
              <p:nvPr/>
            </p:nvGrpSpPr>
            <p:grpSpPr>
              <a:xfrm>
                <a:off x="8233444" y="2535897"/>
                <a:ext cx="704637" cy="1375665"/>
                <a:chOff x="3885961" y="2535897"/>
                <a:chExt cx="704637" cy="1375665"/>
              </a:xfrm>
            </p:grpSpPr>
            <p:cxnSp>
              <p:nvCxnSpPr>
                <p:cNvPr id="254" name="꺾인 연결선 253"/>
                <p:cNvCxnSpPr>
                  <a:stCxn id="249" idx="2"/>
                  <a:endCxn id="250" idx="1"/>
                </p:cNvCxnSpPr>
                <p:nvPr/>
              </p:nvCxnSpPr>
              <p:spPr>
                <a:xfrm rot="16200000" flipH="1">
                  <a:off x="3788793" y="2633066"/>
                  <a:ext cx="898974" cy="704637"/>
                </a:xfrm>
                <a:prstGeom prst="bentConnector4">
                  <a:avLst>
                    <a:gd name="adj1" fmla="val 14863"/>
                    <a:gd name="adj2" fmla="val 132442"/>
                  </a:avLst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꺾인 연결선 254"/>
                <p:cNvCxnSpPr>
                  <a:stCxn id="249" idx="2"/>
                  <a:endCxn id="252" idx="1"/>
                </p:cNvCxnSpPr>
                <p:nvPr/>
              </p:nvCxnSpPr>
              <p:spPr>
                <a:xfrm rot="16200000" flipH="1">
                  <a:off x="4027138" y="2394720"/>
                  <a:ext cx="422283" cy="704637"/>
                </a:xfrm>
                <a:prstGeom prst="bentConnector4">
                  <a:avLst>
                    <a:gd name="adj1" fmla="val 29691"/>
                    <a:gd name="adj2" fmla="val 132442"/>
                  </a:avLst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꺾인 연결선 255"/>
                <p:cNvCxnSpPr>
                  <a:stCxn id="249" idx="2"/>
                  <a:endCxn id="251" idx="1"/>
                </p:cNvCxnSpPr>
                <p:nvPr/>
              </p:nvCxnSpPr>
              <p:spPr>
                <a:xfrm rot="16200000" flipH="1">
                  <a:off x="3550447" y="2871411"/>
                  <a:ext cx="1375665" cy="704637"/>
                </a:xfrm>
                <a:prstGeom prst="bentConnector4">
                  <a:avLst>
                    <a:gd name="adj1" fmla="val 9409"/>
                    <a:gd name="adj2" fmla="val 132442"/>
                  </a:avLst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7" name="직선 화살표 연결선 256"/>
            <p:cNvCxnSpPr>
              <a:stCxn id="252" idx="1"/>
              <a:endCxn id="242" idx="3"/>
            </p:cNvCxnSpPr>
            <p:nvPr/>
          </p:nvCxnSpPr>
          <p:spPr>
            <a:xfrm flipH="1">
              <a:off x="8157283" y="2287173"/>
              <a:ext cx="887923" cy="494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화살표 연결선 257"/>
            <p:cNvCxnSpPr>
              <a:stCxn id="250" idx="1"/>
              <a:endCxn id="243" idx="3"/>
            </p:cNvCxnSpPr>
            <p:nvPr/>
          </p:nvCxnSpPr>
          <p:spPr>
            <a:xfrm flipH="1">
              <a:off x="8157283" y="2763864"/>
              <a:ext cx="887923" cy="494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그룹 258"/>
            <p:cNvGrpSpPr/>
            <p:nvPr/>
          </p:nvGrpSpPr>
          <p:grpSpPr>
            <a:xfrm>
              <a:off x="5075061" y="1521846"/>
              <a:ext cx="3082221" cy="954618"/>
              <a:chOff x="2803676" y="2192853"/>
              <a:chExt cx="3082221" cy="954618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2803676" y="2192853"/>
                <a:ext cx="3082221" cy="343044"/>
              </a:xfrm>
              <a:prstGeom prst="rect">
                <a:avLst/>
              </a:prstGeom>
              <a:solidFill>
                <a:srgbClr val="40404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 err="1">
                    <a:solidFill>
                      <a:schemeClr val="bg1"/>
                    </a:solidFill>
                    <a:latin typeface="+mn-ea"/>
                  </a:rPr>
                  <a:t>마이페이지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6" name="직사각형 345"/>
              <p:cNvSpPr/>
              <p:nvPr/>
            </p:nvSpPr>
            <p:spPr>
              <a:xfrm>
                <a:off x="3026121" y="2798717"/>
                <a:ext cx="1265485" cy="348754"/>
              </a:xfrm>
              <a:prstGeom prst="rect">
                <a:avLst/>
              </a:prstGeom>
              <a:solidFill>
                <a:srgbClr val="2E75B6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ko-KR" altLang="en-US" sz="1100" b="1" dirty="0" err="1" smtClean="0">
                    <a:solidFill>
                      <a:schemeClr val="bg1"/>
                    </a:solidFill>
                    <a:latin typeface="+mn-ea"/>
                  </a:rPr>
                  <a:t>심의대기</a:t>
                </a:r>
                <a:r>
                  <a:rPr lang="ko-KR" altLang="en-US" sz="1100" b="1" dirty="0" smtClean="0">
                    <a:solidFill>
                      <a:schemeClr val="bg1"/>
                    </a:solidFill>
                    <a:latin typeface="+mn-ea"/>
                  </a:rPr>
                  <a:t> 건 선택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cxnSp>
          <p:nvCxnSpPr>
            <p:cNvPr id="276" name="직선 화살표 연결선 275"/>
            <p:cNvCxnSpPr>
              <a:stCxn id="226" idx="3"/>
              <a:endCxn id="231" idx="1"/>
            </p:cNvCxnSpPr>
            <p:nvPr/>
          </p:nvCxnSpPr>
          <p:spPr>
            <a:xfrm>
              <a:off x="2822443" y="1693368"/>
              <a:ext cx="411879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꺾인 연결선 348"/>
            <p:cNvCxnSpPr>
              <a:stCxn id="260" idx="2"/>
              <a:endCxn id="346" idx="0"/>
            </p:cNvCxnSpPr>
            <p:nvPr/>
          </p:nvCxnSpPr>
          <p:spPr>
            <a:xfrm rot="5400000">
              <a:off x="6141801" y="1653339"/>
              <a:ext cx="262820" cy="68592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꺾인 연결선 351"/>
            <p:cNvCxnSpPr>
              <a:stCxn id="260" idx="2"/>
              <a:endCxn id="242" idx="0"/>
            </p:cNvCxnSpPr>
            <p:nvPr/>
          </p:nvCxnSpPr>
          <p:spPr>
            <a:xfrm rot="16200000" flipH="1">
              <a:off x="6942505" y="1538557"/>
              <a:ext cx="255702" cy="90836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3430497" y="2114384"/>
              <a:ext cx="1293829" cy="343044"/>
            </a:xfrm>
            <a:prstGeom prst="rect">
              <a:avLst/>
            </a:prstGeom>
            <a:solidFill>
              <a:srgbClr val="E81953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100" b="1" dirty="0" smtClean="0">
                  <a:solidFill>
                    <a:schemeClr val="bg1"/>
                  </a:solidFill>
                  <a:latin typeface="+mn-ea"/>
                </a:rPr>
                <a:t>심의신청확인</a:t>
              </a:r>
              <a:endParaRPr lang="ko-KR" altLang="en-US" sz="11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36" name="꺾인 연결선 35"/>
            <p:cNvCxnSpPr>
              <a:stCxn id="231" idx="2"/>
              <a:endCxn id="35" idx="0"/>
            </p:cNvCxnSpPr>
            <p:nvPr/>
          </p:nvCxnSpPr>
          <p:spPr>
            <a:xfrm rot="16200000" flipH="1">
              <a:off x="3903621" y="1940593"/>
              <a:ext cx="249494" cy="980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꺾인 연결선 38"/>
            <p:cNvCxnSpPr>
              <a:stCxn id="35" idx="3"/>
              <a:endCxn id="260" idx="1"/>
            </p:cNvCxnSpPr>
            <p:nvPr/>
          </p:nvCxnSpPr>
          <p:spPr>
            <a:xfrm flipV="1">
              <a:off x="4724326" y="1693368"/>
              <a:ext cx="350735" cy="59253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직사각형 106"/>
            <p:cNvSpPr/>
            <p:nvPr/>
          </p:nvSpPr>
          <p:spPr>
            <a:xfrm>
              <a:off x="4146770" y="2819209"/>
              <a:ext cx="577555" cy="291436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계좌이체</a:t>
              </a: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3457456" y="2819209"/>
              <a:ext cx="577555" cy="291436"/>
            </a:xfrm>
            <a:prstGeom prst="rect">
              <a:avLst/>
            </a:prstGeom>
            <a:solidFill>
              <a:srgbClr val="E81953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800" b="1" dirty="0" smtClean="0">
                  <a:solidFill>
                    <a:schemeClr val="bg1"/>
                  </a:solidFill>
                  <a:latin typeface="+mn-ea"/>
                </a:rPr>
                <a:t>카드결제</a:t>
              </a:r>
              <a:endParaRPr lang="ko-KR" altLang="en-US" sz="8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3" name="꺾인 연결선 112"/>
            <p:cNvCxnSpPr>
              <a:stCxn id="35" idx="2"/>
              <a:endCxn id="109" idx="0"/>
            </p:cNvCxnSpPr>
            <p:nvPr/>
          </p:nvCxnSpPr>
          <p:spPr>
            <a:xfrm rot="5400000">
              <a:off x="3730933" y="2472729"/>
              <a:ext cx="361781" cy="33117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꺾인 연결선 116"/>
            <p:cNvCxnSpPr>
              <a:stCxn id="35" idx="2"/>
              <a:endCxn id="107" idx="0"/>
            </p:cNvCxnSpPr>
            <p:nvPr/>
          </p:nvCxnSpPr>
          <p:spPr>
            <a:xfrm rot="16200000" flipH="1">
              <a:off x="4075590" y="2459250"/>
              <a:ext cx="361781" cy="3581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직사각형 137"/>
            <p:cNvSpPr/>
            <p:nvPr/>
          </p:nvSpPr>
          <p:spPr>
            <a:xfrm>
              <a:off x="4028110" y="3082254"/>
              <a:ext cx="783371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※ </a:t>
              </a:r>
              <a:r>
                <a:rPr lang="ko-KR" altLang="en-US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수기 입금완료</a:t>
              </a:r>
              <a:endParaRPr lang="en-US" altLang="ko-KR" sz="600" dirty="0">
                <a:latin typeface="+mn-ea"/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3312585" y="3085370"/>
              <a:ext cx="78403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※ </a:t>
              </a:r>
              <a:r>
                <a:rPr lang="ko-KR" altLang="en-US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자동 입금완료</a:t>
              </a:r>
              <a:endParaRPr lang="en-US" altLang="ko-KR" sz="600" dirty="0">
                <a:latin typeface="+mn-ea"/>
              </a:endParaRPr>
            </a:p>
          </p:txBody>
        </p:sp>
        <p:cxnSp>
          <p:nvCxnSpPr>
            <p:cNvPr id="97" name="꺾인 연결선 96"/>
            <p:cNvCxnSpPr>
              <a:stCxn id="110" idx="2"/>
              <a:endCxn id="249" idx="1"/>
            </p:cNvCxnSpPr>
            <p:nvPr/>
          </p:nvCxnSpPr>
          <p:spPr>
            <a:xfrm rot="5400000" flipH="1" flipV="1">
              <a:off x="6721487" y="902128"/>
              <a:ext cx="1417277" cy="2999757"/>
            </a:xfrm>
            <a:prstGeom prst="bentConnector4">
              <a:avLst>
                <a:gd name="adj1" fmla="val -16130"/>
                <a:gd name="adj2" fmla="val 87981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꺾인 연결선 99"/>
            <p:cNvCxnSpPr>
              <a:stCxn id="107" idx="3"/>
              <a:endCxn id="260" idx="1"/>
            </p:cNvCxnSpPr>
            <p:nvPr/>
          </p:nvCxnSpPr>
          <p:spPr>
            <a:xfrm flipV="1">
              <a:off x="4724325" y="1693368"/>
              <a:ext cx="350736" cy="127155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직사각형 109"/>
            <p:cNvSpPr/>
            <p:nvPr/>
          </p:nvSpPr>
          <p:spPr>
            <a:xfrm>
              <a:off x="5297505" y="2819209"/>
              <a:ext cx="1265486" cy="291436"/>
            </a:xfrm>
            <a:prstGeom prst="rect">
              <a:avLst/>
            </a:prstGeom>
            <a:solidFill>
              <a:srgbClr val="E81953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  <a:latin typeface="+mn-ea"/>
                </a:rPr>
                <a:t>카드결제</a:t>
              </a:r>
              <a:endParaRPr lang="ko-KR" altLang="en-US" sz="10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1" name="꺾인 연결선 110"/>
            <p:cNvCxnSpPr>
              <a:stCxn id="346" idx="2"/>
              <a:endCxn id="110" idx="0"/>
            </p:cNvCxnSpPr>
            <p:nvPr/>
          </p:nvCxnSpPr>
          <p:spPr>
            <a:xfrm rot="5400000">
              <a:off x="5758877" y="2647836"/>
              <a:ext cx="342745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꺾인 연결선 120"/>
            <p:cNvCxnSpPr>
              <a:stCxn id="109" idx="2"/>
              <a:endCxn id="249" idx="1"/>
            </p:cNvCxnSpPr>
            <p:nvPr/>
          </p:nvCxnSpPr>
          <p:spPr>
            <a:xfrm rot="5400000" flipH="1" flipV="1">
              <a:off x="5629480" y="-189879"/>
              <a:ext cx="1417277" cy="5183771"/>
            </a:xfrm>
            <a:prstGeom prst="bentConnector4">
              <a:avLst>
                <a:gd name="adj1" fmla="val -16130"/>
                <a:gd name="adj2" fmla="val 93025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직사각형 125"/>
            <p:cNvSpPr/>
            <p:nvPr/>
          </p:nvSpPr>
          <p:spPr>
            <a:xfrm>
              <a:off x="5221860" y="3085370"/>
              <a:ext cx="78403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※ </a:t>
              </a:r>
              <a:r>
                <a:rPr lang="ko-KR" altLang="en-US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자동 입금완료</a:t>
              </a:r>
              <a:endParaRPr lang="en-US" altLang="ko-KR" sz="6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37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852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/>
              <a:t>광고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ko-KR" altLang="en-US" b="1" dirty="0" smtClean="0"/>
              <a:t>완료 </a:t>
            </a:r>
            <a:r>
              <a:rPr lang="en-US" altLang="ko-KR" b="1" dirty="0" smtClean="0"/>
              <a:t>&gt; </a:t>
            </a:r>
            <a:r>
              <a:rPr lang="ko-KR" altLang="en-US" b="1" dirty="0" err="1" smtClean="0"/>
              <a:t>심의신청</a:t>
            </a:r>
            <a:r>
              <a:rPr lang="ko-KR" altLang="en-US" b="1" dirty="0" smtClean="0"/>
              <a:t> 확인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카드결제</a:t>
            </a:r>
            <a:endParaRPr lang="en-US" altLang="ko-KR" b="1" dirty="0" smtClean="0"/>
          </a:p>
        </p:txBody>
      </p:sp>
      <p:sp>
        <p:nvSpPr>
          <p:cNvPr id="37" name="직사각형 36"/>
          <p:cNvSpPr/>
          <p:nvPr/>
        </p:nvSpPr>
        <p:spPr>
          <a:xfrm>
            <a:off x="346710" y="5075936"/>
            <a:ext cx="11498580" cy="16634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</a:t>
            </a:r>
            <a:r>
              <a:rPr lang="ko-KR" altLang="en-US" sz="1200" dirty="0" smtClean="0">
                <a:solidFill>
                  <a:schemeClr val="tx1"/>
                </a:solidFill>
              </a:rPr>
              <a:t>심의 항목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카드 결제 할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심의번호</a:t>
            </a:r>
            <a:r>
              <a:rPr lang="en-US" altLang="ko-KR" sz="1200" dirty="0" smtClean="0">
                <a:solidFill>
                  <a:schemeClr val="tx1"/>
                </a:solidFill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</a:rPr>
              <a:t>광고주</a:t>
            </a:r>
            <a:r>
              <a:rPr lang="en-US" altLang="ko-KR" sz="1200" dirty="0" smtClean="0">
                <a:solidFill>
                  <a:schemeClr val="tx1"/>
                </a:solidFill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</a:rPr>
              <a:t>상품명 간략하게 표기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② </a:t>
            </a:r>
            <a:r>
              <a:rPr lang="ko-KR" altLang="en-US" sz="1200" dirty="0" smtClean="0">
                <a:solidFill>
                  <a:schemeClr val="tx1"/>
                </a:solidFill>
              </a:rPr>
              <a:t>결제 내역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심의 항목에 대한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결제유형</a:t>
            </a:r>
            <a:r>
              <a:rPr lang="ko-KR" altLang="en-US" sz="1200" dirty="0" smtClean="0">
                <a:solidFill>
                  <a:schemeClr val="tx1"/>
                </a:solidFill>
              </a:rPr>
              <a:t> 및 금액 표기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③ </a:t>
            </a:r>
            <a:r>
              <a:rPr lang="en-US" altLang="ko-KR" sz="1200" dirty="0" smtClean="0">
                <a:solidFill>
                  <a:schemeClr val="tx1"/>
                </a:solidFill>
              </a:rPr>
              <a:t>Total : </a:t>
            </a:r>
            <a:r>
              <a:rPr lang="ko-KR" altLang="en-US" sz="1200" dirty="0" smtClean="0">
                <a:solidFill>
                  <a:schemeClr val="tx1"/>
                </a:solidFill>
              </a:rPr>
              <a:t>총 결제 건 수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심의신청확인 페이지에서 결제 건 수는 무조건 </a:t>
            </a:r>
            <a:r>
              <a:rPr lang="en-US" altLang="ko-KR" sz="1200" dirty="0" smtClean="0">
                <a:solidFill>
                  <a:schemeClr val="tx1"/>
                </a:solidFill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</a:rPr>
              <a:t>건</a:t>
            </a:r>
            <a:r>
              <a:rPr lang="en-US" altLang="ko-KR" sz="1200" dirty="0" smtClean="0">
                <a:solidFill>
                  <a:schemeClr val="tx1"/>
                </a:solidFill>
              </a:rPr>
              <a:t>), </a:t>
            </a:r>
            <a:r>
              <a:rPr lang="ko-KR" altLang="en-US" sz="1200" dirty="0" smtClean="0">
                <a:solidFill>
                  <a:schemeClr val="tx1"/>
                </a:solidFill>
              </a:rPr>
              <a:t>결제 금액 합계 표기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④ 카드결제 </a:t>
            </a:r>
            <a:r>
              <a:rPr lang="en-US" altLang="ko-KR" sz="1200" dirty="0" smtClean="0">
                <a:solidFill>
                  <a:schemeClr val="tx1"/>
                </a:solidFill>
              </a:rPr>
              <a:t>: KG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이니시스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결제모듈로</a:t>
            </a:r>
            <a:r>
              <a:rPr lang="ko-KR" altLang="en-US" sz="1200" dirty="0" smtClean="0">
                <a:solidFill>
                  <a:schemeClr val="tx1"/>
                </a:solidFill>
              </a:rPr>
              <a:t> 넘어감 </a:t>
            </a:r>
            <a:r>
              <a:rPr lang="en-US" altLang="ko-KR" sz="1200" dirty="0" smtClean="0">
                <a:solidFill>
                  <a:schemeClr val="tx1"/>
                </a:solidFill>
              </a:rPr>
              <a:t>/ </a:t>
            </a:r>
            <a:r>
              <a:rPr lang="ko-KR" altLang="en-US" sz="1200" dirty="0" smtClean="0">
                <a:solidFill>
                  <a:schemeClr val="tx1"/>
                </a:solidFill>
              </a:rPr>
              <a:t>취소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팝업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닫아짐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9429284" y="5257561"/>
            <a:ext cx="2618902" cy="14818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카드결제 버튼 누를 시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결제 요약 페이지 추가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5" name="그룹 84"/>
          <p:cNvGrpSpPr/>
          <p:nvPr/>
        </p:nvGrpSpPr>
        <p:grpSpPr>
          <a:xfrm>
            <a:off x="6146905" y="1145321"/>
            <a:ext cx="5825436" cy="3827756"/>
            <a:chOff x="6146905" y="1145321"/>
            <a:chExt cx="5825436" cy="3827756"/>
          </a:xfrm>
        </p:grpSpPr>
        <p:pic>
          <p:nvPicPr>
            <p:cNvPr id="86" name="그림 85"/>
            <p:cNvPicPr>
              <a:picLocks noChangeAspect="1"/>
            </p:cNvPicPr>
            <p:nvPr/>
          </p:nvPicPr>
          <p:blipFill rotWithShape="1">
            <a:blip r:embed="rId2"/>
            <a:srcRect t="23982"/>
            <a:stretch/>
          </p:blipFill>
          <p:spPr>
            <a:xfrm>
              <a:off x="6146905" y="1145321"/>
              <a:ext cx="5825436" cy="3157365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6146905" y="3832698"/>
              <a:ext cx="5825436" cy="243068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2"/>
            <a:srcRect l="12825" t="91606" r="6633" b="485"/>
            <a:stretch/>
          </p:blipFill>
          <p:spPr>
            <a:xfrm>
              <a:off x="7083216" y="4644556"/>
              <a:ext cx="4691970" cy="328521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6146905" y="4052427"/>
              <a:ext cx="5825436" cy="243068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6298123" y="3870653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심의내용</a:t>
              </a:r>
              <a:endParaRPr lang="ko-KR" altLang="en-US" sz="6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298123" y="4089322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결제방식</a:t>
              </a:r>
              <a:endParaRPr lang="ko-KR" altLang="en-US" sz="6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31044" y="3865077"/>
              <a:ext cx="204067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기타광고</a:t>
              </a:r>
              <a:r>
                <a:rPr lang="en-US" altLang="ko-KR" sz="600" b="1" dirty="0" smtClean="0"/>
                <a:t>(</a:t>
              </a:r>
              <a:r>
                <a:rPr lang="ko-KR" altLang="en-US" sz="600" b="1" dirty="0" smtClean="0"/>
                <a:t>동영상</a:t>
              </a:r>
              <a:r>
                <a:rPr lang="en-US" altLang="ko-KR" sz="600" b="1" dirty="0" smtClean="0"/>
                <a:t>)_</a:t>
              </a:r>
              <a:r>
                <a:rPr lang="ko-KR" altLang="en-US" sz="600" b="1" dirty="0" smtClean="0"/>
                <a:t>초심</a:t>
              </a:r>
              <a:r>
                <a:rPr lang="en-US" altLang="ko-KR" sz="600" b="1" dirty="0" smtClean="0"/>
                <a:t> / </a:t>
              </a:r>
              <a:r>
                <a:rPr lang="ko-KR" altLang="en-US" sz="600" b="1" dirty="0" smtClean="0"/>
                <a:t>비용 </a:t>
              </a:r>
              <a:r>
                <a:rPr lang="en-US" altLang="ko-KR" sz="600" b="1" dirty="0" smtClean="0"/>
                <a:t>: </a:t>
              </a:r>
              <a:r>
                <a:rPr lang="ko-KR" altLang="en-US" sz="600" b="1" dirty="0" smtClean="0"/>
                <a:t>사무처 별도 문의</a:t>
              </a:r>
              <a:endParaRPr lang="ko-KR" altLang="en-US" sz="6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081804" y="4089322"/>
              <a:ext cx="10429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계좌이체</a:t>
              </a:r>
              <a:endParaRPr lang="ko-KR" altLang="en-US" sz="600" b="1" dirty="0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969113" y="4413069"/>
              <a:ext cx="5003228" cy="181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※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계좌이체는 온라인결제가 불가능하며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심의담당자에게 문의 후 진행 부탁드립니다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모서리가 둥근 직사각형 94"/>
            <p:cNvSpPr/>
            <p:nvPr/>
          </p:nvSpPr>
          <p:spPr>
            <a:xfrm>
              <a:off x="9637319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계좌이체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96068" y="1145321"/>
            <a:ext cx="5995687" cy="3847896"/>
            <a:chOff x="0" y="1145321"/>
            <a:chExt cx="5995687" cy="3847896"/>
          </a:xfrm>
        </p:grpSpPr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2"/>
            <a:srcRect t="23982"/>
            <a:stretch/>
          </p:blipFill>
          <p:spPr>
            <a:xfrm>
              <a:off x="170251" y="1145321"/>
              <a:ext cx="5825436" cy="3157365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170251" y="3832698"/>
              <a:ext cx="5825436" cy="243068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 rotWithShape="1">
            <a:blip r:embed="rId2"/>
            <a:srcRect t="91740"/>
            <a:stretch/>
          </p:blipFill>
          <p:spPr>
            <a:xfrm>
              <a:off x="0" y="4650132"/>
              <a:ext cx="5825436" cy="343085"/>
            </a:xfrm>
            <a:prstGeom prst="rect">
              <a:avLst/>
            </a:prstGeom>
          </p:spPr>
        </p:pic>
        <p:sp>
          <p:nvSpPr>
            <p:cNvPr id="100" name="모서리가 둥근 직사각형 99"/>
            <p:cNvSpPr/>
            <p:nvPr/>
          </p:nvSpPr>
          <p:spPr>
            <a:xfrm>
              <a:off x="3263466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카드결제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170251" y="4052427"/>
              <a:ext cx="5825436" cy="243068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321469" y="3870651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심의내용</a:t>
              </a:r>
              <a:endParaRPr lang="ko-KR" altLang="en-US" sz="6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1469" y="4094896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/>
                <a:t>수수료 입금 방식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20899" y="3865077"/>
              <a:ext cx="195207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방송광고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err="1" smtClean="0"/>
                <a:t>스팟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smtClean="0"/>
                <a:t>초심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err="1" smtClean="0"/>
                <a:t>대표광고</a:t>
              </a:r>
              <a:r>
                <a:rPr lang="ko-KR" altLang="en-US" sz="600" b="1" dirty="0" smtClean="0"/>
                <a:t> </a:t>
              </a:r>
              <a:r>
                <a:rPr lang="en-US" altLang="ko-KR" sz="600" b="1" dirty="0" smtClean="0"/>
                <a:t>/</a:t>
              </a:r>
              <a:r>
                <a:rPr lang="ko-KR" altLang="en-US" sz="600" b="1" dirty="0" smtClean="0"/>
                <a:t> 비용 </a:t>
              </a:r>
              <a:r>
                <a:rPr lang="en-US" altLang="ko-KR" sz="600" b="1" dirty="0" smtClean="0"/>
                <a:t>: \55,000</a:t>
              </a:r>
              <a:endParaRPr lang="ko-KR" altLang="en-US" sz="6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05150" y="4089322"/>
              <a:ext cx="10429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카드결제 </a:t>
              </a:r>
              <a:r>
                <a:rPr lang="en-US" altLang="ko-KR" sz="600" b="1" dirty="0" smtClean="0"/>
                <a:t>/ </a:t>
              </a:r>
              <a:r>
                <a:rPr lang="ko-KR" altLang="en-US" sz="600" b="1" dirty="0" smtClean="0"/>
                <a:t>계좌이체</a:t>
              </a:r>
              <a:endParaRPr lang="ko-KR" altLang="en-US" sz="600" b="1" dirty="0"/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1236243" y="4413069"/>
              <a:ext cx="4701781" cy="181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※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계좌이체는 온라인결제가 불가능하며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심의담당자에게 문의 후 진행 부탁드립니다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모서리가 둥근 직사각형 106"/>
            <p:cNvSpPr/>
            <p:nvPr/>
          </p:nvSpPr>
          <p:spPr>
            <a:xfrm>
              <a:off x="3983408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계좌이체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346711" y="782430"/>
            <a:ext cx="11498580" cy="41551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358612" y="4689902"/>
            <a:ext cx="649177" cy="180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 dirty="0" smtClean="0">
                <a:solidFill>
                  <a:srgbClr val="0068C0"/>
                </a:solidFill>
              </a:rPr>
              <a:t>카드결제</a:t>
            </a:r>
            <a:endParaRPr lang="ko-KR" altLang="en-US" sz="600" b="1" dirty="0">
              <a:solidFill>
                <a:srgbClr val="0068C0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029078" y="967484"/>
            <a:ext cx="4961320" cy="4072988"/>
            <a:chOff x="5289647" y="7269193"/>
            <a:chExt cx="4961320" cy="4072988"/>
          </a:xfrm>
        </p:grpSpPr>
        <p:sp>
          <p:nvSpPr>
            <p:cNvPr id="3" name="직사각형 2"/>
            <p:cNvSpPr/>
            <p:nvPr/>
          </p:nvSpPr>
          <p:spPr>
            <a:xfrm>
              <a:off x="5289647" y="7269193"/>
              <a:ext cx="4961320" cy="40729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5460194" y="7346727"/>
              <a:ext cx="4616278" cy="3795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rgbClr val="0068C0"/>
                  </a:solidFill>
                </a:rPr>
                <a:t>카드결제</a:t>
              </a:r>
              <a:endParaRPr lang="ko-KR" altLang="en-US" sz="1400" b="1" dirty="0">
                <a:solidFill>
                  <a:srgbClr val="0068C0"/>
                </a:solidFill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8073193" y="8138892"/>
              <a:ext cx="2058432" cy="1924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6241227" y="10798941"/>
              <a:ext cx="1496545" cy="3249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rgbClr val="0068C0"/>
                  </a:solidFill>
                </a:rPr>
                <a:t>카드결제</a:t>
              </a:r>
              <a:endParaRPr lang="ko-KR" altLang="en-US" sz="1200" b="1" dirty="0">
                <a:solidFill>
                  <a:srgbClr val="0068C0"/>
                </a:solidFill>
              </a:endParaRPr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7883730" y="10798941"/>
              <a:ext cx="1496545" cy="3249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rgbClr val="0068C0"/>
                  </a:solidFill>
                </a:rPr>
                <a:t>취소</a:t>
              </a:r>
              <a:endParaRPr lang="ko-KR" altLang="en-US" sz="1200" b="1" dirty="0">
                <a:solidFill>
                  <a:srgbClr val="0068C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34425" y="10221557"/>
              <a:ext cx="1342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200" b="1" dirty="0" smtClean="0"/>
                <a:t>총</a:t>
              </a:r>
              <a:r>
                <a:rPr lang="en-US" altLang="ko-KR" sz="1200" b="1" dirty="0" smtClean="0"/>
                <a:t> 1</a:t>
              </a:r>
              <a:r>
                <a:rPr lang="ko-KR" altLang="en-US" sz="1200" b="1" dirty="0" smtClean="0"/>
                <a:t>건 결제</a:t>
              </a:r>
              <a:endParaRPr lang="en-US" altLang="ko-KR" sz="1200" b="1" dirty="0" smtClean="0"/>
            </a:p>
            <a:p>
              <a:pPr algn="r"/>
              <a:r>
                <a:rPr lang="en-US" altLang="ko-KR" sz="1200" b="1" dirty="0" smtClean="0"/>
                <a:t>Total : \55,000</a:t>
              </a:r>
              <a:endParaRPr lang="en-US" altLang="ko-KR" sz="1200" b="1" dirty="0"/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5405042" y="8138892"/>
              <a:ext cx="2553850" cy="1924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519342" y="8244301"/>
              <a:ext cx="2364388" cy="405949"/>
            </a:xfrm>
            <a:prstGeom prst="rect">
              <a:avLst/>
            </a:prstGeom>
            <a:solidFill>
              <a:srgbClr val="FBE5D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5584018" y="8325285"/>
              <a:ext cx="228718" cy="228718"/>
              <a:chOff x="1224781" y="8234177"/>
              <a:chExt cx="228718" cy="228718"/>
            </a:xfrm>
          </p:grpSpPr>
          <p:sp>
            <p:nvSpPr>
              <p:cNvPr id="4" name="타원 3"/>
              <p:cNvSpPr/>
              <p:nvPr/>
            </p:nvSpPr>
            <p:spPr>
              <a:xfrm>
                <a:off x="1224781" y="8234177"/>
                <a:ext cx="228718" cy="22871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자유형 60"/>
              <p:cNvSpPr/>
              <p:nvPr/>
            </p:nvSpPr>
            <p:spPr>
              <a:xfrm>
                <a:off x="1272465" y="8289423"/>
                <a:ext cx="133350" cy="107950"/>
              </a:xfrm>
              <a:custGeom>
                <a:avLst/>
                <a:gdLst>
                  <a:gd name="connsiteX0" fmla="*/ 0 w 133350"/>
                  <a:gd name="connsiteY0" fmla="*/ 6350 h 107950"/>
                  <a:gd name="connsiteX1" fmla="*/ 57150 w 133350"/>
                  <a:gd name="connsiteY1" fmla="*/ 107950 h 107950"/>
                  <a:gd name="connsiteX2" fmla="*/ 133350 w 133350"/>
                  <a:gd name="connsiteY2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07950">
                    <a:moveTo>
                      <a:pt x="0" y="6350"/>
                    </a:moveTo>
                    <a:lnTo>
                      <a:pt x="57150" y="107950"/>
                    </a:lnTo>
                    <a:lnTo>
                      <a:pt x="133350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5870922" y="8237830"/>
              <a:ext cx="201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/>
                <a:t>02-01-P-250045</a:t>
              </a:r>
            </a:p>
            <a:p>
              <a:r>
                <a:rPr lang="ko-KR" altLang="en-US" sz="1000" b="1" dirty="0" smtClean="0"/>
                <a:t>광고주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err="1" smtClean="0"/>
                <a:t>상품명표기</a:t>
              </a:r>
              <a:endParaRPr lang="en-US" altLang="ko-KR" sz="1000" b="1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68640" y="8250140"/>
              <a:ext cx="1907834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b="1" dirty="0"/>
                <a:t>방송광고</a:t>
              </a:r>
              <a:r>
                <a:rPr lang="en-US" altLang="ko-KR" sz="1000" b="1" dirty="0"/>
                <a:t>_</a:t>
              </a:r>
              <a:r>
                <a:rPr lang="ko-KR" altLang="en-US" sz="1000" b="1" dirty="0" err="1"/>
                <a:t>스팟</a:t>
              </a:r>
              <a:r>
                <a:rPr lang="en-US" altLang="ko-KR" sz="1000" b="1" dirty="0"/>
                <a:t>_</a:t>
              </a:r>
              <a:r>
                <a:rPr lang="ko-KR" altLang="en-US" sz="1000" b="1" dirty="0"/>
                <a:t>초심</a:t>
              </a:r>
              <a:r>
                <a:rPr lang="en-US" altLang="ko-KR" sz="1000" b="1" dirty="0"/>
                <a:t>_</a:t>
              </a:r>
              <a:r>
                <a:rPr lang="ko-KR" altLang="en-US" sz="1000" b="1" dirty="0" err="1"/>
                <a:t>대표광고</a:t>
              </a:r>
              <a:endParaRPr lang="en-US" altLang="ko-KR" sz="1000" b="1" dirty="0" smtClean="0"/>
            </a:p>
            <a:p>
              <a:pPr algn="r"/>
              <a:r>
                <a:rPr lang="en-US" altLang="ko-KR" sz="1000" b="1" dirty="0"/>
                <a:t>\55,000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460194" y="7872308"/>
              <a:ext cx="2708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 smtClean="0"/>
                <a:t>심의 항목</a:t>
              </a:r>
              <a:endParaRPr lang="en-US" altLang="ko-KR" sz="1100" b="1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208525" y="7872308"/>
              <a:ext cx="1792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 smtClean="0"/>
                <a:t>결제 내역</a:t>
              </a:r>
              <a:endParaRPr lang="en-US" altLang="ko-KR" sz="1100" b="1" dirty="0" smtClean="0"/>
            </a:p>
          </p:txBody>
        </p:sp>
      </p:grpSp>
      <p:sp>
        <p:nvSpPr>
          <p:cNvPr id="125" name="타원 124"/>
          <p:cNvSpPr/>
          <p:nvPr/>
        </p:nvSpPr>
        <p:spPr>
          <a:xfrm>
            <a:off x="3946483" y="1650569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9" name="타원 28"/>
          <p:cNvSpPr/>
          <p:nvPr/>
        </p:nvSpPr>
        <p:spPr>
          <a:xfrm>
            <a:off x="6684186" y="1619077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26" name="타원 125"/>
          <p:cNvSpPr/>
          <p:nvPr/>
        </p:nvSpPr>
        <p:spPr>
          <a:xfrm>
            <a:off x="7315106" y="3845773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27" name="타원 126"/>
          <p:cNvSpPr/>
          <p:nvPr/>
        </p:nvSpPr>
        <p:spPr>
          <a:xfrm>
            <a:off x="4638718" y="4395099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11" name="꺾인 연결선 10"/>
          <p:cNvCxnSpPr>
            <a:stCxn id="26" idx="1"/>
            <a:endCxn id="3" idx="1"/>
          </p:cNvCxnSpPr>
          <p:nvPr/>
        </p:nvCxnSpPr>
        <p:spPr>
          <a:xfrm rot="10800000" flipH="1">
            <a:off x="3358612" y="3003978"/>
            <a:ext cx="670466" cy="1776412"/>
          </a:xfrm>
          <a:prstGeom prst="bentConnector3">
            <a:avLst>
              <a:gd name="adj1" fmla="val -34096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7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852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/>
              <a:t>광고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ko-KR" altLang="en-US" b="1" dirty="0" smtClean="0"/>
              <a:t>완료 </a:t>
            </a:r>
            <a:r>
              <a:rPr lang="en-US" altLang="ko-KR" b="1" dirty="0" smtClean="0"/>
              <a:t>&gt; </a:t>
            </a:r>
            <a:r>
              <a:rPr lang="ko-KR" altLang="en-US" b="1" dirty="0" err="1" smtClean="0"/>
              <a:t>심의신청</a:t>
            </a:r>
            <a:r>
              <a:rPr lang="ko-KR" altLang="en-US" b="1" dirty="0" smtClean="0"/>
              <a:t> 확인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계좌이체</a:t>
            </a:r>
            <a:endParaRPr lang="en-US" altLang="ko-KR" b="1" dirty="0" smtClean="0"/>
          </a:p>
        </p:txBody>
      </p:sp>
      <p:sp>
        <p:nvSpPr>
          <p:cNvPr id="37" name="직사각형 36"/>
          <p:cNvSpPr/>
          <p:nvPr/>
        </p:nvSpPr>
        <p:spPr>
          <a:xfrm>
            <a:off x="346710" y="5075936"/>
            <a:ext cx="11498580" cy="16634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</a:t>
            </a:r>
            <a:r>
              <a:rPr lang="ko-KR" altLang="en-US" sz="1200" dirty="0" smtClean="0">
                <a:solidFill>
                  <a:schemeClr val="tx1"/>
                </a:solidFill>
              </a:rPr>
              <a:t>계좌이체를 선택할 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온라인결제</a:t>
            </a:r>
            <a:r>
              <a:rPr lang="ko-KR" altLang="en-US" sz="1200" dirty="0" smtClean="0">
                <a:solidFill>
                  <a:schemeClr val="tx1"/>
                </a:solidFill>
              </a:rPr>
              <a:t> 불가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안내문구</a:t>
            </a:r>
            <a:r>
              <a:rPr lang="ko-KR" altLang="en-US" sz="1200" dirty="0" smtClean="0">
                <a:solidFill>
                  <a:schemeClr val="tx1"/>
                </a:solidFill>
              </a:rPr>
              <a:t> 팝업 표기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②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마이페이지로</a:t>
            </a:r>
            <a:r>
              <a:rPr lang="ko-KR" altLang="en-US" sz="1200" dirty="0" smtClean="0">
                <a:solidFill>
                  <a:schemeClr val="tx1"/>
                </a:solidFill>
              </a:rPr>
              <a:t> 이동을 유도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취소 선택 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팝업 닫아지고 기존 페이지 유지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tx1"/>
                </a:solidFill>
              </a:rPr>
              <a:t>※ </a:t>
            </a:r>
            <a:r>
              <a:rPr lang="ko-KR" altLang="en-US" sz="1000" dirty="0" smtClean="0">
                <a:solidFill>
                  <a:schemeClr val="tx1"/>
                </a:solidFill>
              </a:rPr>
              <a:t>심의신청목록확인 버튼을 눌러도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마이페이지로</a:t>
            </a:r>
            <a:r>
              <a:rPr lang="ko-KR" altLang="en-US" sz="1000" dirty="0" smtClean="0">
                <a:solidFill>
                  <a:schemeClr val="tx1"/>
                </a:solidFill>
              </a:rPr>
              <a:t> 이동하기는 하여 중복기능으로 볼 수 있으나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/>
                </a:solidFill>
              </a:rPr>
              <a:t>계좌이체에 대한 안내 및 강조가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심의신청</a:t>
            </a:r>
            <a:r>
              <a:rPr lang="ko-KR" altLang="en-US" sz="1000" dirty="0" smtClean="0">
                <a:solidFill>
                  <a:schemeClr val="tx1"/>
                </a:solidFill>
              </a:rPr>
              <a:t> 확인단계에서도 필요할 것으로 보임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429284" y="5257561"/>
            <a:ext cx="2618902" cy="14818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심의신청확인 단계에서 계좌이체 진행 건에 대한 안내 추가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5" name="그룹 84"/>
          <p:cNvGrpSpPr/>
          <p:nvPr/>
        </p:nvGrpSpPr>
        <p:grpSpPr>
          <a:xfrm>
            <a:off x="6146905" y="1145321"/>
            <a:ext cx="5825436" cy="3827756"/>
            <a:chOff x="6146905" y="1145321"/>
            <a:chExt cx="5825436" cy="3827756"/>
          </a:xfrm>
        </p:grpSpPr>
        <p:pic>
          <p:nvPicPr>
            <p:cNvPr id="86" name="그림 85"/>
            <p:cNvPicPr>
              <a:picLocks noChangeAspect="1"/>
            </p:cNvPicPr>
            <p:nvPr/>
          </p:nvPicPr>
          <p:blipFill rotWithShape="1">
            <a:blip r:embed="rId2"/>
            <a:srcRect t="23982"/>
            <a:stretch/>
          </p:blipFill>
          <p:spPr>
            <a:xfrm>
              <a:off x="6146905" y="1145321"/>
              <a:ext cx="5825436" cy="3157365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6146905" y="3832698"/>
              <a:ext cx="5825436" cy="243068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2"/>
            <a:srcRect l="12825" t="91606" r="6633" b="485"/>
            <a:stretch/>
          </p:blipFill>
          <p:spPr>
            <a:xfrm>
              <a:off x="7083216" y="4644556"/>
              <a:ext cx="4691970" cy="328521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6146905" y="4052427"/>
              <a:ext cx="5825436" cy="243068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6298123" y="3870653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심의내용</a:t>
              </a:r>
              <a:endParaRPr lang="ko-KR" altLang="en-US" sz="6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298123" y="4089322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결제방식</a:t>
              </a:r>
              <a:endParaRPr lang="ko-KR" altLang="en-US" sz="6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31044" y="3865077"/>
              <a:ext cx="204067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기타광고</a:t>
              </a:r>
              <a:r>
                <a:rPr lang="en-US" altLang="ko-KR" sz="600" b="1" dirty="0" smtClean="0"/>
                <a:t>(</a:t>
              </a:r>
              <a:r>
                <a:rPr lang="ko-KR" altLang="en-US" sz="600" b="1" dirty="0" smtClean="0"/>
                <a:t>동영상</a:t>
              </a:r>
              <a:r>
                <a:rPr lang="en-US" altLang="ko-KR" sz="600" b="1" dirty="0" smtClean="0"/>
                <a:t>)_</a:t>
              </a:r>
              <a:r>
                <a:rPr lang="ko-KR" altLang="en-US" sz="600" b="1" dirty="0" smtClean="0"/>
                <a:t>초심</a:t>
              </a:r>
              <a:r>
                <a:rPr lang="en-US" altLang="ko-KR" sz="600" b="1" dirty="0" smtClean="0"/>
                <a:t> / </a:t>
              </a:r>
              <a:r>
                <a:rPr lang="ko-KR" altLang="en-US" sz="600" b="1" dirty="0" smtClean="0"/>
                <a:t>비용 </a:t>
              </a:r>
              <a:r>
                <a:rPr lang="en-US" altLang="ko-KR" sz="600" b="1" dirty="0" smtClean="0"/>
                <a:t>: </a:t>
              </a:r>
              <a:r>
                <a:rPr lang="ko-KR" altLang="en-US" sz="600" b="1" dirty="0" smtClean="0"/>
                <a:t>사무처 별도 문의</a:t>
              </a:r>
              <a:endParaRPr lang="ko-KR" altLang="en-US" sz="6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081804" y="4089322"/>
              <a:ext cx="10429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계좌이체</a:t>
              </a:r>
              <a:endParaRPr lang="ko-KR" altLang="en-US" sz="600" b="1" dirty="0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969113" y="4413069"/>
              <a:ext cx="5003228" cy="181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※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계좌이체는 온라인결제가 불가능하며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심의담당자에게 문의 후 진행 부탁드립니다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모서리가 둥근 직사각형 94"/>
            <p:cNvSpPr/>
            <p:nvPr/>
          </p:nvSpPr>
          <p:spPr>
            <a:xfrm>
              <a:off x="9637319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계좌이체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96068" y="1145321"/>
            <a:ext cx="5995687" cy="3847896"/>
            <a:chOff x="0" y="1145321"/>
            <a:chExt cx="5995687" cy="3847896"/>
          </a:xfrm>
        </p:grpSpPr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2"/>
            <a:srcRect t="23982"/>
            <a:stretch/>
          </p:blipFill>
          <p:spPr>
            <a:xfrm>
              <a:off x="170251" y="1145321"/>
              <a:ext cx="5825436" cy="3157365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170251" y="3832698"/>
              <a:ext cx="5825436" cy="243068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 rotWithShape="1">
            <a:blip r:embed="rId2"/>
            <a:srcRect t="91740"/>
            <a:stretch/>
          </p:blipFill>
          <p:spPr>
            <a:xfrm>
              <a:off x="0" y="4650132"/>
              <a:ext cx="5825436" cy="343085"/>
            </a:xfrm>
            <a:prstGeom prst="rect">
              <a:avLst/>
            </a:prstGeom>
          </p:spPr>
        </p:pic>
        <p:sp>
          <p:nvSpPr>
            <p:cNvPr id="100" name="모서리가 둥근 직사각형 99"/>
            <p:cNvSpPr/>
            <p:nvPr/>
          </p:nvSpPr>
          <p:spPr>
            <a:xfrm>
              <a:off x="3263466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카드결제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170251" y="4052427"/>
              <a:ext cx="5825436" cy="243068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321469" y="3870651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심의내용</a:t>
              </a:r>
              <a:endParaRPr lang="ko-KR" altLang="en-US" sz="6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1469" y="4094896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/>
                <a:t>수수료 입금 </a:t>
              </a:r>
              <a:r>
                <a:rPr lang="ko-KR" altLang="en-US" sz="600" b="1" dirty="0" smtClean="0"/>
                <a:t>방식</a:t>
              </a:r>
              <a:endParaRPr lang="ko-KR" altLang="en-US" sz="6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20899" y="3865077"/>
              <a:ext cx="195207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방송광고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err="1" smtClean="0"/>
                <a:t>스팟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smtClean="0"/>
                <a:t>초심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err="1" smtClean="0"/>
                <a:t>대표광고</a:t>
              </a:r>
              <a:r>
                <a:rPr lang="ko-KR" altLang="en-US" sz="600" b="1" dirty="0" smtClean="0"/>
                <a:t> </a:t>
              </a:r>
              <a:r>
                <a:rPr lang="en-US" altLang="ko-KR" sz="600" b="1" dirty="0" smtClean="0"/>
                <a:t>/</a:t>
              </a:r>
              <a:r>
                <a:rPr lang="ko-KR" altLang="en-US" sz="600" b="1" dirty="0" smtClean="0"/>
                <a:t> 비용 </a:t>
              </a:r>
              <a:r>
                <a:rPr lang="en-US" altLang="ko-KR" sz="600" b="1" dirty="0" smtClean="0"/>
                <a:t>: \55,000</a:t>
              </a:r>
              <a:endParaRPr lang="ko-KR" altLang="en-US" sz="6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05150" y="4089322"/>
              <a:ext cx="10429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카드결제 </a:t>
              </a:r>
              <a:r>
                <a:rPr lang="en-US" altLang="ko-KR" sz="600" b="1" dirty="0" smtClean="0"/>
                <a:t>/ </a:t>
              </a:r>
              <a:r>
                <a:rPr lang="ko-KR" altLang="en-US" sz="600" b="1" dirty="0" smtClean="0"/>
                <a:t>계좌이체</a:t>
              </a:r>
              <a:endParaRPr lang="ko-KR" altLang="en-US" sz="600" b="1" dirty="0"/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1236243" y="4413069"/>
              <a:ext cx="4701781" cy="181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※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계좌이체는 온라인결제가 불가능하며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심의담당자에게 문의 후 진행 부탁드립니다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모서리가 둥근 직사각형 106"/>
            <p:cNvSpPr/>
            <p:nvPr/>
          </p:nvSpPr>
          <p:spPr>
            <a:xfrm>
              <a:off x="3983408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계좌이체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346710" y="782430"/>
            <a:ext cx="11498580" cy="41551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4079475" y="4693077"/>
            <a:ext cx="649177" cy="180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 dirty="0" smtClean="0">
                <a:solidFill>
                  <a:srgbClr val="0068C0"/>
                </a:solidFill>
              </a:rPr>
              <a:t>계좌이체</a:t>
            </a:r>
            <a:endParaRPr lang="ko-KR" altLang="en-US" sz="600" b="1" dirty="0">
              <a:solidFill>
                <a:srgbClr val="0068C0"/>
              </a:solidFill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9637319" y="4693077"/>
            <a:ext cx="649177" cy="180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 dirty="0" smtClean="0">
                <a:solidFill>
                  <a:srgbClr val="0068C0"/>
                </a:solidFill>
              </a:rPr>
              <a:t>계좌이체</a:t>
            </a:r>
            <a:endParaRPr lang="ko-KR" altLang="en-US" sz="600" b="1" dirty="0">
              <a:solidFill>
                <a:srgbClr val="0068C0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636043" y="1052254"/>
            <a:ext cx="5867538" cy="3100645"/>
            <a:chOff x="-1054100" y="7241539"/>
            <a:chExt cx="5867538" cy="3100645"/>
          </a:xfrm>
        </p:grpSpPr>
        <p:sp>
          <p:nvSpPr>
            <p:cNvPr id="8" name="직사각형 7"/>
            <p:cNvSpPr/>
            <p:nvPr/>
          </p:nvSpPr>
          <p:spPr>
            <a:xfrm>
              <a:off x="-1054100" y="7241539"/>
              <a:ext cx="5867537" cy="31006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3"/>
            <a:srcRect b="66765"/>
            <a:stretch/>
          </p:blipFill>
          <p:spPr>
            <a:xfrm>
              <a:off x="-933518" y="7371399"/>
              <a:ext cx="5746956" cy="492442"/>
            </a:xfrm>
            <a:prstGeom prst="rect">
              <a:avLst/>
            </a:prstGeom>
            <a:ln>
              <a:noFill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-757569" y="7998261"/>
              <a:ext cx="5357476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/>
                <a:t>계좌이체를 통한 수수료 입금은 </a:t>
              </a:r>
              <a:r>
                <a:rPr lang="ko-KR" altLang="en-US" sz="1200" b="1" dirty="0" err="1"/>
                <a:t>신한은행</a:t>
              </a:r>
              <a:r>
                <a:rPr lang="ko-KR" altLang="en-US" sz="1200" b="1" dirty="0"/>
                <a:t> </a:t>
              </a:r>
              <a:r>
                <a:rPr lang="en-US" altLang="ko-KR" sz="1200" b="1" dirty="0"/>
                <a:t>100-022-878468 </a:t>
              </a:r>
              <a:r>
                <a:rPr lang="ko-KR" altLang="en-US" sz="1200" b="1" dirty="0"/>
                <a:t>계좌로 입금 후</a:t>
              </a:r>
              <a:r>
                <a:rPr lang="en-US" altLang="ko-KR" sz="1200" b="1" dirty="0"/>
                <a:t>, </a:t>
              </a:r>
              <a:r>
                <a:rPr lang="ko-KR" altLang="en-US" sz="1200" b="1" dirty="0"/>
                <a:t>심의담당자가 결제 확인을 진행합니다</a:t>
              </a:r>
              <a:r>
                <a:rPr lang="en-US" altLang="ko-KR" sz="1200" b="1" dirty="0" smtClean="0"/>
                <a:t>.</a:t>
              </a:r>
            </a:p>
            <a:p>
              <a:endParaRPr lang="en-US" altLang="ko-KR" sz="1200" b="1" dirty="0"/>
            </a:p>
            <a:p>
              <a:r>
                <a:rPr lang="ko-KR" altLang="en-US" sz="1200" b="1" dirty="0"/>
                <a:t>온라인 </a:t>
              </a:r>
              <a:r>
                <a:rPr lang="ko-KR" altLang="en-US" sz="1200" b="1" dirty="0" err="1"/>
                <a:t>자동결제가</a:t>
              </a:r>
              <a:r>
                <a:rPr lang="ko-KR" altLang="en-US" sz="1200" b="1" dirty="0"/>
                <a:t> </a:t>
              </a:r>
              <a:r>
                <a:rPr lang="ko-KR" altLang="en-US" sz="1200" b="1" dirty="0" smtClean="0"/>
                <a:t>불가능하기에</a:t>
              </a:r>
              <a:r>
                <a:rPr lang="en-US" altLang="ko-KR" sz="1200" b="1" dirty="0" smtClean="0"/>
                <a:t>,</a:t>
              </a:r>
            </a:p>
            <a:p>
              <a:r>
                <a:rPr lang="ko-KR" altLang="en-US" sz="1200" b="1" dirty="0" err="1" smtClean="0"/>
                <a:t>마이페이지에서</a:t>
              </a:r>
              <a:r>
                <a:rPr lang="ko-KR" altLang="en-US" sz="1200" b="1" dirty="0" smtClean="0"/>
                <a:t> 심의신청이력 확인 후</a:t>
              </a:r>
              <a:r>
                <a:rPr lang="en-US" altLang="ko-KR" sz="1200" b="1" dirty="0" smtClean="0"/>
                <a:t>, </a:t>
              </a:r>
              <a:r>
                <a:rPr lang="ko-KR" altLang="en-US" sz="1200" b="1" dirty="0" smtClean="0"/>
                <a:t>심의담당자에게 문의하여</a:t>
              </a:r>
              <a:r>
                <a:rPr lang="en-US" altLang="ko-KR" sz="1200" b="1" dirty="0" smtClean="0"/>
                <a:t> </a:t>
              </a:r>
              <a:r>
                <a:rPr lang="ko-KR" altLang="en-US" sz="1200" b="1" dirty="0" smtClean="0"/>
                <a:t>결제 진행을 부탁드리겠습니다</a:t>
              </a:r>
              <a:r>
                <a:rPr lang="en-US" altLang="ko-KR" sz="1200" b="1" dirty="0" smtClean="0"/>
                <a:t>.</a:t>
              </a:r>
              <a:endParaRPr lang="ko-KR" altLang="en-US" sz="1200" b="1" dirty="0"/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1720159" y="9597530"/>
              <a:ext cx="1267071" cy="396506"/>
            </a:xfrm>
            <a:prstGeom prst="roundRect">
              <a:avLst>
                <a:gd name="adj" fmla="val 87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err="1" smtClean="0"/>
                <a:t>마이페이지로</a:t>
              </a:r>
              <a:endParaRPr lang="ko-KR" altLang="en-US" sz="1200" b="1" dirty="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3200400" y="9597530"/>
              <a:ext cx="1249872" cy="396506"/>
            </a:xfrm>
            <a:prstGeom prst="roundRect">
              <a:avLst>
                <a:gd name="adj" fmla="val 87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/>
                <a:t>취소</a:t>
              </a:r>
              <a:endParaRPr lang="ko-KR" altLang="en-US" sz="1600" b="1" dirty="0"/>
            </a:p>
          </p:txBody>
        </p:sp>
      </p:grpSp>
      <p:sp>
        <p:nvSpPr>
          <p:cNvPr id="63" name="타원 62"/>
          <p:cNvSpPr/>
          <p:nvPr/>
        </p:nvSpPr>
        <p:spPr>
          <a:xfrm>
            <a:off x="3470824" y="913500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64" name="타원 63"/>
          <p:cNvSpPr/>
          <p:nvPr/>
        </p:nvSpPr>
        <p:spPr>
          <a:xfrm>
            <a:off x="6065227" y="3177275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cxnSp>
        <p:nvCxnSpPr>
          <p:cNvPr id="40" name="꺾인 연결선 39"/>
          <p:cNvCxnSpPr>
            <a:stCxn id="26" idx="2"/>
            <a:endCxn id="8" idx="2"/>
          </p:cNvCxnSpPr>
          <p:nvPr/>
        </p:nvCxnSpPr>
        <p:spPr>
          <a:xfrm rot="5400000" flipH="1" flipV="1">
            <a:off x="5126361" y="3430602"/>
            <a:ext cx="721153" cy="2165748"/>
          </a:xfrm>
          <a:prstGeom prst="bentConnector3">
            <a:avLst>
              <a:gd name="adj1" fmla="val -3169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>
            <a:stCxn id="53" idx="2"/>
            <a:endCxn id="8" idx="2"/>
          </p:cNvCxnSpPr>
          <p:nvPr/>
        </p:nvCxnSpPr>
        <p:spPr>
          <a:xfrm rot="5400000" flipH="1">
            <a:off x="7905283" y="2817428"/>
            <a:ext cx="721153" cy="3392096"/>
          </a:xfrm>
          <a:prstGeom prst="bentConnector3">
            <a:avLst>
              <a:gd name="adj1" fmla="val -3169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0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76304" y="671189"/>
            <a:ext cx="9439623" cy="5947528"/>
            <a:chOff x="15344" y="671189"/>
            <a:chExt cx="9439623" cy="5947528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0" b="76105"/>
            <a:stretch/>
          </p:blipFill>
          <p:spPr>
            <a:xfrm>
              <a:off x="65584" y="671189"/>
              <a:ext cx="9256775" cy="835616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15344" y="2011679"/>
              <a:ext cx="9439623" cy="4136087"/>
              <a:chOff x="15344" y="2011679"/>
              <a:chExt cx="9439623" cy="4136087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058"/>
              <a:stretch/>
            </p:blipFill>
            <p:spPr>
              <a:xfrm>
                <a:off x="15344" y="2011679"/>
                <a:ext cx="9439623" cy="4136087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213241" y="3173705"/>
                <a:ext cx="317501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600" b="1" dirty="0" smtClean="0"/>
                  <a:t>-</a:t>
                </a:r>
                <a:endParaRPr lang="ko-KR" altLang="en-US" sz="600" b="1" dirty="0"/>
              </a:p>
            </p:txBody>
          </p:sp>
        </p:grpSp>
        <p:sp>
          <p:nvSpPr>
            <p:cNvPr id="33" name="모서리가 둥근 직사각형 32"/>
            <p:cNvSpPr/>
            <p:nvPr/>
          </p:nvSpPr>
          <p:spPr>
            <a:xfrm>
              <a:off x="4288474" y="6341284"/>
              <a:ext cx="1633948" cy="2774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 smtClean="0"/>
                <a:t>선택항목</a:t>
              </a:r>
              <a:r>
                <a:rPr lang="ko-KR" altLang="en-US" sz="1050" b="1" dirty="0" smtClean="0"/>
                <a:t> 카드결제</a:t>
              </a:r>
              <a:endParaRPr lang="ko-KR" altLang="en-US" sz="1050" b="1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8323" y="1456576"/>
              <a:ext cx="8953663" cy="624694"/>
              <a:chOff x="-561917" y="-722598"/>
              <a:chExt cx="8953663" cy="624694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-561917" y="-722598"/>
                <a:ext cx="8953663" cy="624694"/>
                <a:chOff x="268663" y="1472010"/>
                <a:chExt cx="8953663" cy="624694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8663" y="1472010"/>
                  <a:ext cx="5365833" cy="624694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256"/>
                <a:stretch/>
              </p:blipFill>
              <p:spPr>
                <a:xfrm>
                  <a:off x="4460488" y="1472010"/>
                  <a:ext cx="4761838" cy="624694"/>
                </a:xfrm>
                <a:prstGeom prst="rect">
                  <a:avLst/>
                </a:prstGeom>
              </p:spPr>
            </p:pic>
            <p:sp>
              <p:nvSpPr>
                <p:cNvPr id="4" name="직사각형 3"/>
                <p:cNvSpPr/>
                <p:nvPr/>
              </p:nvSpPr>
              <p:spPr>
                <a:xfrm>
                  <a:off x="947854" y="1653775"/>
                  <a:ext cx="6523463" cy="389920"/>
                </a:xfrm>
                <a:prstGeom prst="rect">
                  <a:avLst/>
                </a:prstGeom>
                <a:solidFill>
                  <a:srgbClr val="F3F4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" name="직사각형 4"/>
                <p:cNvSpPr/>
                <p:nvPr/>
              </p:nvSpPr>
              <p:spPr>
                <a:xfrm>
                  <a:off x="4460488" y="1573119"/>
                  <a:ext cx="501805" cy="180103"/>
                </a:xfrm>
                <a:prstGeom prst="rect">
                  <a:avLst/>
                </a:prstGeom>
                <a:solidFill>
                  <a:srgbClr val="F3F4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41" name="그림 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655" t="22647" r="79968" b="55932"/>
                <a:stretch/>
              </p:blipFill>
              <p:spPr>
                <a:xfrm>
                  <a:off x="947668" y="1519959"/>
                  <a:ext cx="395868" cy="133815"/>
                </a:xfrm>
                <a:prstGeom prst="rect">
                  <a:avLst/>
                </a:prstGeom>
              </p:spPr>
            </p:pic>
          </p:grpSp>
          <p:sp>
            <p:nvSpPr>
              <p:cNvPr id="109" name="직사각형 108"/>
              <p:cNvSpPr/>
              <p:nvPr/>
            </p:nvSpPr>
            <p:spPr>
              <a:xfrm>
                <a:off x="65584" y="-523197"/>
                <a:ext cx="8042096" cy="3444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※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수수료 입금 방식 안내</a:t>
                </a:r>
                <a:endParaRPr lang="en-US" altLang="ko-KR" sz="700" b="1" dirty="0" smtClean="0">
                  <a:solidFill>
                    <a:schemeClr val="tx1"/>
                  </a:solidFill>
                </a:endParaRPr>
              </a:p>
              <a:p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1.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카드결제 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심의대기목록에서 항목 선택하여 온라인 결제로 진행합니다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2.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계좌이체 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온라인 결제가 불가능하며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700" b="1" dirty="0" err="1" smtClean="0">
                    <a:solidFill>
                      <a:schemeClr val="tx1"/>
                    </a:solidFill>
                  </a:rPr>
                  <a:t>신한은행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700" b="1" dirty="0">
                    <a:solidFill>
                      <a:schemeClr val="tx1"/>
                    </a:solidFill>
                  </a:rPr>
                  <a:t>100-022-878468 </a:t>
                </a:r>
                <a:r>
                  <a:rPr lang="ko-KR" altLang="en-US" sz="700" b="1" dirty="0">
                    <a:solidFill>
                      <a:schemeClr val="tx1"/>
                    </a:solidFill>
                  </a:rPr>
                  <a:t>계좌로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입금 후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700" b="1" dirty="0">
                    <a:solidFill>
                      <a:schemeClr val="tx1"/>
                    </a:solidFill>
                  </a:rPr>
                  <a:t>심의담당자가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확인을 진행합니다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(※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사무처 </a:t>
                </a:r>
                <a:r>
                  <a:rPr lang="ko-KR" altLang="en-US" sz="700" b="1" dirty="0">
                    <a:solidFill>
                      <a:schemeClr val="tx1"/>
                    </a:solidFill>
                  </a:rPr>
                  <a:t>별도 문의 건의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경우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계좌이체만 가능합니다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.)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8401050" y="2476315"/>
              <a:ext cx="228600" cy="19068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3" name="직선 연결선 42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마이페이지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/>
              <a:t>온라인결제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smtClean="0"/>
              <a:t>카드결제</a:t>
            </a:r>
            <a:endParaRPr lang="ko-KR" altLang="en-US" b="1" dirty="0"/>
          </a:p>
        </p:txBody>
      </p:sp>
      <p:sp>
        <p:nvSpPr>
          <p:cNvPr id="37" name="직사각형 36"/>
          <p:cNvSpPr/>
          <p:nvPr/>
        </p:nvSpPr>
        <p:spPr>
          <a:xfrm>
            <a:off x="9372599" y="1421780"/>
            <a:ext cx="2819401" cy="44628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①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마이페이지</a:t>
            </a:r>
            <a:r>
              <a:rPr lang="ko-KR" altLang="en-US" sz="1000" dirty="0" smtClean="0">
                <a:solidFill>
                  <a:schemeClr val="tx1"/>
                </a:solidFill>
              </a:rPr>
              <a:t> 리스트 </a:t>
            </a:r>
            <a:r>
              <a:rPr lang="en-US" altLang="ko-KR" sz="1000" dirty="0" smtClean="0">
                <a:solidFill>
                  <a:schemeClr val="tx1"/>
                </a:solidFill>
              </a:rPr>
              <a:t>: </a:t>
            </a:r>
            <a:r>
              <a:rPr lang="ko-KR" altLang="en-US" sz="1000" dirty="0" err="1">
                <a:solidFill>
                  <a:schemeClr val="tx1"/>
                </a:solidFill>
              </a:rPr>
              <a:t>심의신청을</a:t>
            </a:r>
            <a:r>
              <a:rPr lang="ko-KR" altLang="en-US" sz="1000" dirty="0">
                <a:solidFill>
                  <a:schemeClr val="tx1"/>
                </a:solidFill>
              </a:rPr>
              <a:t> 일괄 체크하기 위해서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한 페이지 당 </a:t>
            </a:r>
            <a:r>
              <a:rPr lang="en-US" altLang="ko-KR" sz="1000" dirty="0">
                <a:solidFill>
                  <a:schemeClr val="tx1"/>
                </a:solidFill>
              </a:rPr>
              <a:t>10</a:t>
            </a:r>
            <a:r>
              <a:rPr lang="ko-KR" altLang="en-US" sz="1000" dirty="0">
                <a:solidFill>
                  <a:schemeClr val="tx1"/>
                </a:solidFill>
              </a:rPr>
              <a:t>개까지 노출되도록 </a:t>
            </a:r>
            <a:r>
              <a:rPr lang="ko-KR" altLang="en-US" sz="1000" dirty="0" smtClean="0">
                <a:solidFill>
                  <a:schemeClr val="tx1"/>
                </a:solidFill>
              </a:rPr>
              <a:t>변경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/>
                </a:solidFill>
              </a:rPr>
              <a:t>② </a:t>
            </a:r>
            <a:r>
              <a:rPr lang="ko-KR" altLang="en-US" sz="1000" dirty="0" smtClean="0">
                <a:solidFill>
                  <a:schemeClr val="tx1"/>
                </a:solidFill>
              </a:rPr>
              <a:t>수수료 입금 방식에 대한 안내 추가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③ 체크박스 </a:t>
            </a:r>
            <a:r>
              <a:rPr lang="en-US" altLang="ko-KR" sz="1000" dirty="0" smtClean="0">
                <a:solidFill>
                  <a:schemeClr val="tx1"/>
                </a:solidFill>
              </a:rPr>
              <a:t>: </a:t>
            </a:r>
            <a:r>
              <a:rPr lang="ko-KR" altLang="en-US" sz="1000" dirty="0" smtClean="0">
                <a:solidFill>
                  <a:schemeClr val="tx1"/>
                </a:solidFill>
              </a:rPr>
              <a:t>대기목록에서 </a:t>
            </a:r>
            <a:r>
              <a:rPr lang="ko-KR" altLang="en-US" sz="1000" dirty="0" err="1">
                <a:solidFill>
                  <a:schemeClr val="tx1"/>
                </a:solidFill>
              </a:rPr>
              <a:t>입금전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상태 </a:t>
            </a:r>
            <a:r>
              <a:rPr lang="en-US" altLang="ko-KR" sz="1000" dirty="0" smtClean="0">
                <a:solidFill>
                  <a:schemeClr val="tx1"/>
                </a:solidFill>
              </a:rPr>
              <a:t>+ </a:t>
            </a:r>
            <a:r>
              <a:rPr lang="ko-KR" altLang="en-US" sz="1000" dirty="0" smtClean="0">
                <a:solidFill>
                  <a:schemeClr val="tx1"/>
                </a:solidFill>
              </a:rPr>
              <a:t>금액이 정해져 있는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심의건의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경우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선택 체크박스 활성화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tx1"/>
                </a:solidFill>
              </a:rPr>
              <a:t>(※ </a:t>
            </a:r>
            <a:r>
              <a:rPr lang="ko-KR" altLang="en-US" sz="1000" dirty="0" smtClean="0">
                <a:solidFill>
                  <a:schemeClr val="tx1"/>
                </a:solidFill>
              </a:rPr>
              <a:t>체크박스가 </a:t>
            </a:r>
            <a:r>
              <a:rPr lang="ko-KR" altLang="en-US" sz="1000" dirty="0">
                <a:solidFill>
                  <a:schemeClr val="tx1"/>
                </a:solidFill>
              </a:rPr>
              <a:t>활성화 되지 않는 사례 </a:t>
            </a:r>
            <a:r>
              <a:rPr lang="en-US" altLang="ko-KR" sz="1000" dirty="0">
                <a:solidFill>
                  <a:schemeClr val="tx1"/>
                </a:solidFill>
              </a:rPr>
              <a:t>: </a:t>
            </a:r>
            <a:r>
              <a:rPr lang="ko-KR" altLang="en-US" sz="1000" dirty="0">
                <a:solidFill>
                  <a:schemeClr val="tx1"/>
                </a:solidFill>
              </a:rPr>
              <a:t>입금완료 상태</a:t>
            </a:r>
            <a:r>
              <a:rPr lang="en-US" altLang="ko-KR" sz="1000" dirty="0">
                <a:solidFill>
                  <a:schemeClr val="tx1"/>
                </a:solidFill>
              </a:rPr>
              <a:t> / </a:t>
            </a:r>
            <a:r>
              <a:rPr lang="ko-KR" altLang="en-US" sz="1000" dirty="0" err="1">
                <a:solidFill>
                  <a:schemeClr val="tx1"/>
                </a:solidFill>
              </a:rPr>
              <a:t>심의신청</a:t>
            </a:r>
            <a:r>
              <a:rPr lang="ko-KR" altLang="en-US" sz="1000" dirty="0">
                <a:solidFill>
                  <a:schemeClr val="tx1"/>
                </a:solidFill>
              </a:rPr>
              <a:t> 건 중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사무처 별도 문의 </a:t>
            </a:r>
            <a:r>
              <a:rPr lang="ko-KR" altLang="en-US" sz="1000" dirty="0" smtClean="0">
                <a:solidFill>
                  <a:schemeClr val="tx1"/>
                </a:solidFill>
              </a:rPr>
              <a:t>건</a:t>
            </a:r>
            <a:r>
              <a:rPr lang="en-US" altLang="ko-KR" sz="1000" dirty="0" smtClean="0">
                <a:solidFill>
                  <a:schemeClr val="tx1"/>
                </a:solidFill>
              </a:rPr>
              <a:t>)</a:t>
            </a:r>
            <a:endParaRPr lang="en-US" altLang="ko-KR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④ </a:t>
            </a:r>
            <a:r>
              <a:rPr lang="ko-KR" altLang="en-US" sz="1000" dirty="0" err="1">
                <a:solidFill>
                  <a:schemeClr val="tx1"/>
                </a:solidFill>
              </a:rPr>
              <a:t>심의구분에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필증갱신</a:t>
            </a:r>
            <a:r>
              <a:rPr lang="ko-KR" altLang="en-US" sz="1000" dirty="0" smtClean="0">
                <a:solidFill>
                  <a:schemeClr val="tx1"/>
                </a:solidFill>
              </a:rPr>
              <a:t> 추가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⑤ 광고 </a:t>
            </a:r>
            <a:r>
              <a:rPr lang="ko-KR" altLang="en-US" sz="1000" dirty="0" smtClean="0">
                <a:solidFill>
                  <a:schemeClr val="tx1"/>
                </a:solidFill>
              </a:rPr>
              <a:t>타입 열 추가 </a:t>
            </a:r>
            <a:r>
              <a:rPr lang="en-US" altLang="ko-KR" sz="1000" dirty="0" smtClean="0">
                <a:solidFill>
                  <a:schemeClr val="tx1"/>
                </a:solidFill>
              </a:rPr>
              <a:t>: </a:t>
            </a:r>
            <a:r>
              <a:rPr lang="ko-KR" altLang="en-US" sz="1000" dirty="0">
                <a:solidFill>
                  <a:schemeClr val="tx1"/>
                </a:solidFill>
              </a:rPr>
              <a:t>결제 구분을 </a:t>
            </a:r>
            <a:r>
              <a:rPr lang="ko-KR" altLang="en-US" sz="1000" dirty="0" smtClean="0">
                <a:solidFill>
                  <a:schemeClr val="tx1"/>
                </a:solidFill>
              </a:rPr>
              <a:t>위함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⑥ 수수료 </a:t>
            </a:r>
            <a:r>
              <a:rPr lang="ko-KR" altLang="en-US" sz="1000" dirty="0" smtClean="0">
                <a:solidFill>
                  <a:schemeClr val="tx1"/>
                </a:solidFill>
              </a:rPr>
              <a:t>입금 방식 </a:t>
            </a:r>
            <a:r>
              <a:rPr lang="en-US" altLang="ko-KR" sz="1000" dirty="0" smtClean="0">
                <a:solidFill>
                  <a:schemeClr val="tx1"/>
                </a:solidFill>
              </a:rPr>
              <a:t>: </a:t>
            </a:r>
            <a:r>
              <a:rPr lang="ko-KR" altLang="en-US" sz="1000" dirty="0" smtClean="0">
                <a:solidFill>
                  <a:schemeClr val="tx1"/>
                </a:solidFill>
              </a:rPr>
              <a:t>결제 가능한 방식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아이콘으로 표기 </a:t>
            </a:r>
            <a:r>
              <a:rPr lang="en-US" altLang="ko-KR" sz="1000" dirty="0" smtClean="0">
                <a:solidFill>
                  <a:schemeClr val="tx1"/>
                </a:solidFill>
              </a:rPr>
              <a:t>(</a:t>
            </a:r>
            <a:r>
              <a:rPr lang="ko-KR" altLang="en-US" sz="1000" dirty="0" smtClean="0">
                <a:solidFill>
                  <a:schemeClr val="tx1"/>
                </a:solidFill>
              </a:rPr>
              <a:t>사무처 별도문의건은 계좌이체만 표기됨</a:t>
            </a:r>
            <a:r>
              <a:rPr lang="en-US" altLang="ko-KR" sz="10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/>
                </a:solidFill>
              </a:rPr>
              <a:t>⑦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선택항목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카드결제 </a:t>
            </a:r>
            <a:r>
              <a:rPr lang="en-US" altLang="ko-KR" sz="1000" dirty="0" smtClean="0">
                <a:solidFill>
                  <a:schemeClr val="tx1"/>
                </a:solidFill>
              </a:rPr>
              <a:t>: </a:t>
            </a:r>
            <a:r>
              <a:rPr lang="ko-KR" altLang="en-US" sz="1000" dirty="0" smtClean="0">
                <a:solidFill>
                  <a:schemeClr val="tx1"/>
                </a:solidFill>
              </a:rPr>
              <a:t>상세 내용은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뒤페이지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057161" y="5884609"/>
            <a:ext cx="2006823" cy="78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마이페이지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구조 일부 수정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127412" y="759732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11" name="직사각형 110"/>
          <p:cNvSpPr/>
          <p:nvPr/>
        </p:nvSpPr>
        <p:spPr>
          <a:xfrm>
            <a:off x="221955" y="2424870"/>
            <a:ext cx="380840" cy="3590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타원 109"/>
          <p:cNvSpPr/>
          <p:nvPr/>
        </p:nvSpPr>
        <p:spPr>
          <a:xfrm>
            <a:off x="101704" y="2223061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12" name="직사각형 111"/>
          <p:cNvSpPr/>
          <p:nvPr/>
        </p:nvSpPr>
        <p:spPr>
          <a:xfrm>
            <a:off x="2773769" y="2424870"/>
            <a:ext cx="413529" cy="3590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타원 112"/>
          <p:cNvSpPr/>
          <p:nvPr/>
        </p:nvSpPr>
        <p:spPr>
          <a:xfrm>
            <a:off x="2563779" y="2211909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77" name="직사각형 176"/>
          <p:cNvSpPr/>
          <p:nvPr/>
        </p:nvSpPr>
        <p:spPr>
          <a:xfrm>
            <a:off x="3238537" y="2424870"/>
            <a:ext cx="413529" cy="3590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직사각형 177"/>
          <p:cNvSpPr/>
          <p:nvPr/>
        </p:nvSpPr>
        <p:spPr>
          <a:xfrm>
            <a:off x="7585369" y="2424870"/>
            <a:ext cx="1193328" cy="3590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7483483" y="2284722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79" name="타원 178"/>
          <p:cNvSpPr/>
          <p:nvPr/>
        </p:nvSpPr>
        <p:spPr>
          <a:xfrm>
            <a:off x="4153821" y="6183778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42" name="타원 41"/>
          <p:cNvSpPr/>
          <p:nvPr/>
        </p:nvSpPr>
        <p:spPr>
          <a:xfrm>
            <a:off x="127412" y="1467825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54" name="타원 53"/>
          <p:cNvSpPr/>
          <p:nvPr/>
        </p:nvSpPr>
        <p:spPr>
          <a:xfrm>
            <a:off x="3450548" y="2195181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21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/>
          <p:cNvGrpSpPr/>
          <p:nvPr/>
        </p:nvGrpSpPr>
        <p:grpSpPr>
          <a:xfrm>
            <a:off x="76304" y="671189"/>
            <a:ext cx="9439623" cy="5947528"/>
            <a:chOff x="15344" y="671189"/>
            <a:chExt cx="9439623" cy="5947528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0" b="76105"/>
            <a:stretch/>
          </p:blipFill>
          <p:spPr>
            <a:xfrm>
              <a:off x="65584" y="671189"/>
              <a:ext cx="9256775" cy="835616"/>
            </a:xfrm>
            <a:prstGeom prst="rect">
              <a:avLst/>
            </a:prstGeom>
          </p:spPr>
        </p:pic>
        <p:grpSp>
          <p:nvGrpSpPr>
            <p:cNvPr id="48" name="그룹 47"/>
            <p:cNvGrpSpPr/>
            <p:nvPr/>
          </p:nvGrpSpPr>
          <p:grpSpPr>
            <a:xfrm>
              <a:off x="15344" y="2011679"/>
              <a:ext cx="9439623" cy="4136087"/>
              <a:chOff x="15344" y="2011679"/>
              <a:chExt cx="9439623" cy="4136087"/>
            </a:xfrm>
          </p:grpSpPr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058"/>
              <a:stretch/>
            </p:blipFill>
            <p:spPr>
              <a:xfrm>
                <a:off x="15344" y="2011679"/>
                <a:ext cx="9439623" cy="4136087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213241" y="3173705"/>
                <a:ext cx="317501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600" b="1" dirty="0" smtClean="0"/>
                  <a:t>-</a:t>
                </a:r>
                <a:endParaRPr lang="ko-KR" altLang="en-US" sz="600" b="1" dirty="0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4288474" y="6341284"/>
              <a:ext cx="1633948" cy="2774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 smtClean="0"/>
                <a:t>선택항목</a:t>
              </a:r>
              <a:r>
                <a:rPr lang="ko-KR" altLang="en-US" sz="1050" b="1" dirty="0" smtClean="0"/>
                <a:t> 카드결제</a:t>
              </a:r>
              <a:endParaRPr lang="ko-KR" altLang="en-US" sz="1050" b="1" dirty="0"/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258323" y="1456576"/>
              <a:ext cx="8953663" cy="624694"/>
              <a:chOff x="-561917" y="-722598"/>
              <a:chExt cx="8953663" cy="624694"/>
            </a:xfrm>
          </p:grpSpPr>
          <p:grpSp>
            <p:nvGrpSpPr>
              <p:cNvPr id="52" name="그룹 51"/>
              <p:cNvGrpSpPr/>
              <p:nvPr/>
            </p:nvGrpSpPr>
            <p:grpSpPr>
              <a:xfrm>
                <a:off x="-561917" y="-722598"/>
                <a:ext cx="8953663" cy="624694"/>
                <a:chOff x="268663" y="1472010"/>
                <a:chExt cx="8953663" cy="624694"/>
              </a:xfrm>
            </p:grpSpPr>
            <p:pic>
              <p:nvPicPr>
                <p:cNvPr id="55" name="그림 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8663" y="1472010"/>
                  <a:ext cx="5365833" cy="624694"/>
                </a:xfrm>
                <a:prstGeom prst="rect">
                  <a:avLst/>
                </a:prstGeom>
              </p:spPr>
            </p:pic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256"/>
                <a:stretch/>
              </p:blipFill>
              <p:spPr>
                <a:xfrm>
                  <a:off x="4460488" y="1472010"/>
                  <a:ext cx="4761838" cy="624694"/>
                </a:xfrm>
                <a:prstGeom prst="rect">
                  <a:avLst/>
                </a:prstGeom>
              </p:spPr>
            </p:pic>
            <p:sp>
              <p:nvSpPr>
                <p:cNvPr id="57" name="직사각형 56"/>
                <p:cNvSpPr/>
                <p:nvPr/>
              </p:nvSpPr>
              <p:spPr>
                <a:xfrm>
                  <a:off x="947854" y="1653775"/>
                  <a:ext cx="6523463" cy="389920"/>
                </a:xfrm>
                <a:prstGeom prst="rect">
                  <a:avLst/>
                </a:prstGeom>
                <a:solidFill>
                  <a:srgbClr val="F3F4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직사각형 57"/>
                <p:cNvSpPr/>
                <p:nvPr/>
              </p:nvSpPr>
              <p:spPr>
                <a:xfrm>
                  <a:off x="4460488" y="1573119"/>
                  <a:ext cx="501805" cy="180103"/>
                </a:xfrm>
                <a:prstGeom prst="rect">
                  <a:avLst/>
                </a:prstGeom>
                <a:solidFill>
                  <a:srgbClr val="F3F4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59" name="그림 5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655" t="22647" r="79968" b="55932"/>
                <a:stretch/>
              </p:blipFill>
              <p:spPr>
                <a:xfrm>
                  <a:off x="947668" y="1519959"/>
                  <a:ext cx="395868" cy="133815"/>
                </a:xfrm>
                <a:prstGeom prst="rect">
                  <a:avLst/>
                </a:prstGeom>
              </p:spPr>
            </p:pic>
          </p:grpSp>
          <p:sp>
            <p:nvSpPr>
              <p:cNvPr id="53" name="직사각형 52"/>
              <p:cNvSpPr/>
              <p:nvPr/>
            </p:nvSpPr>
            <p:spPr>
              <a:xfrm>
                <a:off x="65584" y="-523197"/>
                <a:ext cx="8042096" cy="3444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※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수수료 입금 방식 안내</a:t>
                </a:r>
                <a:endParaRPr lang="en-US" altLang="ko-KR" sz="700" b="1" dirty="0" smtClean="0">
                  <a:solidFill>
                    <a:schemeClr val="tx1"/>
                  </a:solidFill>
                </a:endParaRPr>
              </a:p>
              <a:p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1.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카드결제 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심의대기목록에서 항목 선택하여 온라인 결제로 진행합니다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2.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계좌이체 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온라인 결제가 불가능하며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700" b="1" dirty="0" err="1" smtClean="0">
                    <a:solidFill>
                      <a:schemeClr val="tx1"/>
                    </a:solidFill>
                  </a:rPr>
                  <a:t>신한은행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700" b="1" dirty="0">
                    <a:solidFill>
                      <a:schemeClr val="tx1"/>
                    </a:solidFill>
                  </a:rPr>
                  <a:t>100-022-878468 </a:t>
                </a:r>
                <a:r>
                  <a:rPr lang="ko-KR" altLang="en-US" sz="700" b="1" dirty="0">
                    <a:solidFill>
                      <a:schemeClr val="tx1"/>
                    </a:solidFill>
                  </a:rPr>
                  <a:t>계좌로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입금 후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700" b="1" dirty="0">
                    <a:solidFill>
                      <a:schemeClr val="tx1"/>
                    </a:solidFill>
                  </a:rPr>
                  <a:t>심의담당자가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확인을 진행합니다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(※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사무처 </a:t>
                </a:r>
                <a:r>
                  <a:rPr lang="ko-KR" altLang="en-US" sz="700" b="1" dirty="0">
                    <a:solidFill>
                      <a:schemeClr val="tx1"/>
                    </a:solidFill>
                  </a:rPr>
                  <a:t>별도 문의 건의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경우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700" b="1" dirty="0" smtClean="0">
                    <a:solidFill>
                      <a:schemeClr val="tx1"/>
                    </a:solidFill>
                  </a:rPr>
                  <a:t>계좌이체만 가능합니다</a:t>
                </a:r>
                <a:r>
                  <a:rPr lang="en-US" altLang="ko-KR" sz="700" b="1" dirty="0" smtClean="0">
                    <a:solidFill>
                      <a:schemeClr val="tx1"/>
                    </a:solidFill>
                  </a:rPr>
                  <a:t>.)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직사각형 50"/>
            <p:cNvSpPr/>
            <p:nvPr/>
          </p:nvSpPr>
          <p:spPr>
            <a:xfrm>
              <a:off x="8401050" y="2476315"/>
              <a:ext cx="228600" cy="19068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9201127" y="1176454"/>
            <a:ext cx="2990873" cy="53894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</a:t>
            </a:r>
            <a:r>
              <a:rPr lang="ko-KR" altLang="en-US" sz="1200" dirty="0" smtClean="0">
                <a:solidFill>
                  <a:schemeClr val="tx1"/>
                </a:solidFill>
              </a:rPr>
              <a:t>결제 </a:t>
            </a:r>
            <a:r>
              <a:rPr lang="en-US" altLang="ko-KR" sz="1200" dirty="0" smtClean="0">
                <a:solidFill>
                  <a:schemeClr val="tx1"/>
                </a:solidFill>
              </a:rPr>
              <a:t>UI</a:t>
            </a:r>
            <a:r>
              <a:rPr lang="ko-KR" altLang="en-US" sz="1200" dirty="0" smtClean="0">
                <a:solidFill>
                  <a:schemeClr val="tx1"/>
                </a:solidFill>
              </a:rPr>
              <a:t>는 </a:t>
            </a:r>
            <a:r>
              <a:rPr lang="en-US" altLang="ko-KR" sz="1200" dirty="0" smtClean="0">
                <a:solidFill>
                  <a:schemeClr val="tx1"/>
                </a:solidFill>
              </a:rPr>
              <a:t>10</a:t>
            </a:r>
            <a:r>
              <a:rPr lang="ko-KR" altLang="en-US" sz="1200" dirty="0" smtClean="0">
                <a:solidFill>
                  <a:schemeClr val="tx1"/>
                </a:solidFill>
              </a:rPr>
              <a:t>페이지와 동일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② 다만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중복 선택일 경우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선택한 개수만큼 리스트 및 건수 표기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최대 </a:t>
            </a:r>
            <a:r>
              <a:rPr lang="en-US" altLang="ko-KR" sz="1200" dirty="0" smtClean="0">
                <a:solidFill>
                  <a:schemeClr val="tx1"/>
                </a:solidFill>
              </a:rPr>
              <a:t>10</a:t>
            </a:r>
            <a:r>
              <a:rPr lang="ko-KR" altLang="en-US" sz="1200" dirty="0" smtClean="0">
                <a:solidFill>
                  <a:schemeClr val="tx1"/>
                </a:solidFill>
              </a:rPr>
              <a:t>건</a:t>
            </a:r>
            <a:r>
              <a:rPr lang="en-US" altLang="ko-KR" sz="1200" dirty="0" smtClean="0">
                <a:solidFill>
                  <a:schemeClr val="tx1"/>
                </a:solidFill>
              </a:rPr>
              <a:t>) 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마이페이지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/>
              <a:t>온라인결제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smtClean="0"/>
              <a:t>카드결제</a:t>
            </a:r>
            <a:endParaRPr lang="ko-KR" altLang="en-US" b="1" dirty="0"/>
          </a:p>
        </p:txBody>
      </p:sp>
      <p:sp>
        <p:nvSpPr>
          <p:cNvPr id="114" name="직사각형 113"/>
          <p:cNvSpPr/>
          <p:nvPr/>
        </p:nvSpPr>
        <p:spPr>
          <a:xfrm>
            <a:off x="108065" y="738186"/>
            <a:ext cx="9093062" cy="61198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4355149" y="6341284"/>
            <a:ext cx="1633948" cy="277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 smtClean="0"/>
              <a:t>선택항목</a:t>
            </a:r>
            <a:r>
              <a:rPr lang="ko-KR" altLang="en-US" sz="1050" b="1" dirty="0" smtClean="0"/>
              <a:t> 카드결제</a:t>
            </a:r>
            <a:endParaRPr lang="ko-KR" altLang="en-US" sz="105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2910493" y="1551268"/>
            <a:ext cx="4961320" cy="4072988"/>
            <a:chOff x="12538553" y="-812520"/>
            <a:chExt cx="4961320" cy="4072988"/>
          </a:xfrm>
        </p:grpSpPr>
        <p:sp>
          <p:nvSpPr>
            <p:cNvPr id="116" name="직사각형 115"/>
            <p:cNvSpPr/>
            <p:nvPr/>
          </p:nvSpPr>
          <p:spPr>
            <a:xfrm>
              <a:off x="12538553" y="-812520"/>
              <a:ext cx="4961320" cy="40729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모서리가 둥근 직사각형 116"/>
            <p:cNvSpPr/>
            <p:nvPr/>
          </p:nvSpPr>
          <p:spPr>
            <a:xfrm>
              <a:off x="12709100" y="-734986"/>
              <a:ext cx="4616278" cy="3795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rgbClr val="0068C0"/>
                  </a:solidFill>
                </a:rPr>
                <a:t>카드결제</a:t>
              </a:r>
              <a:endParaRPr lang="ko-KR" altLang="en-US" sz="1400" b="1" dirty="0">
                <a:solidFill>
                  <a:srgbClr val="0068C0"/>
                </a:solidFill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15174629" y="57179"/>
              <a:ext cx="2205902" cy="1924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모서리가 둥근 직사각형 118"/>
            <p:cNvSpPr/>
            <p:nvPr/>
          </p:nvSpPr>
          <p:spPr>
            <a:xfrm>
              <a:off x="13490133" y="2717228"/>
              <a:ext cx="1496545" cy="3249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rgbClr val="0068C0"/>
                  </a:solidFill>
                </a:rPr>
                <a:t>카드결제</a:t>
              </a:r>
              <a:endParaRPr lang="ko-KR" altLang="en-US" sz="1200" b="1" dirty="0">
                <a:solidFill>
                  <a:srgbClr val="0068C0"/>
                </a:solidFill>
              </a:endParaRPr>
            </a:p>
          </p:txBody>
        </p:sp>
        <p:sp>
          <p:nvSpPr>
            <p:cNvPr id="120" name="모서리가 둥근 직사각형 119"/>
            <p:cNvSpPr/>
            <p:nvPr/>
          </p:nvSpPr>
          <p:spPr>
            <a:xfrm>
              <a:off x="15132636" y="2717228"/>
              <a:ext cx="1496545" cy="3249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rgbClr val="0068C0"/>
                  </a:solidFill>
                </a:rPr>
                <a:t>취소</a:t>
              </a:r>
              <a:endParaRPr lang="ko-KR" altLang="en-US" sz="1200" b="1" dirty="0">
                <a:solidFill>
                  <a:srgbClr val="0068C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349411" y="2049905"/>
              <a:ext cx="203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200" b="1" dirty="0" smtClean="0"/>
                <a:t>총</a:t>
              </a:r>
              <a:r>
                <a:rPr lang="en-US" altLang="ko-KR" sz="1200" b="1" dirty="0" smtClean="0"/>
                <a:t> 3</a:t>
              </a:r>
              <a:r>
                <a:rPr lang="ko-KR" altLang="en-US" sz="1200" b="1" dirty="0" smtClean="0"/>
                <a:t>건 결제</a:t>
              </a:r>
              <a:endParaRPr lang="en-US" altLang="ko-KR" sz="1200" b="1" dirty="0" smtClean="0"/>
            </a:p>
            <a:p>
              <a:pPr algn="r"/>
              <a:r>
                <a:rPr lang="en-US" altLang="ko-KR" sz="1200" b="1" dirty="0" smtClean="0"/>
                <a:t>Total : \121,000</a:t>
              </a:r>
              <a:endParaRPr lang="en-US" altLang="ko-KR" sz="1200" b="1" dirty="0"/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12653948" y="57179"/>
              <a:ext cx="2456005" cy="1924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12768248" y="162588"/>
              <a:ext cx="2273802" cy="405949"/>
            </a:xfrm>
            <a:prstGeom prst="rect">
              <a:avLst/>
            </a:prstGeom>
            <a:solidFill>
              <a:srgbClr val="FBE5D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4" name="그룹 123"/>
            <p:cNvGrpSpPr/>
            <p:nvPr/>
          </p:nvGrpSpPr>
          <p:grpSpPr>
            <a:xfrm>
              <a:off x="12832924" y="243572"/>
              <a:ext cx="228718" cy="228718"/>
              <a:chOff x="1224781" y="8234177"/>
              <a:chExt cx="228718" cy="228718"/>
            </a:xfrm>
          </p:grpSpPr>
          <p:sp>
            <p:nvSpPr>
              <p:cNvPr id="129" name="타원 128"/>
              <p:cNvSpPr/>
              <p:nvPr/>
            </p:nvSpPr>
            <p:spPr>
              <a:xfrm>
                <a:off x="1224781" y="8234177"/>
                <a:ext cx="228718" cy="22871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자유형 129"/>
              <p:cNvSpPr/>
              <p:nvPr/>
            </p:nvSpPr>
            <p:spPr>
              <a:xfrm>
                <a:off x="1272465" y="8289423"/>
                <a:ext cx="133350" cy="107950"/>
              </a:xfrm>
              <a:custGeom>
                <a:avLst/>
                <a:gdLst>
                  <a:gd name="connsiteX0" fmla="*/ 0 w 133350"/>
                  <a:gd name="connsiteY0" fmla="*/ 6350 h 107950"/>
                  <a:gd name="connsiteX1" fmla="*/ 57150 w 133350"/>
                  <a:gd name="connsiteY1" fmla="*/ 107950 h 107950"/>
                  <a:gd name="connsiteX2" fmla="*/ 133350 w 133350"/>
                  <a:gd name="connsiteY2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07950">
                    <a:moveTo>
                      <a:pt x="0" y="6350"/>
                    </a:moveTo>
                    <a:lnTo>
                      <a:pt x="57150" y="107950"/>
                    </a:lnTo>
                    <a:lnTo>
                      <a:pt x="133350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3119828" y="156117"/>
              <a:ext cx="1866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/>
                <a:t>02-01-P-250045</a:t>
              </a:r>
            </a:p>
            <a:p>
              <a:r>
                <a:rPr lang="ko-KR" altLang="en-US" sz="1000" b="1" dirty="0" smtClean="0"/>
                <a:t>광고주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err="1" smtClean="0"/>
                <a:t>상품명표기</a:t>
              </a:r>
              <a:endParaRPr lang="en-US" altLang="ko-KR" sz="1000" b="1" dirty="0" smtClean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259928" y="168427"/>
              <a:ext cx="2065452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b="1" dirty="0" err="1" smtClean="0"/>
                <a:t>숏폼광고</a:t>
              </a:r>
              <a:r>
                <a:rPr lang="en-US" altLang="ko-KR" sz="1000" b="1" dirty="0" smtClean="0"/>
                <a:t>_</a:t>
              </a:r>
              <a:r>
                <a:rPr lang="ko-KR" altLang="en-US" sz="1000" b="1" dirty="0" smtClean="0"/>
                <a:t>초심</a:t>
              </a:r>
              <a:endParaRPr lang="en-US" altLang="ko-KR" sz="1000" b="1" dirty="0" smtClean="0"/>
            </a:p>
            <a:p>
              <a:pPr algn="r"/>
              <a:r>
                <a:rPr lang="en-US" altLang="ko-KR" sz="1000" b="1" dirty="0"/>
                <a:t>\55,000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2709100" y="-209405"/>
              <a:ext cx="2708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 smtClean="0"/>
                <a:t>심의 항목</a:t>
              </a:r>
              <a:endParaRPr lang="en-US" altLang="ko-KR" sz="1100" b="1" dirty="0" smtClean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5259928" y="-209405"/>
              <a:ext cx="1792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 smtClean="0"/>
                <a:t>결제 내역</a:t>
              </a:r>
              <a:endParaRPr lang="en-US" altLang="ko-KR" sz="1100" b="1" dirty="0" smtClean="0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12768248" y="656341"/>
              <a:ext cx="2273802" cy="405949"/>
            </a:xfrm>
            <a:prstGeom prst="rect">
              <a:avLst/>
            </a:prstGeom>
            <a:solidFill>
              <a:srgbClr val="FBE5D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8" name="그룹 157"/>
            <p:cNvGrpSpPr/>
            <p:nvPr/>
          </p:nvGrpSpPr>
          <p:grpSpPr>
            <a:xfrm>
              <a:off x="12832924" y="737325"/>
              <a:ext cx="228718" cy="228718"/>
              <a:chOff x="1224781" y="8234177"/>
              <a:chExt cx="228718" cy="228718"/>
            </a:xfrm>
          </p:grpSpPr>
          <p:sp>
            <p:nvSpPr>
              <p:cNvPr id="159" name="타원 158"/>
              <p:cNvSpPr/>
              <p:nvPr/>
            </p:nvSpPr>
            <p:spPr>
              <a:xfrm>
                <a:off x="1224781" y="8234177"/>
                <a:ext cx="228718" cy="22871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자유형 159"/>
              <p:cNvSpPr/>
              <p:nvPr/>
            </p:nvSpPr>
            <p:spPr>
              <a:xfrm>
                <a:off x="1272465" y="8289423"/>
                <a:ext cx="133350" cy="107950"/>
              </a:xfrm>
              <a:custGeom>
                <a:avLst/>
                <a:gdLst>
                  <a:gd name="connsiteX0" fmla="*/ 0 w 133350"/>
                  <a:gd name="connsiteY0" fmla="*/ 6350 h 107950"/>
                  <a:gd name="connsiteX1" fmla="*/ 57150 w 133350"/>
                  <a:gd name="connsiteY1" fmla="*/ 107950 h 107950"/>
                  <a:gd name="connsiteX2" fmla="*/ 133350 w 133350"/>
                  <a:gd name="connsiteY2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07950">
                    <a:moveTo>
                      <a:pt x="0" y="6350"/>
                    </a:moveTo>
                    <a:lnTo>
                      <a:pt x="57150" y="107950"/>
                    </a:lnTo>
                    <a:lnTo>
                      <a:pt x="133350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13119828" y="649870"/>
              <a:ext cx="1866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/>
                <a:t>02-01-P-250045</a:t>
              </a:r>
            </a:p>
            <a:p>
              <a:r>
                <a:rPr lang="ko-KR" altLang="en-US" sz="1000" b="1" dirty="0" smtClean="0"/>
                <a:t>광고주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err="1" smtClean="0"/>
                <a:t>상품명표기</a:t>
              </a:r>
              <a:endParaRPr lang="en-US" altLang="ko-KR" sz="1000" b="1" dirty="0" smtClean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5259928" y="662180"/>
              <a:ext cx="2065452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b="1" dirty="0" err="1" smtClean="0"/>
                <a:t>숏폼광고</a:t>
              </a:r>
              <a:r>
                <a:rPr lang="en-US" altLang="ko-KR" sz="1000" b="1" dirty="0" smtClean="0"/>
                <a:t>_</a:t>
              </a:r>
              <a:r>
                <a:rPr lang="ko-KR" altLang="en-US" sz="1000" b="1" dirty="0" err="1" smtClean="0"/>
                <a:t>필증갱신</a:t>
              </a:r>
              <a:endParaRPr lang="en-US" altLang="ko-KR" sz="1000" b="1" dirty="0" smtClean="0"/>
            </a:p>
            <a:p>
              <a:pPr algn="r"/>
              <a:r>
                <a:rPr lang="en-US" altLang="ko-KR" sz="1000" b="1" dirty="0" smtClean="0"/>
                <a:t>\33,000</a:t>
              </a:r>
              <a:endParaRPr lang="en-US" altLang="ko-KR" sz="1000" b="1" dirty="0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12768248" y="1144255"/>
              <a:ext cx="2273802" cy="405949"/>
            </a:xfrm>
            <a:prstGeom prst="rect">
              <a:avLst/>
            </a:prstGeom>
            <a:solidFill>
              <a:srgbClr val="FBE5D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4" name="그룹 163"/>
            <p:cNvGrpSpPr/>
            <p:nvPr/>
          </p:nvGrpSpPr>
          <p:grpSpPr>
            <a:xfrm>
              <a:off x="12832924" y="1225239"/>
              <a:ext cx="228718" cy="228718"/>
              <a:chOff x="1224781" y="8234177"/>
              <a:chExt cx="228718" cy="228718"/>
            </a:xfrm>
          </p:grpSpPr>
          <p:sp>
            <p:nvSpPr>
              <p:cNvPr id="165" name="타원 164"/>
              <p:cNvSpPr/>
              <p:nvPr/>
            </p:nvSpPr>
            <p:spPr>
              <a:xfrm>
                <a:off x="1224781" y="8234177"/>
                <a:ext cx="228718" cy="22871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자유형 165"/>
              <p:cNvSpPr/>
              <p:nvPr/>
            </p:nvSpPr>
            <p:spPr>
              <a:xfrm>
                <a:off x="1272465" y="8289423"/>
                <a:ext cx="133350" cy="107950"/>
              </a:xfrm>
              <a:custGeom>
                <a:avLst/>
                <a:gdLst>
                  <a:gd name="connsiteX0" fmla="*/ 0 w 133350"/>
                  <a:gd name="connsiteY0" fmla="*/ 6350 h 107950"/>
                  <a:gd name="connsiteX1" fmla="*/ 57150 w 133350"/>
                  <a:gd name="connsiteY1" fmla="*/ 107950 h 107950"/>
                  <a:gd name="connsiteX2" fmla="*/ 133350 w 133350"/>
                  <a:gd name="connsiteY2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07950">
                    <a:moveTo>
                      <a:pt x="0" y="6350"/>
                    </a:moveTo>
                    <a:lnTo>
                      <a:pt x="57150" y="107950"/>
                    </a:lnTo>
                    <a:lnTo>
                      <a:pt x="133350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13119828" y="1137784"/>
              <a:ext cx="1866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/>
                <a:t>02-01-P-250045</a:t>
              </a:r>
            </a:p>
            <a:p>
              <a:r>
                <a:rPr lang="ko-KR" altLang="en-US" sz="1000" b="1" dirty="0" smtClean="0"/>
                <a:t>광고주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err="1" smtClean="0"/>
                <a:t>상품명표기</a:t>
              </a:r>
              <a:endParaRPr lang="en-US" altLang="ko-KR" sz="1000" b="1" dirty="0" smtClean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5259928" y="1150094"/>
              <a:ext cx="2065452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b="1" dirty="0"/>
                <a:t>방송광고</a:t>
              </a:r>
              <a:r>
                <a:rPr lang="en-US" altLang="ko-KR" sz="1000" b="1" dirty="0" smtClean="0"/>
                <a:t>_</a:t>
              </a:r>
              <a:r>
                <a:rPr lang="ko-KR" altLang="en-US" sz="1000" b="1" dirty="0" err="1" smtClean="0"/>
                <a:t>수정심</a:t>
              </a:r>
              <a:r>
                <a:rPr lang="en-US" altLang="ko-KR" sz="1000" b="1" dirty="0" smtClean="0"/>
                <a:t>_</a:t>
              </a:r>
              <a:r>
                <a:rPr lang="ko-KR" altLang="en-US" sz="1000" b="1" dirty="0" err="1" smtClean="0"/>
                <a:t>대표광고</a:t>
              </a:r>
              <a:r>
                <a:rPr lang="en-US" altLang="ko-KR" sz="1000" b="1" dirty="0" smtClean="0"/>
                <a:t>_</a:t>
              </a:r>
              <a:r>
                <a:rPr lang="ko-KR" altLang="en-US" sz="1000" b="1" dirty="0" err="1" smtClean="0"/>
                <a:t>스팟</a:t>
              </a:r>
              <a:endParaRPr lang="en-US" altLang="ko-KR" sz="1000" b="1" dirty="0" smtClean="0"/>
            </a:p>
            <a:p>
              <a:pPr algn="r"/>
              <a:r>
                <a:rPr lang="en-US" altLang="ko-KR" sz="1000" b="1" dirty="0" smtClean="0"/>
                <a:t>\33,000</a:t>
              </a:r>
              <a:endParaRPr lang="en-US" altLang="ko-KR" sz="1000" b="1" dirty="0"/>
            </a:p>
          </p:txBody>
        </p:sp>
      </p:grpSp>
      <p:sp>
        <p:nvSpPr>
          <p:cNvPr id="42" name="타원 41"/>
          <p:cNvSpPr/>
          <p:nvPr/>
        </p:nvSpPr>
        <p:spPr>
          <a:xfrm>
            <a:off x="2934770" y="1577500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5347961" y="2349218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45" name="타원 44"/>
          <p:cNvSpPr/>
          <p:nvPr/>
        </p:nvSpPr>
        <p:spPr>
          <a:xfrm>
            <a:off x="7001121" y="4161483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221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15824" y="138905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마이페이지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/>
              <a:t>온라인결제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/>
              <a:t>카드결제 </a:t>
            </a:r>
            <a:r>
              <a:rPr lang="en-US" altLang="ko-KR" b="1" dirty="0"/>
              <a:t>&gt; </a:t>
            </a:r>
            <a:r>
              <a:rPr lang="ko-KR" altLang="en-US" b="1" dirty="0"/>
              <a:t>결제 실패 페이지</a:t>
            </a:r>
          </a:p>
        </p:txBody>
      </p:sp>
      <p:cxnSp>
        <p:nvCxnSpPr>
          <p:cNvPr id="80" name="직선 연결선 79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사각형 78"/>
          <p:cNvSpPr/>
          <p:nvPr/>
        </p:nvSpPr>
        <p:spPr>
          <a:xfrm>
            <a:off x="350520" y="5440680"/>
            <a:ext cx="11498580" cy="1126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혹시 모를 카드결제 실패 오류 발생 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결제 내역 업데이트 실패 안내페이지로 랜딩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ko-KR" altLang="en-US" sz="1200" dirty="0">
                <a:solidFill>
                  <a:schemeClr val="tx1"/>
                </a:solidFill>
              </a:rPr>
              <a:t>안내 문구 및 </a:t>
            </a:r>
            <a:r>
              <a:rPr lang="ko-KR" altLang="en-US" sz="1200" dirty="0" err="1">
                <a:solidFill>
                  <a:schemeClr val="tx1"/>
                </a:solidFill>
              </a:rPr>
              <a:t>마이페이지</a:t>
            </a:r>
            <a:r>
              <a:rPr lang="ko-KR" altLang="en-US" sz="1200" dirty="0">
                <a:solidFill>
                  <a:schemeClr val="tx1"/>
                </a:solidFill>
              </a:rPr>
              <a:t> 이동 버튼 노출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50520" y="812292"/>
            <a:ext cx="11498580" cy="44500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" y="1279132"/>
            <a:ext cx="114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결제 내역 업데이트가 실패하였습니다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51010" y="2117123"/>
            <a:ext cx="498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카드 결제가 취소 될 예정입니다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" y="2921179"/>
            <a:ext cx="1149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현재 서버 장애로 인해 카드 결제 내역이 취소될 예정입니다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ko-KR" altLang="en-US" dirty="0"/>
              <a:t>결제 관련 문의는 </a:t>
            </a:r>
            <a:r>
              <a:rPr lang="en-US" altLang="ko-KR" dirty="0"/>
              <a:t>000-0000-0000</a:t>
            </a:r>
            <a:r>
              <a:rPr lang="ko-KR" altLang="en-US" dirty="0"/>
              <a:t>로 연락 부탁 드립니다</a:t>
            </a:r>
            <a:r>
              <a:rPr lang="en-US" altLang="ko-KR" dirty="0"/>
              <a:t>.</a:t>
            </a:r>
          </a:p>
          <a:p>
            <a:pPr algn="ctr"/>
            <a:r>
              <a:rPr lang="ko-KR" altLang="en-US" dirty="0"/>
              <a:t>이용에 불편을 드린 점 양해 부탁드리겠습니다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275073" y="4282328"/>
            <a:ext cx="1629662" cy="398620"/>
          </a:xfrm>
          <a:prstGeom prst="roundRect">
            <a:avLst/>
          </a:prstGeom>
          <a:solidFill>
            <a:srgbClr val="356BC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/>
              <a:t>마이페이지로</a:t>
            </a:r>
            <a:endParaRPr lang="ko-KR" altLang="en-US" sz="1000" b="1" dirty="0"/>
          </a:p>
        </p:txBody>
      </p:sp>
      <p:sp>
        <p:nvSpPr>
          <p:cNvPr id="21" name="타원 20"/>
          <p:cNvSpPr/>
          <p:nvPr/>
        </p:nvSpPr>
        <p:spPr>
          <a:xfrm>
            <a:off x="350520" y="879418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1026" name="Picture 2" descr="https://search.pstatic.net/sunny/?src=https%3A%2F%2Fcdn-icons-png.flaticon.com%2F512%2F9132%2F9132240.png&amp;type=sc960_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12" y="2088548"/>
            <a:ext cx="421290" cy="4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9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001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/>
              <a:t>어드민</a:t>
            </a:r>
            <a:r>
              <a:rPr lang="ko-KR" altLang="en-US" sz="3200" b="1" dirty="0"/>
              <a:t> 기능추가 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관리자 화면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283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" y="701683"/>
            <a:ext cx="8660756" cy="3989572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824" y="138905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심의대기목록 </a:t>
            </a:r>
            <a:r>
              <a:rPr lang="en-US" altLang="ko-KR" b="1" dirty="0"/>
              <a:t>&gt; </a:t>
            </a:r>
            <a:r>
              <a:rPr lang="ko-KR" altLang="en-US" b="1" dirty="0" err="1"/>
              <a:t>입금상태</a:t>
            </a:r>
            <a:r>
              <a:rPr lang="ko-KR" altLang="en-US" b="1" dirty="0"/>
              <a:t> 확인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03672" y="5356860"/>
            <a:ext cx="11960312" cy="8458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심의대기목록에서 수정 버튼 눌러서 진입하는 페이지 </a:t>
            </a:r>
            <a:r>
              <a:rPr lang="ko-KR" altLang="en-US" sz="1200" dirty="0" err="1">
                <a:solidFill>
                  <a:schemeClr val="tx1"/>
                </a:solidFill>
              </a:rPr>
              <a:t>최하단에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결제 모듈 연동 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985760" y="2133600"/>
            <a:ext cx="790820" cy="2698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7675880" y="2278590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93" y="2672472"/>
            <a:ext cx="6561085" cy="238494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84792" y="2702939"/>
            <a:ext cx="6561085" cy="2354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60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15823" y="633984"/>
            <a:ext cx="11950498" cy="4319016"/>
            <a:chOff x="115823" y="633984"/>
            <a:chExt cx="11950498" cy="4319016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824" y="633984"/>
              <a:ext cx="119481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>
              <a:off x="115823" y="888908"/>
              <a:ext cx="11950498" cy="4064092"/>
              <a:chOff x="975361" y="4393309"/>
              <a:chExt cx="6727190" cy="2287764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2"/>
              <a:srcRect r="43623"/>
              <a:stretch/>
            </p:blipFill>
            <p:spPr>
              <a:xfrm>
                <a:off x="975361" y="4393309"/>
                <a:ext cx="5584190" cy="2287764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 rotWithShape="1">
              <a:blip r:embed="rId2"/>
              <a:srcRect l="87405" r="1055"/>
              <a:stretch/>
            </p:blipFill>
            <p:spPr>
              <a:xfrm>
                <a:off x="6559551" y="4393309"/>
                <a:ext cx="1143000" cy="2287764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 rotWithShape="1">
              <a:blip r:embed="rId2"/>
              <a:srcRect l="26647" t="53126" r="59928" b="35624"/>
              <a:stretch/>
            </p:blipFill>
            <p:spPr>
              <a:xfrm>
                <a:off x="6246351" y="5608708"/>
                <a:ext cx="1329733" cy="257368"/>
              </a:xfrm>
              <a:prstGeom prst="rect">
                <a:avLst/>
              </a:prstGeom>
            </p:spPr>
          </p:pic>
        </p:grp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4401" y="3048000"/>
              <a:ext cx="1192714" cy="1142495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4784223" y="3060699"/>
              <a:ext cx="3737472" cy="457201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srgbClr val="767676"/>
                  </a:solidFill>
                </a:rPr>
                <a:t>카드결제 </a:t>
              </a:r>
              <a:r>
                <a:rPr lang="en-US" altLang="ko-KR" sz="1050" b="1" dirty="0">
                  <a:solidFill>
                    <a:srgbClr val="767676"/>
                  </a:solidFill>
                </a:rPr>
                <a:t>2025-07-07 (</a:t>
              </a:r>
              <a:r>
                <a:rPr lang="ko-KR" altLang="en-US" sz="1050" b="1" dirty="0">
                  <a:solidFill>
                    <a:srgbClr val="767676"/>
                  </a:solidFill>
                </a:rPr>
                <a:t>방송광고</a:t>
              </a:r>
              <a:r>
                <a:rPr lang="en-US" altLang="ko-KR" sz="1050" b="1" dirty="0">
                  <a:solidFill>
                    <a:srgbClr val="767676"/>
                  </a:solidFill>
                </a:rPr>
                <a:t>_</a:t>
              </a:r>
              <a:r>
                <a:rPr lang="ko-KR" altLang="en-US" sz="1050" b="1" dirty="0" err="1">
                  <a:solidFill>
                    <a:srgbClr val="767676"/>
                  </a:solidFill>
                </a:rPr>
                <a:t>필증갱신</a:t>
              </a:r>
              <a:r>
                <a:rPr lang="en-US" altLang="ko-KR" sz="1050" b="1" dirty="0">
                  <a:solidFill>
                    <a:srgbClr val="767676"/>
                  </a:solidFill>
                </a:rPr>
                <a:t>_</a:t>
              </a:r>
              <a:r>
                <a:rPr lang="ko-KR" altLang="en-US" sz="1050" b="1" dirty="0">
                  <a:solidFill>
                    <a:srgbClr val="767676"/>
                  </a:solidFill>
                </a:rPr>
                <a:t>파생</a:t>
              </a:r>
              <a:r>
                <a:rPr lang="en-US" altLang="ko-KR" sz="1050" b="1" dirty="0">
                  <a:solidFill>
                    <a:srgbClr val="767676"/>
                  </a:solidFill>
                </a:rPr>
                <a:t>/11,000)</a:t>
              </a:r>
              <a:endParaRPr lang="ko-KR" altLang="en-US" sz="1050" b="1" dirty="0">
                <a:solidFill>
                  <a:srgbClr val="767676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521695" y="3118485"/>
              <a:ext cx="853440" cy="3349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err="1">
                  <a:solidFill>
                    <a:schemeClr val="bg1"/>
                  </a:solidFill>
                </a:rPr>
                <a:t>결제취소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타원 13"/>
          <p:cNvSpPr/>
          <p:nvPr/>
        </p:nvSpPr>
        <p:spPr>
          <a:xfrm>
            <a:off x="4565125" y="2771314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9096047" y="2889249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75260" y="4844682"/>
            <a:ext cx="11666399" cy="14047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카드결제 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입금완료 이력 표기 </a:t>
            </a:r>
            <a:r>
              <a:rPr lang="en-US" altLang="ko-KR" sz="1200" dirty="0">
                <a:solidFill>
                  <a:schemeClr val="tx1"/>
                </a:solidFill>
              </a:rPr>
              <a:t>: </a:t>
            </a:r>
            <a:r>
              <a:rPr lang="ko-KR" altLang="en-US" sz="1200" dirty="0" err="1">
                <a:solidFill>
                  <a:schemeClr val="tx1"/>
                </a:solidFill>
              </a:rPr>
              <a:t>입금완료일</a:t>
            </a:r>
            <a:r>
              <a:rPr lang="en-US" altLang="ko-KR" sz="1200" dirty="0">
                <a:solidFill>
                  <a:schemeClr val="tx1"/>
                </a:solidFill>
              </a:rPr>
              <a:t>/</a:t>
            </a:r>
            <a:r>
              <a:rPr lang="ko-KR" altLang="en-US" sz="1200" dirty="0" err="1">
                <a:solidFill>
                  <a:schemeClr val="tx1"/>
                </a:solidFill>
              </a:rPr>
              <a:t>상품유형</a:t>
            </a:r>
            <a:r>
              <a:rPr lang="en-US" altLang="ko-KR" sz="1200" dirty="0">
                <a:solidFill>
                  <a:schemeClr val="tx1"/>
                </a:solidFill>
              </a:rPr>
              <a:t>/</a:t>
            </a:r>
            <a:r>
              <a:rPr lang="ko-KR" altLang="en-US" sz="1200" dirty="0">
                <a:solidFill>
                  <a:schemeClr val="tx1"/>
                </a:solidFill>
              </a:rPr>
              <a:t>입금액 이력 표기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② </a:t>
            </a:r>
            <a:r>
              <a:rPr lang="ko-KR" altLang="en-US" sz="1200" dirty="0" err="1">
                <a:solidFill>
                  <a:schemeClr val="tx1"/>
                </a:solidFill>
              </a:rPr>
              <a:t>어드민</a:t>
            </a:r>
            <a:r>
              <a:rPr lang="ko-KR" altLang="en-US" sz="1200" dirty="0">
                <a:solidFill>
                  <a:schemeClr val="tx1"/>
                </a:solidFill>
              </a:rPr>
              <a:t> 내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</a:rPr>
              <a:t>결제취소</a:t>
            </a:r>
            <a:r>
              <a:rPr lang="ko-KR" altLang="en-US" sz="1200" dirty="0">
                <a:solidFill>
                  <a:schemeClr val="tx1"/>
                </a:solidFill>
              </a:rPr>
              <a:t> 기능 적용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</a:rPr>
              <a:t>: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 err="1">
                <a:solidFill>
                  <a:srgbClr val="FF0000"/>
                </a:solidFill>
              </a:rPr>
              <a:t>결제취소</a:t>
            </a:r>
            <a:r>
              <a:rPr lang="ko-KR" altLang="en-US" sz="1200" b="1" dirty="0">
                <a:solidFill>
                  <a:srgbClr val="FF0000"/>
                </a:solidFill>
              </a:rPr>
              <a:t> 단계의 화면은 실제 개발 진행하면서 확인해 보아야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함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(KG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이니시스측에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개발관련 문의 남긴 상황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824" y="138905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심의대기목록 </a:t>
            </a:r>
            <a:r>
              <a:rPr lang="en-US" altLang="ko-KR" b="1" dirty="0"/>
              <a:t>&gt; </a:t>
            </a:r>
            <a:r>
              <a:rPr lang="ko-KR" altLang="en-US" b="1" dirty="0" err="1"/>
              <a:t>입금상태</a:t>
            </a:r>
            <a:r>
              <a:rPr lang="ko-KR" altLang="en-US" b="1" dirty="0"/>
              <a:t> 확인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807793" y="3088814"/>
            <a:ext cx="3609578" cy="3646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23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15823" y="773292"/>
            <a:ext cx="9264689" cy="4395608"/>
            <a:chOff x="115823" y="773292"/>
            <a:chExt cx="9264689" cy="4395608"/>
          </a:xfrm>
        </p:grpSpPr>
        <p:grpSp>
          <p:nvGrpSpPr>
            <p:cNvPr id="7" name="그룹 6"/>
            <p:cNvGrpSpPr/>
            <p:nvPr/>
          </p:nvGrpSpPr>
          <p:grpSpPr>
            <a:xfrm>
              <a:off x="115823" y="773292"/>
              <a:ext cx="9264689" cy="4395608"/>
              <a:chOff x="115823" y="669933"/>
              <a:chExt cx="9860027" cy="4678065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 rotWithShape="1">
              <a:blip r:embed="rId2"/>
              <a:srcRect t="96782"/>
              <a:stretch/>
            </p:blipFill>
            <p:spPr>
              <a:xfrm>
                <a:off x="115823" y="2696560"/>
                <a:ext cx="9860027" cy="146173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2"/>
              <a:srcRect b="55195"/>
              <a:stretch/>
            </p:blipFill>
            <p:spPr>
              <a:xfrm>
                <a:off x="115824" y="669933"/>
                <a:ext cx="9860026" cy="2035038"/>
              </a:xfrm>
              <a:prstGeom prst="rect">
                <a:avLst/>
              </a:prstGeom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2"/>
              <a:srcRect t="44620"/>
              <a:stretch/>
            </p:blipFill>
            <p:spPr>
              <a:xfrm>
                <a:off x="115823" y="2832645"/>
                <a:ext cx="9860027" cy="2515353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1429128" y="669933"/>
                <a:ext cx="8546722" cy="46287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2172" y="2646856"/>
              <a:ext cx="54457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00" b="1" dirty="0">
                  <a:solidFill>
                    <a:schemeClr val="bg1"/>
                  </a:solidFill>
                </a:rPr>
                <a:t>입금확인</a:t>
              </a:r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824" y="13890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입금확인</a:t>
            </a:r>
            <a:r>
              <a:rPr lang="en-US" altLang="ko-KR" b="1" dirty="0"/>
              <a:t>(</a:t>
            </a:r>
            <a:r>
              <a:rPr lang="ko-KR" altLang="en-US" b="1" dirty="0" err="1"/>
              <a:t>가안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103672" y="5356860"/>
            <a:ext cx="11960312" cy="13042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입금 이력 확인페이지는 필요할 것으로 예상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>
                <a:solidFill>
                  <a:schemeClr val="tx1"/>
                </a:solidFill>
              </a:rPr>
              <a:t>취합되는 항목 확인 후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구현 예정 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② 이력 확인 페이지에서도 결제 취소 가능하도록 구현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5822" y="2646856"/>
            <a:ext cx="778670" cy="1664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25260" y="2393424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49830" y="999386"/>
            <a:ext cx="10664369" cy="334416"/>
          </a:xfrm>
          <a:prstGeom prst="rect">
            <a:avLst/>
          </a:prstGeom>
          <a:solidFill>
            <a:srgbClr val="323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1349829" y="971448"/>
            <a:ext cx="10718457" cy="2031325"/>
            <a:chOff x="-3876895" y="7673048"/>
            <a:chExt cx="12650892" cy="2031325"/>
          </a:xfrm>
        </p:grpSpPr>
        <p:sp>
          <p:nvSpPr>
            <p:cNvPr id="4" name="TextBox 3"/>
            <p:cNvSpPr txBox="1"/>
            <p:nvPr/>
          </p:nvSpPr>
          <p:spPr>
            <a:xfrm>
              <a:off x="-2133269" y="7673048"/>
              <a:ext cx="18079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 err="1">
                  <a:solidFill>
                    <a:schemeClr val="bg1"/>
                  </a:solidFill>
                </a:rPr>
                <a:t>광고상품명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방송광고</a:t>
              </a:r>
              <a:r>
                <a:rPr lang="en-US" altLang="ko-KR" sz="900" dirty="0"/>
                <a:t>_</a:t>
              </a:r>
              <a:r>
                <a:rPr lang="ko-KR" altLang="en-US" sz="900" dirty="0" err="1"/>
                <a:t>필증갱신</a:t>
              </a:r>
              <a:r>
                <a:rPr lang="en-US" altLang="ko-KR" sz="900" dirty="0"/>
                <a:t>_</a:t>
              </a:r>
              <a:r>
                <a:rPr lang="ko-KR" altLang="en-US" sz="900" dirty="0"/>
                <a:t>대표</a:t>
              </a:r>
              <a:endParaRPr lang="en-US" altLang="ko-KR" sz="900" dirty="0"/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방송광고</a:t>
              </a:r>
              <a:r>
                <a:rPr lang="en-US" altLang="ko-KR" sz="900" dirty="0"/>
                <a:t>_</a:t>
              </a:r>
              <a:r>
                <a:rPr lang="ko-KR" altLang="en-US" sz="900" dirty="0"/>
                <a:t>초심</a:t>
              </a:r>
              <a:r>
                <a:rPr lang="en-US" altLang="ko-KR" sz="900" dirty="0"/>
                <a:t>_</a:t>
              </a:r>
              <a:r>
                <a:rPr lang="ko-KR" altLang="en-US" sz="900" dirty="0"/>
                <a:t>대표</a:t>
              </a:r>
              <a:endParaRPr lang="en-US" altLang="ko-KR" sz="900" dirty="0"/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방송광고</a:t>
              </a:r>
              <a:r>
                <a:rPr lang="en-US" altLang="ko-KR" sz="900" dirty="0"/>
                <a:t>_</a:t>
              </a:r>
              <a:r>
                <a:rPr lang="ko-KR" altLang="en-US" sz="900" dirty="0" err="1"/>
                <a:t>수정심</a:t>
              </a:r>
              <a:r>
                <a:rPr lang="en-US" altLang="ko-KR" sz="900" dirty="0"/>
                <a:t>_</a:t>
              </a:r>
              <a:r>
                <a:rPr lang="ko-KR" altLang="en-US" sz="900" dirty="0"/>
                <a:t>파생</a:t>
              </a:r>
              <a:endParaRPr lang="en-US" altLang="ko-KR" sz="900" dirty="0"/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 err="1"/>
                <a:t>기타광고</a:t>
              </a:r>
              <a:r>
                <a:rPr lang="en-US" altLang="ko-KR" sz="900" dirty="0"/>
                <a:t>(</a:t>
              </a:r>
              <a:r>
                <a:rPr lang="ko-KR" altLang="en-US" sz="900" dirty="0"/>
                <a:t>이미지</a:t>
              </a:r>
              <a:r>
                <a:rPr lang="en-US" altLang="ko-KR" sz="900" dirty="0"/>
                <a:t>)_</a:t>
              </a:r>
              <a:r>
                <a:rPr lang="ko-KR" altLang="en-US" sz="900" dirty="0"/>
                <a:t>초심</a:t>
              </a:r>
              <a:endParaRPr lang="en-US" altLang="ko-KR" sz="900" dirty="0"/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인쇄광고</a:t>
              </a:r>
              <a:r>
                <a:rPr lang="en-US" altLang="ko-KR" sz="900" dirty="0"/>
                <a:t>_</a:t>
              </a:r>
              <a:r>
                <a:rPr lang="ko-KR" altLang="en-US" sz="900" dirty="0" err="1"/>
                <a:t>수정심</a:t>
              </a:r>
              <a:endParaRPr lang="ko-KR" altLang="en-US" sz="9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325296" y="7673048"/>
              <a:ext cx="13005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구매자회사명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기업</a:t>
              </a:r>
              <a:r>
                <a:rPr lang="en-US" altLang="ko-KR" sz="900" dirty="0"/>
                <a:t>5</a:t>
              </a:r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기업</a:t>
              </a:r>
              <a:r>
                <a:rPr lang="en-US" altLang="ko-KR" sz="900" dirty="0"/>
                <a:t>4</a:t>
              </a:r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기업</a:t>
              </a:r>
              <a:r>
                <a:rPr lang="en-US" altLang="ko-KR" sz="900" dirty="0"/>
                <a:t>3</a:t>
              </a:r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기업</a:t>
              </a:r>
              <a:r>
                <a:rPr lang="en-US" altLang="ko-KR" sz="900" dirty="0"/>
                <a:t>2</a:t>
              </a:r>
            </a:p>
            <a:p>
              <a:pPr algn="ctr">
                <a:lnSpc>
                  <a:spcPct val="200000"/>
                </a:lnSpc>
              </a:pPr>
              <a:r>
                <a:rPr lang="ko-KR" altLang="en-US" sz="900" dirty="0"/>
                <a:t>기업</a:t>
              </a:r>
              <a:r>
                <a:rPr lang="en-US" altLang="ko-KR" sz="900" dirty="0"/>
                <a:t>1</a:t>
              </a:r>
            </a:p>
            <a:p>
              <a:pPr algn="ctr">
                <a:lnSpc>
                  <a:spcPct val="200000"/>
                </a:lnSpc>
              </a:pPr>
              <a:endParaRPr lang="ko-KR" altLang="en-US" sz="9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5246" y="7673048"/>
              <a:ext cx="13005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이메일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5555@kpr.co.kr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4555@kpr.co.kr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3555@kpr.co.kr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2555@kpr.co.kr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1555@kpr.co.kr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75789" y="7673048"/>
              <a:ext cx="13005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전화번호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010-0000-0000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010-0000-0000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010-0000-0000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010-0000-0000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010-0000-0000</a:t>
              </a:r>
              <a:endParaRPr lang="ko-KR" altLang="en-US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76332" y="7673048"/>
              <a:ext cx="13005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결제</a:t>
              </a:r>
              <a:r>
                <a:rPr lang="en-US" altLang="ko-KR" sz="900" b="1" dirty="0">
                  <a:solidFill>
                    <a:schemeClr val="bg1"/>
                  </a:solidFill>
                </a:rPr>
                <a:t>ID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id5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Id4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Id3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Id2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id1</a:t>
              </a:r>
              <a:endParaRPr lang="ko-KR" altLang="en-US" sz="9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74622" y="7673048"/>
              <a:ext cx="13005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결제일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2025-07-31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2025-07-30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2025-07-29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2025-07-28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2025-07-27</a:t>
              </a:r>
              <a:endParaRPr lang="ko-KR" altLang="en-US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5165" y="7673048"/>
              <a:ext cx="13005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결제금액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11,000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55,000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11,000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110,000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55,000</a:t>
              </a:r>
              <a:endParaRPr lang="ko-KR" alt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73454" y="7673048"/>
              <a:ext cx="1300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결제취소여부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900" dirty="0"/>
            </a:p>
            <a:p>
              <a:pPr algn="ctr">
                <a:lnSpc>
                  <a:spcPct val="200000"/>
                </a:lnSpc>
              </a:pPr>
              <a:endParaRPr lang="ko-KR" altLang="en-US" sz="9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3070350" y="7673048"/>
              <a:ext cx="79311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접수번호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005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004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003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002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001</a:t>
              </a:r>
            </a:p>
            <a:p>
              <a:pPr algn="ctr">
                <a:lnSpc>
                  <a:spcPct val="200000"/>
                </a:lnSpc>
              </a:pPr>
              <a:endParaRPr lang="ko-KR" altLang="en-US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3876895" y="7673048"/>
              <a:ext cx="7608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900" b="1" dirty="0">
                  <a:solidFill>
                    <a:schemeClr val="bg1"/>
                  </a:solidFill>
                </a:rPr>
                <a:t>번호</a:t>
              </a:r>
              <a:endParaRPr lang="en-US" altLang="ko-KR" sz="9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5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4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3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2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900" dirty="0"/>
                <a:t>1</a:t>
              </a: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1349830" y="821945"/>
            <a:ext cx="10664369" cy="43006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1175381" y="1385891"/>
            <a:ext cx="742593" cy="155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결제취소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1175381" y="1647950"/>
            <a:ext cx="742593" cy="155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결제취소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1175381" y="1901400"/>
            <a:ext cx="742593" cy="155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결제취소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1175381" y="2187414"/>
            <a:ext cx="742593" cy="155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결제취소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1175381" y="2473428"/>
            <a:ext cx="742593" cy="155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결제취소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1034292" y="1047625"/>
            <a:ext cx="883682" cy="16633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10821455" y="2602710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745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001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/>
              <a:t>E.O.D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800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077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홈페이지 </a:t>
            </a:r>
            <a:r>
              <a:rPr lang="ko-KR" altLang="en-US" sz="3200" b="1" dirty="0" smtClean="0"/>
              <a:t>기능추가 </a:t>
            </a:r>
            <a:r>
              <a:rPr lang="en-US" altLang="ko-KR" sz="3200" b="1" dirty="0" smtClean="0"/>
              <a:t>(</a:t>
            </a:r>
            <a:r>
              <a:rPr lang="ko-KR" altLang="en-US" sz="3200" b="1" dirty="0"/>
              <a:t>사용자 화면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924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0070C0"/>
                </a:solidFill>
              </a:rPr>
              <a:t>결제 </a:t>
            </a:r>
            <a:r>
              <a:rPr lang="ko-KR" altLang="en-US" sz="2800" b="1" dirty="0" err="1" smtClean="0">
                <a:solidFill>
                  <a:srgbClr val="0070C0"/>
                </a:solidFill>
              </a:rPr>
              <a:t>로직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 공통 영역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0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7" y="912576"/>
            <a:ext cx="11464993" cy="3724777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 smtClean="0"/>
              <a:t>숏폼광고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심의신청</a:t>
            </a:r>
            <a:endParaRPr lang="ko-KR" altLang="en-US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796983" y="1917392"/>
            <a:ext cx="3109317" cy="272503"/>
            <a:chOff x="2796983" y="1917392"/>
            <a:chExt cx="3109317" cy="272503"/>
          </a:xfrm>
        </p:grpSpPr>
        <p:sp>
          <p:nvSpPr>
            <p:cNvPr id="50" name="TextBox 49"/>
            <p:cNvSpPr txBox="1"/>
            <p:nvPr/>
          </p:nvSpPr>
          <p:spPr>
            <a:xfrm>
              <a:off x="4140790" y="1923990"/>
              <a:ext cx="721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spc="-150" dirty="0" err="1"/>
                <a:t>필증갱신</a:t>
              </a:r>
              <a:endParaRPr lang="en-US" altLang="ko-KR" sz="1000" b="1" spc="-150" dirty="0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825" y="1922420"/>
              <a:ext cx="1076475" cy="238158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4"/>
            <a:srcRect l="21422" t="13834" r="76792" b="83213"/>
            <a:stretch/>
          </p:blipFill>
          <p:spPr>
            <a:xfrm>
              <a:off x="4012145" y="1926282"/>
              <a:ext cx="205891" cy="227338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4"/>
            <a:srcRect l="26098" t="13567" r="72221" b="82894"/>
            <a:stretch/>
          </p:blipFill>
          <p:spPr>
            <a:xfrm>
              <a:off x="2796983" y="1917392"/>
              <a:ext cx="193780" cy="272503"/>
            </a:xfrm>
            <a:prstGeom prst="rect">
              <a:avLst/>
            </a:prstGeom>
          </p:spPr>
        </p:pic>
      </p:grpSp>
      <p:sp>
        <p:nvSpPr>
          <p:cNvPr id="51" name="직사각형 50"/>
          <p:cNvSpPr/>
          <p:nvPr/>
        </p:nvSpPr>
        <p:spPr>
          <a:xfrm>
            <a:off x="3966437" y="1909497"/>
            <a:ext cx="2040748" cy="269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5931154" y="1660796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350520" y="4930140"/>
            <a:ext cx="11498580" cy="16078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심의 구분에 </a:t>
            </a:r>
            <a:r>
              <a:rPr lang="ko-KR" altLang="en-US" sz="1200" dirty="0" err="1">
                <a:solidFill>
                  <a:schemeClr val="tx1"/>
                </a:solidFill>
              </a:rPr>
              <a:t>필증갱신</a:t>
            </a:r>
            <a:r>
              <a:rPr lang="ko-KR" altLang="en-US" sz="1200" dirty="0">
                <a:solidFill>
                  <a:schemeClr val="tx1"/>
                </a:solidFill>
              </a:rPr>
              <a:t> 항목 </a:t>
            </a:r>
            <a:r>
              <a:rPr lang="ko-KR" altLang="en-US" sz="1200" dirty="0" smtClean="0">
                <a:solidFill>
                  <a:schemeClr val="tx1"/>
                </a:solidFill>
              </a:rPr>
              <a:t>추가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 err="1">
                <a:solidFill>
                  <a:schemeClr val="tx1"/>
                </a:solidFill>
              </a:rPr>
              <a:t>수정심과</a:t>
            </a:r>
            <a:r>
              <a:rPr lang="ko-KR" altLang="en-US" sz="1200" dirty="0">
                <a:solidFill>
                  <a:schemeClr val="tx1"/>
                </a:solidFill>
              </a:rPr>
              <a:t> 동일한 데이터로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기존 </a:t>
            </a:r>
            <a:r>
              <a:rPr lang="ko-KR" altLang="en-US" sz="1200" dirty="0" err="1">
                <a:solidFill>
                  <a:schemeClr val="tx1"/>
                </a:solidFill>
              </a:rPr>
              <a:t>필증</a:t>
            </a:r>
            <a:r>
              <a:rPr lang="ko-KR" altLang="en-US" sz="1200" dirty="0">
                <a:solidFill>
                  <a:schemeClr val="tx1"/>
                </a:solidFill>
              </a:rPr>
              <a:t> 내용을 불러오도록 </a:t>
            </a:r>
            <a:r>
              <a:rPr lang="ko-KR" altLang="en-US" sz="1200" dirty="0" smtClean="0">
                <a:solidFill>
                  <a:schemeClr val="tx1"/>
                </a:solidFill>
              </a:rPr>
              <a:t>함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4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/>
              <a:t>방송광고 </a:t>
            </a:r>
            <a:r>
              <a:rPr lang="ko-KR" altLang="en-US" b="1" dirty="0" err="1"/>
              <a:t>심의신청</a:t>
            </a:r>
            <a:endParaRPr lang="ko-KR" altLang="en-US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22371" y="821250"/>
            <a:ext cx="11526729" cy="4017122"/>
            <a:chOff x="322371" y="821250"/>
            <a:chExt cx="11526729" cy="401712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/>
            <a:srcRect b="77869"/>
            <a:stretch/>
          </p:blipFill>
          <p:spPr>
            <a:xfrm>
              <a:off x="322371" y="821250"/>
              <a:ext cx="11526729" cy="1703950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2"/>
            <a:srcRect t="16923" b="52583"/>
            <a:stretch/>
          </p:blipFill>
          <p:spPr>
            <a:xfrm>
              <a:off x="322371" y="2490467"/>
              <a:ext cx="11526729" cy="2347905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575285" y="2240585"/>
              <a:ext cx="1083957" cy="23731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817052" y="2186082"/>
              <a:ext cx="6066556" cy="322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7103" y="2229940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spc="-150" dirty="0"/>
                <a:t>광고 타입</a:t>
              </a:r>
              <a:endParaRPr lang="en-US" altLang="ko-KR" sz="1000" b="1" spc="-150" dirty="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2"/>
            <a:srcRect l="8772" t="8566" r="90016" b="89547"/>
            <a:stretch/>
          </p:blipFill>
          <p:spPr>
            <a:xfrm>
              <a:off x="1133470" y="2202055"/>
              <a:ext cx="139700" cy="14525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937787" y="2229940"/>
              <a:ext cx="620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spc="-150" dirty="0" err="1"/>
                <a:t>대표광고</a:t>
              </a:r>
              <a:endParaRPr lang="en-US" altLang="ko-KR" sz="1000" b="1" spc="-15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93520" y="2229940"/>
              <a:ext cx="620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spc="-150" dirty="0" err="1"/>
                <a:t>파생광고</a:t>
              </a:r>
              <a:endParaRPr lang="en-US" altLang="ko-KR" sz="1000" b="1" spc="-15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40790" y="1878270"/>
              <a:ext cx="721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spc="-150" dirty="0" err="1"/>
                <a:t>필증갱신</a:t>
              </a:r>
              <a:endParaRPr lang="en-US" altLang="ko-KR" sz="1000" b="1" spc="-150" dirty="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2"/>
            <a:srcRect l="21422" t="13834" r="76792" b="83213"/>
            <a:stretch/>
          </p:blipFill>
          <p:spPr>
            <a:xfrm>
              <a:off x="3572716" y="2237088"/>
              <a:ext cx="205891" cy="227338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2"/>
            <a:srcRect l="26098" t="13567" r="72221" b="82894"/>
            <a:stretch/>
          </p:blipFill>
          <p:spPr>
            <a:xfrm>
              <a:off x="2789898" y="2221066"/>
              <a:ext cx="193780" cy="272503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825" y="1869080"/>
              <a:ext cx="1076475" cy="238158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2"/>
            <a:srcRect l="21422" t="13834" r="76792" b="83213"/>
            <a:stretch/>
          </p:blipFill>
          <p:spPr>
            <a:xfrm>
              <a:off x="4012145" y="1880562"/>
              <a:ext cx="205891" cy="227338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2"/>
            <a:srcRect l="26098" t="13567" r="72221" b="82894"/>
            <a:stretch/>
          </p:blipFill>
          <p:spPr>
            <a:xfrm>
              <a:off x="2796983" y="1864052"/>
              <a:ext cx="193780" cy="272503"/>
            </a:xfrm>
            <a:prstGeom prst="rect">
              <a:avLst/>
            </a:prstGeom>
          </p:spPr>
        </p:pic>
      </p:grpSp>
      <p:sp>
        <p:nvSpPr>
          <p:cNvPr id="16" name="직사각형 15"/>
          <p:cNvSpPr/>
          <p:nvPr/>
        </p:nvSpPr>
        <p:spPr>
          <a:xfrm>
            <a:off x="496563" y="2215010"/>
            <a:ext cx="5510622" cy="269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3966437" y="1863777"/>
            <a:ext cx="2040748" cy="269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3778607" y="1634678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3" name="타원 52"/>
          <p:cNvSpPr/>
          <p:nvPr/>
        </p:nvSpPr>
        <p:spPr>
          <a:xfrm>
            <a:off x="225357" y="1999502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350520" y="4930140"/>
            <a:ext cx="11498580" cy="18580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심의 구분에 </a:t>
            </a:r>
            <a:r>
              <a:rPr lang="ko-KR" altLang="en-US" sz="1200" dirty="0" err="1">
                <a:solidFill>
                  <a:schemeClr val="tx1"/>
                </a:solidFill>
              </a:rPr>
              <a:t>필증갱신</a:t>
            </a:r>
            <a:r>
              <a:rPr lang="ko-KR" altLang="en-US" sz="1200" dirty="0">
                <a:solidFill>
                  <a:schemeClr val="tx1"/>
                </a:solidFill>
              </a:rPr>
              <a:t> 항목 </a:t>
            </a:r>
            <a:r>
              <a:rPr lang="ko-KR" altLang="en-US" sz="1200" dirty="0" smtClean="0">
                <a:solidFill>
                  <a:schemeClr val="tx1"/>
                </a:solidFill>
              </a:rPr>
              <a:t>추가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 err="1">
                <a:solidFill>
                  <a:schemeClr val="tx1"/>
                </a:solidFill>
              </a:rPr>
              <a:t>수정심과</a:t>
            </a:r>
            <a:r>
              <a:rPr lang="ko-KR" altLang="en-US" sz="1200" dirty="0">
                <a:solidFill>
                  <a:schemeClr val="tx1"/>
                </a:solidFill>
              </a:rPr>
              <a:t> 동일한 데이터로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기존 </a:t>
            </a:r>
            <a:r>
              <a:rPr lang="ko-KR" altLang="en-US" sz="1200" dirty="0" err="1">
                <a:solidFill>
                  <a:schemeClr val="tx1"/>
                </a:solidFill>
              </a:rPr>
              <a:t>필증</a:t>
            </a:r>
            <a:r>
              <a:rPr lang="ko-KR" altLang="en-US" sz="1200" dirty="0">
                <a:solidFill>
                  <a:schemeClr val="tx1"/>
                </a:solidFill>
              </a:rPr>
              <a:t> 내용을 불러오도록 함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② 광고 타입 </a:t>
            </a:r>
            <a:r>
              <a:rPr lang="ko-KR" altLang="en-US" sz="1200" dirty="0" err="1">
                <a:solidFill>
                  <a:schemeClr val="tx1"/>
                </a:solidFill>
              </a:rPr>
              <a:t>선택항목</a:t>
            </a:r>
            <a:r>
              <a:rPr lang="ko-KR" altLang="en-US" sz="1200" dirty="0">
                <a:solidFill>
                  <a:schemeClr val="tx1"/>
                </a:solidFill>
              </a:rPr>
              <a:t> 추가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방송광고만 노출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 err="1">
                <a:solidFill>
                  <a:schemeClr val="tx1"/>
                </a:solidFill>
              </a:rPr>
              <a:t>대표광고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/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파생광고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393681" y="4930140"/>
            <a:ext cx="1670304" cy="8598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광고타입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필증</a:t>
            </a:r>
            <a:r>
              <a:rPr lang="ko-KR" altLang="en-US" dirty="0" smtClean="0">
                <a:solidFill>
                  <a:schemeClr val="tx1"/>
                </a:solidFill>
              </a:rPr>
              <a:t> 불러오기 삭제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7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4" y="934392"/>
            <a:ext cx="11351645" cy="362994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smtClean="0"/>
              <a:t>인쇄광고 </a:t>
            </a:r>
            <a:r>
              <a:rPr lang="ko-KR" altLang="en-US" b="1" dirty="0" err="1"/>
              <a:t>심의신청</a:t>
            </a:r>
            <a:endParaRPr lang="ko-KR" altLang="en-US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796983" y="1917392"/>
            <a:ext cx="3109317" cy="272503"/>
            <a:chOff x="2796983" y="1917392"/>
            <a:chExt cx="3109317" cy="272503"/>
          </a:xfrm>
        </p:grpSpPr>
        <p:sp>
          <p:nvSpPr>
            <p:cNvPr id="50" name="TextBox 49"/>
            <p:cNvSpPr txBox="1"/>
            <p:nvPr/>
          </p:nvSpPr>
          <p:spPr>
            <a:xfrm>
              <a:off x="4140790" y="1923990"/>
              <a:ext cx="721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spc="-150" dirty="0" err="1"/>
                <a:t>필증갱신</a:t>
              </a:r>
              <a:endParaRPr lang="en-US" altLang="ko-KR" sz="1000" b="1" spc="-150" dirty="0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825" y="1922420"/>
              <a:ext cx="1076475" cy="238158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4"/>
            <a:srcRect l="21422" t="13834" r="76792" b="83213"/>
            <a:stretch/>
          </p:blipFill>
          <p:spPr>
            <a:xfrm>
              <a:off x="4012145" y="1926282"/>
              <a:ext cx="205891" cy="227338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4"/>
            <a:srcRect l="26098" t="13567" r="72221" b="82894"/>
            <a:stretch/>
          </p:blipFill>
          <p:spPr>
            <a:xfrm>
              <a:off x="2796983" y="1917392"/>
              <a:ext cx="193780" cy="272503"/>
            </a:xfrm>
            <a:prstGeom prst="rect">
              <a:avLst/>
            </a:prstGeom>
          </p:spPr>
        </p:pic>
      </p:grpSp>
      <p:sp>
        <p:nvSpPr>
          <p:cNvPr id="51" name="직사각형 50"/>
          <p:cNvSpPr/>
          <p:nvPr/>
        </p:nvSpPr>
        <p:spPr>
          <a:xfrm>
            <a:off x="3966437" y="1909497"/>
            <a:ext cx="2040748" cy="269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5931154" y="1660796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350520" y="4930140"/>
            <a:ext cx="11498580" cy="16078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심의 구분에 </a:t>
            </a:r>
            <a:r>
              <a:rPr lang="ko-KR" altLang="en-US" sz="1200" dirty="0" err="1">
                <a:solidFill>
                  <a:schemeClr val="tx1"/>
                </a:solidFill>
              </a:rPr>
              <a:t>필증갱신</a:t>
            </a:r>
            <a:r>
              <a:rPr lang="ko-KR" altLang="en-US" sz="1200" dirty="0">
                <a:solidFill>
                  <a:schemeClr val="tx1"/>
                </a:solidFill>
              </a:rPr>
              <a:t> 항목 </a:t>
            </a:r>
            <a:r>
              <a:rPr lang="ko-KR" altLang="en-US" sz="1200" dirty="0" smtClean="0">
                <a:solidFill>
                  <a:schemeClr val="tx1"/>
                </a:solidFill>
              </a:rPr>
              <a:t>추가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 err="1">
                <a:solidFill>
                  <a:schemeClr val="tx1"/>
                </a:solidFill>
              </a:rPr>
              <a:t>수정심과</a:t>
            </a:r>
            <a:r>
              <a:rPr lang="ko-KR" altLang="en-US" sz="1200" dirty="0">
                <a:solidFill>
                  <a:schemeClr val="tx1"/>
                </a:solidFill>
              </a:rPr>
              <a:t> 동일한 데이터로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기존 </a:t>
            </a:r>
            <a:r>
              <a:rPr lang="ko-KR" altLang="en-US" sz="1200" dirty="0" err="1">
                <a:solidFill>
                  <a:schemeClr val="tx1"/>
                </a:solidFill>
              </a:rPr>
              <a:t>필증</a:t>
            </a:r>
            <a:r>
              <a:rPr lang="ko-KR" altLang="en-US" sz="1200" dirty="0">
                <a:solidFill>
                  <a:schemeClr val="tx1"/>
                </a:solidFill>
              </a:rPr>
              <a:t> 내용을 불러오도록 </a:t>
            </a:r>
            <a:r>
              <a:rPr lang="ko-KR" altLang="en-US" sz="1200" dirty="0" smtClean="0">
                <a:solidFill>
                  <a:schemeClr val="tx1"/>
                </a:solidFill>
              </a:rPr>
              <a:t>함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3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smtClean="0"/>
              <a:t>인터넷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기타광고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심의신청</a:t>
            </a:r>
            <a:endParaRPr lang="ko-KR" altLang="en-US" b="1" dirty="0"/>
          </a:p>
        </p:txBody>
      </p:sp>
      <p:sp>
        <p:nvSpPr>
          <p:cNvPr id="37" name="직사각형 36"/>
          <p:cNvSpPr/>
          <p:nvPr/>
        </p:nvSpPr>
        <p:spPr>
          <a:xfrm>
            <a:off x="350520" y="4897442"/>
            <a:ext cx="11498580" cy="18907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</a:t>
            </a:r>
            <a:r>
              <a:rPr lang="ko-KR" altLang="en-US" sz="1200" dirty="0" err="1">
                <a:solidFill>
                  <a:schemeClr val="tx1"/>
                </a:solidFill>
              </a:rPr>
              <a:t>기타광고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심의신청에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광고타입</a:t>
            </a:r>
            <a:r>
              <a:rPr lang="ko-KR" altLang="en-US" sz="1200" dirty="0">
                <a:solidFill>
                  <a:schemeClr val="tx1"/>
                </a:solidFill>
              </a:rPr>
              <a:t> 항목 추가 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②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일반광고</a:t>
            </a:r>
            <a:r>
              <a:rPr lang="ko-KR" altLang="en-US" sz="1200" dirty="0" smtClean="0">
                <a:solidFill>
                  <a:schemeClr val="tx1"/>
                </a:solidFill>
              </a:rPr>
              <a:t> 상세 설명 기능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물음표 아이콘 마우스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호버</a:t>
            </a:r>
            <a:r>
              <a:rPr lang="ko-KR" altLang="en-US" sz="1200" dirty="0" smtClean="0">
                <a:solidFill>
                  <a:schemeClr val="tx1"/>
                </a:solidFill>
              </a:rPr>
              <a:t> 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텍스트 박스 표출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※ </a:t>
            </a:r>
            <a:r>
              <a:rPr lang="ko-KR" altLang="en-US" sz="1200" dirty="0">
                <a:solidFill>
                  <a:schemeClr val="tx1"/>
                </a:solidFill>
              </a:rPr>
              <a:t>사무처 별도 </a:t>
            </a:r>
            <a:r>
              <a:rPr lang="ko-KR" altLang="en-US" sz="1200" dirty="0" err="1">
                <a:solidFill>
                  <a:schemeClr val="tx1"/>
                </a:solidFill>
              </a:rPr>
              <a:t>문의건은</a:t>
            </a:r>
            <a:r>
              <a:rPr lang="ko-KR" altLang="en-US" sz="1200" dirty="0">
                <a:solidFill>
                  <a:schemeClr val="tx1"/>
                </a:solidFill>
              </a:rPr>
              <a:t> 가격이 정해지지 않았기 때문에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결제 시스템에 넣을 수 없음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계좌이체와 동일하게 수동 처리 필요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4106" y="700081"/>
            <a:ext cx="5655393" cy="3900181"/>
            <a:chOff x="384106" y="700081"/>
            <a:chExt cx="5655393" cy="390018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rcRect b="20396"/>
            <a:stretch/>
          </p:blipFill>
          <p:spPr>
            <a:xfrm>
              <a:off x="384106" y="700081"/>
              <a:ext cx="5655393" cy="3586169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2"/>
            <a:srcRect t="20920" b="20396"/>
            <a:stretch/>
          </p:blipFill>
          <p:spPr>
            <a:xfrm>
              <a:off x="384106" y="1956554"/>
              <a:ext cx="5655393" cy="26437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34906" y="1682286"/>
              <a:ext cx="479618" cy="200055"/>
            </a:xfrm>
            <a:prstGeom prst="rect">
              <a:avLst/>
            </a:prstGeom>
            <a:solidFill>
              <a:srgbClr val="F5F5F5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700" b="1" spc="-150" dirty="0"/>
                <a:t>광고 타입</a:t>
              </a:r>
              <a:endParaRPr lang="en-US" altLang="ko-KR" sz="700" b="1" spc="-150" dirty="0"/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3"/>
            <a:srcRect l="8772" t="8566" r="90016" b="89547"/>
            <a:stretch/>
          </p:blipFill>
          <p:spPr>
            <a:xfrm>
              <a:off x="842468" y="1650853"/>
              <a:ext cx="109502" cy="113857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1968994" y="1673022"/>
              <a:ext cx="2795184" cy="239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20979" y="1689516"/>
              <a:ext cx="6047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spc="-150" dirty="0"/>
                <a:t>6</a:t>
              </a:r>
              <a:r>
                <a:rPr lang="ko-KR" altLang="en-US" sz="700" b="1" spc="-150" dirty="0"/>
                <a:t>분 미만 광고</a:t>
              </a:r>
              <a:endParaRPr lang="en-US" altLang="ko-KR" sz="700" b="1" spc="-15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3663" y="1689516"/>
              <a:ext cx="196294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spc="-150" dirty="0"/>
                <a:t>6</a:t>
              </a:r>
              <a:r>
                <a:rPr lang="ko-KR" altLang="en-US" sz="700" b="1" spc="-150" dirty="0"/>
                <a:t>분 이상 광고  </a:t>
              </a:r>
              <a:r>
                <a:rPr lang="en-US" altLang="ko-KR" sz="700" b="1" spc="-150" dirty="0">
                  <a:solidFill>
                    <a:schemeClr val="bg1">
                      <a:lumMod val="50000"/>
                    </a:schemeClr>
                  </a:solidFill>
                </a:rPr>
                <a:t>(※ </a:t>
              </a:r>
              <a:r>
                <a:rPr lang="ko-KR" altLang="en-US" sz="700" b="1" spc="-150" dirty="0">
                  <a:solidFill>
                    <a:schemeClr val="bg1">
                      <a:lumMod val="50000"/>
                    </a:schemeClr>
                  </a:solidFill>
                </a:rPr>
                <a:t>사무처 별도 문의 필요</a:t>
              </a:r>
              <a:r>
                <a:rPr lang="en-US" altLang="ko-KR" sz="700" b="1" spc="-15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3"/>
            <a:srcRect l="21422" t="13834" r="76792" b="83213"/>
            <a:stretch/>
          </p:blipFill>
          <p:spPr>
            <a:xfrm>
              <a:off x="1957617" y="1706189"/>
              <a:ext cx="149207" cy="164749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/>
            <a:srcRect l="26098" t="13567" r="72221" b="82894"/>
            <a:stretch/>
          </p:blipFill>
          <p:spPr>
            <a:xfrm>
              <a:off x="2623448" y="1690168"/>
              <a:ext cx="140430" cy="19748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3"/>
            <a:srcRect l="26098" t="13567" r="72221" b="82894"/>
            <a:stretch/>
          </p:blipFill>
          <p:spPr>
            <a:xfrm>
              <a:off x="1981037" y="1411603"/>
              <a:ext cx="140430" cy="197480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6198248" y="724118"/>
            <a:ext cx="5481243" cy="3962182"/>
            <a:chOff x="6198248" y="724118"/>
            <a:chExt cx="5481243" cy="396218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4"/>
            <a:srcRect b="4220"/>
            <a:stretch/>
          </p:blipFill>
          <p:spPr>
            <a:xfrm>
              <a:off x="6198248" y="724118"/>
              <a:ext cx="5481243" cy="3755603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4"/>
            <a:srcRect t="22330" b="5695"/>
            <a:stretch/>
          </p:blipFill>
          <p:spPr>
            <a:xfrm>
              <a:off x="6198248" y="1864130"/>
              <a:ext cx="5481243" cy="282217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258052" y="1624501"/>
              <a:ext cx="479618" cy="200055"/>
            </a:xfrm>
            <a:prstGeom prst="rect">
              <a:avLst/>
            </a:prstGeom>
            <a:solidFill>
              <a:srgbClr val="F5F5F5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700" b="1" spc="-150" dirty="0"/>
                <a:t>광고 타입</a:t>
              </a:r>
              <a:endParaRPr lang="en-US" altLang="ko-KR" sz="700" b="1" spc="-150" dirty="0"/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3"/>
            <a:srcRect l="8772" t="8566" r="90016" b="89547"/>
            <a:stretch/>
          </p:blipFill>
          <p:spPr>
            <a:xfrm>
              <a:off x="6665614" y="1608943"/>
              <a:ext cx="109502" cy="113857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7736064" y="1629451"/>
              <a:ext cx="2795184" cy="1887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18209" y="1618078"/>
              <a:ext cx="6038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b="1" spc="-150" dirty="0" err="1" smtClean="0"/>
                <a:t>일반광고</a:t>
              </a:r>
              <a:r>
                <a:rPr lang="ko-KR" altLang="en-US" sz="700" b="1" spc="-150" dirty="0" smtClean="0"/>
                <a:t>  </a:t>
              </a:r>
              <a:r>
                <a:rPr lang="en-US" altLang="ko-KR" sz="700" b="1" spc="-150" dirty="0" smtClean="0">
                  <a:solidFill>
                    <a:srgbClr val="3498C6"/>
                  </a:solidFill>
                </a:rPr>
                <a:t>*</a:t>
              </a:r>
              <a:endParaRPr lang="en-US" altLang="ko-KR" sz="700" b="1" spc="-150" dirty="0">
                <a:solidFill>
                  <a:srgbClr val="3498C6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30115" y="1618078"/>
              <a:ext cx="174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b="1" spc="-150" dirty="0"/>
                <a:t>제품 상세페이지 </a:t>
              </a:r>
              <a:r>
                <a:rPr lang="en-US" altLang="ko-KR" sz="700" b="1" spc="-150" dirty="0">
                  <a:solidFill>
                    <a:schemeClr val="bg1">
                      <a:lumMod val="50000"/>
                    </a:schemeClr>
                  </a:solidFill>
                </a:rPr>
                <a:t>(※ </a:t>
              </a:r>
              <a:r>
                <a:rPr lang="ko-KR" altLang="en-US" sz="700" b="1" spc="-150" dirty="0">
                  <a:solidFill>
                    <a:schemeClr val="bg1">
                      <a:lumMod val="50000"/>
                    </a:schemeClr>
                  </a:solidFill>
                </a:rPr>
                <a:t>사무처 별도 문의 필요</a:t>
              </a:r>
              <a:r>
                <a:rPr lang="en-US" altLang="ko-KR" sz="700" b="1" spc="-15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700" b="1" spc="-150" dirty="0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3"/>
            <a:srcRect l="21422" t="13834" r="76792" b="83213"/>
            <a:stretch/>
          </p:blipFill>
          <p:spPr>
            <a:xfrm>
              <a:off x="7760261" y="1639510"/>
              <a:ext cx="149207" cy="164749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/>
            <a:srcRect l="26098" t="13567" r="72221" b="82894"/>
            <a:stretch/>
          </p:blipFill>
          <p:spPr>
            <a:xfrm>
              <a:off x="8674039" y="1623489"/>
              <a:ext cx="140430" cy="197480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3"/>
            <a:srcRect l="26098" t="13567" r="72221" b="82894"/>
            <a:stretch/>
          </p:blipFill>
          <p:spPr>
            <a:xfrm>
              <a:off x="7749788" y="1387731"/>
              <a:ext cx="140430" cy="19748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111945" y="743637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인터넷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기타광고</a:t>
            </a:r>
            <a:r>
              <a:rPr lang="ko-KR" altLang="en-US" b="1" dirty="0" smtClean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동영상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09176" y="743637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인터넷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기타광고</a:t>
            </a:r>
            <a:r>
              <a:rPr lang="ko-KR" altLang="en-US" b="1" dirty="0" smtClean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이미지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53" name="타원 52"/>
          <p:cNvSpPr/>
          <p:nvPr/>
        </p:nvSpPr>
        <p:spPr>
          <a:xfrm>
            <a:off x="109637" y="1427912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551" y="1376724"/>
            <a:ext cx="1076475" cy="23815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590" y="1376724"/>
            <a:ext cx="1076475" cy="238158"/>
          </a:xfrm>
          <a:prstGeom prst="rect">
            <a:avLst/>
          </a:prstGeom>
        </p:spPr>
      </p:pic>
      <p:sp>
        <p:nvSpPr>
          <p:cNvPr id="36" name="타원 35"/>
          <p:cNvSpPr/>
          <p:nvPr/>
        </p:nvSpPr>
        <p:spPr>
          <a:xfrm>
            <a:off x="5968044" y="1377578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929497" y="1415891"/>
            <a:ext cx="721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b="1" spc="-150" dirty="0" err="1"/>
              <a:t>필증갱신</a:t>
            </a:r>
            <a:endParaRPr lang="en-US" altLang="ko-KR" sz="700" b="1" spc="-150" dirty="0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/>
          <a:srcRect l="21422" t="13834" r="76792" b="83213"/>
          <a:stretch/>
        </p:blipFill>
        <p:spPr>
          <a:xfrm>
            <a:off x="2785980" y="1392864"/>
            <a:ext cx="205891" cy="2273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690441" y="1393031"/>
            <a:ext cx="721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b="1" spc="-150" dirty="0" err="1"/>
              <a:t>필증갱신</a:t>
            </a:r>
            <a:endParaRPr lang="en-US" altLang="ko-KR" sz="700" b="1" spc="-150" dirty="0"/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/>
          <a:srcRect l="21422" t="13834" r="76792" b="83213"/>
          <a:stretch/>
        </p:blipFill>
        <p:spPr>
          <a:xfrm>
            <a:off x="8546924" y="1377624"/>
            <a:ext cx="205891" cy="227338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6258051" y="1593086"/>
            <a:ext cx="5481243" cy="269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99645" y="1643420"/>
            <a:ext cx="4897458" cy="269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8300506" y="1648064"/>
            <a:ext cx="133350" cy="133350"/>
          </a:xfrm>
          <a:prstGeom prst="ellipse">
            <a:avLst/>
          </a:prstGeom>
          <a:noFill/>
          <a:ln>
            <a:solidFill>
              <a:srgbClr val="A49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rgbClr val="A4948D"/>
                </a:solidFill>
              </a:rPr>
              <a:t>?</a:t>
            </a:r>
            <a:endParaRPr lang="ko-KR" altLang="en-US" dirty="0">
              <a:solidFill>
                <a:srgbClr val="A4948D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608849" y="1798460"/>
            <a:ext cx="825008" cy="417507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>
                <a:solidFill>
                  <a:schemeClr val="bg1">
                    <a:lumMod val="50000"/>
                  </a:schemeClr>
                </a:solidFill>
              </a:rPr>
              <a:t>팜플렛</a:t>
            </a:r>
            <a:r>
              <a:rPr lang="en-US" altLang="ko-KR" sz="7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700" b="1" dirty="0" smtClean="0">
                <a:solidFill>
                  <a:schemeClr val="bg1">
                    <a:lumMod val="50000"/>
                  </a:schemeClr>
                </a:solidFill>
              </a:rPr>
              <a:t>패키지</a:t>
            </a:r>
            <a:r>
              <a:rPr lang="en-US" altLang="ko-KR" sz="7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700" b="1" dirty="0" err="1" smtClean="0">
                <a:solidFill>
                  <a:schemeClr val="bg1">
                    <a:lumMod val="50000"/>
                  </a:schemeClr>
                </a:solidFill>
              </a:rPr>
              <a:t>카달로그</a:t>
            </a:r>
            <a:r>
              <a:rPr lang="en-US" altLang="ko-KR" sz="7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700" b="1" dirty="0" smtClean="0">
                <a:solidFill>
                  <a:schemeClr val="bg1">
                    <a:lumMod val="50000"/>
                  </a:schemeClr>
                </a:solidFill>
              </a:rPr>
              <a:t>배너 등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8141756" y="2150096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54" name="직사각형 53"/>
          <p:cNvSpPr/>
          <p:nvPr/>
        </p:nvSpPr>
        <p:spPr>
          <a:xfrm>
            <a:off x="10393681" y="4930140"/>
            <a:ext cx="1670304" cy="8598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광고타입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필증</a:t>
            </a:r>
            <a:r>
              <a:rPr lang="ko-KR" altLang="en-US" dirty="0" smtClean="0">
                <a:solidFill>
                  <a:schemeClr val="tx1"/>
                </a:solidFill>
              </a:rPr>
              <a:t> 불러오기 삭제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6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24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결제 진행 영역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077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홈페이지 </a:t>
            </a:r>
            <a:r>
              <a:rPr lang="ko-KR" altLang="en-US" sz="3200" b="1" dirty="0" smtClean="0"/>
              <a:t>기능추가 </a:t>
            </a:r>
            <a:r>
              <a:rPr lang="en-US" altLang="ko-KR" sz="3200" b="1" dirty="0" smtClean="0"/>
              <a:t>(</a:t>
            </a:r>
            <a:r>
              <a:rPr lang="ko-KR" altLang="en-US" sz="3200" b="1" dirty="0"/>
              <a:t>사용자 화면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259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/>
              <a:t>광고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완료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50520" y="5179215"/>
            <a:ext cx="11498580" cy="14654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광고 심의 신청 이후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노출 </a:t>
            </a:r>
            <a:r>
              <a:rPr lang="ko-KR" altLang="en-US" sz="1200" dirty="0" smtClean="0">
                <a:solidFill>
                  <a:schemeClr val="tx1"/>
                </a:solidFill>
              </a:rPr>
              <a:t>팝업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②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심의요청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>
                <a:solidFill>
                  <a:schemeClr val="tx1"/>
                </a:solidFill>
              </a:rPr>
              <a:t>완료 팝업 노출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l="19818" r="15055" b="1896"/>
          <a:stretch/>
        </p:blipFill>
        <p:spPr>
          <a:xfrm>
            <a:off x="115824" y="860199"/>
            <a:ext cx="6102096" cy="419326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931811" y="4598772"/>
            <a:ext cx="936610" cy="326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691720" y="4344773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890" y="3919834"/>
            <a:ext cx="3729447" cy="999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그룹 7"/>
          <p:cNvGrpSpPr/>
          <p:nvPr/>
        </p:nvGrpSpPr>
        <p:grpSpPr>
          <a:xfrm>
            <a:off x="6318881" y="760222"/>
            <a:ext cx="4693920" cy="2839432"/>
            <a:chOff x="12466320" y="860199"/>
            <a:chExt cx="4693920" cy="2839432"/>
          </a:xfrm>
        </p:grpSpPr>
        <p:sp>
          <p:nvSpPr>
            <p:cNvPr id="6" name="직사각형 5"/>
            <p:cNvSpPr/>
            <p:nvPr/>
          </p:nvSpPr>
          <p:spPr>
            <a:xfrm>
              <a:off x="12466320" y="860199"/>
              <a:ext cx="4693920" cy="2839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2548480" y="896091"/>
              <a:ext cx="4172532" cy="2490064"/>
              <a:chOff x="6217920" y="319000"/>
              <a:chExt cx="4172532" cy="2490064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4"/>
              <a:srcRect b="61592"/>
              <a:stretch/>
            </p:blipFill>
            <p:spPr>
              <a:xfrm>
                <a:off x="6217920" y="319000"/>
                <a:ext cx="4172532" cy="878128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/>
              <a:srcRect t="38893"/>
              <a:stretch/>
            </p:blipFill>
            <p:spPr>
              <a:xfrm>
                <a:off x="6217920" y="1411967"/>
                <a:ext cx="4172532" cy="1397097"/>
              </a:xfrm>
              <a:prstGeom prst="rect">
                <a:avLst/>
              </a:prstGeom>
            </p:spPr>
          </p:pic>
        </p:grpSp>
      </p:grpSp>
      <p:sp>
        <p:nvSpPr>
          <p:cNvPr id="40" name="타원 39"/>
          <p:cNvSpPr/>
          <p:nvPr/>
        </p:nvSpPr>
        <p:spPr>
          <a:xfrm>
            <a:off x="6125451" y="1480349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6167791" y="3794086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0" name="꺾인 연결선 9"/>
          <p:cNvCxnSpPr>
            <a:stCxn id="23" idx="3"/>
            <a:endCxn id="6" idx="1"/>
          </p:cNvCxnSpPr>
          <p:nvPr/>
        </p:nvCxnSpPr>
        <p:spPr>
          <a:xfrm flipV="1">
            <a:off x="3868421" y="2179938"/>
            <a:ext cx="2450460" cy="258233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>
            <a:stCxn id="6" idx="2"/>
            <a:endCxn id="4" idx="0"/>
          </p:cNvCxnSpPr>
          <p:nvPr/>
        </p:nvCxnSpPr>
        <p:spPr>
          <a:xfrm rot="5400000">
            <a:off x="8279138" y="3533131"/>
            <a:ext cx="320180" cy="45322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8932127" y="5147993"/>
            <a:ext cx="3131857" cy="15092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심의신청은</a:t>
            </a:r>
            <a:r>
              <a:rPr lang="ko-KR" altLang="en-US" dirty="0" smtClean="0">
                <a:solidFill>
                  <a:schemeClr val="tx1"/>
                </a:solidFill>
              </a:rPr>
              <a:t> 기존 방식으로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동일하게 진행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3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146905" y="1004635"/>
            <a:ext cx="5825436" cy="3827756"/>
            <a:chOff x="6146905" y="1145321"/>
            <a:chExt cx="5825436" cy="3827756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2"/>
            <a:srcRect t="23982"/>
            <a:stretch/>
          </p:blipFill>
          <p:spPr>
            <a:xfrm>
              <a:off x="6146905" y="1145321"/>
              <a:ext cx="5825436" cy="3157365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6146905" y="3832698"/>
              <a:ext cx="5825436" cy="243068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2"/>
            <a:srcRect l="12825" t="91606" r="6633" b="485"/>
            <a:stretch/>
          </p:blipFill>
          <p:spPr>
            <a:xfrm>
              <a:off x="7083216" y="4644556"/>
              <a:ext cx="4691970" cy="328521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6146905" y="4052427"/>
              <a:ext cx="5825436" cy="24306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298123" y="3870653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심의내용</a:t>
              </a:r>
              <a:endParaRPr lang="ko-KR" altLang="en-US" sz="6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98123" y="4089322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수수료 입금 방식</a:t>
              </a:r>
              <a:endParaRPr lang="ko-KR" altLang="en-US" sz="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631044" y="3865077"/>
              <a:ext cx="204067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기타광고</a:t>
              </a:r>
              <a:r>
                <a:rPr lang="en-US" altLang="ko-KR" sz="600" b="1" dirty="0" smtClean="0"/>
                <a:t>(</a:t>
              </a:r>
              <a:r>
                <a:rPr lang="ko-KR" altLang="en-US" sz="600" b="1" dirty="0" smtClean="0"/>
                <a:t>동영상</a:t>
              </a:r>
              <a:r>
                <a:rPr lang="en-US" altLang="ko-KR" sz="600" b="1" dirty="0" smtClean="0"/>
                <a:t>)_</a:t>
              </a:r>
              <a:r>
                <a:rPr lang="ko-KR" altLang="en-US" sz="600" b="1" dirty="0" smtClean="0"/>
                <a:t>초심</a:t>
              </a:r>
              <a:r>
                <a:rPr lang="en-US" altLang="ko-KR" sz="600" b="1" dirty="0" smtClean="0"/>
                <a:t> / </a:t>
              </a:r>
              <a:r>
                <a:rPr lang="ko-KR" altLang="en-US" sz="600" b="1" dirty="0" smtClean="0"/>
                <a:t>비용 </a:t>
              </a:r>
              <a:r>
                <a:rPr lang="en-US" altLang="ko-KR" sz="600" b="1" dirty="0" smtClean="0"/>
                <a:t>: </a:t>
              </a:r>
              <a:r>
                <a:rPr lang="ko-KR" altLang="en-US" sz="600" b="1" dirty="0" smtClean="0"/>
                <a:t>사무처 별도 문의</a:t>
              </a:r>
              <a:endParaRPr lang="ko-KR" altLang="en-US" sz="6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081804" y="4089322"/>
              <a:ext cx="10429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계좌이체</a:t>
              </a:r>
              <a:endParaRPr lang="ko-KR" altLang="en-US" sz="600" b="1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6969113" y="4413069"/>
              <a:ext cx="5003228" cy="181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>
                  <a:solidFill>
                    <a:schemeClr val="bg1">
                      <a:lumMod val="50000"/>
                    </a:schemeClr>
                  </a:solidFill>
                </a:rPr>
                <a:t>※ </a:t>
              </a:r>
              <a:r>
                <a:rPr lang="ko-KR" altLang="en-US" sz="600" b="1" dirty="0">
                  <a:solidFill>
                    <a:schemeClr val="bg1">
                      <a:lumMod val="50000"/>
                    </a:schemeClr>
                  </a:solidFill>
                </a:rPr>
                <a:t>계좌이체를 통한 수수료 입금은 온라인결제가 불가능하며</a:t>
              </a:r>
              <a:r>
                <a:rPr lang="en-US" altLang="ko-KR" sz="600" b="1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ko-KR" altLang="en-US" sz="600" b="1" dirty="0">
                  <a:solidFill>
                    <a:schemeClr val="bg1">
                      <a:lumMod val="50000"/>
                    </a:schemeClr>
                  </a:solidFill>
                </a:rPr>
                <a:t>심의담당자에게 문의 후 진행 부탁드립니다</a:t>
              </a:r>
              <a:r>
                <a:rPr lang="en-US" altLang="ko-KR" sz="600" b="1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r>
                <a:rPr lang="ko-KR" altLang="en-US" sz="6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9605569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계좌이체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6068" y="1004635"/>
            <a:ext cx="5995687" cy="3847896"/>
            <a:chOff x="0" y="1145321"/>
            <a:chExt cx="5995687" cy="384789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t="23982"/>
            <a:stretch/>
          </p:blipFill>
          <p:spPr>
            <a:xfrm>
              <a:off x="170251" y="1145321"/>
              <a:ext cx="5825436" cy="3157365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170251" y="3832698"/>
              <a:ext cx="5825436" cy="243068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2"/>
            <a:srcRect t="91740"/>
            <a:stretch/>
          </p:blipFill>
          <p:spPr>
            <a:xfrm>
              <a:off x="0" y="4650132"/>
              <a:ext cx="5825436" cy="343085"/>
            </a:xfrm>
            <a:prstGeom prst="rect">
              <a:avLst/>
            </a:prstGeom>
          </p:spPr>
        </p:pic>
        <p:sp>
          <p:nvSpPr>
            <p:cNvPr id="26" name="모서리가 둥근 직사각형 25"/>
            <p:cNvSpPr/>
            <p:nvPr/>
          </p:nvSpPr>
          <p:spPr>
            <a:xfrm>
              <a:off x="3263466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카드결제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2"/>
            <a:srcRect t="83175" b="10973"/>
            <a:stretch/>
          </p:blipFill>
          <p:spPr>
            <a:xfrm>
              <a:off x="170251" y="4052427"/>
              <a:ext cx="5825436" cy="24306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21469" y="3870651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/>
                <a:t>심의내용</a:t>
              </a:r>
              <a:endParaRPr lang="ko-KR" altLang="en-US" sz="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1469" y="4094896"/>
              <a:ext cx="1042986" cy="184666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/>
                <a:t>수수료 입금 방식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20899" y="3865077"/>
              <a:ext cx="195207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방송광고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err="1" smtClean="0"/>
                <a:t>스팟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smtClean="0"/>
                <a:t>초심</a:t>
              </a:r>
              <a:r>
                <a:rPr lang="en-US" altLang="ko-KR" sz="600" b="1" dirty="0" smtClean="0"/>
                <a:t>_</a:t>
              </a:r>
              <a:r>
                <a:rPr lang="ko-KR" altLang="en-US" sz="600" b="1" dirty="0" err="1" smtClean="0"/>
                <a:t>대표광고</a:t>
              </a:r>
              <a:r>
                <a:rPr lang="ko-KR" altLang="en-US" sz="600" b="1" dirty="0" smtClean="0"/>
                <a:t> </a:t>
              </a:r>
              <a:r>
                <a:rPr lang="en-US" altLang="ko-KR" sz="600" b="1" dirty="0" smtClean="0"/>
                <a:t>/</a:t>
              </a:r>
              <a:r>
                <a:rPr lang="ko-KR" altLang="en-US" sz="600" b="1" dirty="0" smtClean="0"/>
                <a:t> 비용 </a:t>
              </a:r>
              <a:r>
                <a:rPr lang="en-US" altLang="ko-KR" sz="600" b="1" dirty="0" smtClean="0"/>
                <a:t>: \55,000</a:t>
              </a:r>
              <a:endParaRPr lang="ko-KR" altLang="en-US" sz="6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05150" y="4089322"/>
              <a:ext cx="10429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/>
                <a:t>카드결제 </a:t>
              </a:r>
              <a:r>
                <a:rPr lang="en-US" altLang="ko-KR" sz="600" b="1" dirty="0" smtClean="0"/>
                <a:t>/ </a:t>
              </a:r>
              <a:r>
                <a:rPr lang="ko-KR" altLang="en-US" sz="600" b="1" dirty="0" smtClean="0"/>
                <a:t>계좌이체</a:t>
              </a:r>
              <a:endParaRPr lang="ko-KR" altLang="en-US" sz="600" b="1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36243" y="4413069"/>
              <a:ext cx="4701781" cy="181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※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계좌이체를 통한 수수료 입금은 온라인결제가 불가능하며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심의담당자에게 문의 후 진행 부탁드립니다</a:t>
              </a:r>
              <a:r>
                <a:rPr lang="en-US" altLang="ko-KR" sz="6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r>
                <a:rPr lang="ko-KR" alt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3983408" y="4692172"/>
              <a:ext cx="649177" cy="180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600" b="1" dirty="0" smtClean="0">
                  <a:solidFill>
                    <a:srgbClr val="0068C0"/>
                  </a:solidFill>
                </a:rPr>
                <a:t>계좌이체</a:t>
              </a:r>
              <a:endParaRPr lang="ko-KR" altLang="en-US" sz="600" b="1" dirty="0">
                <a:solidFill>
                  <a:srgbClr val="0068C0"/>
                </a:solidFill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115824" y="633984"/>
            <a:ext cx="11948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824" y="138905"/>
            <a:ext cx="727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온라인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/>
              <a:t>광고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en-US" altLang="ko-KR" b="1" dirty="0"/>
              <a:t>&gt; </a:t>
            </a:r>
            <a:r>
              <a:rPr lang="ko-KR" altLang="en-US" b="1" dirty="0" err="1"/>
              <a:t>심의신청</a:t>
            </a:r>
            <a:r>
              <a:rPr lang="ko-KR" altLang="en-US" b="1" dirty="0"/>
              <a:t> </a:t>
            </a:r>
            <a:r>
              <a:rPr lang="ko-KR" altLang="en-US" b="1" dirty="0" smtClean="0"/>
              <a:t>완료 </a:t>
            </a:r>
            <a:r>
              <a:rPr lang="en-US" altLang="ko-KR" b="1" dirty="0" smtClean="0"/>
              <a:t>&gt; </a:t>
            </a:r>
            <a:r>
              <a:rPr lang="ko-KR" altLang="en-US" b="1" dirty="0" err="1" smtClean="0"/>
              <a:t>심의신청</a:t>
            </a:r>
            <a:r>
              <a:rPr lang="ko-KR" altLang="en-US" b="1" dirty="0" smtClean="0"/>
              <a:t> 확인</a:t>
            </a:r>
            <a:endParaRPr lang="en-US" altLang="ko-KR" b="1" dirty="0" smtClean="0"/>
          </a:p>
        </p:txBody>
      </p:sp>
      <p:sp>
        <p:nvSpPr>
          <p:cNvPr id="37" name="직사각형 36"/>
          <p:cNvSpPr/>
          <p:nvPr/>
        </p:nvSpPr>
        <p:spPr>
          <a:xfrm>
            <a:off x="346710" y="5075936"/>
            <a:ext cx="11498580" cy="16634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Comment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① </a:t>
            </a:r>
            <a:r>
              <a:rPr lang="ko-KR" altLang="en-US" sz="1200" dirty="0" smtClean="0">
                <a:solidFill>
                  <a:schemeClr val="tx1"/>
                </a:solidFill>
              </a:rPr>
              <a:t>심의 내용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추가</a:t>
            </a:r>
            <a:r>
              <a:rPr lang="en-US" altLang="ko-KR" sz="1200" dirty="0" smtClean="0">
                <a:solidFill>
                  <a:schemeClr val="tx1"/>
                </a:solidFill>
              </a:rPr>
              <a:t>) :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심의신청한</a:t>
            </a:r>
            <a:r>
              <a:rPr lang="ko-KR" altLang="en-US" sz="1200" dirty="0" smtClean="0">
                <a:solidFill>
                  <a:schemeClr val="tx1"/>
                </a:solidFill>
              </a:rPr>
              <a:t> 광고 유형 및 결제 비용 노출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② </a:t>
            </a:r>
            <a:r>
              <a:rPr lang="ko-KR" altLang="en-US" sz="1200" dirty="0" smtClean="0">
                <a:solidFill>
                  <a:schemeClr val="tx1"/>
                </a:solidFill>
              </a:rPr>
              <a:t>수수료 입금 방식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추가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해당 심의 신청 건은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어떤 방식으로 결제가 가능한지 표기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③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안내문구</a:t>
            </a:r>
            <a:r>
              <a:rPr lang="ko-KR" altLang="en-US" sz="1200" dirty="0" smtClean="0">
                <a:solidFill>
                  <a:schemeClr val="tx1"/>
                </a:solidFill>
              </a:rPr>
              <a:t> 및 버튼 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추가</a:t>
            </a:r>
            <a:r>
              <a:rPr lang="en-US" altLang="ko-KR" sz="1200" dirty="0" smtClean="0">
                <a:solidFill>
                  <a:schemeClr val="tx1"/>
                </a:solidFill>
              </a:rPr>
              <a:t>) : </a:t>
            </a:r>
            <a:r>
              <a:rPr lang="ko-KR" altLang="en-US" sz="1200" dirty="0" smtClean="0">
                <a:solidFill>
                  <a:schemeClr val="tx1"/>
                </a:solidFill>
              </a:rPr>
              <a:t>기존 </a:t>
            </a:r>
            <a:r>
              <a:rPr lang="ko-KR" altLang="en-US" sz="1200" dirty="0">
                <a:solidFill>
                  <a:schemeClr val="tx1"/>
                </a:solidFill>
              </a:rPr>
              <a:t>심의신청목록확인 버튼 우측에 카드결제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계좌이체 버튼 </a:t>
            </a:r>
            <a:r>
              <a:rPr lang="ko-KR" altLang="en-US" sz="1200" dirty="0" smtClean="0">
                <a:solidFill>
                  <a:schemeClr val="tx1"/>
                </a:solidFill>
              </a:rPr>
              <a:t>노출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상단에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안내문구</a:t>
            </a:r>
            <a:r>
              <a:rPr lang="ko-KR" altLang="en-US" sz="1200" dirty="0" smtClean="0">
                <a:solidFill>
                  <a:schemeClr val="tx1"/>
                </a:solidFill>
              </a:rPr>
              <a:t> 추가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④ 사무처 별도 문의 건은 비용 설정이 불가하여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결제방식</a:t>
            </a:r>
            <a:r>
              <a:rPr lang="en-US" altLang="ko-KR" sz="1200" dirty="0" smtClean="0">
                <a:solidFill>
                  <a:schemeClr val="tx1"/>
                </a:solidFill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</a:rPr>
              <a:t>버튼에 계좌이체만 노출되도록 함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38683" y="3696341"/>
            <a:ext cx="4322454" cy="202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38683" y="3963352"/>
            <a:ext cx="4322454" cy="180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278783" y="3464026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2" name="타원 31"/>
          <p:cNvSpPr/>
          <p:nvPr/>
        </p:nvSpPr>
        <p:spPr>
          <a:xfrm>
            <a:off x="274363" y="4032811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39751" y="858605"/>
            <a:ext cx="557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</a:rPr>
              <a:t>CASE 1 : </a:t>
            </a:r>
            <a:r>
              <a:rPr lang="ko-KR" altLang="en-US" b="1" dirty="0" smtClean="0">
                <a:solidFill>
                  <a:srgbClr val="00B0F0"/>
                </a:solidFill>
              </a:rPr>
              <a:t>금액이 정해져 있는 심의 건</a:t>
            </a:r>
            <a:r>
              <a:rPr lang="en-US" altLang="ko-KR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98123" y="858605"/>
            <a:ext cx="557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</a:rPr>
              <a:t>CASE 2 : </a:t>
            </a:r>
            <a:r>
              <a:rPr lang="ko-KR" altLang="en-US" b="1" dirty="0" smtClean="0">
                <a:solidFill>
                  <a:srgbClr val="00B0F0"/>
                </a:solidFill>
              </a:rPr>
              <a:t>사무처 별도 문의 건</a:t>
            </a:r>
            <a:endParaRPr lang="en-US" altLang="ko-KR" b="1" dirty="0" smtClean="0">
              <a:solidFill>
                <a:srgbClr val="00B0F0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469816" y="3692012"/>
            <a:ext cx="5379283" cy="1126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6187824" y="3580651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47" name="직사각형 46"/>
          <p:cNvSpPr/>
          <p:nvPr/>
        </p:nvSpPr>
        <p:spPr>
          <a:xfrm>
            <a:off x="1540892" y="4240030"/>
            <a:ext cx="4021884" cy="578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296296" y="4562204"/>
            <a:ext cx="317500" cy="317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61" name="직사각형 60"/>
          <p:cNvSpPr/>
          <p:nvPr/>
        </p:nvSpPr>
        <p:spPr>
          <a:xfrm>
            <a:off x="9429284" y="5257561"/>
            <a:ext cx="2618902" cy="14818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심의신청확인 단계에서 결제 가능하도록 추가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6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1401</Words>
  <Application>Microsoft Office PowerPoint</Application>
  <PresentationFormat>와이드스크린</PresentationFormat>
  <Paragraphs>326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 예환(Yoo Yehwan_Bright Bell)</dc:creator>
  <cp:lastModifiedBy>유 예환(Yoo Yehwan_Bright Bell)</cp:lastModifiedBy>
  <cp:revision>820</cp:revision>
  <dcterms:created xsi:type="dcterms:W3CDTF">2025-07-02T06:01:11Z</dcterms:created>
  <dcterms:modified xsi:type="dcterms:W3CDTF">2025-08-13T00:32:15Z</dcterms:modified>
</cp:coreProperties>
</file>