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7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45" r:id="rId2"/>
  </p:sldMasterIdLst>
  <p:notesMasterIdLst>
    <p:notesMasterId r:id="rId23"/>
  </p:notesMasterIdLst>
  <p:sldIdLst>
    <p:sldId id="256" r:id="rId3"/>
    <p:sldId id="882" r:id="rId4"/>
    <p:sldId id="881" r:id="rId5"/>
    <p:sldId id="369" r:id="rId6"/>
    <p:sldId id="371" r:id="rId7"/>
    <p:sldId id="374" r:id="rId8"/>
    <p:sldId id="375" r:id="rId9"/>
    <p:sldId id="376" r:id="rId10"/>
    <p:sldId id="871" r:id="rId11"/>
    <p:sldId id="872" r:id="rId12"/>
    <p:sldId id="873" r:id="rId13"/>
    <p:sldId id="885" r:id="rId14"/>
    <p:sldId id="875" r:id="rId15"/>
    <p:sldId id="874" r:id="rId16"/>
    <p:sldId id="884" r:id="rId17"/>
    <p:sldId id="877" r:id="rId18"/>
    <p:sldId id="878" r:id="rId19"/>
    <p:sldId id="879" r:id="rId20"/>
    <p:sldId id="880" r:id="rId21"/>
    <p:sldId id="261" r:id="rId22"/>
  </p:sldIdLst>
  <p:sldSz cx="12192000" cy="6858000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353"/>
    <a:srgbClr val="FF00FF"/>
    <a:srgbClr val="89CC40"/>
    <a:srgbClr val="00589A"/>
    <a:srgbClr val="F09456"/>
    <a:srgbClr val="FFFFFF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96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C72E8-A438-40F7-A1BE-3B4C8096C10F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E235D-30F1-4C1A-BA6B-562C885327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26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3035-7D91-CA08-D345-A1E3D17DE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8E31A6-D073-27A4-6238-3E603FC7D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5DFF50-DE46-A449-9CA8-BDE10628D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5A2AE7-A118-BDD9-FEB7-7970DE082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24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5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01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4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5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56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9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0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3940-D17A-BFD8-0B0F-81ABB52B1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BCFDE1-55C0-CA14-7ED5-6893CED05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E1B956-4458-3BCB-DB30-7AFA546D5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BE1313-A225-E0B4-FD74-8150EC7AA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8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7FC52-8979-4C4E-4F9C-7D64CE8C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11387C-6143-C5EE-ED27-F1760ECF3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4E2FDC-91E0-127F-B93A-CB1649B40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64A4E3-7948-8EF7-856F-D635351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69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3EDBB-4C64-1FBC-9DB2-D3A853557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FDBFBE-C78D-D8F7-AFB6-CB6D8F8A0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BBF58D-8F39-0A7F-F7E5-504D6F48D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07F703-63E5-D992-16CB-7783C484C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77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46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8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02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5AFE-0A47-89DB-306B-647FBAFD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D219F2-CDB7-AB49-C128-BFC6D2B0D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5E5353-B533-4C5B-0ED7-69B60443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08E937-BEBE-0D8E-7992-DD3351AF8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C8154-45B9-4625-8642-A4FE69BB83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6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53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080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154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122916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 userDrawn="1"/>
        </p:nvSpPr>
        <p:spPr>
          <a:xfrm>
            <a:off x="0" y="2982776"/>
            <a:ext cx="12291646" cy="38752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3503" y="2489144"/>
            <a:ext cx="2010854" cy="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제목 슬라이드">
    <p:bg>
      <p:bgPr>
        <a:gradFill rotWithShape="1">
          <a:gsLst>
            <a:gs pos="86000">
              <a:schemeClr val="bg2">
                <a:tint val="97000"/>
                <a:hueMod val="92000"/>
                <a:satMod val="169000"/>
                <a:lumMod val="164000"/>
              </a:schemeClr>
            </a:gs>
            <a:gs pos="17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229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 userDrawn="1"/>
        </p:nvSpPr>
        <p:spPr>
          <a:xfrm>
            <a:off x="0" y="290146"/>
            <a:ext cx="12192000" cy="647993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양쪽 모서리가 둥근 사각형 12"/>
          <p:cNvSpPr/>
          <p:nvPr userDrawn="1"/>
        </p:nvSpPr>
        <p:spPr>
          <a:xfrm rot="10800000">
            <a:off x="3604845" y="0"/>
            <a:ext cx="4774223" cy="641839"/>
          </a:xfrm>
          <a:prstGeom prst="round2Same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양쪽 모서리가 둥근 사각형 6"/>
          <p:cNvSpPr/>
          <p:nvPr userDrawn="1"/>
        </p:nvSpPr>
        <p:spPr>
          <a:xfrm>
            <a:off x="5275387" y="6594231"/>
            <a:ext cx="1714500" cy="263769"/>
          </a:xfrm>
          <a:prstGeom prst="round2Same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11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7C8952-E875-7AB6-E29C-A3A74BB32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C6DFC37-C831-5E7C-A4ED-2B8CD1865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56A410-575E-E61A-E3B9-0F2976E2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C8E8EF-8DE3-7ABC-C8A4-00973A06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A9ED71-6ECE-EB57-D793-B684EE45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2872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C38721-43F4-B8F0-14E7-35B6CC88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F9DDEA-EC79-1E6B-513E-D705CD719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973314-A400-9F33-0490-A4EE3085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B6D678-43B4-DBF6-C555-0E033ABB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7079B2-D7CE-35C5-2EAD-018F8C8D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940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1B4C74-3A3B-DC1E-3866-FF4228DB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10FE80-7D2F-A5CA-E12A-7DA633303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74D2B2F-9B87-E989-AEE2-EEFCDCDF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6D268B-D1BA-19D1-4BD6-DCDBAFF2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AD5F7B-A3FB-B130-F9D1-6E3F7547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734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E97287-E6AB-4180-4CEB-D61940FF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F54A80-F684-600A-B050-33C578091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51DD3D7-443B-D8BD-255F-86073C589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7A675B0-C9C1-38EF-F7F2-673DA1E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627416F-E39E-2DB6-0F8A-5848584D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C8C5C7-E72E-2FE6-3D6C-2604708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353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4C6C88-4F87-514A-39FD-2A6A6D40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B40967-CC12-1D88-1735-8C081A016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3B7FEF6-2E78-B5F4-351B-D737FB250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437F0C0-2828-7712-4F59-DF17DBB09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B2596CF-488E-8CCF-29C7-BA7EE0779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F404608-E8C1-B360-C9A1-658A527E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38B4ACD-E171-E946-C5CB-D59B2662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0536189-DEC7-A105-6622-7684457C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7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331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BA76CD-E28D-A297-BD13-0340F85C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19FDBDF-2325-788B-0C43-6DBD080B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7351E2B-A7BF-93AF-F1B3-9B66806E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67F1B7F-35D4-AB6F-38D0-B47D95B2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13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0B0E17F-B8AB-4B95-F0CF-7DC82EAC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5586A89-3623-0684-8E33-B06ADF0A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2380FB-D7AF-FAE1-5DB3-549F2BD2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801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33BC64-AFEA-044F-65D4-DF83FEF4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4B29E0-A5D3-82BA-7A61-83235B623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182D02-9034-9E91-1595-EC72FE323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4C2208F-80CB-C3EF-0D50-E5CADF64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FDF393A-8D78-F855-6B0B-73F9C0FC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592C67E-5D85-0B85-195B-D88591EC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854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CC2186-E924-C965-A0B4-AC5CE3E99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D21343F-D49F-1586-38B0-F2DC14485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91B0BB6-2DB0-D3EE-F35D-55CE53029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78428DD-35D9-F2A1-8CD2-C05FE4B8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D902AA-7AB3-CF0F-6034-888A1C2F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24E315-A0FA-5F69-18CF-6D4131E2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2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2E5C98-698F-6E16-5EC3-1F727195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2A42261-CE20-9C75-8E8E-E8A072565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42032A-FF1C-AADA-EF5B-D6708930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6A2E6E-0BFA-92EA-503F-F645DB20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62F0E7-3B03-E1D9-1D79-2A122CE88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343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B502DE-7B18-112E-5C69-2975699D0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9BDE9FF-F04D-9727-6786-22845F3A9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C161C8A-4500-5228-E647-ADD2E1C4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552088-B5DA-DA05-7F95-1E48040E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33B24E-598F-866E-DFA9-CDA5DB48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65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42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52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4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35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1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49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8" name="양쪽 모서리가 둥근 사각형 17"/>
          <p:cNvSpPr/>
          <p:nvPr userDrawn="1"/>
        </p:nvSpPr>
        <p:spPr>
          <a:xfrm>
            <a:off x="0" y="272562"/>
            <a:ext cx="12192000" cy="6585438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9D773-A2A1-442F-AF5E-A8840CCD1F8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21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A8DAC-B100-448F-98CC-E61AA0CE01C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3" name="직사각형 22"/>
          <p:cNvSpPr/>
          <p:nvPr userDrawn="1"/>
        </p:nvSpPr>
        <p:spPr>
          <a:xfrm>
            <a:off x="0" y="6730267"/>
            <a:ext cx="12291646" cy="136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양쪽 모서리가 둥근 사각형 23"/>
          <p:cNvSpPr/>
          <p:nvPr userDrawn="1"/>
        </p:nvSpPr>
        <p:spPr>
          <a:xfrm>
            <a:off x="5275387" y="6585433"/>
            <a:ext cx="1714500" cy="263769"/>
          </a:xfrm>
          <a:prstGeom prst="round2Same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48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698" r:id="rId13"/>
    <p:sldLayoutId id="2147483661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CEBE2BC-FE21-13A3-7A3F-BB27A1CC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8E8384-5711-A921-3AC0-915738A09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4B3FA7-CBE7-4940-105B-B63461F99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77598-8493-4C51-98F8-EDD959ABE308}" type="datetimeFigureOut">
              <a:rPr lang="ko-KR" altLang="en-US" smtClean="0"/>
              <a:t>2025-05-12-Mon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A649F3-4443-8724-2515-E7B9BAD0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6978F2-F3D6-14D2-60DD-3FA6B2BD7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1169C-A66F-4B05-B59E-73378628B5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86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1.png"/><Relationship Id="rId7" Type="http://schemas.openxmlformats.org/officeDocument/2006/relationships/image" Target="../media/image48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jpeg"/><Relationship Id="rId5" Type="http://schemas.openxmlformats.org/officeDocument/2006/relationships/image" Target="../media/image11.png"/><Relationship Id="rId4" Type="http://schemas.openxmlformats.org/officeDocument/2006/relationships/image" Target="../media/image57.jp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jp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0E4E08D-0BDF-4DAD-8448-7A1F95DC2091}"/>
              </a:ext>
            </a:extLst>
          </p:cNvPr>
          <p:cNvSpPr/>
          <p:nvPr/>
        </p:nvSpPr>
        <p:spPr>
          <a:xfrm>
            <a:off x="740709" y="3429000"/>
            <a:ext cx="63503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spcBef>
                <a:spcPts val="531"/>
              </a:spcBef>
              <a:defRPr/>
            </a:pPr>
            <a:r>
              <a:rPr lang="ko-KR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Pretendard Black" panose="02000A03000000020004" pitchFamily="2" charset="-127"/>
              </a:rPr>
              <a:t>디지털 매체 제안서 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42E29C6-7A57-4F49-B36A-45AF337CAE5D}"/>
              </a:ext>
            </a:extLst>
          </p:cNvPr>
          <p:cNvSpPr/>
          <p:nvPr/>
        </p:nvSpPr>
        <p:spPr>
          <a:xfrm>
            <a:off x="740709" y="4217900"/>
            <a:ext cx="4055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spcBef>
                <a:spcPts val="531"/>
              </a:spcBef>
              <a:defRPr/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Pretendard Black" panose="02000A03000000020004" pitchFamily="2" charset="-127"/>
              </a:rPr>
              <a:t>ONLINE LIVE &amp; DOOH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Pretendard Black" panose="02000A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581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8264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effectLst/>
                <a:uLnTx/>
                <a:uFillTx/>
                <a:latin typeface="+mn-ea"/>
                <a:cs typeface="+mn-cs"/>
              </a:rPr>
              <a:t>오피스보드 설치현황</a:t>
            </a:r>
          </a:p>
        </p:txBody>
      </p: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3FC7616F-7C50-489A-A96E-489B4F2A18A9}"/>
              </a:ext>
            </a:extLst>
          </p:cNvPr>
          <p:cNvGrpSpPr/>
          <p:nvPr/>
        </p:nvGrpSpPr>
        <p:grpSpPr>
          <a:xfrm>
            <a:off x="1055599" y="735959"/>
            <a:ext cx="5993898" cy="5554464"/>
            <a:chOff x="857930" y="673103"/>
            <a:chExt cx="6684143" cy="6008707"/>
          </a:xfrm>
        </p:grpSpPr>
        <p:pic>
          <p:nvPicPr>
            <p:cNvPr id="131" name="지도111_설치현황 사본.png">
              <a:extLst>
                <a:ext uri="{FF2B5EF4-FFF2-40B4-BE49-F238E27FC236}">
                  <a16:creationId xmlns:a16="http://schemas.microsoft.com/office/drawing/2014/main" id="{830EDEA6-3F12-4B70-9A68-DB910DFB0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6206"/>
            <a:stretch/>
          </p:blipFill>
          <p:spPr bwMode="auto">
            <a:xfrm>
              <a:off x="857930" y="673103"/>
              <a:ext cx="6684143" cy="6008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132" name="그룹 10">
              <a:extLst>
                <a:ext uri="{FF2B5EF4-FFF2-40B4-BE49-F238E27FC236}">
                  <a16:creationId xmlns:a16="http://schemas.microsoft.com/office/drawing/2014/main" id="{83269D00-82DE-41F0-85D6-1A63B4212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1167" y="1943107"/>
              <a:ext cx="719139" cy="735015"/>
              <a:chOff x="505393" y="2450831"/>
              <a:chExt cx="718062" cy="735239"/>
            </a:xfrm>
          </p:grpSpPr>
          <p:sp>
            <p:nvSpPr>
              <p:cNvPr id="208" name="Shape 627">
                <a:extLst>
                  <a:ext uri="{FF2B5EF4-FFF2-40B4-BE49-F238E27FC236}">
                    <a16:creationId xmlns:a16="http://schemas.microsoft.com/office/drawing/2014/main" id="{2D2C5F00-E384-485D-ACB2-B65C02C55D0E}"/>
                  </a:ext>
                </a:extLst>
              </p:cNvPr>
              <p:cNvSpPr/>
              <p:nvPr/>
            </p:nvSpPr>
            <p:spPr>
              <a:xfrm>
                <a:off x="505393" y="2450831"/>
                <a:ext cx="718062" cy="73523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209" name="Shape 628">
                <a:extLst>
                  <a:ext uri="{FF2B5EF4-FFF2-40B4-BE49-F238E27FC236}">
                    <a16:creationId xmlns:a16="http://schemas.microsoft.com/office/drawing/2014/main" id="{A635A078-7E70-4355-A0DD-410223BE1991}"/>
                  </a:ext>
                </a:extLst>
              </p:cNvPr>
              <p:cNvSpPr/>
              <p:nvPr/>
            </p:nvSpPr>
            <p:spPr>
              <a:xfrm>
                <a:off x="506979" y="2666797"/>
                <a:ext cx="716476" cy="300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부천시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27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33" name="그룹 12">
              <a:extLst>
                <a:ext uri="{FF2B5EF4-FFF2-40B4-BE49-F238E27FC236}">
                  <a16:creationId xmlns:a16="http://schemas.microsoft.com/office/drawing/2014/main" id="{D20BD99F-5925-4857-B570-A0656AF63E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705" y="2746385"/>
              <a:ext cx="750887" cy="763591"/>
              <a:chOff x="1121627" y="3254214"/>
              <a:chExt cx="751420" cy="763931"/>
            </a:xfrm>
          </p:grpSpPr>
          <p:sp>
            <p:nvSpPr>
              <p:cNvPr id="206" name="Shape 630">
                <a:extLst>
                  <a:ext uri="{FF2B5EF4-FFF2-40B4-BE49-F238E27FC236}">
                    <a16:creationId xmlns:a16="http://schemas.microsoft.com/office/drawing/2014/main" id="{33FA3DD6-5751-4131-B5E7-2DBEC1292E7E}"/>
                  </a:ext>
                </a:extLst>
              </p:cNvPr>
              <p:cNvSpPr/>
              <p:nvPr/>
            </p:nvSpPr>
            <p:spPr>
              <a:xfrm>
                <a:off x="1121627" y="3254214"/>
                <a:ext cx="751420" cy="763931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207" name="Shape 631">
                <a:extLst>
                  <a:ext uri="{FF2B5EF4-FFF2-40B4-BE49-F238E27FC236}">
                    <a16:creationId xmlns:a16="http://schemas.microsoft.com/office/drawing/2014/main" id="{107BAF31-7994-4224-9E92-93B00A35C32A}"/>
                  </a:ext>
                </a:extLst>
              </p:cNvPr>
              <p:cNvSpPr/>
              <p:nvPr/>
            </p:nvSpPr>
            <p:spPr>
              <a:xfrm>
                <a:off x="1189937" y="3486093"/>
                <a:ext cx="617976" cy="298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광명시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(43기)</a:t>
                </a:r>
              </a:p>
            </p:txBody>
          </p:sp>
        </p:grpSp>
        <p:grpSp>
          <p:nvGrpSpPr>
            <p:cNvPr id="134" name="그룹 30">
              <a:extLst>
                <a:ext uri="{FF2B5EF4-FFF2-40B4-BE49-F238E27FC236}">
                  <a16:creationId xmlns:a16="http://schemas.microsoft.com/office/drawing/2014/main" id="{C8B10D04-91B8-4BB8-BF6E-BBC754A59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7256" y="3776675"/>
              <a:ext cx="808038" cy="849314"/>
              <a:chOff x="2220665" y="4285342"/>
              <a:chExt cx="807600" cy="848215"/>
            </a:xfrm>
          </p:grpSpPr>
          <p:sp>
            <p:nvSpPr>
              <p:cNvPr id="204" name="Shape 633">
                <a:extLst>
                  <a:ext uri="{FF2B5EF4-FFF2-40B4-BE49-F238E27FC236}">
                    <a16:creationId xmlns:a16="http://schemas.microsoft.com/office/drawing/2014/main" id="{79591355-2EEF-425B-9082-1331B9C570E5}"/>
                  </a:ext>
                </a:extLst>
              </p:cNvPr>
              <p:cNvSpPr/>
              <p:nvPr/>
            </p:nvSpPr>
            <p:spPr>
              <a:xfrm>
                <a:off x="2220665" y="4285342"/>
                <a:ext cx="807600" cy="848215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205" name="Shape 634">
                <a:extLst>
                  <a:ext uri="{FF2B5EF4-FFF2-40B4-BE49-F238E27FC236}">
                    <a16:creationId xmlns:a16="http://schemas.microsoft.com/office/drawing/2014/main" id="{C4508C7A-91ED-4A0D-B93C-ABE4FC763315}"/>
                  </a:ext>
                </a:extLst>
              </p:cNvPr>
              <p:cNvSpPr/>
              <p:nvPr/>
            </p:nvSpPr>
            <p:spPr>
              <a:xfrm>
                <a:off x="2231771" y="4486694"/>
                <a:ext cx="785388" cy="4439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안양시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(4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7</a:t>
                </a:r>
                <a:r>
                  <a:rPr sz="800" kern="0" spc="-3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)</a:t>
                </a:r>
              </a:p>
            </p:txBody>
          </p:sp>
        </p:grpSp>
        <p:grpSp>
          <p:nvGrpSpPr>
            <p:cNvPr id="135" name="그룹 32">
              <a:extLst>
                <a:ext uri="{FF2B5EF4-FFF2-40B4-BE49-F238E27FC236}">
                  <a16:creationId xmlns:a16="http://schemas.microsoft.com/office/drawing/2014/main" id="{0245C789-64CF-452F-ADB3-40D154E74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8493" y="5513406"/>
              <a:ext cx="717550" cy="719139"/>
              <a:chOff x="3231921" y="6021950"/>
              <a:chExt cx="718062" cy="718062"/>
            </a:xfrm>
          </p:grpSpPr>
          <p:sp>
            <p:nvSpPr>
              <p:cNvPr id="202" name="Shape 636">
                <a:extLst>
                  <a:ext uri="{FF2B5EF4-FFF2-40B4-BE49-F238E27FC236}">
                    <a16:creationId xmlns:a16="http://schemas.microsoft.com/office/drawing/2014/main" id="{F19F91AE-869B-417C-AC76-ED435482CF9A}"/>
                  </a:ext>
                </a:extLst>
              </p:cNvPr>
              <p:cNvSpPr/>
              <p:nvPr/>
            </p:nvSpPr>
            <p:spPr>
              <a:xfrm>
                <a:off x="3231921" y="6021950"/>
                <a:ext cx="718062" cy="718062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203" name="Shape 637">
                <a:extLst>
                  <a:ext uri="{FF2B5EF4-FFF2-40B4-BE49-F238E27FC236}">
                    <a16:creationId xmlns:a16="http://schemas.microsoft.com/office/drawing/2014/main" id="{EE378018-56CD-4888-9507-9C36BF827606}"/>
                  </a:ext>
                </a:extLst>
              </p:cNvPr>
              <p:cNvSpPr/>
              <p:nvPr/>
            </p:nvSpPr>
            <p:spPr>
              <a:xfrm>
                <a:off x="3252574" y="6229601"/>
                <a:ext cx="673580" cy="29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 err="1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수원시</a:t>
                </a:r>
                <a:endParaRPr sz="10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43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36" name="그룹 31">
              <a:extLst>
                <a:ext uri="{FF2B5EF4-FFF2-40B4-BE49-F238E27FC236}">
                  <a16:creationId xmlns:a16="http://schemas.microsoft.com/office/drawing/2014/main" id="{49F30542-58DD-41CD-A9EA-AF8339D58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069" y="5924570"/>
              <a:ext cx="717550" cy="735015"/>
              <a:chOff x="1228722" y="6432625"/>
              <a:chExt cx="718062" cy="735239"/>
            </a:xfrm>
          </p:grpSpPr>
          <p:sp>
            <p:nvSpPr>
              <p:cNvPr id="200" name="Shape 639">
                <a:extLst>
                  <a:ext uri="{FF2B5EF4-FFF2-40B4-BE49-F238E27FC236}">
                    <a16:creationId xmlns:a16="http://schemas.microsoft.com/office/drawing/2014/main" id="{4B73D66D-7D06-48EF-A860-3DCE2FA9F536}"/>
                  </a:ext>
                </a:extLst>
              </p:cNvPr>
              <p:cNvSpPr/>
              <p:nvPr/>
            </p:nvSpPr>
            <p:spPr>
              <a:xfrm>
                <a:off x="1228722" y="6432625"/>
                <a:ext cx="718062" cy="73523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201" name="Shape 640">
                <a:extLst>
                  <a:ext uri="{FF2B5EF4-FFF2-40B4-BE49-F238E27FC236}">
                    <a16:creationId xmlns:a16="http://schemas.microsoft.com/office/drawing/2014/main" id="{00A21550-3213-4E14-83BE-3DF1A2BBC194}"/>
                  </a:ext>
                </a:extLst>
              </p:cNvPr>
              <p:cNvSpPr/>
              <p:nvPr/>
            </p:nvSpPr>
            <p:spPr>
              <a:xfrm>
                <a:off x="1247786" y="6586660"/>
                <a:ext cx="676758" cy="423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화성시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(4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8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37" name="그룹 23">
              <a:extLst>
                <a:ext uri="{FF2B5EF4-FFF2-40B4-BE49-F238E27FC236}">
                  <a16:creationId xmlns:a16="http://schemas.microsoft.com/office/drawing/2014/main" id="{F547A52A-2328-47DE-BE1D-44ED380EA7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39544" y="1716094"/>
              <a:ext cx="792164" cy="787403"/>
              <a:chOff x="5282522" y="2224880"/>
              <a:chExt cx="793555" cy="787244"/>
            </a:xfrm>
          </p:grpSpPr>
          <p:sp>
            <p:nvSpPr>
              <p:cNvPr id="198" name="Shape 642">
                <a:extLst>
                  <a:ext uri="{FF2B5EF4-FFF2-40B4-BE49-F238E27FC236}">
                    <a16:creationId xmlns:a16="http://schemas.microsoft.com/office/drawing/2014/main" id="{078631AD-E15C-498E-988C-29D44B9B1425}"/>
                  </a:ext>
                </a:extLst>
              </p:cNvPr>
              <p:cNvSpPr/>
              <p:nvPr/>
            </p:nvSpPr>
            <p:spPr>
              <a:xfrm>
                <a:off x="5282522" y="2224880"/>
                <a:ext cx="793555" cy="78724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99" name="Shape 643">
                <a:extLst>
                  <a:ext uri="{FF2B5EF4-FFF2-40B4-BE49-F238E27FC236}">
                    <a16:creationId xmlns:a16="http://schemas.microsoft.com/office/drawing/2014/main" id="{52E63694-43E9-4B82-B88E-9734B50083D1}"/>
                  </a:ext>
                </a:extLst>
              </p:cNvPr>
              <p:cNvSpPr/>
              <p:nvPr/>
            </p:nvSpPr>
            <p:spPr>
              <a:xfrm>
                <a:off x="5312738" y="2404231"/>
                <a:ext cx="731533" cy="425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하남시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282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38" name="그룹 26">
              <a:extLst>
                <a:ext uri="{FF2B5EF4-FFF2-40B4-BE49-F238E27FC236}">
                  <a16:creationId xmlns:a16="http://schemas.microsoft.com/office/drawing/2014/main" id="{FC5C5B96-A742-4DD2-98B2-12EE294D6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3643" y="2435233"/>
              <a:ext cx="515938" cy="530227"/>
              <a:chOff x="3797241" y="2943979"/>
              <a:chExt cx="516162" cy="529014"/>
            </a:xfrm>
          </p:grpSpPr>
          <p:sp>
            <p:nvSpPr>
              <p:cNvPr id="196" name="Shape 645">
                <a:extLst>
                  <a:ext uri="{FF2B5EF4-FFF2-40B4-BE49-F238E27FC236}">
                    <a16:creationId xmlns:a16="http://schemas.microsoft.com/office/drawing/2014/main" id="{7CF0060B-7AE8-402B-A252-50285420BA5A}"/>
                  </a:ext>
                </a:extLst>
              </p:cNvPr>
              <p:cNvSpPr/>
              <p:nvPr/>
            </p:nvSpPr>
            <p:spPr>
              <a:xfrm>
                <a:off x="3797241" y="2943979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97" name="Shape 646">
                <a:extLst>
                  <a:ext uri="{FF2B5EF4-FFF2-40B4-BE49-F238E27FC236}">
                    <a16:creationId xmlns:a16="http://schemas.microsoft.com/office/drawing/2014/main" id="{EFA35081-F11C-4F66-915D-A2ED1D7A2A72}"/>
                  </a:ext>
                </a:extLst>
              </p:cNvPr>
              <p:cNvSpPr/>
              <p:nvPr/>
            </p:nvSpPr>
            <p:spPr>
              <a:xfrm>
                <a:off x="3849652" y="3058018"/>
                <a:ext cx="416106" cy="300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강남구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59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39" name="그룹 8">
              <a:extLst>
                <a:ext uri="{FF2B5EF4-FFF2-40B4-BE49-F238E27FC236}">
                  <a16:creationId xmlns:a16="http://schemas.microsoft.com/office/drawing/2014/main" id="{6ADDB5E0-D6CF-4739-A077-42F55E0E7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9618" y="1333506"/>
              <a:ext cx="655638" cy="655640"/>
              <a:chOff x="803854" y="1841741"/>
              <a:chExt cx="654858" cy="654858"/>
            </a:xfrm>
          </p:grpSpPr>
          <p:sp>
            <p:nvSpPr>
              <p:cNvPr id="194" name="Shape 648">
                <a:extLst>
                  <a:ext uri="{FF2B5EF4-FFF2-40B4-BE49-F238E27FC236}">
                    <a16:creationId xmlns:a16="http://schemas.microsoft.com/office/drawing/2014/main" id="{57A86B4C-EB21-4FD0-B213-8483D9308FCF}"/>
                  </a:ext>
                </a:extLst>
              </p:cNvPr>
              <p:cNvSpPr/>
              <p:nvPr/>
            </p:nvSpPr>
            <p:spPr>
              <a:xfrm>
                <a:off x="803854" y="1841741"/>
                <a:ext cx="654858" cy="654858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95" name="Shape 649">
                <a:extLst>
                  <a:ext uri="{FF2B5EF4-FFF2-40B4-BE49-F238E27FC236}">
                    <a16:creationId xmlns:a16="http://schemas.microsoft.com/office/drawing/2014/main" id="{A9C363A6-BF15-4479-949E-3304F9F2F6C8}"/>
                  </a:ext>
                </a:extLst>
              </p:cNvPr>
              <p:cNvSpPr/>
              <p:nvPr/>
            </p:nvSpPr>
            <p:spPr>
              <a:xfrm>
                <a:off x="822881" y="1986032"/>
                <a:ext cx="616803" cy="3662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강서구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211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0" name="그룹 15">
              <a:extLst>
                <a:ext uri="{FF2B5EF4-FFF2-40B4-BE49-F238E27FC236}">
                  <a16:creationId xmlns:a16="http://schemas.microsoft.com/office/drawing/2014/main" id="{D37BF37A-A18E-4150-8E79-118E5D305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9420" y="2181233"/>
              <a:ext cx="773112" cy="787403"/>
              <a:chOff x="1742963" y="2689335"/>
              <a:chExt cx="772817" cy="787244"/>
            </a:xfrm>
          </p:grpSpPr>
          <p:sp>
            <p:nvSpPr>
              <p:cNvPr id="192" name="Shape 651">
                <a:extLst>
                  <a:ext uri="{FF2B5EF4-FFF2-40B4-BE49-F238E27FC236}">
                    <a16:creationId xmlns:a16="http://schemas.microsoft.com/office/drawing/2014/main" id="{884D5830-63C9-40C8-9C04-1770B8F03BA9}"/>
                  </a:ext>
                </a:extLst>
              </p:cNvPr>
              <p:cNvSpPr/>
              <p:nvPr/>
            </p:nvSpPr>
            <p:spPr>
              <a:xfrm>
                <a:off x="1744550" y="2689335"/>
                <a:ext cx="769643" cy="78724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93" name="Shape 652">
                <a:extLst>
                  <a:ext uri="{FF2B5EF4-FFF2-40B4-BE49-F238E27FC236}">
                    <a16:creationId xmlns:a16="http://schemas.microsoft.com/office/drawing/2014/main" id="{6391FA2C-B65E-4E96-B4A2-DDA71B11523F}"/>
                  </a:ext>
                </a:extLst>
              </p:cNvPr>
              <p:cNvSpPr/>
              <p:nvPr/>
            </p:nvSpPr>
            <p:spPr>
              <a:xfrm>
                <a:off x="1742963" y="2932175"/>
                <a:ext cx="772817" cy="2999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구로구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115</a:t>
                </a:r>
                <a:r>
                  <a:rPr lang="ko-KR" alt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)</a:t>
                </a:r>
              </a:p>
            </p:txBody>
          </p:sp>
        </p:grpSp>
        <p:grpSp>
          <p:nvGrpSpPr>
            <p:cNvPr id="141" name="그룹 14">
              <a:extLst>
                <a:ext uri="{FF2B5EF4-FFF2-40B4-BE49-F238E27FC236}">
                  <a16:creationId xmlns:a16="http://schemas.microsoft.com/office/drawing/2014/main" id="{1BF8213A-0EA3-42B9-B568-E4C532412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319" y="2811472"/>
              <a:ext cx="561976" cy="561977"/>
              <a:chOff x="2466457" y="3320000"/>
              <a:chExt cx="562049" cy="562049"/>
            </a:xfrm>
          </p:grpSpPr>
          <p:sp>
            <p:nvSpPr>
              <p:cNvPr id="190" name="Shape 654">
                <a:extLst>
                  <a:ext uri="{FF2B5EF4-FFF2-40B4-BE49-F238E27FC236}">
                    <a16:creationId xmlns:a16="http://schemas.microsoft.com/office/drawing/2014/main" id="{53FB84BD-39DC-4CCE-B480-AA6A98520518}"/>
                  </a:ext>
                </a:extLst>
              </p:cNvPr>
              <p:cNvSpPr/>
              <p:nvPr/>
            </p:nvSpPr>
            <p:spPr>
              <a:xfrm>
                <a:off x="2466457" y="3320000"/>
                <a:ext cx="562049" cy="56204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91" name="Shape 655">
                <a:extLst>
                  <a:ext uri="{FF2B5EF4-FFF2-40B4-BE49-F238E27FC236}">
                    <a16:creationId xmlns:a16="http://schemas.microsoft.com/office/drawing/2014/main" id="{C98B37E3-B4CA-48D5-9946-1F8B922FCDD0}"/>
                  </a:ext>
                </a:extLst>
              </p:cNvPr>
              <p:cNvSpPr/>
              <p:nvPr/>
            </p:nvSpPr>
            <p:spPr>
              <a:xfrm>
                <a:off x="2547431" y="3448604"/>
                <a:ext cx="396927" cy="30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관악구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(4기)</a:t>
                </a:r>
              </a:p>
            </p:txBody>
          </p:sp>
        </p:grpSp>
        <p:grpSp>
          <p:nvGrpSpPr>
            <p:cNvPr id="142" name="그룹 20">
              <a:extLst>
                <a:ext uri="{FF2B5EF4-FFF2-40B4-BE49-F238E27FC236}">
                  <a16:creationId xmlns:a16="http://schemas.microsoft.com/office/drawing/2014/main" id="{89D641A5-BF4F-411C-A6DE-EA5443626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1082" y="1531943"/>
              <a:ext cx="719138" cy="706439"/>
              <a:chOff x="3614653" y="2040173"/>
              <a:chExt cx="719817" cy="706547"/>
            </a:xfrm>
          </p:grpSpPr>
          <p:sp>
            <p:nvSpPr>
              <p:cNvPr id="188" name="Shape 657">
                <a:extLst>
                  <a:ext uri="{FF2B5EF4-FFF2-40B4-BE49-F238E27FC236}">
                    <a16:creationId xmlns:a16="http://schemas.microsoft.com/office/drawing/2014/main" id="{A84171C7-DD7A-423A-9E65-C143768CF929}"/>
                  </a:ext>
                </a:extLst>
              </p:cNvPr>
              <p:cNvSpPr/>
              <p:nvPr/>
            </p:nvSpPr>
            <p:spPr>
              <a:xfrm>
                <a:off x="3614653" y="2040173"/>
                <a:ext cx="719817" cy="706547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89" name="Shape 658">
                <a:extLst>
                  <a:ext uri="{FF2B5EF4-FFF2-40B4-BE49-F238E27FC236}">
                    <a16:creationId xmlns:a16="http://schemas.microsoft.com/office/drawing/2014/main" id="{284C7F2F-9BA2-41A0-83D5-1076C5D41B92}"/>
                  </a:ext>
                </a:extLst>
              </p:cNvPr>
              <p:cNvSpPr/>
              <p:nvPr/>
            </p:nvSpPr>
            <p:spPr>
              <a:xfrm>
                <a:off x="3721116" y="2216412"/>
                <a:ext cx="511658" cy="355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성동구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216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3" name="그룹 25">
              <a:extLst>
                <a:ext uri="{FF2B5EF4-FFF2-40B4-BE49-F238E27FC236}">
                  <a16:creationId xmlns:a16="http://schemas.microsoft.com/office/drawing/2014/main" id="{88DC820A-BB2A-49AE-8FD7-F9D255CB5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9608" y="2379671"/>
              <a:ext cx="515937" cy="530227"/>
              <a:chOff x="4513547" y="2888388"/>
              <a:chExt cx="516162" cy="529014"/>
            </a:xfrm>
          </p:grpSpPr>
          <p:sp>
            <p:nvSpPr>
              <p:cNvPr id="186" name="Shape 660">
                <a:extLst>
                  <a:ext uri="{FF2B5EF4-FFF2-40B4-BE49-F238E27FC236}">
                    <a16:creationId xmlns:a16="http://schemas.microsoft.com/office/drawing/2014/main" id="{334A8298-7861-4533-8534-7A7CB493ADB0}"/>
                  </a:ext>
                </a:extLst>
              </p:cNvPr>
              <p:cNvSpPr/>
              <p:nvPr/>
            </p:nvSpPr>
            <p:spPr>
              <a:xfrm>
                <a:off x="4513547" y="2888388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87" name="Shape 661">
                <a:extLst>
                  <a:ext uri="{FF2B5EF4-FFF2-40B4-BE49-F238E27FC236}">
                    <a16:creationId xmlns:a16="http://schemas.microsoft.com/office/drawing/2014/main" id="{E3B86113-4FEF-4A73-B70B-6E5F63BC6B56}"/>
                  </a:ext>
                </a:extLst>
              </p:cNvPr>
              <p:cNvSpPr/>
              <p:nvPr/>
            </p:nvSpPr>
            <p:spPr>
              <a:xfrm>
                <a:off x="4546899" y="3002427"/>
                <a:ext cx="452635" cy="300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광진구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(3기)</a:t>
                </a:r>
              </a:p>
            </p:txBody>
          </p:sp>
        </p:grpSp>
        <p:grpSp>
          <p:nvGrpSpPr>
            <p:cNvPr id="144" name="그룹 19">
              <a:extLst>
                <a:ext uri="{FF2B5EF4-FFF2-40B4-BE49-F238E27FC236}">
                  <a16:creationId xmlns:a16="http://schemas.microsoft.com/office/drawing/2014/main" id="{1745B683-9F42-4982-80DB-502DA80984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907" y="1570044"/>
              <a:ext cx="563562" cy="561977"/>
              <a:chOff x="2977351" y="2077767"/>
              <a:chExt cx="562049" cy="562050"/>
            </a:xfrm>
          </p:grpSpPr>
          <p:sp>
            <p:nvSpPr>
              <p:cNvPr id="184" name="Shape 663">
                <a:extLst>
                  <a:ext uri="{FF2B5EF4-FFF2-40B4-BE49-F238E27FC236}">
                    <a16:creationId xmlns:a16="http://schemas.microsoft.com/office/drawing/2014/main" id="{8BCB3B3B-697B-4BA8-B937-A551D5D6A77E}"/>
                  </a:ext>
                </a:extLst>
              </p:cNvPr>
              <p:cNvSpPr/>
              <p:nvPr/>
            </p:nvSpPr>
            <p:spPr>
              <a:xfrm>
                <a:off x="2977351" y="2077767"/>
                <a:ext cx="562049" cy="562050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85" name="Shape 664">
                <a:extLst>
                  <a:ext uri="{FF2B5EF4-FFF2-40B4-BE49-F238E27FC236}">
                    <a16:creationId xmlns:a16="http://schemas.microsoft.com/office/drawing/2014/main" id="{9330F5B9-08DC-4EC0-AAC4-C80590FD29F1}"/>
                  </a:ext>
                </a:extLst>
              </p:cNvPr>
              <p:cNvSpPr/>
              <p:nvPr/>
            </p:nvSpPr>
            <p:spPr>
              <a:xfrm>
                <a:off x="3085011" y="2209547"/>
                <a:ext cx="343562" cy="30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중구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6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5" name="그룹 28">
              <a:extLst>
                <a:ext uri="{FF2B5EF4-FFF2-40B4-BE49-F238E27FC236}">
                  <a16:creationId xmlns:a16="http://schemas.microsoft.com/office/drawing/2014/main" id="{18B7B490-7D61-440B-9BC1-A5C6B4024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8784" y="2868623"/>
              <a:ext cx="515937" cy="528639"/>
              <a:chOff x="4262489" y="3376156"/>
              <a:chExt cx="516162" cy="529014"/>
            </a:xfrm>
          </p:grpSpPr>
          <p:sp>
            <p:nvSpPr>
              <p:cNvPr id="182" name="Shape 666">
                <a:extLst>
                  <a:ext uri="{FF2B5EF4-FFF2-40B4-BE49-F238E27FC236}">
                    <a16:creationId xmlns:a16="http://schemas.microsoft.com/office/drawing/2014/main" id="{EC079DEC-88B0-45B1-9CA1-6A1B8D48784B}"/>
                  </a:ext>
                </a:extLst>
              </p:cNvPr>
              <p:cNvSpPr/>
              <p:nvPr/>
            </p:nvSpPr>
            <p:spPr>
              <a:xfrm>
                <a:off x="4262489" y="3376156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83" name="Shape 667">
                <a:extLst>
                  <a:ext uri="{FF2B5EF4-FFF2-40B4-BE49-F238E27FC236}">
                    <a16:creationId xmlns:a16="http://schemas.microsoft.com/office/drawing/2014/main" id="{1C52F9A2-454A-48A0-B28B-E6A3BC248686}"/>
                  </a:ext>
                </a:extLst>
              </p:cNvPr>
              <p:cNvSpPr/>
              <p:nvPr/>
            </p:nvSpPr>
            <p:spPr>
              <a:xfrm>
                <a:off x="4314899" y="3473062"/>
                <a:ext cx="416106" cy="3336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송파구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228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6" name="Group 671">
              <a:extLst>
                <a:ext uri="{FF2B5EF4-FFF2-40B4-BE49-F238E27FC236}">
                  <a16:creationId xmlns:a16="http://schemas.microsoft.com/office/drawing/2014/main" id="{A471DFE8-5250-4FCB-83FD-E4607BDA5C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683" y="1409706"/>
              <a:ext cx="561976" cy="561977"/>
              <a:chOff x="0" y="0"/>
              <a:chExt cx="1561745" cy="1561745"/>
            </a:xfrm>
          </p:grpSpPr>
          <p:sp>
            <p:nvSpPr>
              <p:cNvPr id="180" name="Shape 669">
                <a:extLst>
                  <a:ext uri="{FF2B5EF4-FFF2-40B4-BE49-F238E27FC236}">
                    <a16:creationId xmlns:a16="http://schemas.microsoft.com/office/drawing/2014/main" id="{10AC4A90-AF07-4D6F-9E1B-11C8CE7F990F}"/>
                  </a:ext>
                </a:extLst>
              </p:cNvPr>
              <p:cNvSpPr/>
              <p:nvPr/>
            </p:nvSpPr>
            <p:spPr>
              <a:xfrm>
                <a:off x="0" y="0"/>
                <a:ext cx="1561745" cy="1561745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81" name="Shape 670">
                <a:extLst>
                  <a:ext uri="{FF2B5EF4-FFF2-40B4-BE49-F238E27FC236}">
                    <a16:creationId xmlns:a16="http://schemas.microsoft.com/office/drawing/2014/main" id="{60A880F4-0EB8-4C87-AD06-452BD0B02797}"/>
                  </a:ext>
                </a:extLst>
              </p:cNvPr>
              <p:cNvSpPr/>
              <p:nvPr/>
            </p:nvSpPr>
            <p:spPr>
              <a:xfrm>
                <a:off x="238232" y="361760"/>
                <a:ext cx="1094104" cy="8382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강동구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(1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5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7" name="그룹 11">
              <a:extLst>
                <a:ext uri="{FF2B5EF4-FFF2-40B4-BE49-F238E27FC236}">
                  <a16:creationId xmlns:a16="http://schemas.microsoft.com/office/drawing/2014/main" id="{B63E052E-2975-41FA-B1C9-9F590A91E4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7793" y="1633544"/>
              <a:ext cx="654050" cy="655639"/>
              <a:chOff x="1441156" y="2141958"/>
              <a:chExt cx="654859" cy="654858"/>
            </a:xfrm>
          </p:grpSpPr>
          <p:sp>
            <p:nvSpPr>
              <p:cNvPr id="178" name="Shape 672">
                <a:extLst>
                  <a:ext uri="{FF2B5EF4-FFF2-40B4-BE49-F238E27FC236}">
                    <a16:creationId xmlns:a16="http://schemas.microsoft.com/office/drawing/2014/main" id="{84CBE751-E977-4351-89A0-DBC404B8EF3F}"/>
                  </a:ext>
                </a:extLst>
              </p:cNvPr>
              <p:cNvSpPr/>
              <p:nvPr/>
            </p:nvSpPr>
            <p:spPr>
              <a:xfrm>
                <a:off x="1441156" y="2141958"/>
                <a:ext cx="654859" cy="654858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79" name="Shape 673">
                <a:extLst>
                  <a:ext uri="{FF2B5EF4-FFF2-40B4-BE49-F238E27FC236}">
                    <a16:creationId xmlns:a16="http://schemas.microsoft.com/office/drawing/2014/main" id="{DDAF721E-0042-4C54-A9EB-8DF57B5DC6DD}"/>
                  </a:ext>
                </a:extLst>
              </p:cNvPr>
              <p:cNvSpPr/>
              <p:nvPr/>
            </p:nvSpPr>
            <p:spPr>
              <a:xfrm>
                <a:off x="1490430" y="2319547"/>
                <a:ext cx="557901" cy="301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영등포구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71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8" name="그룹 27">
              <a:extLst>
                <a:ext uri="{FF2B5EF4-FFF2-40B4-BE49-F238E27FC236}">
                  <a16:creationId xmlns:a16="http://schemas.microsoft.com/office/drawing/2014/main" id="{D4C7ED7E-156D-4A06-AC05-5097B2948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0944" y="2909899"/>
              <a:ext cx="515938" cy="528639"/>
              <a:chOff x="3784951" y="3417401"/>
              <a:chExt cx="516162" cy="529014"/>
            </a:xfrm>
          </p:grpSpPr>
          <p:sp>
            <p:nvSpPr>
              <p:cNvPr id="176" name="Shape 675">
                <a:extLst>
                  <a:ext uri="{FF2B5EF4-FFF2-40B4-BE49-F238E27FC236}">
                    <a16:creationId xmlns:a16="http://schemas.microsoft.com/office/drawing/2014/main" id="{CF235B49-C67B-46E9-A7B0-75EC91EA6A1F}"/>
                  </a:ext>
                </a:extLst>
              </p:cNvPr>
              <p:cNvSpPr/>
              <p:nvPr/>
            </p:nvSpPr>
            <p:spPr>
              <a:xfrm>
                <a:off x="3784951" y="3417401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77" name="Shape 676">
                <a:extLst>
                  <a:ext uri="{FF2B5EF4-FFF2-40B4-BE49-F238E27FC236}">
                    <a16:creationId xmlns:a16="http://schemas.microsoft.com/office/drawing/2014/main" id="{A024ED2B-3CBF-467D-B626-62BAEA8DE082}"/>
                  </a:ext>
                </a:extLst>
              </p:cNvPr>
              <p:cNvSpPr/>
              <p:nvPr/>
            </p:nvSpPr>
            <p:spPr>
              <a:xfrm>
                <a:off x="3840538" y="3531783"/>
                <a:ext cx="408164" cy="301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서초구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8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49" name="그룹 24">
              <a:extLst>
                <a:ext uri="{FF2B5EF4-FFF2-40B4-BE49-F238E27FC236}">
                  <a16:creationId xmlns:a16="http://schemas.microsoft.com/office/drawing/2014/main" id="{49C06651-E89C-4D80-93EC-B15502E12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008" y="1847856"/>
              <a:ext cx="617538" cy="617541"/>
              <a:chOff x="4411719" y="2355788"/>
              <a:chExt cx="618254" cy="617023"/>
            </a:xfrm>
          </p:grpSpPr>
          <p:sp>
            <p:nvSpPr>
              <p:cNvPr id="174" name="Shape 678">
                <a:extLst>
                  <a:ext uri="{FF2B5EF4-FFF2-40B4-BE49-F238E27FC236}">
                    <a16:creationId xmlns:a16="http://schemas.microsoft.com/office/drawing/2014/main" id="{4D314162-0269-4153-A0F3-5A18871A5A24}"/>
                  </a:ext>
                </a:extLst>
              </p:cNvPr>
              <p:cNvSpPr/>
              <p:nvPr/>
            </p:nvSpPr>
            <p:spPr>
              <a:xfrm>
                <a:off x="4411719" y="2355788"/>
                <a:ext cx="618254" cy="617023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75" name="Shape 679">
                <a:extLst>
                  <a:ext uri="{FF2B5EF4-FFF2-40B4-BE49-F238E27FC236}">
                    <a16:creationId xmlns:a16="http://schemas.microsoft.com/office/drawing/2014/main" id="{CE2035BB-21D5-4C30-97F7-8C45575F2DE4}"/>
                  </a:ext>
                </a:extLst>
              </p:cNvPr>
              <p:cNvSpPr/>
              <p:nvPr/>
            </p:nvSpPr>
            <p:spPr>
              <a:xfrm>
                <a:off x="4426023" y="2512820"/>
                <a:ext cx="575342" cy="301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동대문구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12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50" name="그룹 21">
              <a:extLst>
                <a:ext uri="{FF2B5EF4-FFF2-40B4-BE49-F238E27FC236}">
                  <a16:creationId xmlns:a16="http://schemas.microsoft.com/office/drawing/2014/main" id="{79447B96-B1B3-45E1-AC78-87AEDA4692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3519" y="933453"/>
              <a:ext cx="719139" cy="717553"/>
              <a:chOff x="4067611" y="1441453"/>
              <a:chExt cx="718062" cy="718062"/>
            </a:xfrm>
          </p:grpSpPr>
          <p:sp>
            <p:nvSpPr>
              <p:cNvPr id="172" name="Shape 681">
                <a:extLst>
                  <a:ext uri="{FF2B5EF4-FFF2-40B4-BE49-F238E27FC236}">
                    <a16:creationId xmlns:a16="http://schemas.microsoft.com/office/drawing/2014/main" id="{1F4A271B-5767-4A57-91EB-7ECC795B9E53}"/>
                  </a:ext>
                </a:extLst>
              </p:cNvPr>
              <p:cNvSpPr/>
              <p:nvPr/>
            </p:nvSpPr>
            <p:spPr>
              <a:xfrm>
                <a:off x="4067611" y="1441453"/>
                <a:ext cx="718062" cy="718062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>
                <a:solidFill>
                  <a:srgbClr val="FFFFFE"/>
                </a:solidFill>
                <a:miter lim="400000"/>
              </a:ln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73" name="Shape 682">
                <a:extLst>
                  <a:ext uri="{FF2B5EF4-FFF2-40B4-BE49-F238E27FC236}">
                    <a16:creationId xmlns:a16="http://schemas.microsoft.com/office/drawing/2014/main" id="{90063CB1-CC6B-472E-841B-75166CE33B4B}"/>
                  </a:ext>
                </a:extLst>
              </p:cNvPr>
              <p:cNvSpPr/>
              <p:nvPr/>
            </p:nvSpPr>
            <p:spPr>
              <a:xfrm>
                <a:off x="4078707" y="1651153"/>
                <a:ext cx="673678" cy="2986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 남양주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76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51" name="그룹 22">
              <a:extLst>
                <a:ext uri="{FF2B5EF4-FFF2-40B4-BE49-F238E27FC236}">
                  <a16:creationId xmlns:a16="http://schemas.microsoft.com/office/drawing/2014/main" id="{A2D4F469-887A-426C-92EE-25F2F9AAC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2683" y="855665"/>
              <a:ext cx="561976" cy="561977"/>
              <a:chOff x="4985817" y="1364204"/>
              <a:chExt cx="562049" cy="562049"/>
            </a:xfrm>
          </p:grpSpPr>
          <p:sp>
            <p:nvSpPr>
              <p:cNvPr id="170" name="Shape 683">
                <a:extLst>
                  <a:ext uri="{FF2B5EF4-FFF2-40B4-BE49-F238E27FC236}">
                    <a16:creationId xmlns:a16="http://schemas.microsoft.com/office/drawing/2014/main" id="{6BB6DE66-20B1-4676-AB8B-5808E74F657D}"/>
                  </a:ext>
                </a:extLst>
              </p:cNvPr>
              <p:cNvSpPr/>
              <p:nvPr/>
            </p:nvSpPr>
            <p:spPr>
              <a:xfrm>
                <a:off x="4985817" y="1364204"/>
                <a:ext cx="562049" cy="56204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71" name="Shape 684">
                <a:extLst>
                  <a:ext uri="{FF2B5EF4-FFF2-40B4-BE49-F238E27FC236}">
                    <a16:creationId xmlns:a16="http://schemas.microsoft.com/office/drawing/2014/main" id="{E23F77C3-82BA-4D6F-96D2-A3ADEACAA277}"/>
                  </a:ext>
                </a:extLst>
              </p:cNvPr>
              <p:cNvSpPr/>
              <p:nvPr/>
            </p:nvSpPr>
            <p:spPr>
              <a:xfrm>
                <a:off x="5050913" y="1464229"/>
                <a:ext cx="430270" cy="361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구리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(8기)</a:t>
                </a:r>
              </a:p>
            </p:txBody>
          </p:sp>
        </p:grpSp>
        <p:grpSp>
          <p:nvGrpSpPr>
            <p:cNvPr id="152" name="그룹 18">
              <a:extLst>
                <a:ext uri="{FF2B5EF4-FFF2-40B4-BE49-F238E27FC236}">
                  <a16:creationId xmlns:a16="http://schemas.microsoft.com/office/drawing/2014/main" id="{E0C87759-292A-4B21-80DE-ED4ED2977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4982" y="2098681"/>
              <a:ext cx="515937" cy="528640"/>
              <a:chOff x="3068645" y="2607029"/>
              <a:chExt cx="516162" cy="529014"/>
            </a:xfrm>
          </p:grpSpPr>
          <p:sp>
            <p:nvSpPr>
              <p:cNvPr id="168" name="Shape 686">
                <a:extLst>
                  <a:ext uri="{FF2B5EF4-FFF2-40B4-BE49-F238E27FC236}">
                    <a16:creationId xmlns:a16="http://schemas.microsoft.com/office/drawing/2014/main" id="{06E54121-8E41-445D-A6A2-C4FADC112702}"/>
                  </a:ext>
                </a:extLst>
              </p:cNvPr>
              <p:cNvSpPr/>
              <p:nvPr/>
            </p:nvSpPr>
            <p:spPr>
              <a:xfrm>
                <a:off x="3068645" y="2607029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69" name="Shape 687">
                <a:extLst>
                  <a:ext uri="{FF2B5EF4-FFF2-40B4-BE49-F238E27FC236}">
                    <a16:creationId xmlns:a16="http://schemas.microsoft.com/office/drawing/2014/main" id="{E5BD12A1-41CB-4FD2-AFB8-660D0192D20D}"/>
                  </a:ext>
                </a:extLst>
              </p:cNvPr>
              <p:cNvSpPr/>
              <p:nvPr/>
            </p:nvSpPr>
            <p:spPr>
              <a:xfrm>
                <a:off x="3122644" y="2719822"/>
                <a:ext cx="411341" cy="3002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용산구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(3기)</a:t>
                </a:r>
              </a:p>
            </p:txBody>
          </p:sp>
        </p:grpSp>
        <p:grpSp>
          <p:nvGrpSpPr>
            <p:cNvPr id="153" name="그룹 17">
              <a:extLst>
                <a:ext uri="{FF2B5EF4-FFF2-40B4-BE49-F238E27FC236}">
                  <a16:creationId xmlns:a16="http://schemas.microsoft.com/office/drawing/2014/main" id="{FB123F39-D304-4FFE-8B81-B9E0F2479D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908" y="2609857"/>
              <a:ext cx="563562" cy="561977"/>
              <a:chOff x="2977351" y="3117557"/>
              <a:chExt cx="562049" cy="562049"/>
            </a:xfrm>
          </p:grpSpPr>
          <p:sp>
            <p:nvSpPr>
              <p:cNvPr id="166" name="Shape 689">
                <a:extLst>
                  <a:ext uri="{FF2B5EF4-FFF2-40B4-BE49-F238E27FC236}">
                    <a16:creationId xmlns:a16="http://schemas.microsoft.com/office/drawing/2014/main" id="{12E0661F-EA23-4357-A060-CCB117D44E66}"/>
                  </a:ext>
                </a:extLst>
              </p:cNvPr>
              <p:cNvSpPr/>
              <p:nvPr/>
            </p:nvSpPr>
            <p:spPr>
              <a:xfrm>
                <a:off x="2977351" y="3117557"/>
                <a:ext cx="562049" cy="56204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67" name="Shape 690">
                <a:extLst>
                  <a:ext uri="{FF2B5EF4-FFF2-40B4-BE49-F238E27FC236}">
                    <a16:creationId xmlns:a16="http://schemas.microsoft.com/office/drawing/2014/main" id="{BB769601-363B-434C-B17C-986E44E23568}"/>
                  </a:ext>
                </a:extLst>
              </p:cNvPr>
              <p:cNvSpPr/>
              <p:nvPr/>
            </p:nvSpPr>
            <p:spPr>
              <a:xfrm>
                <a:off x="3066012" y="3249337"/>
                <a:ext cx="379977" cy="30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동작구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(22기)</a:t>
                </a:r>
              </a:p>
            </p:txBody>
          </p:sp>
        </p:grpSp>
        <p:grpSp>
          <p:nvGrpSpPr>
            <p:cNvPr id="154" name="그룹 33">
              <a:extLst>
                <a:ext uri="{FF2B5EF4-FFF2-40B4-BE49-F238E27FC236}">
                  <a16:creationId xmlns:a16="http://schemas.microsoft.com/office/drawing/2014/main" id="{3638398F-A83A-4ACC-B4AD-C633369CE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0807" y="5964256"/>
              <a:ext cx="561976" cy="561977"/>
              <a:chOff x="3953974" y="6472368"/>
              <a:chExt cx="562049" cy="562049"/>
            </a:xfrm>
          </p:grpSpPr>
          <p:sp>
            <p:nvSpPr>
              <p:cNvPr id="164" name="Shape 692">
                <a:extLst>
                  <a:ext uri="{FF2B5EF4-FFF2-40B4-BE49-F238E27FC236}">
                    <a16:creationId xmlns:a16="http://schemas.microsoft.com/office/drawing/2014/main" id="{4761B6CA-155F-4BE8-9469-01EF42978006}"/>
                  </a:ext>
                </a:extLst>
              </p:cNvPr>
              <p:cNvSpPr/>
              <p:nvPr/>
            </p:nvSpPr>
            <p:spPr>
              <a:xfrm>
                <a:off x="3953974" y="6472368"/>
                <a:ext cx="562049" cy="562049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65" name="Shape 693">
                <a:extLst>
                  <a:ext uri="{FF2B5EF4-FFF2-40B4-BE49-F238E27FC236}">
                    <a16:creationId xmlns:a16="http://schemas.microsoft.com/office/drawing/2014/main" id="{8A53FDEA-7E09-4498-BA75-9126E34A7B3C}"/>
                  </a:ext>
                </a:extLst>
              </p:cNvPr>
              <p:cNvSpPr/>
              <p:nvPr/>
            </p:nvSpPr>
            <p:spPr>
              <a:xfrm>
                <a:off x="3973027" y="6600972"/>
                <a:ext cx="520769" cy="30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용인시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</a:t>
                </a:r>
                <a:r>
                  <a:rPr lang="en-US"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21</a:t>
                </a: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기)</a:t>
                </a:r>
              </a:p>
            </p:txBody>
          </p:sp>
        </p:grpSp>
        <p:grpSp>
          <p:nvGrpSpPr>
            <p:cNvPr id="155" name="그룹 16">
              <a:extLst>
                <a:ext uri="{FF2B5EF4-FFF2-40B4-BE49-F238E27FC236}">
                  <a16:creationId xmlns:a16="http://schemas.microsoft.com/office/drawing/2014/main" id="{D52B948E-318C-473D-BF5B-0DE865741C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9307" y="1690694"/>
              <a:ext cx="517526" cy="528639"/>
              <a:chOff x="2113570" y="2197981"/>
              <a:chExt cx="516162" cy="529014"/>
            </a:xfrm>
          </p:grpSpPr>
          <p:sp>
            <p:nvSpPr>
              <p:cNvPr id="162" name="Shape 695">
                <a:extLst>
                  <a:ext uri="{FF2B5EF4-FFF2-40B4-BE49-F238E27FC236}">
                    <a16:creationId xmlns:a16="http://schemas.microsoft.com/office/drawing/2014/main" id="{95B24373-37D7-4208-B92B-1487F96BE093}"/>
                  </a:ext>
                </a:extLst>
              </p:cNvPr>
              <p:cNvSpPr/>
              <p:nvPr/>
            </p:nvSpPr>
            <p:spPr>
              <a:xfrm>
                <a:off x="2113570" y="2197981"/>
                <a:ext cx="516162" cy="529014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 w="19050" cap="flat">
                <a:solidFill>
                  <a:srgbClr val="FFFFFE"/>
                </a:solidFill>
                <a:prstDash val="solid"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 spc="-27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endParaRPr sz="4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endParaRPr>
              </a:p>
            </p:txBody>
          </p:sp>
          <p:sp>
            <p:nvSpPr>
              <p:cNvPr id="163" name="Shape 696">
                <a:extLst>
                  <a:ext uri="{FF2B5EF4-FFF2-40B4-BE49-F238E27FC236}">
                    <a16:creationId xmlns:a16="http://schemas.microsoft.com/office/drawing/2014/main" id="{CC50AA8F-42F1-4635-9661-1CFEA8F79D89}"/>
                  </a:ext>
                </a:extLst>
              </p:cNvPr>
              <p:cNvSpPr/>
              <p:nvPr/>
            </p:nvSpPr>
            <p:spPr>
              <a:xfrm>
                <a:off x="2127819" y="2312363"/>
                <a:ext cx="492413" cy="301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 anchor="ctr"/>
              <a:lstStyle/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3000" spc="-15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10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양천구</a:t>
                </a:r>
              </a:p>
              <a:p>
                <a:pPr algn="ctr" defTabSz="1010131" eaLnBrk="1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 sz="2600" spc="-130">
                    <a:solidFill>
                      <a:srgbClr val="FFFFFF"/>
                    </a:solidFill>
                    <a:latin typeface="NanumSquare ExtraBold"/>
                    <a:ea typeface="NanumSquare ExtraBold"/>
                    <a:cs typeface="NanumSquare ExtraBold"/>
                    <a:sym typeface="NanumSquare ExtraBold"/>
                  </a:defRPr>
                </a:pPr>
                <a:r>
                  <a:rPr sz="800" kern="0" spc="-30" dirty="0">
                    <a:solidFill>
                      <a:srgbClr val="FFFFFF"/>
                    </a:solidFill>
                    <a:latin typeface="+mn-ea"/>
                    <a:cs typeface="NanumSquare ExtraBold"/>
                    <a:sym typeface="NanumSquare ExtraBold"/>
                  </a:rPr>
                  <a:t>(18기)</a:t>
                </a:r>
              </a:p>
            </p:txBody>
          </p:sp>
        </p:grpSp>
        <p:sp>
          <p:nvSpPr>
            <p:cNvPr id="156" name="Shape 699">
              <a:extLst>
                <a:ext uri="{FF2B5EF4-FFF2-40B4-BE49-F238E27FC236}">
                  <a16:creationId xmlns:a16="http://schemas.microsoft.com/office/drawing/2014/main" id="{7D7EBDD0-1634-4974-8298-91A74C20A74D}"/>
                </a:ext>
              </a:extLst>
            </p:cNvPr>
            <p:cNvSpPr/>
            <p:nvPr/>
          </p:nvSpPr>
          <p:spPr>
            <a:xfrm>
              <a:off x="2656569" y="2789247"/>
              <a:ext cx="769939" cy="769940"/>
            </a:xfrm>
            <a:prstGeom prst="ellipse">
              <a:avLst/>
            </a:prstGeom>
            <a:solidFill>
              <a:srgbClr val="FF2600">
                <a:alpha val="70000"/>
              </a:srgbClr>
            </a:solidFill>
            <a:ln w="19050" cap="flat">
              <a:solidFill>
                <a:srgbClr val="FFFFFE"/>
              </a:solidFill>
              <a:prstDash val="solid"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spcBef>
                  <a:spcPts val="0"/>
                </a:spcBef>
                <a:spcAft>
                  <a:spcPts val="0"/>
                </a:spcAft>
                <a:defRPr sz="5400" spc="-27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endParaRPr sz="4800" kern="0" spc="-30" dirty="0">
                <a:solidFill>
                  <a:srgbClr val="FFFFFF"/>
                </a:solidFill>
                <a:latin typeface="+mn-ea"/>
                <a:cs typeface="NanumSquare ExtraBold"/>
                <a:sym typeface="NanumSquare ExtraBold"/>
              </a:endParaRPr>
            </a:p>
          </p:txBody>
        </p:sp>
        <p:sp>
          <p:nvSpPr>
            <p:cNvPr id="157" name="Shape 700">
              <a:extLst>
                <a:ext uri="{FF2B5EF4-FFF2-40B4-BE49-F238E27FC236}">
                  <a16:creationId xmlns:a16="http://schemas.microsoft.com/office/drawing/2014/main" id="{22C75B2D-FB09-460A-BC99-DEA94811DF23}"/>
                </a:ext>
              </a:extLst>
            </p:cNvPr>
            <p:cNvSpPr/>
            <p:nvPr/>
          </p:nvSpPr>
          <p:spPr>
            <a:xfrm>
              <a:off x="2756582" y="2979748"/>
              <a:ext cx="566737" cy="38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3000" spc="-15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sz="10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금천구</a:t>
              </a:r>
            </a:p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2600" spc="-13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(</a:t>
              </a:r>
              <a:r>
                <a:rPr lang="en-US"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214</a:t>
              </a: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기)</a:t>
              </a:r>
            </a:p>
          </p:txBody>
        </p:sp>
        <p:sp>
          <p:nvSpPr>
            <p:cNvPr id="158" name="Shape 669">
              <a:extLst>
                <a:ext uri="{FF2B5EF4-FFF2-40B4-BE49-F238E27FC236}">
                  <a16:creationId xmlns:a16="http://schemas.microsoft.com/office/drawing/2014/main" id="{51D4AD5E-AE55-4EC4-B8D6-680C3410CF1C}"/>
                </a:ext>
              </a:extLst>
            </p:cNvPr>
            <p:cNvSpPr>
              <a:spLocks/>
            </p:cNvSpPr>
            <p:nvPr/>
          </p:nvSpPr>
          <p:spPr>
            <a:xfrm>
              <a:off x="5699807" y="2957523"/>
              <a:ext cx="561976" cy="561977"/>
            </a:xfrm>
            <a:prstGeom prst="ellipse">
              <a:avLst/>
            </a:prstGeom>
            <a:solidFill>
              <a:srgbClr val="FF2600">
                <a:alpha val="70000"/>
              </a:srgbClr>
            </a:solidFill>
            <a:ln w="19050" cap="flat">
              <a:solidFill>
                <a:srgbClr val="FFFFFE"/>
              </a:solidFill>
              <a:prstDash val="solid"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spcBef>
                  <a:spcPts val="0"/>
                </a:spcBef>
                <a:spcAft>
                  <a:spcPts val="0"/>
                </a:spcAft>
                <a:defRPr sz="5400" spc="-27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endParaRPr sz="4800" kern="0" spc="-30" dirty="0">
                <a:solidFill>
                  <a:srgbClr val="FFFFFF"/>
                </a:solidFill>
                <a:latin typeface="+mn-ea"/>
                <a:cs typeface="NanumSquare ExtraBold"/>
                <a:sym typeface="NanumSquare ExtraBold"/>
              </a:endParaRPr>
            </a:p>
          </p:txBody>
        </p:sp>
        <p:sp>
          <p:nvSpPr>
            <p:cNvPr id="159" name="Shape 670">
              <a:extLst>
                <a:ext uri="{FF2B5EF4-FFF2-40B4-BE49-F238E27FC236}">
                  <a16:creationId xmlns:a16="http://schemas.microsoft.com/office/drawing/2014/main" id="{62DE63C4-4FC8-4179-9956-3F18D7D7A795}"/>
                </a:ext>
              </a:extLst>
            </p:cNvPr>
            <p:cNvSpPr>
              <a:spLocks/>
            </p:cNvSpPr>
            <p:nvPr/>
          </p:nvSpPr>
          <p:spPr>
            <a:xfrm>
              <a:off x="5782356" y="3095635"/>
              <a:ext cx="393700" cy="301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3000" spc="-15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lang="ko-KR" altLang="en-US" sz="10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성남시</a:t>
              </a:r>
              <a:endParaRPr sz="1000" kern="0" spc="-30" dirty="0">
                <a:solidFill>
                  <a:srgbClr val="FFFFFF"/>
                </a:solidFill>
                <a:latin typeface="+mn-ea"/>
                <a:cs typeface="NanumSquare ExtraBold"/>
                <a:sym typeface="NanumSquare ExtraBold"/>
              </a:endParaRPr>
            </a:p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2600" spc="-13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(</a:t>
              </a:r>
              <a:r>
                <a:rPr lang="en-US"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72</a:t>
              </a: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기)</a:t>
              </a:r>
            </a:p>
          </p:txBody>
        </p:sp>
        <p:sp>
          <p:nvSpPr>
            <p:cNvPr id="160" name="Shape 686">
              <a:extLst>
                <a:ext uri="{FF2B5EF4-FFF2-40B4-BE49-F238E27FC236}">
                  <a16:creationId xmlns:a16="http://schemas.microsoft.com/office/drawing/2014/main" id="{243B1FB1-DE0A-4362-B32A-DB4DE4E82CB8}"/>
                </a:ext>
              </a:extLst>
            </p:cNvPr>
            <p:cNvSpPr/>
            <p:nvPr/>
          </p:nvSpPr>
          <p:spPr bwMode="auto">
            <a:xfrm>
              <a:off x="4177387" y="1228727"/>
              <a:ext cx="515938" cy="528640"/>
            </a:xfrm>
            <a:prstGeom prst="ellipse">
              <a:avLst/>
            </a:prstGeom>
            <a:solidFill>
              <a:srgbClr val="FF2600">
                <a:alpha val="70000"/>
              </a:srgbClr>
            </a:solidFill>
            <a:ln w="19050" cap="flat">
              <a:solidFill>
                <a:srgbClr val="FFFFFE"/>
              </a:solidFill>
              <a:prstDash val="solid"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spcBef>
                  <a:spcPts val="0"/>
                </a:spcBef>
                <a:spcAft>
                  <a:spcPts val="0"/>
                </a:spcAft>
                <a:defRPr sz="5400" spc="-27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endParaRPr sz="4800" kern="0" spc="-30" dirty="0">
                <a:solidFill>
                  <a:srgbClr val="FFFFFF"/>
                </a:solidFill>
                <a:latin typeface="+mn-ea"/>
                <a:cs typeface="NanumSquare ExtraBold"/>
                <a:sym typeface="NanumSquare ExtraBold"/>
              </a:endParaRPr>
            </a:p>
          </p:txBody>
        </p:sp>
        <p:sp>
          <p:nvSpPr>
            <p:cNvPr id="161" name="Shape 687">
              <a:extLst>
                <a:ext uri="{FF2B5EF4-FFF2-40B4-BE49-F238E27FC236}">
                  <a16:creationId xmlns:a16="http://schemas.microsoft.com/office/drawing/2014/main" id="{DA9B265F-0124-4CFF-80F7-8FA349834928}"/>
                </a:ext>
              </a:extLst>
            </p:cNvPr>
            <p:cNvSpPr/>
            <p:nvPr/>
          </p:nvSpPr>
          <p:spPr bwMode="auto">
            <a:xfrm>
              <a:off x="4231367" y="1341438"/>
              <a:ext cx="411163" cy="30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/>
            <a:lstStyle/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3000" spc="-15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lang="ko-KR" altLang="en-US" sz="10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종로</a:t>
              </a:r>
              <a:r>
                <a:rPr sz="10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구</a:t>
              </a:r>
            </a:p>
            <a:p>
              <a:pPr algn="ctr" defTabSz="1010131" eaLnBrk="1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 sz="2600" spc="-130">
                  <a:solidFill>
                    <a:srgbClr val="FFFFFF"/>
                  </a:solidFill>
                  <a:latin typeface="NanumSquare ExtraBold"/>
                  <a:ea typeface="NanumSquare ExtraBold"/>
                  <a:cs typeface="NanumSquare ExtraBold"/>
                  <a:sym typeface="NanumSquare ExtraBold"/>
                </a:defRPr>
              </a:pP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(</a:t>
              </a:r>
              <a:r>
                <a:rPr lang="en-US"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8</a:t>
              </a:r>
              <a:r>
                <a:rPr sz="800" kern="0" spc="-30" dirty="0">
                  <a:solidFill>
                    <a:srgbClr val="FFFFFF"/>
                  </a:solidFill>
                  <a:latin typeface="+mn-ea"/>
                  <a:cs typeface="NanumSquare ExtraBold"/>
                  <a:sym typeface="NanumSquare ExtraBold"/>
                </a:rPr>
                <a:t>기)</a:t>
              </a:r>
            </a:p>
          </p:txBody>
        </p:sp>
      </p:grpSp>
      <p:sp>
        <p:nvSpPr>
          <p:cNvPr id="210" name="Shape 625">
            <a:extLst>
              <a:ext uri="{FF2B5EF4-FFF2-40B4-BE49-F238E27FC236}">
                <a16:creationId xmlns:a16="http://schemas.microsoft.com/office/drawing/2014/main" id="{913D555D-AD2D-4C3A-BE68-AC6F33B03D8A}"/>
              </a:ext>
            </a:extLst>
          </p:cNvPr>
          <p:cNvSpPr/>
          <p:nvPr/>
        </p:nvSpPr>
        <p:spPr bwMode="auto">
          <a:xfrm>
            <a:off x="7576675" y="1076771"/>
            <a:ext cx="31496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ctr" defTabSz="2806700">
              <a:defRPr sz="4500" b="1" spc="-135">
                <a:solidFill>
                  <a:srgbClr val="0051AB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800" kern="0" spc="-100" dirty="0">
                <a:solidFill>
                  <a:schemeClr val="tx1"/>
                </a:solidFill>
                <a:latin typeface="+mn-ea"/>
                <a:ea typeface="+mn-ea"/>
              </a:rPr>
              <a:t>지역별 모니터 및 입주 업체 현황</a:t>
            </a:r>
          </a:p>
        </p:txBody>
      </p:sp>
      <p:sp>
        <p:nvSpPr>
          <p:cNvPr id="211" name="Shape 702">
            <a:extLst>
              <a:ext uri="{FF2B5EF4-FFF2-40B4-BE49-F238E27FC236}">
                <a16:creationId xmlns:a16="http://schemas.microsoft.com/office/drawing/2014/main" id="{4AA362C4-FA92-4D9E-B797-5D2B0D2D0ACD}"/>
              </a:ext>
            </a:extLst>
          </p:cNvPr>
          <p:cNvSpPr/>
          <p:nvPr/>
        </p:nvSpPr>
        <p:spPr bwMode="auto">
          <a:xfrm>
            <a:off x="8242789" y="3281762"/>
            <a:ext cx="2584149" cy="0"/>
          </a:xfrm>
          <a:prstGeom prst="line">
            <a:avLst/>
          </a:prstGeom>
          <a:solidFill>
            <a:srgbClr val="0051AB"/>
          </a:solidFill>
          <a:ln w="635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</p:spPr>
        <p:txBody>
          <a:bodyPr lIns="0" tIns="0" rIns="0" bIns="0"/>
          <a:lstStyle/>
          <a:p>
            <a:pPr defTabSz="1009783" eaLnBrk="1" fontAlgn="auto">
              <a:spcBef>
                <a:spcPts val="0"/>
              </a:spcBef>
              <a:spcAft>
                <a:spcPts val="0"/>
              </a:spcAft>
              <a:defRPr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endParaRPr sz="600" kern="0" spc="-40" dirty="0">
              <a:latin typeface="+mn-ea"/>
              <a:cs typeface="Apple SD 산돌고딕 Neo 일반체"/>
              <a:sym typeface="Apple SD 산돌고딕 Neo 일반체"/>
            </a:endParaRPr>
          </a:p>
        </p:txBody>
      </p:sp>
      <p:grpSp>
        <p:nvGrpSpPr>
          <p:cNvPr id="212" name="Group 705">
            <a:extLst>
              <a:ext uri="{FF2B5EF4-FFF2-40B4-BE49-F238E27FC236}">
                <a16:creationId xmlns:a16="http://schemas.microsoft.com/office/drawing/2014/main" id="{D8C32B34-9591-4C01-95AA-54DCE49B825A}"/>
              </a:ext>
            </a:extLst>
          </p:cNvPr>
          <p:cNvGrpSpPr>
            <a:grpSpLocks/>
          </p:cNvGrpSpPr>
          <p:nvPr/>
        </p:nvGrpSpPr>
        <p:grpSpPr bwMode="auto">
          <a:xfrm>
            <a:off x="7612165" y="3014011"/>
            <a:ext cx="644717" cy="287845"/>
            <a:chOff x="0" y="11996"/>
            <a:chExt cx="1614815" cy="720472"/>
          </a:xfrm>
          <a:solidFill>
            <a:schemeClr val="bg1">
              <a:lumMod val="95000"/>
            </a:schemeClr>
          </a:solidFill>
        </p:grpSpPr>
        <p:sp>
          <p:nvSpPr>
            <p:cNvPr id="213" name="Shape 703">
              <a:extLst>
                <a:ext uri="{FF2B5EF4-FFF2-40B4-BE49-F238E27FC236}">
                  <a16:creationId xmlns:a16="http://schemas.microsoft.com/office/drawing/2014/main" id="{EF0BF364-78B7-4068-8ADE-01224104C5D8}"/>
                </a:ext>
              </a:extLst>
            </p:cNvPr>
            <p:cNvSpPr/>
            <p:nvPr/>
          </p:nvSpPr>
          <p:spPr>
            <a:xfrm>
              <a:off x="0" y="11996"/>
              <a:ext cx="1614815" cy="687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737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>
              <a:noFill/>
              <a:round/>
            </a:ln>
            <a:effectLst/>
          </p:spPr>
          <p:txBody>
            <a:bodyPr lIns="16454" tIns="16454" rIns="16454" bIns="16454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/>
              </a:pPr>
              <a:endParaRPr sz="1800" kern="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Helvetica"/>
              </a:endParaRPr>
            </a:p>
          </p:txBody>
        </p:sp>
        <p:sp>
          <p:nvSpPr>
            <p:cNvPr id="214" name="Shape 704">
              <a:extLst>
                <a:ext uri="{FF2B5EF4-FFF2-40B4-BE49-F238E27FC236}">
                  <a16:creationId xmlns:a16="http://schemas.microsoft.com/office/drawing/2014/main" id="{75CE4CEF-AC62-4241-B3AB-BFFE407804DD}"/>
                </a:ext>
              </a:extLst>
            </p:cNvPr>
            <p:cNvSpPr/>
            <p:nvPr/>
          </p:nvSpPr>
          <p:spPr>
            <a:xfrm>
              <a:off x="117330" y="88745"/>
              <a:ext cx="1173609" cy="643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/>
            <a:lstStyle>
              <a:lvl1pPr algn="ctr" defTabSz="2806700">
                <a:defRPr sz="4000" b="1" spc="-200">
                  <a:solidFill>
                    <a:srgbClr val="2D2E2D"/>
                  </a:solidFill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1400" kern="0" spc="-40" dirty="0">
                  <a:solidFill>
                    <a:schemeClr val="tx1"/>
                  </a:solidFill>
                  <a:latin typeface="+mn-ea"/>
                  <a:sym typeface="Helvetica"/>
                </a:rPr>
                <a:t>경기</a:t>
              </a:r>
            </a:p>
          </p:txBody>
        </p:sp>
      </p:grpSp>
      <p:grpSp>
        <p:nvGrpSpPr>
          <p:cNvPr id="215" name="그룹 41">
            <a:extLst>
              <a:ext uri="{FF2B5EF4-FFF2-40B4-BE49-F238E27FC236}">
                <a16:creationId xmlns:a16="http://schemas.microsoft.com/office/drawing/2014/main" id="{56D99469-BA8F-4E9A-A8D3-B03B9D8A1363}"/>
              </a:ext>
            </a:extLst>
          </p:cNvPr>
          <p:cNvGrpSpPr>
            <a:grpSpLocks/>
          </p:cNvGrpSpPr>
          <p:nvPr/>
        </p:nvGrpSpPr>
        <p:grpSpPr bwMode="auto">
          <a:xfrm>
            <a:off x="7613925" y="3418454"/>
            <a:ext cx="1546614" cy="669377"/>
            <a:chOff x="7410164" y="3935581"/>
            <a:chExt cx="1394119" cy="602966"/>
          </a:xfrm>
        </p:grpSpPr>
        <p:sp>
          <p:nvSpPr>
            <p:cNvPr id="216" name="Shape 706">
              <a:extLst>
                <a:ext uri="{FF2B5EF4-FFF2-40B4-BE49-F238E27FC236}">
                  <a16:creationId xmlns:a16="http://schemas.microsoft.com/office/drawing/2014/main" id="{A02590AB-5ED0-4B5F-859E-6BCF869D1B14}"/>
                </a:ext>
              </a:extLst>
            </p:cNvPr>
            <p:cNvSpPr/>
            <p:nvPr/>
          </p:nvSpPr>
          <p:spPr>
            <a:xfrm>
              <a:off x="7643576" y="4081562"/>
              <a:ext cx="1160707" cy="311004"/>
            </a:xfrm>
            <a:prstGeom prst="roundRect">
              <a:avLst>
                <a:gd name="adj" fmla="val 50000"/>
              </a:avLst>
            </a:prstGeom>
            <a:solidFill>
              <a:srgbClr val="15336F"/>
            </a:solidFill>
            <a:ln w="25400" cap="flat">
              <a:noFill/>
              <a:round/>
            </a:ln>
            <a:effectLst/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/>
              </a:pPr>
              <a:endParaRPr sz="1800" kern="0" spc="-40" dirty="0">
                <a:latin typeface="+mn-ea"/>
                <a:sym typeface="Helvetica"/>
              </a:endParaRPr>
            </a:p>
          </p:txBody>
        </p:sp>
        <p:sp>
          <p:nvSpPr>
            <p:cNvPr id="217" name="Shape 707">
              <a:extLst>
                <a:ext uri="{FF2B5EF4-FFF2-40B4-BE49-F238E27FC236}">
                  <a16:creationId xmlns:a16="http://schemas.microsoft.com/office/drawing/2014/main" id="{572D588B-27C7-4931-BF6A-420B8730C87C}"/>
                </a:ext>
              </a:extLst>
            </p:cNvPr>
            <p:cNvSpPr/>
            <p:nvPr/>
          </p:nvSpPr>
          <p:spPr>
            <a:xfrm>
              <a:off x="7986549" y="4116471"/>
              <a:ext cx="708174" cy="221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1010131" eaLnBrk="1" fontAlgn="auto">
                <a:spcBef>
                  <a:spcPts val="0"/>
                </a:spcBef>
                <a:spcAft>
                  <a:spcPts val="0"/>
                </a:spcAft>
                <a:defRPr sz="4800" b="1"/>
              </a:pPr>
              <a:r>
                <a:rPr lang="en-US" sz="1600" kern="0" spc="-4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나눔바른고딕"/>
                  <a:sym typeface="Gilroy-Bold"/>
                </a:rPr>
                <a:t>667</a:t>
              </a:r>
              <a:r>
                <a:rPr sz="1050" kern="0" spc="-40" dirty="0">
                  <a:solidFill>
                    <a:schemeClr val="bg1">
                      <a:lumMod val="95000"/>
                    </a:schemeClr>
                  </a:solidFill>
                  <a:latin typeface="+mn-ea"/>
                  <a:cs typeface="나눔바른고딕"/>
                  <a:sym typeface="나눔바른고딕"/>
                </a:rPr>
                <a:t>기</a:t>
              </a:r>
            </a:p>
          </p:txBody>
        </p:sp>
        <p:sp>
          <p:nvSpPr>
            <p:cNvPr id="218" name="Shape 708">
              <a:extLst>
                <a:ext uri="{FF2B5EF4-FFF2-40B4-BE49-F238E27FC236}">
                  <a16:creationId xmlns:a16="http://schemas.microsoft.com/office/drawing/2014/main" id="{53196FF2-0E6E-4B90-91C4-FBBBEDCAED16}"/>
                </a:ext>
              </a:extLst>
            </p:cNvPr>
            <p:cNvSpPr/>
            <p:nvPr/>
          </p:nvSpPr>
          <p:spPr>
            <a:xfrm>
              <a:off x="7410164" y="3935581"/>
              <a:ext cx="603377" cy="602966"/>
            </a:xfrm>
            <a:prstGeom prst="ellipse">
              <a:avLst/>
            </a:prstGeom>
            <a:solidFill>
              <a:srgbClr val="15336F"/>
            </a:solidFill>
            <a:ln w="19050" cap="flat">
              <a:solidFill>
                <a:srgbClr val="FFFFFE"/>
              </a:solidFill>
              <a:prstDash val="solid"/>
              <a:round/>
            </a:ln>
            <a:effectLst>
              <a:outerShdw blurRad="101600" dist="12700" dir="5400000" rotWithShape="0">
                <a:srgbClr val="000000">
                  <a:alpha val="30000"/>
                </a:srgbClr>
              </a:outerShdw>
            </a:effectLst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/>
              </a:pPr>
              <a:endParaRPr sz="1800" kern="0" spc="-40" dirty="0">
                <a:latin typeface="+mn-ea"/>
                <a:sym typeface="Helvetica"/>
              </a:endParaRPr>
            </a:p>
          </p:txBody>
        </p:sp>
        <p:sp>
          <p:nvSpPr>
            <p:cNvPr id="219" name="Shape 709">
              <a:extLst>
                <a:ext uri="{FF2B5EF4-FFF2-40B4-BE49-F238E27FC236}">
                  <a16:creationId xmlns:a16="http://schemas.microsoft.com/office/drawing/2014/main" id="{5CABBAE3-D375-43BC-81C5-DAF176998280}"/>
                </a:ext>
              </a:extLst>
            </p:cNvPr>
            <p:cNvSpPr/>
            <p:nvPr/>
          </p:nvSpPr>
          <p:spPr>
            <a:xfrm>
              <a:off x="7456212" y="4314814"/>
              <a:ext cx="516046" cy="110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>
              <a:lvl1pPr algn="ctr" defTabSz="2806700">
                <a:defRPr sz="2300" b="1" spc="-115">
                  <a:solidFill>
                    <a:srgbClr val="FFFFFE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800" b="0" kern="0" spc="-40" dirty="0">
                  <a:latin typeface="+mn-ea"/>
                  <a:ea typeface="+mn-ea"/>
                </a:rPr>
                <a:t>모니터수</a:t>
              </a:r>
            </a:p>
          </p:txBody>
        </p:sp>
      </p:grpSp>
      <p:grpSp>
        <p:nvGrpSpPr>
          <p:cNvPr id="220" name="그룹 42">
            <a:extLst>
              <a:ext uri="{FF2B5EF4-FFF2-40B4-BE49-F238E27FC236}">
                <a16:creationId xmlns:a16="http://schemas.microsoft.com/office/drawing/2014/main" id="{C049D296-4A80-4F11-9373-A0F22A43636D}"/>
              </a:ext>
            </a:extLst>
          </p:cNvPr>
          <p:cNvGrpSpPr>
            <a:grpSpLocks/>
          </p:cNvGrpSpPr>
          <p:nvPr/>
        </p:nvGrpSpPr>
        <p:grpSpPr bwMode="auto">
          <a:xfrm>
            <a:off x="9276799" y="3418454"/>
            <a:ext cx="1546614" cy="669377"/>
            <a:chOff x="8909081" y="3935581"/>
            <a:chExt cx="1394119" cy="602966"/>
          </a:xfrm>
        </p:grpSpPr>
        <p:sp>
          <p:nvSpPr>
            <p:cNvPr id="221" name="Shape 711">
              <a:extLst>
                <a:ext uri="{FF2B5EF4-FFF2-40B4-BE49-F238E27FC236}">
                  <a16:creationId xmlns:a16="http://schemas.microsoft.com/office/drawing/2014/main" id="{0A53BC8F-7022-4E0E-AD23-18CCB3063E93}"/>
                </a:ext>
              </a:extLst>
            </p:cNvPr>
            <p:cNvSpPr/>
            <p:nvPr/>
          </p:nvSpPr>
          <p:spPr>
            <a:xfrm>
              <a:off x="9142493" y="4081562"/>
              <a:ext cx="1160707" cy="311004"/>
            </a:xfrm>
            <a:prstGeom prst="roundRect">
              <a:avLst>
                <a:gd name="adj" fmla="val 50000"/>
              </a:avLst>
            </a:prstGeom>
            <a:solidFill>
              <a:srgbClr val="15336F"/>
            </a:solidFill>
            <a:ln w="25400" cap="flat">
              <a:noFill/>
              <a:round/>
            </a:ln>
            <a:effectLst/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/>
              </a:pPr>
              <a:endParaRPr sz="1800" kern="0" spc="-40" dirty="0">
                <a:latin typeface="+mn-ea"/>
                <a:sym typeface="Helvetica"/>
              </a:endParaRPr>
            </a:p>
          </p:txBody>
        </p:sp>
        <p:sp>
          <p:nvSpPr>
            <p:cNvPr id="222" name="Shape 712">
              <a:extLst>
                <a:ext uri="{FF2B5EF4-FFF2-40B4-BE49-F238E27FC236}">
                  <a16:creationId xmlns:a16="http://schemas.microsoft.com/office/drawing/2014/main" id="{0EAE7FCA-50D2-41B8-8EA2-C685FF761E99}"/>
                </a:ext>
              </a:extLst>
            </p:cNvPr>
            <p:cNvSpPr/>
            <p:nvPr/>
          </p:nvSpPr>
          <p:spPr>
            <a:xfrm>
              <a:off x="9499756" y="4110124"/>
              <a:ext cx="708174" cy="221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>
              <a:lvl1pPr algn="ctr" defTabSz="2806700">
                <a:defRPr sz="4500"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 sz="4800" b="1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US" sz="1600" kern="0" spc="-150" dirty="0">
                  <a:solidFill>
                    <a:schemeClr val="bg1">
                      <a:lumMod val="95000"/>
                    </a:schemeClr>
                  </a:solidFill>
                  <a:latin typeface="+mn-ea"/>
                  <a:ea typeface="+mn-ea"/>
                  <a:cs typeface="+mj-cs"/>
                  <a:sym typeface="Helvetica"/>
                </a:rPr>
                <a:t>12,781</a:t>
              </a:r>
              <a:endParaRPr sz="1600" kern="0" spc="-150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  <a:cs typeface="+mj-cs"/>
                <a:sym typeface="Helvetica"/>
              </a:endParaRPr>
            </a:p>
          </p:txBody>
        </p:sp>
        <p:sp>
          <p:nvSpPr>
            <p:cNvPr id="223" name="Shape 713">
              <a:extLst>
                <a:ext uri="{FF2B5EF4-FFF2-40B4-BE49-F238E27FC236}">
                  <a16:creationId xmlns:a16="http://schemas.microsoft.com/office/drawing/2014/main" id="{CAE84185-4A80-49D4-A780-237B5C9A4DA9}"/>
                </a:ext>
              </a:extLst>
            </p:cNvPr>
            <p:cNvSpPr/>
            <p:nvPr/>
          </p:nvSpPr>
          <p:spPr>
            <a:xfrm>
              <a:off x="8909081" y="3935581"/>
              <a:ext cx="603377" cy="602966"/>
            </a:xfrm>
            <a:prstGeom prst="ellipse">
              <a:avLst/>
            </a:prstGeom>
            <a:solidFill>
              <a:srgbClr val="15336F"/>
            </a:solidFill>
            <a:ln w="19050" cap="flat">
              <a:solidFill>
                <a:srgbClr val="FFFFFE"/>
              </a:solidFill>
              <a:prstDash val="solid"/>
              <a:round/>
            </a:ln>
            <a:effectLst>
              <a:outerShdw blurRad="101600" dist="12700" dir="5400000" rotWithShape="0">
                <a:srgbClr val="000000">
                  <a:alpha val="30000"/>
                </a:srgbClr>
              </a:outerShdw>
            </a:effectLst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/>
              </a:pPr>
              <a:endParaRPr sz="1800" kern="0" spc="-40" dirty="0">
                <a:latin typeface="+mn-ea"/>
                <a:sym typeface="Helvetica"/>
              </a:endParaRPr>
            </a:p>
          </p:txBody>
        </p:sp>
        <p:sp>
          <p:nvSpPr>
            <p:cNvPr id="224" name="Shape 714">
              <a:extLst>
                <a:ext uri="{FF2B5EF4-FFF2-40B4-BE49-F238E27FC236}">
                  <a16:creationId xmlns:a16="http://schemas.microsoft.com/office/drawing/2014/main" id="{E906CF8A-FFD1-4D6A-8200-4D9C47C3CC9F}"/>
                </a:ext>
              </a:extLst>
            </p:cNvPr>
            <p:cNvSpPr/>
            <p:nvPr/>
          </p:nvSpPr>
          <p:spPr>
            <a:xfrm>
              <a:off x="8955129" y="4314814"/>
              <a:ext cx="516046" cy="110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>
              <a:lvl1pPr algn="ctr" defTabSz="2806700">
                <a:defRPr sz="2300" b="1" spc="-115">
                  <a:solidFill>
                    <a:srgbClr val="FFFFFE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sz="800" b="0" kern="0" spc="-40" dirty="0">
                  <a:latin typeface="+mn-ea"/>
                  <a:ea typeface="+mn-ea"/>
                </a:rPr>
                <a:t>입주업체수</a:t>
              </a:r>
            </a:p>
          </p:txBody>
        </p:sp>
      </p:grpSp>
      <p:pic>
        <p:nvPicPr>
          <p:cNvPr id="225" name="도시.png">
            <a:extLst>
              <a:ext uri="{FF2B5EF4-FFF2-40B4-BE49-F238E27FC236}">
                <a16:creationId xmlns:a16="http://schemas.microsoft.com/office/drawing/2014/main" id="{BFAB3ADB-EC12-4474-861A-A61FBCFF8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4" y="3483765"/>
            <a:ext cx="375218" cy="3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26" name="Group 719">
            <a:extLst>
              <a:ext uri="{FF2B5EF4-FFF2-40B4-BE49-F238E27FC236}">
                <a16:creationId xmlns:a16="http://schemas.microsoft.com/office/drawing/2014/main" id="{9057F08D-CDE3-46F8-88C6-5C8D86CAF37E}"/>
              </a:ext>
            </a:extLst>
          </p:cNvPr>
          <p:cNvGrpSpPr>
            <a:grpSpLocks/>
          </p:cNvGrpSpPr>
          <p:nvPr/>
        </p:nvGrpSpPr>
        <p:grpSpPr bwMode="auto">
          <a:xfrm>
            <a:off x="7848039" y="3539618"/>
            <a:ext cx="183153" cy="263846"/>
            <a:chOff x="0" y="0"/>
            <a:chExt cx="458740" cy="660400"/>
          </a:xfrm>
        </p:grpSpPr>
        <p:sp>
          <p:nvSpPr>
            <p:cNvPr id="227" name="Shape 717">
              <a:extLst>
                <a:ext uri="{FF2B5EF4-FFF2-40B4-BE49-F238E27FC236}">
                  <a16:creationId xmlns:a16="http://schemas.microsoft.com/office/drawing/2014/main" id="{E751DAA1-C70F-48B4-87E7-EA1717D57ECE}"/>
                </a:ext>
              </a:extLst>
            </p:cNvPr>
            <p:cNvSpPr/>
            <p:nvPr/>
          </p:nvSpPr>
          <p:spPr>
            <a:xfrm>
              <a:off x="53370" y="1061"/>
              <a:ext cx="370613" cy="661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0"/>
                  </a:moveTo>
                  <a:lnTo>
                    <a:pt x="1662" y="0"/>
                  </a:lnTo>
                  <a:cubicBezTo>
                    <a:pt x="745" y="2"/>
                    <a:pt x="3" y="421"/>
                    <a:pt x="0" y="939"/>
                  </a:cubicBezTo>
                  <a:lnTo>
                    <a:pt x="0" y="20661"/>
                  </a:lnTo>
                  <a:cubicBezTo>
                    <a:pt x="3" y="21179"/>
                    <a:pt x="745" y="21598"/>
                    <a:pt x="1662" y="21600"/>
                  </a:cubicBezTo>
                  <a:lnTo>
                    <a:pt x="19938" y="21600"/>
                  </a:lnTo>
                  <a:cubicBezTo>
                    <a:pt x="20855" y="21598"/>
                    <a:pt x="21597" y="21179"/>
                    <a:pt x="21600" y="20661"/>
                  </a:cubicBezTo>
                  <a:lnTo>
                    <a:pt x="21600" y="939"/>
                  </a:lnTo>
                  <a:cubicBezTo>
                    <a:pt x="21597" y="421"/>
                    <a:pt x="20855" y="2"/>
                    <a:pt x="19938" y="0"/>
                  </a:cubicBezTo>
                  <a:close/>
                  <a:moveTo>
                    <a:pt x="9346" y="939"/>
                  </a:moveTo>
                  <a:lnTo>
                    <a:pt x="12254" y="939"/>
                  </a:lnTo>
                  <a:cubicBezTo>
                    <a:pt x="12598" y="939"/>
                    <a:pt x="12877" y="1097"/>
                    <a:pt x="12877" y="1291"/>
                  </a:cubicBezTo>
                  <a:cubicBezTo>
                    <a:pt x="12877" y="1486"/>
                    <a:pt x="12598" y="1643"/>
                    <a:pt x="12254" y="1643"/>
                  </a:cubicBezTo>
                  <a:lnTo>
                    <a:pt x="9346" y="1643"/>
                  </a:lnTo>
                  <a:cubicBezTo>
                    <a:pt x="9002" y="1643"/>
                    <a:pt x="8723" y="1486"/>
                    <a:pt x="8723" y="1291"/>
                  </a:cubicBezTo>
                  <a:cubicBezTo>
                    <a:pt x="8723" y="1097"/>
                    <a:pt x="9002" y="939"/>
                    <a:pt x="9346" y="939"/>
                  </a:cubicBezTo>
                  <a:close/>
                  <a:moveTo>
                    <a:pt x="19938" y="19017"/>
                  </a:moveTo>
                  <a:lnTo>
                    <a:pt x="1662" y="19017"/>
                  </a:lnTo>
                  <a:lnTo>
                    <a:pt x="1662" y="2583"/>
                  </a:lnTo>
                  <a:lnTo>
                    <a:pt x="19938" y="2583"/>
                  </a:lnTo>
                  <a:lnTo>
                    <a:pt x="19938" y="1901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>
                  <a:solidFill>
                    <a:srgbClr val="2D2E2D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sz="1800" kern="0" spc="-40" dirty="0">
                <a:solidFill>
                  <a:srgbClr val="2D2E2D"/>
                </a:solidFill>
                <a:latin typeface="+mn-ea"/>
                <a:sym typeface="Arial"/>
              </a:endParaRPr>
            </a:p>
          </p:txBody>
        </p:sp>
        <p:pic>
          <p:nvPicPr>
            <p:cNvPr id="228" name="image.png">
              <a:extLst>
                <a:ext uri="{FF2B5EF4-FFF2-40B4-BE49-F238E27FC236}">
                  <a16:creationId xmlns:a16="http://schemas.microsoft.com/office/drawing/2014/main" id="{67A34475-AD69-4238-8086-5057261E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864"/>
              <a:ext cx="458741" cy="30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29" name="그룹 36">
            <a:extLst>
              <a:ext uri="{FF2B5EF4-FFF2-40B4-BE49-F238E27FC236}">
                <a16:creationId xmlns:a16="http://schemas.microsoft.com/office/drawing/2014/main" id="{A2706F56-2A52-427F-A2BB-318B61122C94}"/>
              </a:ext>
            </a:extLst>
          </p:cNvPr>
          <p:cNvGrpSpPr>
            <a:grpSpLocks/>
          </p:cNvGrpSpPr>
          <p:nvPr/>
        </p:nvGrpSpPr>
        <p:grpSpPr bwMode="auto">
          <a:xfrm>
            <a:off x="7612165" y="1687705"/>
            <a:ext cx="3214773" cy="275515"/>
            <a:chOff x="7408577" y="2307571"/>
            <a:chExt cx="2897799" cy="249306"/>
          </a:xfrm>
        </p:grpSpPr>
        <p:sp>
          <p:nvSpPr>
            <p:cNvPr id="230" name="Shape 721">
              <a:extLst>
                <a:ext uri="{FF2B5EF4-FFF2-40B4-BE49-F238E27FC236}">
                  <a16:creationId xmlns:a16="http://schemas.microsoft.com/office/drawing/2014/main" id="{89CE9D01-EE1A-45E9-B147-18F708A5C173}"/>
                </a:ext>
              </a:extLst>
            </p:cNvPr>
            <p:cNvSpPr/>
            <p:nvPr/>
          </p:nvSpPr>
          <p:spPr>
            <a:xfrm>
              <a:off x="7977022" y="2540288"/>
              <a:ext cx="2329354" cy="0"/>
            </a:xfrm>
            <a:prstGeom prst="line">
              <a:avLst/>
            </a:prstGeom>
            <a:solidFill>
              <a:srgbClr val="15336F"/>
            </a:solidFill>
            <a:ln w="6350" cap="flat">
              <a:solidFill>
                <a:schemeClr val="bg1">
                  <a:lumMod val="95000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/>
            <a:lstStyle/>
            <a:p>
              <a:pPr defTabSz="1009783" eaLnBrk="1" fontAlgn="auto">
                <a:spcBef>
                  <a:spcPts val="0"/>
                </a:spcBef>
                <a:spcAft>
                  <a:spcPts val="0"/>
                </a:spcAft>
                <a:defRPr>
                  <a:latin typeface="Apple SD 산돌고딕 Neo 일반체"/>
                  <a:ea typeface="Apple SD 산돌고딕 Neo 일반체"/>
                  <a:cs typeface="Apple SD 산돌고딕 Neo 일반체"/>
                  <a:sym typeface="Apple SD 산돌고딕 Neo 일반체"/>
                </a:defRPr>
              </a:pPr>
              <a:endParaRPr sz="600" kern="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pple SD 산돌고딕 Neo 일반체"/>
                <a:sym typeface="Apple SD 산돌고딕 Neo 일반체"/>
              </a:endParaRPr>
            </a:p>
          </p:txBody>
        </p:sp>
        <p:grpSp>
          <p:nvGrpSpPr>
            <p:cNvPr id="231" name="그룹 35">
              <a:extLst>
                <a:ext uri="{FF2B5EF4-FFF2-40B4-BE49-F238E27FC236}">
                  <a16:creationId xmlns:a16="http://schemas.microsoft.com/office/drawing/2014/main" id="{45FBF2BC-3D4A-4C9A-8EEB-C6F0E86359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8577" y="2307571"/>
              <a:ext cx="581148" cy="249306"/>
              <a:chOff x="7408577" y="2307571"/>
              <a:chExt cx="581148" cy="249306"/>
            </a:xfrm>
          </p:grpSpPr>
          <p:sp>
            <p:nvSpPr>
              <p:cNvPr id="232" name="Shape 722">
                <a:extLst>
                  <a:ext uri="{FF2B5EF4-FFF2-40B4-BE49-F238E27FC236}">
                    <a16:creationId xmlns:a16="http://schemas.microsoft.com/office/drawing/2014/main" id="{EDF158E9-6CE7-4736-8ECC-5BCD1B6687F8}"/>
                  </a:ext>
                </a:extLst>
              </p:cNvPr>
              <p:cNvSpPr/>
              <p:nvPr/>
            </p:nvSpPr>
            <p:spPr>
              <a:xfrm>
                <a:off x="7408577" y="2307571"/>
                <a:ext cx="581148" cy="24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737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5400" cap="flat">
                <a:noFill/>
                <a:round/>
              </a:ln>
              <a:effectLst/>
            </p:spPr>
            <p:txBody>
              <a:bodyPr lIns="16454" tIns="16454" rIns="16454" bIns="16454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/>
                </a:pPr>
                <a:endParaRPr sz="1800" kern="0" spc="-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Helvetica"/>
                </a:endParaRPr>
              </a:p>
            </p:txBody>
          </p:sp>
          <p:sp>
            <p:nvSpPr>
              <p:cNvPr id="233" name="Shape 723">
                <a:extLst>
                  <a:ext uri="{FF2B5EF4-FFF2-40B4-BE49-F238E27FC236}">
                    <a16:creationId xmlns:a16="http://schemas.microsoft.com/office/drawing/2014/main" id="{84896CB5-DE10-48F3-9AB3-5B9F5AAD5AC0}"/>
                  </a:ext>
                </a:extLst>
              </p:cNvPr>
              <p:cNvSpPr/>
              <p:nvPr/>
            </p:nvSpPr>
            <p:spPr>
              <a:xfrm>
                <a:off x="7431748" y="2325754"/>
                <a:ext cx="422364" cy="2311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>
                <a:lvl1pPr algn="ctr" defTabSz="2806700">
                  <a:defRPr sz="4000" b="1" spc="-200">
                    <a:solidFill>
                      <a:srgbClr val="FFFFFE"/>
                    </a:solidFill>
                  </a:defRPr>
                </a:lvl1pPr>
              </a:lstStyle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1400" kern="0" spc="-4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sym typeface="Helvetica"/>
                  </a:rPr>
                  <a:t>서울</a:t>
                </a:r>
              </a:p>
            </p:txBody>
          </p:sp>
        </p:grpSp>
      </p:grpSp>
      <p:grpSp>
        <p:nvGrpSpPr>
          <p:cNvPr id="234" name="그룹 40">
            <a:extLst>
              <a:ext uri="{FF2B5EF4-FFF2-40B4-BE49-F238E27FC236}">
                <a16:creationId xmlns:a16="http://schemas.microsoft.com/office/drawing/2014/main" id="{C493A7B5-7D91-4FDA-8C7F-613A2319BAAB}"/>
              </a:ext>
            </a:extLst>
          </p:cNvPr>
          <p:cNvGrpSpPr>
            <a:grpSpLocks/>
          </p:cNvGrpSpPr>
          <p:nvPr/>
        </p:nvGrpSpPr>
        <p:grpSpPr bwMode="auto">
          <a:xfrm>
            <a:off x="7598073" y="2098960"/>
            <a:ext cx="3225342" cy="669378"/>
            <a:chOff x="7396805" y="2673766"/>
            <a:chExt cx="2905854" cy="603312"/>
          </a:xfrm>
        </p:grpSpPr>
        <p:grpSp>
          <p:nvGrpSpPr>
            <p:cNvPr id="235" name="그룹 38">
              <a:extLst>
                <a:ext uri="{FF2B5EF4-FFF2-40B4-BE49-F238E27FC236}">
                  <a16:creationId xmlns:a16="http://schemas.microsoft.com/office/drawing/2014/main" id="{D23BEEBF-FFE8-4271-966E-5C57AE936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6805" y="2673766"/>
              <a:ext cx="1406110" cy="603312"/>
              <a:chOff x="7396805" y="2673766"/>
              <a:chExt cx="1406110" cy="603312"/>
            </a:xfrm>
          </p:grpSpPr>
          <p:sp>
            <p:nvSpPr>
              <p:cNvPr id="245" name="Shape 725">
                <a:extLst>
                  <a:ext uri="{FF2B5EF4-FFF2-40B4-BE49-F238E27FC236}">
                    <a16:creationId xmlns:a16="http://schemas.microsoft.com/office/drawing/2014/main" id="{CFF7873A-93E2-4036-AC74-855FC7B10E6F}"/>
                  </a:ext>
                </a:extLst>
              </p:cNvPr>
              <p:cNvSpPr/>
              <p:nvPr/>
            </p:nvSpPr>
            <p:spPr>
              <a:xfrm>
                <a:off x="7642794" y="2819831"/>
                <a:ext cx="1160121" cy="311182"/>
              </a:xfrm>
              <a:prstGeom prst="roundRect">
                <a:avLst>
                  <a:gd name="adj" fmla="val 50000"/>
                </a:avLst>
              </a:prstGeom>
              <a:solidFill>
                <a:srgbClr val="15336F"/>
              </a:solidFill>
              <a:ln w="25400" cap="flat">
                <a:noFill/>
                <a:round/>
              </a:ln>
              <a:effectLst/>
            </p:spPr>
            <p:txBody>
              <a:bodyPr lIns="16454" tIns="16454" rIns="16454" bIns="16454" anchor="ctr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/>
                </a:pPr>
                <a:endParaRPr sz="1800" kern="0" spc="-40" dirty="0">
                  <a:latin typeface="+mn-ea"/>
                  <a:sym typeface="Helvetica"/>
                </a:endParaRPr>
              </a:p>
            </p:txBody>
          </p:sp>
          <p:sp>
            <p:nvSpPr>
              <p:cNvPr id="246" name="Shape 726">
                <a:extLst>
                  <a:ext uri="{FF2B5EF4-FFF2-40B4-BE49-F238E27FC236}">
                    <a16:creationId xmlns:a16="http://schemas.microsoft.com/office/drawing/2014/main" id="{DB9C5A5E-B53F-4B34-88F1-68DC83244437}"/>
                  </a:ext>
                </a:extLst>
              </p:cNvPr>
              <p:cNvSpPr/>
              <p:nvPr/>
            </p:nvSpPr>
            <p:spPr>
              <a:xfrm>
                <a:off x="7985593" y="2854760"/>
                <a:ext cx="707816" cy="221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1010131" eaLnBrk="1" fontAlgn="auto">
                  <a:spcBef>
                    <a:spcPts val="0"/>
                  </a:spcBef>
                  <a:spcAft>
                    <a:spcPts val="0"/>
                  </a:spcAft>
                  <a:defRPr sz="4800" b="1">
                    <a:solidFill>
                      <a:srgbClr val="FFFFFE"/>
                    </a:solidFill>
                  </a:defRPr>
                </a:pPr>
                <a:r>
                  <a:rPr lang="en-US" sz="1600" kern="0" spc="-40" dirty="0">
                    <a:solidFill>
                      <a:srgbClr val="FFFFFE"/>
                    </a:solidFill>
                    <a:latin typeface="+mn-ea"/>
                    <a:cs typeface="Gilroy-Bold"/>
                    <a:sym typeface="Gilroy-Bold"/>
                  </a:rPr>
                  <a:t>1,320</a:t>
                </a:r>
                <a:r>
                  <a:rPr sz="1050" kern="0" spc="-40" dirty="0">
                    <a:solidFill>
                      <a:srgbClr val="FFFFFE"/>
                    </a:solidFill>
                    <a:latin typeface="+mn-ea"/>
                    <a:cs typeface="나눔바른고딕"/>
                    <a:sym typeface="나눔바른고딕"/>
                  </a:rPr>
                  <a:t>기</a:t>
                </a:r>
              </a:p>
            </p:txBody>
          </p:sp>
          <p:sp>
            <p:nvSpPr>
              <p:cNvPr id="247" name="Shape 727">
                <a:extLst>
                  <a:ext uri="{FF2B5EF4-FFF2-40B4-BE49-F238E27FC236}">
                    <a16:creationId xmlns:a16="http://schemas.microsoft.com/office/drawing/2014/main" id="{6ED7D3FE-1AFB-4B20-905D-15E5580D44C2}"/>
                  </a:ext>
                </a:extLst>
              </p:cNvPr>
              <p:cNvSpPr/>
              <p:nvPr/>
            </p:nvSpPr>
            <p:spPr>
              <a:xfrm>
                <a:off x="7396805" y="2673766"/>
                <a:ext cx="603072" cy="603312"/>
              </a:xfrm>
              <a:prstGeom prst="ellipse">
                <a:avLst/>
              </a:prstGeom>
              <a:solidFill>
                <a:srgbClr val="15336F"/>
              </a:solidFill>
              <a:ln w="19050" cap="flat">
                <a:noFill/>
                <a:prstDash val="solid"/>
                <a:round/>
              </a:ln>
              <a:effectLst>
                <a:outerShdw blurRad="101600" dist="127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lIns="16454" tIns="16454" rIns="16454" bIns="16454" anchor="ctr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/>
                </a:pPr>
                <a:endParaRPr sz="1800" kern="0" spc="-40" dirty="0">
                  <a:latin typeface="+mn-ea"/>
                  <a:sym typeface="Helvetica"/>
                </a:endParaRPr>
              </a:p>
            </p:txBody>
          </p:sp>
          <p:sp>
            <p:nvSpPr>
              <p:cNvPr id="248" name="Shape 728">
                <a:extLst>
                  <a:ext uri="{FF2B5EF4-FFF2-40B4-BE49-F238E27FC236}">
                    <a16:creationId xmlns:a16="http://schemas.microsoft.com/office/drawing/2014/main" id="{99B4A523-A7B3-4D3D-8A9C-16A57BFC4AD7}"/>
                  </a:ext>
                </a:extLst>
              </p:cNvPr>
              <p:cNvSpPr/>
              <p:nvPr/>
            </p:nvSpPr>
            <p:spPr>
              <a:xfrm>
                <a:off x="7455525" y="3053218"/>
                <a:ext cx="515786" cy="1109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>
                <a:spAutoFit/>
              </a:bodyPr>
              <a:lstStyle>
                <a:lvl1pPr algn="ctr" defTabSz="2806700">
                  <a:defRPr sz="2300" b="1" spc="-115">
                    <a:solidFill>
                      <a:srgbClr val="FFFFFE"/>
                    </a:solidFill>
                    <a:latin typeface="나눔바른고딕"/>
                    <a:ea typeface="나눔바른고딕"/>
                    <a:cs typeface="나눔바른고딕"/>
                    <a:sym typeface="나눔바른고딕"/>
                  </a:defRPr>
                </a:lvl1pPr>
              </a:lstStyle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800" b="0" kern="0" spc="-40" dirty="0">
                    <a:latin typeface="+mn-ea"/>
                    <a:ea typeface="+mn-ea"/>
                  </a:rPr>
                  <a:t>모니터수</a:t>
                </a:r>
              </a:p>
            </p:txBody>
          </p:sp>
        </p:grpSp>
        <p:grpSp>
          <p:nvGrpSpPr>
            <p:cNvPr id="236" name="그룹 39">
              <a:extLst>
                <a:ext uri="{FF2B5EF4-FFF2-40B4-BE49-F238E27FC236}">
                  <a16:creationId xmlns:a16="http://schemas.microsoft.com/office/drawing/2014/main" id="{121E4355-08C0-498D-8ECD-8A304B54E2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09245" y="2673766"/>
              <a:ext cx="1393414" cy="603312"/>
              <a:chOff x="8909245" y="2673766"/>
              <a:chExt cx="1393414" cy="603312"/>
            </a:xfrm>
          </p:grpSpPr>
          <p:sp>
            <p:nvSpPr>
              <p:cNvPr id="241" name="Shape 730">
                <a:extLst>
                  <a:ext uri="{FF2B5EF4-FFF2-40B4-BE49-F238E27FC236}">
                    <a16:creationId xmlns:a16="http://schemas.microsoft.com/office/drawing/2014/main" id="{F20CF4A4-B209-43E1-A058-CC3FAEF6FB3A}"/>
                  </a:ext>
                </a:extLst>
              </p:cNvPr>
              <p:cNvSpPr/>
              <p:nvPr/>
            </p:nvSpPr>
            <p:spPr>
              <a:xfrm>
                <a:off x="9142539" y="2819831"/>
                <a:ext cx="1160120" cy="311182"/>
              </a:xfrm>
              <a:prstGeom prst="roundRect">
                <a:avLst>
                  <a:gd name="adj" fmla="val 50000"/>
                </a:avLst>
              </a:prstGeom>
              <a:solidFill>
                <a:srgbClr val="15336F"/>
              </a:solidFill>
              <a:ln w="25400" cap="flat">
                <a:noFill/>
                <a:round/>
              </a:ln>
              <a:effectLst/>
            </p:spPr>
            <p:txBody>
              <a:bodyPr lIns="16454" tIns="16454" rIns="16454" bIns="16454" anchor="ctr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/>
                </a:pPr>
                <a:endParaRPr sz="1800" kern="0" spc="-40" dirty="0">
                  <a:latin typeface="+mn-ea"/>
                  <a:sym typeface="Helvetica"/>
                </a:endParaRPr>
              </a:p>
            </p:txBody>
          </p:sp>
          <p:sp>
            <p:nvSpPr>
              <p:cNvPr id="242" name="Shape 731">
                <a:extLst>
                  <a:ext uri="{FF2B5EF4-FFF2-40B4-BE49-F238E27FC236}">
                    <a16:creationId xmlns:a16="http://schemas.microsoft.com/office/drawing/2014/main" id="{9B527343-BF23-4B72-BAAE-E92DBC4A398C}"/>
                  </a:ext>
                </a:extLst>
              </p:cNvPr>
              <p:cNvSpPr/>
              <p:nvPr/>
            </p:nvSpPr>
            <p:spPr>
              <a:xfrm>
                <a:off x="9499621" y="2848409"/>
                <a:ext cx="707816" cy="221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>
                <a:spAutoFit/>
              </a:bodyPr>
              <a:lstStyle>
                <a:lvl1pPr algn="ctr" defTabSz="2806700">
                  <a:defRPr sz="4500">
                    <a:solidFill>
                      <a:srgbClr val="FFFFFE"/>
                    </a:solidFill>
                    <a:latin typeface="Gilroy-Bold"/>
                    <a:ea typeface="Gilroy-Bold"/>
                    <a:cs typeface="Gilroy-Bold"/>
                    <a:sym typeface="Gilroy-Bold"/>
                  </a:defRPr>
                </a:lvl1pPr>
              </a:lstStyle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 sz="4800" b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lang="en-US" altLang="ko-KR" sz="1600" kern="0" spc="-150" dirty="0">
                    <a:latin typeface="+mn-ea"/>
                    <a:ea typeface="+mn-ea"/>
                    <a:cs typeface="+mj-cs"/>
                    <a:sym typeface="Helvetica"/>
                  </a:rPr>
                  <a:t>21,666</a:t>
                </a:r>
                <a:endParaRPr sz="1600" kern="0" spc="-150" dirty="0">
                  <a:latin typeface="+mn-ea"/>
                  <a:ea typeface="+mn-ea"/>
                  <a:cs typeface="+mj-cs"/>
                  <a:sym typeface="Helvetica"/>
                </a:endParaRPr>
              </a:p>
            </p:txBody>
          </p:sp>
          <p:sp>
            <p:nvSpPr>
              <p:cNvPr id="243" name="Shape 732">
                <a:extLst>
                  <a:ext uri="{FF2B5EF4-FFF2-40B4-BE49-F238E27FC236}">
                    <a16:creationId xmlns:a16="http://schemas.microsoft.com/office/drawing/2014/main" id="{0428A35A-387A-48D8-8066-80889B91007B}"/>
                  </a:ext>
                </a:extLst>
              </p:cNvPr>
              <p:cNvSpPr/>
              <p:nvPr/>
            </p:nvSpPr>
            <p:spPr>
              <a:xfrm>
                <a:off x="8909245" y="2673766"/>
                <a:ext cx="603072" cy="603312"/>
              </a:xfrm>
              <a:prstGeom prst="ellipse">
                <a:avLst/>
              </a:prstGeom>
              <a:solidFill>
                <a:srgbClr val="15336F"/>
              </a:solidFill>
              <a:ln w="19050" cap="flat">
                <a:noFill/>
                <a:prstDash val="solid"/>
                <a:round/>
              </a:ln>
              <a:effectLst>
                <a:outerShdw blurRad="101600" dist="12700" dir="5400000" rotWithShape="0">
                  <a:srgbClr val="000000">
                    <a:alpha val="30000"/>
                  </a:srgbClr>
                </a:outerShdw>
              </a:effectLst>
            </p:spPr>
            <p:txBody>
              <a:bodyPr lIns="16454" tIns="16454" rIns="16454" bIns="16454" anchor="ctr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/>
                </a:pPr>
                <a:endParaRPr sz="1800" kern="0" spc="-40" dirty="0">
                  <a:latin typeface="+mn-ea"/>
                  <a:sym typeface="Helvetica"/>
                </a:endParaRPr>
              </a:p>
            </p:txBody>
          </p:sp>
          <p:sp>
            <p:nvSpPr>
              <p:cNvPr id="244" name="Shape 733">
                <a:extLst>
                  <a:ext uri="{FF2B5EF4-FFF2-40B4-BE49-F238E27FC236}">
                    <a16:creationId xmlns:a16="http://schemas.microsoft.com/office/drawing/2014/main" id="{7F6F5A30-75F5-42B9-ADDF-D5762AC83C49}"/>
                  </a:ext>
                </a:extLst>
              </p:cNvPr>
              <p:cNvSpPr/>
              <p:nvPr/>
            </p:nvSpPr>
            <p:spPr>
              <a:xfrm>
                <a:off x="8955269" y="3046867"/>
                <a:ext cx="515785" cy="1109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0" tIns="0" rIns="0" bIns="0">
                <a:spAutoFit/>
              </a:bodyPr>
              <a:lstStyle>
                <a:lvl1pPr algn="ctr" defTabSz="2806700">
                  <a:defRPr sz="2300" b="1" spc="-115">
                    <a:solidFill>
                      <a:srgbClr val="FFFFFE"/>
                    </a:solidFill>
                    <a:latin typeface="나눔바른고딕"/>
                    <a:ea typeface="나눔바른고딕"/>
                    <a:cs typeface="나눔바른고딕"/>
                    <a:sym typeface="나눔바른고딕"/>
                  </a:defRPr>
                </a:lvl1pPr>
              </a:lstStyle>
              <a:p>
                <a:pPr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800" b="0" kern="0" spc="-40" dirty="0">
                    <a:latin typeface="+mn-ea"/>
                    <a:ea typeface="+mn-ea"/>
                  </a:rPr>
                  <a:t>입주업체수</a:t>
                </a:r>
              </a:p>
            </p:txBody>
          </p:sp>
        </p:grpSp>
        <p:pic>
          <p:nvPicPr>
            <p:cNvPr id="237" name="도시.png">
              <a:extLst>
                <a:ext uri="{FF2B5EF4-FFF2-40B4-BE49-F238E27FC236}">
                  <a16:creationId xmlns:a16="http://schemas.microsoft.com/office/drawing/2014/main" id="{457C9E22-87AC-4547-A868-86A469335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111" y="2726868"/>
              <a:ext cx="338221" cy="33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238" name="Group 738">
              <a:extLst>
                <a:ext uri="{FF2B5EF4-FFF2-40B4-BE49-F238E27FC236}">
                  <a16:creationId xmlns:a16="http://schemas.microsoft.com/office/drawing/2014/main" id="{B1CB064C-9869-4068-B935-0D8E8B340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1194" y="2788078"/>
              <a:ext cx="165094" cy="238149"/>
              <a:chOff x="0" y="811"/>
              <a:chExt cx="458740" cy="661734"/>
            </a:xfrm>
          </p:grpSpPr>
          <p:sp>
            <p:nvSpPr>
              <p:cNvPr id="239" name="Shape 736">
                <a:extLst>
                  <a:ext uri="{FF2B5EF4-FFF2-40B4-BE49-F238E27FC236}">
                    <a16:creationId xmlns:a16="http://schemas.microsoft.com/office/drawing/2014/main" id="{A291FB85-4FB8-454C-90AA-4B56AB178DB3}"/>
                  </a:ext>
                </a:extLst>
              </p:cNvPr>
              <p:cNvSpPr/>
              <p:nvPr/>
            </p:nvSpPr>
            <p:spPr>
              <a:xfrm>
                <a:off x="51201" y="811"/>
                <a:ext cx="370424" cy="661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38" y="0"/>
                    </a:moveTo>
                    <a:lnTo>
                      <a:pt x="1662" y="0"/>
                    </a:lnTo>
                    <a:cubicBezTo>
                      <a:pt x="745" y="2"/>
                      <a:pt x="3" y="421"/>
                      <a:pt x="0" y="939"/>
                    </a:cubicBezTo>
                    <a:lnTo>
                      <a:pt x="0" y="20661"/>
                    </a:lnTo>
                    <a:cubicBezTo>
                      <a:pt x="3" y="21179"/>
                      <a:pt x="745" y="21598"/>
                      <a:pt x="1662" y="21600"/>
                    </a:cubicBezTo>
                    <a:lnTo>
                      <a:pt x="19938" y="21600"/>
                    </a:lnTo>
                    <a:cubicBezTo>
                      <a:pt x="20855" y="21598"/>
                      <a:pt x="21597" y="21179"/>
                      <a:pt x="21600" y="20661"/>
                    </a:cubicBezTo>
                    <a:lnTo>
                      <a:pt x="21600" y="939"/>
                    </a:lnTo>
                    <a:cubicBezTo>
                      <a:pt x="21597" y="421"/>
                      <a:pt x="20855" y="2"/>
                      <a:pt x="19938" y="0"/>
                    </a:cubicBezTo>
                    <a:close/>
                    <a:moveTo>
                      <a:pt x="9346" y="939"/>
                    </a:moveTo>
                    <a:lnTo>
                      <a:pt x="12254" y="939"/>
                    </a:lnTo>
                    <a:cubicBezTo>
                      <a:pt x="12598" y="939"/>
                      <a:pt x="12877" y="1097"/>
                      <a:pt x="12877" y="1291"/>
                    </a:cubicBezTo>
                    <a:cubicBezTo>
                      <a:pt x="12877" y="1486"/>
                      <a:pt x="12598" y="1643"/>
                      <a:pt x="12254" y="1643"/>
                    </a:cubicBezTo>
                    <a:lnTo>
                      <a:pt x="9346" y="1643"/>
                    </a:lnTo>
                    <a:cubicBezTo>
                      <a:pt x="9002" y="1643"/>
                      <a:pt x="8723" y="1486"/>
                      <a:pt x="8723" y="1291"/>
                    </a:cubicBezTo>
                    <a:cubicBezTo>
                      <a:pt x="8723" y="1097"/>
                      <a:pt x="9002" y="939"/>
                      <a:pt x="9346" y="939"/>
                    </a:cubicBezTo>
                    <a:close/>
                    <a:moveTo>
                      <a:pt x="19938" y="19017"/>
                    </a:moveTo>
                    <a:lnTo>
                      <a:pt x="1662" y="19017"/>
                    </a:lnTo>
                    <a:lnTo>
                      <a:pt x="1662" y="2583"/>
                    </a:lnTo>
                    <a:lnTo>
                      <a:pt x="19938" y="2583"/>
                    </a:lnTo>
                    <a:lnTo>
                      <a:pt x="19938" y="1901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16454" tIns="16454" rIns="16454" bIns="16454" anchor="ctr"/>
              <a:lstStyle/>
              <a:p>
                <a:pPr defTabSz="1010131" eaLnBrk="1" fontAlgn="auto">
                  <a:spcBef>
                    <a:spcPts val="0"/>
                  </a:spcBef>
                  <a:spcAft>
                    <a:spcPts val="0"/>
                  </a:spcAft>
                  <a:defRPr sz="5400">
                    <a:solidFill>
                      <a:srgbClr val="2D2E2D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sz="1800" kern="0" spc="-40" dirty="0">
                  <a:solidFill>
                    <a:srgbClr val="2D2E2D"/>
                  </a:solidFill>
                  <a:latin typeface="+mn-ea"/>
                  <a:sym typeface="Arial"/>
                </a:endParaRPr>
              </a:p>
            </p:txBody>
          </p:sp>
          <p:pic>
            <p:nvPicPr>
              <p:cNvPr id="240" name="image.png">
                <a:extLst>
                  <a:ext uri="{FF2B5EF4-FFF2-40B4-BE49-F238E27FC236}">
                    <a16:creationId xmlns:a16="http://schemas.microsoft.com/office/drawing/2014/main" id="{0190B388-F920-4067-963D-C87F0C00F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7530"/>
                <a:ext cx="458740" cy="307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9" name="Shape 625">
            <a:extLst>
              <a:ext uri="{FF2B5EF4-FFF2-40B4-BE49-F238E27FC236}">
                <a16:creationId xmlns:a16="http://schemas.microsoft.com/office/drawing/2014/main" id="{7910F56D-0301-4647-82E9-3F0CEBCE5F05}"/>
              </a:ext>
            </a:extLst>
          </p:cNvPr>
          <p:cNvSpPr/>
          <p:nvPr/>
        </p:nvSpPr>
        <p:spPr bwMode="auto">
          <a:xfrm>
            <a:off x="7535409" y="4373739"/>
            <a:ext cx="324674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ctr" defTabSz="2806700">
              <a:defRPr sz="4500" b="1" spc="-135">
                <a:solidFill>
                  <a:srgbClr val="0051AB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lvl1pPr>
          </a:lstStyle>
          <a:p>
            <a:pPr>
              <a:defRPr/>
            </a:pPr>
            <a:r>
              <a:rPr lang="en-US" sz="2000" kern="0" spc="-100" dirty="0">
                <a:solidFill>
                  <a:schemeClr val="tx1"/>
                </a:solidFill>
                <a:latin typeface="+mn-ea"/>
                <a:ea typeface="+mn-ea"/>
              </a:rPr>
              <a:t>TOTAL 160</a:t>
            </a:r>
            <a:r>
              <a:rPr lang="ko-KR" altLang="en-US" sz="2000" kern="0" spc="-100" dirty="0">
                <a:solidFill>
                  <a:schemeClr val="tx1"/>
                </a:solidFill>
                <a:latin typeface="+mn-ea"/>
                <a:ea typeface="+mn-ea"/>
              </a:rPr>
              <a:t>개 건물</a:t>
            </a:r>
          </a:p>
        </p:txBody>
      </p:sp>
      <p:pic>
        <p:nvPicPr>
          <p:cNvPr id="251" name="도시.png">
            <a:extLst>
              <a:ext uri="{FF2B5EF4-FFF2-40B4-BE49-F238E27FC236}">
                <a16:creationId xmlns:a16="http://schemas.microsoft.com/office/drawing/2014/main" id="{25B41210-F694-4D3A-90C5-70A409499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209" y="4890411"/>
            <a:ext cx="721954" cy="72225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2" name="Shape 746">
            <a:extLst>
              <a:ext uri="{FF2B5EF4-FFF2-40B4-BE49-F238E27FC236}">
                <a16:creationId xmlns:a16="http://schemas.microsoft.com/office/drawing/2014/main" id="{ABBFCDD3-0EE5-4F2C-8B6A-5276242F7CE6}"/>
              </a:ext>
            </a:extLst>
          </p:cNvPr>
          <p:cNvSpPr/>
          <p:nvPr/>
        </p:nvSpPr>
        <p:spPr bwMode="auto">
          <a:xfrm>
            <a:off x="8245291" y="4926504"/>
            <a:ext cx="305622" cy="550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38" y="0"/>
                </a:moveTo>
                <a:lnTo>
                  <a:pt x="1662" y="0"/>
                </a:lnTo>
                <a:cubicBezTo>
                  <a:pt x="745" y="2"/>
                  <a:pt x="3" y="421"/>
                  <a:pt x="0" y="939"/>
                </a:cubicBezTo>
                <a:lnTo>
                  <a:pt x="0" y="20661"/>
                </a:lnTo>
                <a:cubicBezTo>
                  <a:pt x="3" y="21179"/>
                  <a:pt x="745" y="21598"/>
                  <a:pt x="1662" y="21600"/>
                </a:cubicBezTo>
                <a:lnTo>
                  <a:pt x="19938" y="21600"/>
                </a:lnTo>
                <a:cubicBezTo>
                  <a:pt x="20855" y="21598"/>
                  <a:pt x="21597" y="21179"/>
                  <a:pt x="21600" y="20661"/>
                </a:cubicBezTo>
                <a:lnTo>
                  <a:pt x="21600" y="939"/>
                </a:lnTo>
                <a:cubicBezTo>
                  <a:pt x="21597" y="421"/>
                  <a:pt x="20855" y="2"/>
                  <a:pt x="19938" y="0"/>
                </a:cubicBezTo>
                <a:close/>
                <a:moveTo>
                  <a:pt x="9346" y="939"/>
                </a:moveTo>
                <a:lnTo>
                  <a:pt x="12254" y="939"/>
                </a:lnTo>
                <a:cubicBezTo>
                  <a:pt x="12598" y="939"/>
                  <a:pt x="12877" y="1097"/>
                  <a:pt x="12877" y="1291"/>
                </a:cubicBezTo>
                <a:cubicBezTo>
                  <a:pt x="12877" y="1486"/>
                  <a:pt x="12598" y="1643"/>
                  <a:pt x="12254" y="1643"/>
                </a:cubicBezTo>
                <a:lnTo>
                  <a:pt x="9346" y="1643"/>
                </a:lnTo>
                <a:cubicBezTo>
                  <a:pt x="9002" y="1643"/>
                  <a:pt x="8723" y="1486"/>
                  <a:pt x="8723" y="1291"/>
                </a:cubicBezTo>
                <a:cubicBezTo>
                  <a:pt x="8723" y="1097"/>
                  <a:pt x="9002" y="939"/>
                  <a:pt x="9346" y="939"/>
                </a:cubicBezTo>
                <a:close/>
                <a:moveTo>
                  <a:pt x="19938" y="19017"/>
                </a:moveTo>
                <a:lnTo>
                  <a:pt x="1662" y="19017"/>
                </a:lnTo>
                <a:lnTo>
                  <a:pt x="1662" y="2583"/>
                </a:lnTo>
                <a:lnTo>
                  <a:pt x="19938" y="2583"/>
                </a:lnTo>
                <a:lnTo>
                  <a:pt x="19938" y="19017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lIns="16454" tIns="16454" rIns="16454" bIns="16454" anchor="ctr"/>
          <a:lstStyle/>
          <a:p>
            <a:pPr defTabSz="1010131" eaLnBrk="1" fontAlgn="auto">
              <a:spcBef>
                <a:spcPts val="0"/>
              </a:spcBef>
              <a:spcAft>
                <a:spcPts val="0"/>
              </a:spcAft>
              <a:defRPr sz="5400">
                <a:solidFill>
                  <a:srgbClr val="2D2E2D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943" b="1" kern="0" spc="-40" dirty="0">
              <a:solidFill>
                <a:srgbClr val="2D2E2D"/>
              </a:solidFill>
              <a:latin typeface="+mn-ea"/>
              <a:sym typeface="Arial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6E10F811-BBB8-469A-B8F8-11686D3FA687}"/>
              </a:ext>
            </a:extLst>
          </p:cNvPr>
          <p:cNvSpPr txBox="1"/>
          <p:nvPr/>
        </p:nvSpPr>
        <p:spPr>
          <a:xfrm>
            <a:off x="7709954" y="5548504"/>
            <a:ext cx="130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kern="0" spc="-150" dirty="0">
                <a:latin typeface="+mn-ea"/>
                <a:cs typeface="Gilroy-Bold"/>
                <a:sym typeface="Gilroy-Bold"/>
              </a:rPr>
              <a:t>1,883</a:t>
            </a:r>
            <a:r>
              <a:rPr lang="ko-KR" altLang="en-US" sz="1400" kern="0" spc="-150" dirty="0">
                <a:latin typeface="+mn-ea"/>
                <a:cs typeface="나눔바른고딕"/>
                <a:sym typeface="나눔바른고딕"/>
              </a:rPr>
              <a:t>기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FFD8C541-D87B-42B4-B886-DE98781EA658}"/>
              </a:ext>
            </a:extLst>
          </p:cNvPr>
          <p:cNvSpPr txBox="1"/>
          <p:nvPr/>
        </p:nvSpPr>
        <p:spPr>
          <a:xfrm>
            <a:off x="9056548" y="5548504"/>
            <a:ext cx="164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kern="0" spc="-150" dirty="0">
                <a:latin typeface="+mn-ea"/>
                <a:cs typeface="Gilroy-Bold"/>
                <a:sym typeface="Gilroy-Bold"/>
              </a:rPr>
              <a:t>34,867 </a:t>
            </a:r>
            <a:r>
              <a:rPr lang="ko-KR" altLang="en-US" kern="0" spc="-150" dirty="0">
                <a:latin typeface="+mn-ea"/>
                <a:cs typeface="Gilroy-Bold"/>
                <a:sym typeface="Gilroy-Bold"/>
              </a:rPr>
              <a:t>개 업체</a:t>
            </a:r>
            <a:endParaRPr lang="en-US" altLang="ko-KR" kern="0" spc="-150" dirty="0">
              <a:latin typeface="+mn-ea"/>
              <a:cs typeface="Gilroy-Bold"/>
              <a:sym typeface="Gilroy-Bold"/>
            </a:endParaRPr>
          </a:p>
        </p:txBody>
      </p:sp>
      <p:pic>
        <p:nvPicPr>
          <p:cNvPr id="255" name="그림 254">
            <a:extLst>
              <a:ext uri="{FF2B5EF4-FFF2-40B4-BE49-F238E27FC236}">
                <a16:creationId xmlns:a16="http://schemas.microsoft.com/office/drawing/2014/main" id="{EA9F985B-8D13-4E8A-B37B-836A240B0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256" name="직사각형 255">
            <a:extLst>
              <a:ext uri="{FF2B5EF4-FFF2-40B4-BE49-F238E27FC236}">
                <a16:creationId xmlns:a16="http://schemas.microsoft.com/office/drawing/2014/main" id="{BBC654A8-2188-4CD0-8D93-C100AE4FE4BC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358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9299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effectLst/>
                <a:uLnTx/>
                <a:uFillTx/>
                <a:latin typeface="+mn-ea"/>
                <a:cs typeface="+mn-cs"/>
              </a:rPr>
              <a:t>오피스보드 월 광고료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E608A98-3A67-44CD-99E3-BC511415969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34241087"/>
              </p:ext>
            </p:extLst>
          </p:nvPr>
        </p:nvGraphicFramePr>
        <p:xfrm>
          <a:off x="1490724" y="3936323"/>
          <a:ext cx="9498012" cy="19346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4503">
                  <a:extLst>
                    <a:ext uri="{9D8B030D-6E8A-4147-A177-3AD203B41FA5}">
                      <a16:colId xmlns:a16="http://schemas.microsoft.com/office/drawing/2014/main" val="3715797712"/>
                    </a:ext>
                  </a:extLst>
                </a:gridCol>
                <a:gridCol w="2374503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2374503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2374503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</a:tblGrid>
              <a:tr h="432000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풀스크린 광고</a:t>
                      </a:r>
                      <a:endParaRPr lang="en-US" altLang="ko-KR" sz="1400" b="1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(1,852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대 기준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전체 패키지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5353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20,000,000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27,000,000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35,000,000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354668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en-US" altLang="ko-KR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일반 광고</a:t>
                      </a:r>
                      <a:endParaRPr lang="en-US" altLang="ko-KR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(1,852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대 기준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전체 패키지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87416"/>
                  </a:ext>
                </a:extLst>
              </a:tr>
              <a:tr h="5353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20,000,000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27,000,000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916626"/>
                  </a:ext>
                </a:extLst>
              </a:tr>
            </a:tbl>
          </a:graphicData>
        </a:graphic>
      </p:graphicFrame>
      <p:sp>
        <p:nvSpPr>
          <p:cNvPr id="256" name="TextBox 255">
            <a:extLst>
              <a:ext uri="{FF2B5EF4-FFF2-40B4-BE49-F238E27FC236}">
                <a16:creationId xmlns:a16="http://schemas.microsoft.com/office/drawing/2014/main" id="{D244FFB1-18D2-47E6-92C5-AB0A1BC2EF10}"/>
              </a:ext>
            </a:extLst>
          </p:cNvPr>
          <p:cNvSpPr txBox="1"/>
          <p:nvPr/>
        </p:nvSpPr>
        <p:spPr>
          <a:xfrm>
            <a:off x="9571993" y="3723421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BC5EBF0-606F-4E4B-8BF8-647C782F8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0E1786-1E84-4664-BE04-54456A683B89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FF904BB-6A4B-4276-875A-459246F871D4}"/>
              </a:ext>
            </a:extLst>
          </p:cNvPr>
          <p:cNvGrpSpPr/>
          <p:nvPr/>
        </p:nvGrpSpPr>
        <p:grpSpPr>
          <a:xfrm>
            <a:off x="4958229" y="1829713"/>
            <a:ext cx="2275542" cy="1893549"/>
            <a:chOff x="2073720" y="3001436"/>
            <a:chExt cx="3638049" cy="3027334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68F5B5E-C120-4B75-904D-1EA398247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1346" y="3001436"/>
              <a:ext cx="1610318" cy="16629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1A5F39-59F7-431A-98FD-3D5FEDC17439}"/>
                </a:ext>
              </a:extLst>
            </p:cNvPr>
            <p:cNvSpPr txBox="1"/>
            <p:nvPr/>
          </p:nvSpPr>
          <p:spPr>
            <a:xfrm>
              <a:off x="2073720" y="4667191"/>
              <a:ext cx="3638049" cy="93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+mn-ea"/>
                </a:rPr>
                <a:t>직장 내 평균 생활시간</a:t>
              </a:r>
              <a:endParaRPr lang="en-US" altLang="ko-KR" sz="1600" b="1" dirty="0">
                <a:latin typeface="+mn-ea"/>
              </a:endParaRPr>
            </a:p>
            <a:p>
              <a:pPr algn="ctr"/>
              <a:r>
                <a:rPr lang="ko-KR" altLang="en-US" sz="1600" b="1" dirty="0">
                  <a:solidFill>
                    <a:srgbClr val="2B8CFF"/>
                  </a:solidFill>
                  <a:latin typeface="+mn-ea"/>
                </a:rPr>
                <a:t>하루 평균 </a:t>
              </a:r>
              <a:r>
                <a:rPr lang="en-US" altLang="ko-KR" sz="1600" b="1" dirty="0">
                  <a:solidFill>
                    <a:srgbClr val="2B8CFF"/>
                  </a:solidFill>
                  <a:latin typeface="+mn-ea"/>
                </a:rPr>
                <a:t>9</a:t>
              </a:r>
              <a:r>
                <a:rPr lang="ko-KR" altLang="en-US" sz="1600" b="1" dirty="0">
                  <a:solidFill>
                    <a:srgbClr val="2B8CFF"/>
                  </a:solidFill>
                  <a:latin typeface="+mn-ea"/>
                </a:rPr>
                <a:t>시간 </a:t>
              </a:r>
              <a:r>
                <a:rPr lang="en-US" altLang="ko-KR" sz="1600" b="1" dirty="0">
                  <a:solidFill>
                    <a:srgbClr val="2B8CFF"/>
                  </a:solidFill>
                  <a:latin typeface="+mn-ea"/>
                </a:rPr>
                <a:t>40</a:t>
              </a:r>
              <a:r>
                <a:rPr lang="ko-KR" altLang="en-US" sz="1600" b="1" dirty="0">
                  <a:solidFill>
                    <a:srgbClr val="2B8CFF"/>
                  </a:solidFill>
                  <a:latin typeface="+mn-ea"/>
                </a:rPr>
                <a:t>분</a:t>
              </a:r>
              <a:endParaRPr lang="en-US" altLang="ko-KR" sz="1400" b="1" dirty="0">
                <a:solidFill>
                  <a:srgbClr val="2B8CFF"/>
                </a:solidFill>
                <a:latin typeface="+mn-ea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F46D5AE-197B-4EA3-A651-8A46CB62EFDA}"/>
                </a:ext>
              </a:extLst>
            </p:cNvPr>
            <p:cNvSpPr/>
            <p:nvPr/>
          </p:nvSpPr>
          <p:spPr>
            <a:xfrm>
              <a:off x="2805743" y="5588375"/>
              <a:ext cx="2081522" cy="44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100" dirty="0">
                  <a:latin typeface="+mn-ea"/>
                </a:rPr>
                <a:t>출처 </a:t>
              </a:r>
              <a:r>
                <a:rPr lang="en-US" altLang="ko-KR" sz="1100" dirty="0">
                  <a:latin typeface="+mn-ea"/>
                </a:rPr>
                <a:t>: </a:t>
              </a:r>
              <a:r>
                <a:rPr lang="ko-KR" altLang="en-US" sz="1100" dirty="0">
                  <a:latin typeface="+mn-ea"/>
                </a:rPr>
                <a:t>고용노동부</a:t>
              </a:r>
            </a:p>
          </p:txBody>
        </p:sp>
      </p:grpSp>
      <p:sp>
        <p:nvSpPr>
          <p:cNvPr id="37" name="텍스트 상자 61">
            <a:extLst>
              <a:ext uri="{FF2B5EF4-FFF2-40B4-BE49-F238E27FC236}">
                <a16:creationId xmlns:a16="http://schemas.microsoft.com/office/drawing/2014/main" id="{06E93D22-5AFD-49B8-96F7-0C7EA68F5EB1}"/>
              </a:ext>
            </a:extLst>
          </p:cNvPr>
          <p:cNvSpPr txBox="1"/>
          <p:nvPr/>
        </p:nvSpPr>
        <p:spPr bwMode="auto">
          <a:xfrm>
            <a:off x="2718274" y="3106341"/>
            <a:ext cx="2045838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0" tIns="0" rIns="0" bIns="0" spcCol="38100">
            <a:spAutoFit/>
          </a:bodyPr>
          <a:lstStyle/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spc="-50" dirty="0">
                <a:latin typeface="+mn-ea"/>
                <a:cs typeface="NanumBarunGothic" charset="-127"/>
                <a:sym typeface="Helvetica"/>
              </a:rPr>
              <a:t>반복노출을 통한 </a:t>
            </a:r>
            <a:endParaRPr lang="en-US" altLang="ko-KR" sz="1400" b="1" kern="0" spc="-50" dirty="0">
              <a:latin typeface="+mn-ea"/>
              <a:cs typeface="NanumBarunGothic" charset="-127"/>
              <a:sym typeface="Helvetica"/>
            </a:endParaRPr>
          </a:p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spc="-50" dirty="0">
                <a:latin typeface="+mn-ea"/>
                <a:cs typeface="NanumBarunGothic" charset="-127"/>
                <a:sym typeface="Helvetica"/>
              </a:rPr>
              <a:t>브랜드 각인효과</a:t>
            </a:r>
            <a:endParaRPr lang="ko-KR" altLang="en-US" sz="1200" b="1" kern="0" spc="-50" dirty="0">
              <a:latin typeface="+mn-ea"/>
              <a:cs typeface="NanumBarunGothic" charset="-127"/>
              <a:sym typeface="Helvetica"/>
            </a:endParaRPr>
          </a:p>
        </p:txBody>
      </p:sp>
      <p:sp>
        <p:nvSpPr>
          <p:cNvPr id="38" name="텍스트 상자 62">
            <a:extLst>
              <a:ext uri="{FF2B5EF4-FFF2-40B4-BE49-F238E27FC236}">
                <a16:creationId xmlns:a16="http://schemas.microsoft.com/office/drawing/2014/main" id="{F54F1FD0-07BF-4DC0-A887-8DF783514407}"/>
              </a:ext>
            </a:extLst>
          </p:cNvPr>
          <p:cNvSpPr txBox="1"/>
          <p:nvPr/>
        </p:nvSpPr>
        <p:spPr bwMode="auto">
          <a:xfrm>
            <a:off x="2718274" y="2752708"/>
            <a:ext cx="204583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0" tIns="0" rIns="0" bIns="0" spcCol="38100">
            <a:spAutoFit/>
          </a:bodyPr>
          <a:lstStyle/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kern="0" spc="-80" dirty="0">
                <a:latin typeface="+mn-ea"/>
                <a:cs typeface="S-Core Dream 7 ExtraBold" charset="-127"/>
                <a:sym typeface="Helvetica"/>
              </a:rPr>
              <a:t>반복노출</a:t>
            </a:r>
            <a:endParaRPr lang="en-US" altLang="ko-KR" b="1" kern="0" spc="-80" dirty="0">
              <a:latin typeface="+mn-ea"/>
              <a:cs typeface="S-Core Dream 7 ExtraBold" charset="-127"/>
              <a:sym typeface="Helvetica"/>
            </a:endParaRPr>
          </a:p>
        </p:txBody>
      </p:sp>
      <p:pic>
        <p:nvPicPr>
          <p:cNvPr id="39" name="free-icon-repeat-560452-1.png">
            <a:extLst>
              <a:ext uri="{FF2B5EF4-FFF2-40B4-BE49-F238E27FC236}">
                <a16:creationId xmlns:a16="http://schemas.microsoft.com/office/drawing/2014/main" id="{6A96371C-FAC4-48A9-BB42-DEBA942D93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38" y="2111819"/>
            <a:ext cx="653442" cy="4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" name="free-icon-location-3722026-1.png">
            <a:extLst>
              <a:ext uri="{FF2B5EF4-FFF2-40B4-BE49-F238E27FC236}">
                <a16:creationId xmlns:a16="http://schemas.microsoft.com/office/drawing/2014/main" id="{A3C61744-A7CE-470B-9082-2FDFB59A4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26" y="2023508"/>
            <a:ext cx="377609" cy="64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1" name="텍스트 상자 65">
            <a:extLst>
              <a:ext uri="{FF2B5EF4-FFF2-40B4-BE49-F238E27FC236}">
                <a16:creationId xmlns:a16="http://schemas.microsoft.com/office/drawing/2014/main" id="{C5A9FDB2-2FEF-4258-A9DD-B4E0EE3D12B3}"/>
              </a:ext>
            </a:extLst>
          </p:cNvPr>
          <p:cNvSpPr txBox="1"/>
          <p:nvPr/>
        </p:nvSpPr>
        <p:spPr bwMode="auto">
          <a:xfrm>
            <a:off x="7392028" y="3316824"/>
            <a:ext cx="197890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>
            <a:spAutoFit/>
          </a:bodyPr>
          <a:lstStyle/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spc="-50" dirty="0">
                <a:latin typeface="+mn-ea"/>
                <a:cs typeface="NanumBarunGothic" charset="-127"/>
                <a:sym typeface="Helvetica"/>
              </a:rPr>
              <a:t>특정지역</a:t>
            </a:r>
            <a:r>
              <a:rPr lang="en-US" altLang="ko-KR" sz="1400" b="1" kern="0" spc="-50" dirty="0">
                <a:latin typeface="+mn-ea"/>
                <a:cs typeface="NanumBarunGothic" charset="-127"/>
                <a:sym typeface="Helvetica"/>
              </a:rPr>
              <a:t> </a:t>
            </a:r>
            <a:r>
              <a:rPr lang="ko-KR" altLang="en-US" sz="1400" b="1" kern="0" spc="-50" dirty="0">
                <a:latin typeface="+mn-ea"/>
                <a:cs typeface="NanumBarunGothic" charset="-127"/>
                <a:sym typeface="Helvetica"/>
              </a:rPr>
              <a:t>선별 진행 가능</a:t>
            </a:r>
          </a:p>
        </p:txBody>
      </p:sp>
      <p:sp>
        <p:nvSpPr>
          <p:cNvPr id="42" name="텍스트 상자 66">
            <a:extLst>
              <a:ext uri="{FF2B5EF4-FFF2-40B4-BE49-F238E27FC236}">
                <a16:creationId xmlns:a16="http://schemas.microsoft.com/office/drawing/2014/main" id="{1264AF42-6EE9-4149-B511-2AE34236A696}"/>
              </a:ext>
            </a:extLst>
          </p:cNvPr>
          <p:cNvSpPr txBox="1"/>
          <p:nvPr/>
        </p:nvSpPr>
        <p:spPr bwMode="auto">
          <a:xfrm>
            <a:off x="7251701" y="2725813"/>
            <a:ext cx="221782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0" tIns="0" rIns="0" bIns="0" spcCol="38100">
            <a:spAutoFit/>
          </a:bodyPr>
          <a:lstStyle/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kern="0" spc="-80" dirty="0">
                <a:latin typeface="+mn-ea"/>
                <a:cs typeface="S-Core Dream 7 ExtraBold" charset="-127"/>
                <a:sym typeface="Helvetica"/>
              </a:rPr>
              <a:t>세부지역</a:t>
            </a:r>
            <a:endParaRPr lang="en-US" altLang="ko-KR" b="1" kern="0" spc="-80" dirty="0">
              <a:latin typeface="+mn-ea"/>
              <a:cs typeface="S-Core Dream 7 ExtraBold" charset="-127"/>
              <a:sym typeface="Helvetica"/>
            </a:endParaRPr>
          </a:p>
          <a:p>
            <a:pPr algn="ctr" defTabSz="28067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kern="0" spc="-80" dirty="0">
                <a:latin typeface="+mn-ea"/>
                <a:cs typeface="S-Core Dream 7 ExtraBold" charset="-127"/>
                <a:sym typeface="Helvetica"/>
              </a:rPr>
              <a:t>타겟팅 가능</a:t>
            </a:r>
            <a:endParaRPr lang="en-US" altLang="ko-KR" b="1" kern="0" spc="-80" dirty="0">
              <a:latin typeface="+mn-ea"/>
              <a:cs typeface="S-Core Dream 7 ExtraBold" charset="-127"/>
              <a:sym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9EC5FA-4A48-423A-BB5D-ED956689E2B3}"/>
              </a:ext>
            </a:extLst>
          </p:cNvPr>
          <p:cNvSpPr txBox="1"/>
          <p:nvPr/>
        </p:nvSpPr>
        <p:spPr>
          <a:xfrm>
            <a:off x="2238213" y="682038"/>
            <a:ext cx="77155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>
                <a:latin typeface="+mn-ea"/>
              </a:rPr>
              <a:t>하루 </a:t>
            </a:r>
            <a:r>
              <a:rPr lang="en-US" altLang="ko-KR" sz="2800" b="1" dirty="0">
                <a:latin typeface="+mn-ea"/>
              </a:rPr>
              <a:t>18</a:t>
            </a:r>
            <a:r>
              <a:rPr lang="ko-KR" altLang="en-US" sz="2800" b="1" dirty="0">
                <a:latin typeface="+mn-ea"/>
              </a:rPr>
              <a:t>시간 운영</a:t>
            </a:r>
            <a:r>
              <a:rPr lang="en-US" altLang="ko-KR" sz="2800" b="1" dirty="0">
                <a:latin typeface="+mn-ea"/>
              </a:rPr>
              <a:t> (06:00~24:00)</a:t>
            </a:r>
          </a:p>
          <a:p>
            <a:pPr algn="ctr"/>
            <a:r>
              <a:rPr lang="en-US" altLang="ko-KR" sz="3600" b="1" dirty="0">
                <a:latin typeface="+mn-ea"/>
              </a:rPr>
              <a:t>1</a:t>
            </a:r>
            <a:r>
              <a:rPr lang="ko-KR" altLang="en-US" sz="3600" b="1" dirty="0">
                <a:latin typeface="+mn-ea"/>
              </a:rPr>
              <a:t>대당 일 </a:t>
            </a:r>
            <a:r>
              <a:rPr lang="en-US" altLang="ko-KR" sz="3600" b="1" dirty="0">
                <a:latin typeface="+mn-ea"/>
              </a:rPr>
              <a:t>100</a:t>
            </a:r>
            <a:r>
              <a:rPr lang="ko-KR" altLang="en-US" sz="3600" b="1" dirty="0">
                <a:latin typeface="+mn-ea"/>
              </a:rPr>
              <a:t>회 이상 광고 노출 가능</a:t>
            </a:r>
            <a:endParaRPr lang="en-US" altLang="ko-KR" sz="3600" b="1" dirty="0"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59228E-5B47-44C9-B9B6-D42F47504E68}"/>
              </a:ext>
            </a:extLst>
          </p:cNvPr>
          <p:cNvSpPr txBox="1"/>
          <p:nvPr/>
        </p:nvSpPr>
        <p:spPr>
          <a:xfrm>
            <a:off x="1490724" y="5871007"/>
            <a:ext cx="3599236" cy="3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b="1" kern="0" dirty="0">
                <a:solidFill>
                  <a:srgbClr val="FF0000"/>
                </a:solidFill>
                <a:latin typeface="+mn-ea"/>
                <a:cs typeface="나눔바른고딕"/>
                <a:sym typeface="나눔바른고딕"/>
              </a:rPr>
              <a:t>* </a:t>
            </a:r>
            <a:r>
              <a:rPr lang="ko-KR" altLang="en-US" sz="1200" b="1" kern="0" dirty="0">
                <a:solidFill>
                  <a:srgbClr val="FF0000"/>
                </a:solidFill>
                <a:latin typeface="+mn-ea"/>
                <a:cs typeface="나눔바른고딕"/>
                <a:sym typeface="나눔바른고딕"/>
              </a:rPr>
              <a:t>세부지역 선별적 타겟팅 가능</a:t>
            </a:r>
            <a:endParaRPr lang="en-US" altLang="ko-KR" sz="1200" b="1" kern="0" dirty="0">
              <a:solidFill>
                <a:srgbClr val="FF0000"/>
              </a:solidFill>
              <a:latin typeface="+mn-ea"/>
              <a:cs typeface="나눔바른고딕"/>
              <a:sym typeface="나눔바른고딕"/>
            </a:endParaRPr>
          </a:p>
        </p:txBody>
      </p:sp>
    </p:spTree>
    <p:extLst>
      <p:ext uri="{BB962C8B-B14F-4D97-AF65-F5344CB8AC3E}">
        <p14:creationId xmlns:p14="http://schemas.microsoft.com/office/powerpoint/2010/main" val="318528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4471" y="249298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아파트 엘리베이터 모니터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20E6F00F-3C17-41AA-9183-A698F2D1E5B6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461C0F56-0E96-4A29-8D8F-04B62F59D40E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11432541"/>
              </p:ext>
            </p:extLst>
          </p:nvPr>
        </p:nvGraphicFramePr>
        <p:xfrm>
          <a:off x="1121100" y="4697077"/>
          <a:ext cx="9937580" cy="152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4395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2484395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2484395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  <a:gridCol w="2484395">
                  <a:extLst>
                    <a:ext uri="{9D8B030D-6E8A-4147-A177-3AD203B41FA5}">
                      <a16:colId xmlns:a16="http://schemas.microsoft.com/office/drawing/2014/main" val="1981723676"/>
                    </a:ext>
                  </a:extLst>
                </a:gridCol>
              </a:tblGrid>
              <a:tr h="3816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구 분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 (1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 이상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66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 이상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모니터 수량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5,000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9,000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16,000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354668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수도권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4,000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7,200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12,000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87416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지방전체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1,600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2,900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4,000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91662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DEA03D7-350E-42F1-8A94-5076172AFED5}"/>
              </a:ext>
            </a:extLst>
          </p:cNvPr>
          <p:cNvSpPr txBox="1"/>
          <p:nvPr/>
        </p:nvSpPr>
        <p:spPr>
          <a:xfrm>
            <a:off x="9689051" y="4466245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39923E-459B-4AED-BFAD-E32F16B2C770}"/>
              </a:ext>
            </a:extLst>
          </p:cNvPr>
          <p:cNvSpPr txBox="1"/>
          <p:nvPr/>
        </p:nvSpPr>
        <p:spPr>
          <a:xfrm>
            <a:off x="1121100" y="6223477"/>
            <a:ext cx="3599236" cy="3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b="1" kern="0" dirty="0">
                <a:solidFill>
                  <a:srgbClr val="FF0000"/>
                </a:solidFill>
                <a:latin typeface="+mn-ea"/>
                <a:cs typeface="나눔바른고딕"/>
                <a:sym typeface="나눔바른고딕"/>
              </a:rPr>
              <a:t>* </a:t>
            </a:r>
            <a:r>
              <a:rPr lang="ko-KR" altLang="en-US" sz="1200" b="1" kern="0" dirty="0">
                <a:solidFill>
                  <a:srgbClr val="FF0000"/>
                </a:solidFill>
                <a:latin typeface="+mn-ea"/>
                <a:cs typeface="나눔바른고딕"/>
                <a:sym typeface="나눔바른고딕"/>
              </a:rPr>
              <a:t>세부지역 선별적 타겟팅 가능</a:t>
            </a:r>
            <a:endParaRPr lang="en-US" altLang="ko-KR" sz="1200" b="1" kern="0" dirty="0">
              <a:solidFill>
                <a:srgbClr val="FF0000"/>
              </a:solidFill>
              <a:latin typeface="+mn-ea"/>
              <a:cs typeface="나눔바른고딕"/>
              <a:sym typeface="나눔바른고딕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5E0483A6-F4DB-461B-B05F-D8A3A8D8911F}"/>
              </a:ext>
            </a:extLst>
          </p:cNvPr>
          <p:cNvGrpSpPr/>
          <p:nvPr/>
        </p:nvGrpSpPr>
        <p:grpSpPr>
          <a:xfrm>
            <a:off x="4978629" y="3876082"/>
            <a:ext cx="2312409" cy="473572"/>
            <a:chOff x="4978629" y="3876082"/>
            <a:chExt cx="2312409" cy="473572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3264692-4CBA-4A88-8A36-305E927D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629" y="3876082"/>
              <a:ext cx="831578" cy="473572"/>
            </a:xfrm>
            <a:prstGeom prst="rect">
              <a:avLst/>
            </a:prstGeom>
          </p:spPr>
        </p:pic>
        <p:sp>
          <p:nvSpPr>
            <p:cNvPr id="49" name="텍스트 상자 65">
              <a:extLst>
                <a:ext uri="{FF2B5EF4-FFF2-40B4-BE49-F238E27FC236}">
                  <a16:creationId xmlns:a16="http://schemas.microsoft.com/office/drawing/2014/main" id="{246C86A7-8D6E-41C1-8FF4-3C21E4CC7940}"/>
                </a:ext>
              </a:extLst>
            </p:cNvPr>
            <p:cNvSpPr txBox="1"/>
            <p:nvPr/>
          </p:nvSpPr>
          <p:spPr bwMode="auto">
            <a:xfrm>
              <a:off x="5312136" y="4052971"/>
              <a:ext cx="1978902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>
              <a:spAutoFit/>
            </a:bodyPr>
            <a:lstStyle/>
            <a:p>
              <a:pPr algn="ctr" defTabSz="2806700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kern="0" spc="-50" dirty="0">
                  <a:latin typeface="+mn-ea"/>
                  <a:cs typeface="NanumBarunGothic" charset="-127"/>
                  <a:sym typeface="Helvetica"/>
                </a:rPr>
                <a:t>600,000</a:t>
              </a:r>
              <a:r>
                <a:rPr lang="ko-KR" altLang="en-US" sz="1400" b="1" kern="0" spc="-50" dirty="0">
                  <a:latin typeface="+mn-ea"/>
                  <a:cs typeface="NanumBarunGothic" charset="-127"/>
                  <a:sym typeface="Helvetica"/>
                </a:rPr>
                <a:t> 세대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DF826975-AC0A-4D60-BD79-BECEAF10B277}"/>
              </a:ext>
            </a:extLst>
          </p:cNvPr>
          <p:cNvGrpSpPr/>
          <p:nvPr/>
        </p:nvGrpSpPr>
        <p:grpSpPr>
          <a:xfrm>
            <a:off x="8351308" y="3904986"/>
            <a:ext cx="2184277" cy="473572"/>
            <a:chOff x="8351308" y="3904986"/>
            <a:chExt cx="2184277" cy="473572"/>
          </a:xfrm>
        </p:grpSpPr>
        <p:sp>
          <p:nvSpPr>
            <p:cNvPr id="46" name="Shape 746">
              <a:extLst>
                <a:ext uri="{FF2B5EF4-FFF2-40B4-BE49-F238E27FC236}">
                  <a16:creationId xmlns:a16="http://schemas.microsoft.com/office/drawing/2014/main" id="{4FBB5C91-FF83-4BC0-AC32-4AFE1CF7C37E}"/>
                </a:ext>
              </a:extLst>
            </p:cNvPr>
            <p:cNvSpPr/>
            <p:nvPr/>
          </p:nvSpPr>
          <p:spPr bwMode="auto">
            <a:xfrm>
              <a:off x="8351308" y="3904986"/>
              <a:ext cx="286057" cy="47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0"/>
                  </a:moveTo>
                  <a:lnTo>
                    <a:pt x="1662" y="0"/>
                  </a:lnTo>
                  <a:cubicBezTo>
                    <a:pt x="745" y="2"/>
                    <a:pt x="3" y="421"/>
                    <a:pt x="0" y="939"/>
                  </a:cubicBezTo>
                  <a:lnTo>
                    <a:pt x="0" y="20661"/>
                  </a:lnTo>
                  <a:cubicBezTo>
                    <a:pt x="3" y="21179"/>
                    <a:pt x="745" y="21598"/>
                    <a:pt x="1662" y="21600"/>
                  </a:cubicBezTo>
                  <a:lnTo>
                    <a:pt x="19938" y="21600"/>
                  </a:lnTo>
                  <a:cubicBezTo>
                    <a:pt x="20855" y="21598"/>
                    <a:pt x="21597" y="21179"/>
                    <a:pt x="21600" y="20661"/>
                  </a:cubicBezTo>
                  <a:lnTo>
                    <a:pt x="21600" y="939"/>
                  </a:lnTo>
                  <a:cubicBezTo>
                    <a:pt x="21597" y="421"/>
                    <a:pt x="20855" y="2"/>
                    <a:pt x="19938" y="0"/>
                  </a:cubicBezTo>
                  <a:close/>
                  <a:moveTo>
                    <a:pt x="9346" y="939"/>
                  </a:moveTo>
                  <a:lnTo>
                    <a:pt x="12254" y="939"/>
                  </a:lnTo>
                  <a:cubicBezTo>
                    <a:pt x="12598" y="939"/>
                    <a:pt x="12877" y="1097"/>
                    <a:pt x="12877" y="1291"/>
                  </a:cubicBezTo>
                  <a:cubicBezTo>
                    <a:pt x="12877" y="1486"/>
                    <a:pt x="12598" y="1643"/>
                    <a:pt x="12254" y="1643"/>
                  </a:cubicBezTo>
                  <a:lnTo>
                    <a:pt x="9346" y="1643"/>
                  </a:lnTo>
                  <a:cubicBezTo>
                    <a:pt x="9002" y="1643"/>
                    <a:pt x="8723" y="1486"/>
                    <a:pt x="8723" y="1291"/>
                  </a:cubicBezTo>
                  <a:cubicBezTo>
                    <a:pt x="8723" y="1097"/>
                    <a:pt x="9002" y="939"/>
                    <a:pt x="9346" y="939"/>
                  </a:cubicBezTo>
                  <a:close/>
                  <a:moveTo>
                    <a:pt x="19938" y="19017"/>
                  </a:moveTo>
                  <a:lnTo>
                    <a:pt x="1662" y="19017"/>
                  </a:lnTo>
                  <a:lnTo>
                    <a:pt x="1662" y="2583"/>
                  </a:lnTo>
                  <a:lnTo>
                    <a:pt x="19938" y="2583"/>
                  </a:lnTo>
                  <a:lnTo>
                    <a:pt x="19938" y="19017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lIns="16454" tIns="16454" rIns="16454" bIns="16454" anchor="ctr"/>
            <a:lstStyle/>
            <a:p>
              <a:pPr defTabSz="1010131" eaLnBrk="1" fontAlgn="auto">
                <a:spcBef>
                  <a:spcPts val="0"/>
                </a:spcBef>
                <a:spcAft>
                  <a:spcPts val="0"/>
                </a:spcAft>
                <a:defRPr sz="5400">
                  <a:solidFill>
                    <a:srgbClr val="2D2E2D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sz="1943" b="1" kern="0" spc="-40" dirty="0">
                <a:solidFill>
                  <a:srgbClr val="2D2E2D"/>
                </a:solidFill>
                <a:latin typeface="+mn-ea"/>
                <a:sym typeface="Arial"/>
              </a:endParaRPr>
            </a:p>
          </p:txBody>
        </p:sp>
        <p:sp>
          <p:nvSpPr>
            <p:cNvPr id="50" name="텍스트 상자 65">
              <a:extLst>
                <a:ext uri="{FF2B5EF4-FFF2-40B4-BE49-F238E27FC236}">
                  <a16:creationId xmlns:a16="http://schemas.microsoft.com/office/drawing/2014/main" id="{AE861096-3F55-4DAB-9FA4-06463006FED1}"/>
                </a:ext>
              </a:extLst>
            </p:cNvPr>
            <p:cNvSpPr txBox="1"/>
            <p:nvPr/>
          </p:nvSpPr>
          <p:spPr bwMode="auto">
            <a:xfrm>
              <a:off x="8556683" y="4044940"/>
              <a:ext cx="1978902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>
              <a:spAutoFit/>
            </a:bodyPr>
            <a:lstStyle/>
            <a:p>
              <a:pPr algn="ctr" defTabSz="2806700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kern="0" spc="-50" dirty="0">
                  <a:latin typeface="+mn-ea"/>
                  <a:cs typeface="NanumBarunGothic" charset="-127"/>
                  <a:sym typeface="Helvetica"/>
                </a:rPr>
                <a:t>16,000</a:t>
              </a:r>
              <a:r>
                <a:rPr lang="ko-KR" altLang="en-US" sz="1400" b="1" kern="0" spc="-50" dirty="0">
                  <a:latin typeface="+mn-ea"/>
                  <a:cs typeface="NanumBarunGothic" charset="-127"/>
                  <a:sym typeface="Helvetica"/>
                </a:rPr>
                <a:t>여개 모니터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C41CD97-E3E0-46AB-8770-FEA20614B457}"/>
              </a:ext>
            </a:extLst>
          </p:cNvPr>
          <p:cNvSpPr txBox="1"/>
          <p:nvPr/>
        </p:nvSpPr>
        <p:spPr>
          <a:xfrm>
            <a:off x="1103296" y="749780"/>
            <a:ext cx="1002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집중도 높은 공간 점유형 미디어 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/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입주민 대상 프로모션 이벤트에 용이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D85441E1-CF04-41C2-9CA4-95BE263BC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58" y="1338485"/>
            <a:ext cx="2220021" cy="2385033"/>
          </a:xfrm>
          <a:prstGeom prst="rect">
            <a:avLst/>
          </a:prstGeom>
        </p:spPr>
      </p:pic>
      <p:pic>
        <p:nvPicPr>
          <p:cNvPr id="54" name="Image 5" descr="http://20.214.0.180:9000/live/2025-03-26/20250326_123032.jpg">
            <a:extLst>
              <a:ext uri="{FF2B5EF4-FFF2-40B4-BE49-F238E27FC236}">
                <a16:creationId xmlns:a16="http://schemas.microsoft.com/office/drawing/2014/main" id="{27831987-FF38-4B0D-BA15-D0EB0FC355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9635" y="1353923"/>
            <a:ext cx="3394800" cy="23544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EBC6A5E8-8F4D-4DA5-950D-295B384F5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27" y="1328601"/>
            <a:ext cx="3220993" cy="2405787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DDBBAA41-8FAB-439B-8002-FE5E2363C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06" y="1348368"/>
            <a:ext cx="2058463" cy="2375150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148D3B4D-5631-4069-9A6F-4A7EB149C464}"/>
              </a:ext>
            </a:extLst>
          </p:cNvPr>
          <p:cNvGrpSpPr/>
          <p:nvPr/>
        </p:nvGrpSpPr>
        <p:grpSpPr>
          <a:xfrm>
            <a:off x="1478505" y="3624847"/>
            <a:ext cx="2643746" cy="918247"/>
            <a:chOff x="1567602" y="3663352"/>
            <a:chExt cx="2643746" cy="918247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FBBB4627-5BA5-4BD2-AFC3-E0AEE7026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602" y="3663352"/>
              <a:ext cx="918247" cy="918247"/>
            </a:xfrm>
            <a:prstGeom prst="rect">
              <a:avLst/>
            </a:prstGeom>
          </p:spPr>
        </p:pic>
        <p:sp>
          <p:nvSpPr>
            <p:cNvPr id="25" name="텍스트 상자 65">
              <a:extLst>
                <a:ext uri="{FF2B5EF4-FFF2-40B4-BE49-F238E27FC236}">
                  <a16:creationId xmlns:a16="http://schemas.microsoft.com/office/drawing/2014/main" id="{86A7B04B-FBDC-4499-83AF-08C5762BD463}"/>
                </a:ext>
              </a:extLst>
            </p:cNvPr>
            <p:cNvSpPr txBox="1"/>
            <p:nvPr/>
          </p:nvSpPr>
          <p:spPr bwMode="auto">
            <a:xfrm>
              <a:off x="2232446" y="4122476"/>
              <a:ext cx="1978902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>
              <a:spAutoFit/>
            </a:bodyPr>
            <a:lstStyle/>
            <a:p>
              <a:pPr algn="ctr" defTabSz="2806700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b="1" kern="0" spc="-50" dirty="0">
                  <a:latin typeface="+mn-ea"/>
                  <a:cs typeface="NanumBarunGothic" charset="-127"/>
                  <a:sym typeface="Helvetica"/>
                </a:rPr>
                <a:t>아파트 </a:t>
              </a:r>
              <a:r>
                <a:rPr lang="en-US" altLang="ko-KR" sz="1400" b="1" kern="0" spc="-50" dirty="0">
                  <a:latin typeface="+mn-ea"/>
                  <a:cs typeface="NanumBarunGothic" charset="-127"/>
                  <a:sym typeface="Helvetica"/>
                </a:rPr>
                <a:t>1,000 </a:t>
              </a:r>
              <a:r>
                <a:rPr lang="ko-KR" altLang="en-US" sz="1400" b="1" kern="0" spc="-50" dirty="0">
                  <a:latin typeface="+mn-ea"/>
                  <a:cs typeface="NanumBarunGothic" charset="-127"/>
                  <a:sym typeface="Helvetica"/>
                </a:rPr>
                <a:t>단지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335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37EC3025-53B2-4179-9559-B6FC161AACD8}"/>
              </a:ext>
            </a:extLst>
          </p:cNvPr>
          <p:cNvSpPr/>
          <p:nvPr/>
        </p:nvSpPr>
        <p:spPr>
          <a:xfrm>
            <a:off x="737785" y="1034804"/>
            <a:ext cx="1090317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 w="13500">
                  <a:solidFill>
                    <a:prstClr val="black">
                      <a:lumMod val="85000"/>
                      <a:lumOff val="15000"/>
                      <a:alpha val="6000"/>
                    </a:prst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주요 상권 및 비즈니스</a:t>
            </a:r>
            <a:r>
              <a:rPr kumimoji="0" lang="en-US" altLang="ko-KR" sz="2400" b="1" i="0" u="none" strike="noStrike" kern="1200" cap="none" spc="0" normalizeH="0" baseline="0" noProof="0" dirty="0">
                <a:ln w="13500">
                  <a:solidFill>
                    <a:prstClr val="black">
                      <a:lumMod val="85000"/>
                      <a:lumOff val="15000"/>
                      <a:alpha val="6000"/>
                    </a:prst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>
                <a:ln w="13500">
                  <a:solidFill>
                    <a:prstClr val="black">
                      <a:lumMod val="85000"/>
                      <a:lumOff val="15000"/>
                      <a:alpha val="6000"/>
                    </a:prst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문화공간이 모여 있는 최고의 랜드 마크 </a:t>
            </a:r>
            <a:r>
              <a:rPr kumimoji="0" lang="en-US" altLang="ko-KR" sz="2400" b="1" i="0" u="none" strike="noStrike" kern="1200" cap="none" spc="0" normalizeH="0" baseline="0" noProof="0" dirty="0">
                <a:ln w="13500">
                  <a:solidFill>
                    <a:prstClr val="black">
                      <a:lumMod val="85000"/>
                      <a:lumOff val="15000"/>
                      <a:alpha val="6000"/>
                    </a:prst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“COEX MALL”</a:t>
            </a:r>
            <a:endParaRPr kumimoji="0" lang="ko-KR" altLang="en-US" sz="2400" b="1" i="0" u="none" strike="noStrike" kern="1200" cap="none" spc="-150" normalizeH="0" baseline="0" noProof="0" dirty="0">
              <a:ln w="13500">
                <a:solidFill>
                  <a:prstClr val="black">
                    <a:lumMod val="85000"/>
                    <a:lumOff val="15000"/>
                    <a:alpha val="6000"/>
                  </a:prst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8031" y="255002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코엑스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9to9 Cube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2A9EC2D-9B53-45A9-9D35-055E339A3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2" y="1644766"/>
            <a:ext cx="10058400" cy="4793897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E5552648-6ADF-4C68-BA8C-AACB7DFF5BE1}"/>
              </a:ext>
            </a:extLst>
          </p:cNvPr>
          <p:cNvSpPr/>
          <p:nvPr/>
        </p:nvSpPr>
        <p:spPr>
          <a:xfrm>
            <a:off x="6306515" y="4246727"/>
            <a:ext cx="1487416" cy="1444959"/>
          </a:xfrm>
          <a:prstGeom prst="ellipse">
            <a:avLst/>
          </a:prstGeom>
          <a:solidFill>
            <a:srgbClr val="4472C4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1F8727A-8C06-4932-A0CF-0F9B58FE46AB}"/>
              </a:ext>
            </a:extLst>
          </p:cNvPr>
          <p:cNvSpPr/>
          <p:nvPr/>
        </p:nvSpPr>
        <p:spPr>
          <a:xfrm>
            <a:off x="2959988" y="3932076"/>
            <a:ext cx="1701082" cy="1695855"/>
          </a:xfrm>
          <a:prstGeom prst="ellipse">
            <a:avLst/>
          </a:prstGeom>
          <a:solidFill>
            <a:srgbClr val="FF007F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18CAD7B-5FB3-41AA-85F4-76F22609B5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5135"/>
          <a:stretch/>
        </p:blipFill>
        <p:spPr>
          <a:xfrm>
            <a:off x="8010355" y="5053461"/>
            <a:ext cx="1853738" cy="133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AD026F-F1EF-4DCD-83AF-79140517BE60}"/>
              </a:ext>
            </a:extLst>
          </p:cNvPr>
          <p:cNvSpPr txBox="1"/>
          <p:nvPr/>
        </p:nvSpPr>
        <p:spPr>
          <a:xfrm>
            <a:off x="3217545" y="4041714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latin typeface="+mn-ea"/>
              </a:rPr>
              <a:t>정문 구역 </a:t>
            </a:r>
            <a:r>
              <a:rPr lang="en-US" altLang="ko-KR" sz="1400" b="1" dirty="0">
                <a:latin typeface="+mn-ea"/>
              </a:rPr>
              <a:t>9</a:t>
            </a:r>
            <a:r>
              <a:rPr lang="ko-KR" altLang="en-US" sz="1400" b="1" dirty="0">
                <a:latin typeface="+mn-ea"/>
              </a:rPr>
              <a:t>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AA3B8E-E342-41CA-AB26-C275589B08CB}"/>
              </a:ext>
            </a:extLst>
          </p:cNvPr>
          <p:cNvSpPr txBox="1"/>
          <p:nvPr/>
        </p:nvSpPr>
        <p:spPr>
          <a:xfrm>
            <a:off x="6372794" y="4503004"/>
            <a:ext cx="140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latin typeface="+mn-ea"/>
              </a:rPr>
              <a:t>라이브플라자 </a:t>
            </a:r>
            <a:r>
              <a:rPr lang="en-US" altLang="ko-KR" sz="1200" b="1" dirty="0">
                <a:latin typeface="+mn-ea"/>
              </a:rPr>
              <a:t>9</a:t>
            </a:r>
            <a:r>
              <a:rPr lang="ko-KR" altLang="en-US" sz="1200" b="1" dirty="0">
                <a:latin typeface="+mn-ea"/>
              </a:rPr>
              <a:t>기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93BE798-7F24-450B-B063-82CC5A17DD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4"/>
          <a:stretch/>
        </p:blipFill>
        <p:spPr>
          <a:xfrm>
            <a:off x="1202036" y="3037646"/>
            <a:ext cx="1825854" cy="133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7000E13C-F6B2-45A7-BA52-E5F92D4318C4}"/>
              </a:ext>
            </a:extLst>
          </p:cNvPr>
          <p:cNvGrpSpPr/>
          <p:nvPr/>
        </p:nvGrpSpPr>
        <p:grpSpPr>
          <a:xfrm>
            <a:off x="3248569" y="4296130"/>
            <a:ext cx="892142" cy="907070"/>
            <a:chOff x="5692354" y="134467"/>
            <a:chExt cx="892142" cy="907070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76DD136-CCD4-4B23-B81E-1F0719A4BD5E}"/>
                </a:ext>
              </a:extLst>
            </p:cNvPr>
            <p:cNvSpPr/>
            <p:nvPr/>
          </p:nvSpPr>
          <p:spPr>
            <a:xfrm>
              <a:off x="6147900" y="442121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E99C191-45DC-443E-B076-D9A3756EEDD8}"/>
                </a:ext>
              </a:extLst>
            </p:cNvPr>
            <p:cNvSpPr/>
            <p:nvPr/>
          </p:nvSpPr>
          <p:spPr>
            <a:xfrm>
              <a:off x="5996524" y="596464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658EE35-9656-46D7-8493-37BD7716D142}"/>
                </a:ext>
              </a:extLst>
            </p:cNvPr>
            <p:cNvSpPr/>
            <p:nvPr/>
          </p:nvSpPr>
          <p:spPr>
            <a:xfrm>
              <a:off x="6296501" y="286209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2A9097C-7994-40A4-90FC-9E9864827201}"/>
                </a:ext>
              </a:extLst>
            </p:cNvPr>
            <p:cNvSpPr/>
            <p:nvPr/>
          </p:nvSpPr>
          <p:spPr>
            <a:xfrm>
              <a:off x="5692354" y="902143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62251549-B3B6-4642-89E2-D97693497CB3}"/>
                </a:ext>
              </a:extLst>
            </p:cNvPr>
            <p:cNvSpPr/>
            <p:nvPr/>
          </p:nvSpPr>
          <p:spPr>
            <a:xfrm>
              <a:off x="6445102" y="134467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4A0C1C2C-8BB4-418E-80DE-E3BECC531C07}"/>
                </a:ext>
              </a:extLst>
            </p:cNvPr>
            <p:cNvSpPr/>
            <p:nvPr/>
          </p:nvSpPr>
          <p:spPr>
            <a:xfrm>
              <a:off x="5844573" y="752404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E8D64AC-9042-4E2A-AE70-09F7A00B335D}"/>
                </a:ext>
              </a:extLst>
            </p:cNvPr>
            <p:cNvSpPr/>
            <p:nvPr/>
          </p:nvSpPr>
          <p:spPr>
            <a:xfrm>
              <a:off x="6405690" y="478947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8840B2B0-596C-4C5B-B41F-D4B7BDA379B1}"/>
                </a:ext>
              </a:extLst>
            </p:cNvPr>
            <p:cNvSpPr/>
            <p:nvPr/>
          </p:nvSpPr>
          <p:spPr>
            <a:xfrm>
              <a:off x="6254314" y="633293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6BD8D73-FCC9-4007-8E5E-9C20DC25C596}"/>
                </a:ext>
              </a:extLst>
            </p:cNvPr>
            <p:cNvSpPr/>
            <p:nvPr/>
          </p:nvSpPr>
          <p:spPr>
            <a:xfrm>
              <a:off x="6102365" y="789233"/>
              <a:ext cx="139394" cy="139394"/>
            </a:xfrm>
            <a:prstGeom prst="rect">
              <a:avLst/>
            </a:prstGeom>
            <a:solidFill>
              <a:srgbClr val="FF3399"/>
            </a:solidFill>
            <a:ln w="6350" cap="flat" cmpd="sng" algn="ctr">
              <a:solidFill>
                <a:srgbClr val="FF33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54D1608-22CE-4ABF-907A-EE333A943FE6}"/>
              </a:ext>
            </a:extLst>
          </p:cNvPr>
          <p:cNvGrpSpPr/>
          <p:nvPr/>
        </p:nvGrpSpPr>
        <p:grpSpPr>
          <a:xfrm>
            <a:off x="6765937" y="4747554"/>
            <a:ext cx="568573" cy="567864"/>
            <a:chOff x="8498932" y="633677"/>
            <a:chExt cx="568573" cy="567864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B50F377F-4A74-4404-8C7A-EFA1B5EF4644}"/>
                </a:ext>
              </a:extLst>
            </p:cNvPr>
            <p:cNvSpPr/>
            <p:nvPr/>
          </p:nvSpPr>
          <p:spPr>
            <a:xfrm>
              <a:off x="8498933" y="63367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1A94610-33C4-4018-990B-B53871C78D66}"/>
                </a:ext>
              </a:extLst>
            </p:cNvPr>
            <p:cNvSpPr/>
            <p:nvPr/>
          </p:nvSpPr>
          <p:spPr>
            <a:xfrm>
              <a:off x="8713522" y="63367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742CE05-9E36-4972-902B-172F1B8A8911}"/>
                </a:ext>
              </a:extLst>
            </p:cNvPr>
            <p:cNvSpPr/>
            <p:nvPr/>
          </p:nvSpPr>
          <p:spPr>
            <a:xfrm>
              <a:off x="8713522" y="842768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969C9BB-1BD4-44A8-98A9-7178D7EBB055}"/>
                </a:ext>
              </a:extLst>
            </p:cNvPr>
            <p:cNvSpPr/>
            <p:nvPr/>
          </p:nvSpPr>
          <p:spPr>
            <a:xfrm>
              <a:off x="8498932" y="842768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E9F408F4-2053-4997-81D2-9CBD5BCAA210}"/>
                </a:ext>
              </a:extLst>
            </p:cNvPr>
            <p:cNvSpPr/>
            <p:nvPr/>
          </p:nvSpPr>
          <p:spPr>
            <a:xfrm>
              <a:off x="8498932" y="106214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5F2043D-6E35-44D1-AE7B-7521B7516CBF}"/>
                </a:ext>
              </a:extLst>
            </p:cNvPr>
            <p:cNvSpPr/>
            <p:nvPr/>
          </p:nvSpPr>
          <p:spPr>
            <a:xfrm>
              <a:off x="8713521" y="106214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8F16D725-9B7C-4A19-ADBA-7356EC687237}"/>
                </a:ext>
              </a:extLst>
            </p:cNvPr>
            <p:cNvSpPr/>
            <p:nvPr/>
          </p:nvSpPr>
          <p:spPr>
            <a:xfrm>
              <a:off x="8928111" y="855330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EFB65434-EE72-48EE-9BA5-AEDFE863E0AE}"/>
                </a:ext>
              </a:extLst>
            </p:cNvPr>
            <p:cNvSpPr/>
            <p:nvPr/>
          </p:nvSpPr>
          <p:spPr>
            <a:xfrm>
              <a:off x="8928111" y="106214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355398BF-FC4B-48AB-9B49-89B26720A8E9}"/>
                </a:ext>
              </a:extLst>
            </p:cNvPr>
            <p:cNvSpPr/>
            <p:nvPr/>
          </p:nvSpPr>
          <p:spPr>
            <a:xfrm>
              <a:off x="8928110" y="633677"/>
              <a:ext cx="139394" cy="139394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6350" cap="flat" cmpd="sng" algn="ctr">
              <a:solidFill>
                <a:srgbClr val="0353F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E010F3B0-C3DC-41DE-B837-F6B8EE8B59E1}"/>
              </a:ext>
            </a:extLst>
          </p:cNvPr>
          <p:cNvGrpSpPr/>
          <p:nvPr/>
        </p:nvGrpSpPr>
        <p:grpSpPr>
          <a:xfrm>
            <a:off x="1437816" y="5729091"/>
            <a:ext cx="598312" cy="591334"/>
            <a:chOff x="3637910" y="5159754"/>
            <a:chExt cx="840939" cy="816514"/>
          </a:xfrm>
        </p:grpSpPr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C428F5FF-45C6-4CD0-A1A5-F86BEFE53580}"/>
                </a:ext>
              </a:extLst>
            </p:cNvPr>
            <p:cNvSpPr/>
            <p:nvPr/>
          </p:nvSpPr>
          <p:spPr>
            <a:xfrm>
              <a:off x="3637910" y="5159754"/>
              <a:ext cx="816514" cy="816514"/>
            </a:xfrm>
            <a:prstGeom prst="ellipse">
              <a:avLst/>
            </a:prstGeom>
            <a:noFill/>
            <a:ln w="76200" cap="flat" cmpd="sng" algn="ctr">
              <a:solidFill>
                <a:srgbClr val="33A2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A6004C01-E11E-419A-AE17-9B2F9DCBD160}"/>
                </a:ext>
              </a:extLst>
            </p:cNvPr>
            <p:cNvSpPr/>
            <p:nvPr/>
          </p:nvSpPr>
          <p:spPr>
            <a:xfrm>
              <a:off x="3865171" y="5205862"/>
              <a:ext cx="361992" cy="375172"/>
            </a:xfrm>
            <a:prstGeom prst="ellipse">
              <a:avLst/>
            </a:prstGeom>
            <a:solidFill>
              <a:srgbClr val="33A23D"/>
            </a:solidFill>
            <a:ln w="12700" cap="flat" cmpd="sng" algn="ctr">
              <a:solidFill>
                <a:srgbClr val="33A2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8E7A2C6F-9744-4B03-B57A-B730FA055A92}"/>
                </a:ext>
              </a:extLst>
            </p:cNvPr>
            <p:cNvSpPr/>
            <p:nvPr/>
          </p:nvSpPr>
          <p:spPr>
            <a:xfrm>
              <a:off x="3766955" y="5260017"/>
              <a:ext cx="543436" cy="318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 w="13462">
                    <a:solidFill>
                      <a:prstClr val="white">
                        <a:alpha val="6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219</a:t>
              </a: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226F289B-0F21-401D-AEBC-C7E0A1D5A134}"/>
                </a:ext>
              </a:extLst>
            </p:cNvPr>
            <p:cNvSpPr/>
            <p:nvPr/>
          </p:nvSpPr>
          <p:spPr>
            <a:xfrm>
              <a:off x="3678565" y="5571029"/>
              <a:ext cx="800284" cy="339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1" i="0" u="none" strike="noStrike" kern="0" cap="none" spc="0" normalizeH="0" baseline="0" noProof="0" dirty="0">
                  <a:ln w="13500">
                    <a:solidFill>
                      <a:prstClr val="black">
                        <a:lumMod val="85000"/>
                        <a:lumOff val="15000"/>
                        <a:alpha val="6000"/>
                      </a:prstClr>
                    </a:solidFill>
                    <a:prstDash val="solid"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+mn-ea"/>
                </a:rPr>
                <a:t>삼성역</a:t>
              </a:r>
              <a:endPara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01F8A785-916D-4EA8-9BDE-19CC2A9FE89F}"/>
              </a:ext>
            </a:extLst>
          </p:cNvPr>
          <p:cNvGrpSpPr/>
          <p:nvPr/>
        </p:nvGrpSpPr>
        <p:grpSpPr>
          <a:xfrm>
            <a:off x="10373682" y="5715634"/>
            <a:ext cx="575411" cy="555371"/>
            <a:chOff x="10968580" y="4450988"/>
            <a:chExt cx="851626" cy="816514"/>
          </a:xfrm>
        </p:grpSpPr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74734454-739F-4040-ABDD-BECD5089087A}"/>
                </a:ext>
              </a:extLst>
            </p:cNvPr>
            <p:cNvSpPr/>
            <p:nvPr/>
          </p:nvSpPr>
          <p:spPr>
            <a:xfrm>
              <a:off x="10968580" y="4450988"/>
              <a:ext cx="816514" cy="816514"/>
            </a:xfrm>
            <a:prstGeom prst="ellipse">
              <a:avLst/>
            </a:prstGeom>
            <a:noFill/>
            <a:ln w="76200" cap="flat" cmpd="sng" algn="ctr">
              <a:solidFill>
                <a:srgbClr val="A17E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CC83F89C-0879-4775-B7B8-76D935329B32}"/>
                </a:ext>
              </a:extLst>
            </p:cNvPr>
            <p:cNvSpPr/>
            <p:nvPr/>
          </p:nvSpPr>
          <p:spPr>
            <a:xfrm>
              <a:off x="11195841" y="4497096"/>
              <a:ext cx="361992" cy="375172"/>
            </a:xfrm>
            <a:prstGeom prst="ellipse">
              <a:avLst/>
            </a:prstGeom>
            <a:solidFill>
              <a:srgbClr val="A17E46"/>
            </a:solidFill>
            <a:ln w="12700" cap="flat" cmpd="sng" algn="ctr">
              <a:solidFill>
                <a:srgbClr val="A17E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D42E1B6C-412E-462D-BB10-1D33376F2896}"/>
                </a:ext>
              </a:extLst>
            </p:cNvPr>
            <p:cNvSpPr/>
            <p:nvPr/>
          </p:nvSpPr>
          <p:spPr>
            <a:xfrm>
              <a:off x="11090715" y="4551251"/>
              <a:ext cx="572245" cy="339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 w="13462">
                    <a:solidFill>
                      <a:prstClr val="white">
                        <a:alpha val="6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929</a:t>
              </a: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FAAA9DDC-BBF5-4F64-81EE-FD35D5A6F589}"/>
                </a:ext>
              </a:extLst>
            </p:cNvPr>
            <p:cNvSpPr/>
            <p:nvPr/>
          </p:nvSpPr>
          <p:spPr>
            <a:xfrm>
              <a:off x="11034435" y="4862263"/>
              <a:ext cx="785771" cy="339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0" cap="none" spc="0" normalizeH="0" baseline="0" noProof="0" dirty="0">
                  <a:ln w="13500">
                    <a:solidFill>
                      <a:prstClr val="black">
                        <a:lumMod val="85000"/>
                        <a:lumOff val="15000"/>
                        <a:alpha val="6000"/>
                      </a:prstClr>
                    </a:solidFill>
                    <a:prstDash val="solid"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+mn-ea"/>
                </a:rPr>
                <a:t>봉은사</a:t>
              </a: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018C7A71-DFA7-4769-8ABF-48732AC0C1EF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6510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9299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코엑스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9to9 Cube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0887D-0353-48E8-9583-E197E8D0737E}"/>
              </a:ext>
            </a:extLst>
          </p:cNvPr>
          <p:cNvSpPr txBox="1"/>
          <p:nvPr/>
        </p:nvSpPr>
        <p:spPr>
          <a:xfrm>
            <a:off x="10427724" y="4806361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6E74A71-A297-4EE0-AB4B-ED99E33E1960}"/>
              </a:ext>
            </a:extLst>
          </p:cNvPr>
          <p:cNvGrpSpPr/>
          <p:nvPr/>
        </p:nvGrpSpPr>
        <p:grpSpPr>
          <a:xfrm>
            <a:off x="450886" y="727023"/>
            <a:ext cx="11391485" cy="4026675"/>
            <a:chOff x="391463" y="1001781"/>
            <a:chExt cx="11391485" cy="4026675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83AE683-0575-4633-B871-DC70060E0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26"/>
            <a:stretch/>
          </p:blipFill>
          <p:spPr>
            <a:xfrm>
              <a:off x="6188837" y="1001781"/>
              <a:ext cx="5594111" cy="40266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BC859576-A5F0-4628-BAFB-29AE89D2B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3"/>
            <a:stretch/>
          </p:blipFill>
          <p:spPr>
            <a:xfrm>
              <a:off x="391463" y="1002848"/>
              <a:ext cx="5594111" cy="4025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5C086E4-0CFC-458A-899A-2D7AE79EE104}"/>
              </a:ext>
            </a:extLst>
          </p:cNvPr>
          <p:cNvSpPr/>
          <p:nvPr/>
        </p:nvSpPr>
        <p:spPr>
          <a:xfrm>
            <a:off x="540536" y="4640272"/>
            <a:ext cx="854722" cy="27699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JBold" pitchFamily="18" charset="-127"/>
              </a:rPr>
              <a:t>정문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JBold" pitchFamily="18" charset="-127"/>
              </a:rPr>
              <a:t>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JBold" pitchFamily="18" charset="-127"/>
              </a:rPr>
              <a:t>구역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3890A3C-8B30-49FE-9EA5-56CFF02B67EF}"/>
              </a:ext>
            </a:extLst>
          </p:cNvPr>
          <p:cNvSpPr/>
          <p:nvPr/>
        </p:nvSpPr>
        <p:spPr>
          <a:xfrm>
            <a:off x="6302050" y="4640272"/>
            <a:ext cx="1470275" cy="27699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라이브플라자 구역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DCAEEA7-41DC-4798-8907-C6871E810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3A04A77-D935-494D-8BF7-1A0C9B67CADB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F2AA0F78-8611-48B6-A7B2-AAD6A6ED2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328458"/>
              </p:ext>
            </p:extLst>
          </p:nvPr>
        </p:nvGraphicFramePr>
        <p:xfrm>
          <a:off x="466238" y="5012501"/>
          <a:ext cx="11371561" cy="1477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541">
                  <a:extLst>
                    <a:ext uri="{9D8B030D-6E8A-4147-A177-3AD203B41FA5}">
                      <a16:colId xmlns:a16="http://schemas.microsoft.com/office/drawing/2014/main" val="1517809447"/>
                    </a:ext>
                  </a:extLst>
                </a:gridCol>
                <a:gridCol w="2154899">
                  <a:extLst>
                    <a:ext uri="{9D8B030D-6E8A-4147-A177-3AD203B41FA5}">
                      <a16:colId xmlns:a16="http://schemas.microsoft.com/office/drawing/2014/main" val="2938321567"/>
                    </a:ext>
                  </a:extLst>
                </a:gridCol>
                <a:gridCol w="1551712">
                  <a:extLst>
                    <a:ext uri="{9D8B030D-6E8A-4147-A177-3AD203B41FA5}">
                      <a16:colId xmlns:a16="http://schemas.microsoft.com/office/drawing/2014/main" val="3490813898"/>
                    </a:ext>
                  </a:extLst>
                </a:gridCol>
                <a:gridCol w="1940685">
                  <a:extLst>
                    <a:ext uri="{9D8B030D-6E8A-4147-A177-3AD203B41FA5}">
                      <a16:colId xmlns:a16="http://schemas.microsoft.com/office/drawing/2014/main" val="691564977"/>
                    </a:ext>
                  </a:extLst>
                </a:gridCol>
                <a:gridCol w="1949862">
                  <a:extLst>
                    <a:ext uri="{9D8B030D-6E8A-4147-A177-3AD203B41FA5}">
                      <a16:colId xmlns:a16="http://schemas.microsoft.com/office/drawing/2014/main" val="461544959"/>
                    </a:ext>
                  </a:extLst>
                </a:gridCol>
                <a:gridCol w="194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6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매체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위치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운영구좌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노출횟수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광고비용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제작비용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9to9 cube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스타필드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코엑스몰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내 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2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개 구역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총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20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구좌 운영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구좌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일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100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회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/ 20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25,000,000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Data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광고주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제공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306335"/>
                  </a:ext>
                </a:extLst>
              </a:tr>
              <a:tr h="854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참고 사항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매체구성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Column type 18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기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72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면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(1.75m x 2.75m x 4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면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운영시간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1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일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시간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(06:00~24:00)</a:t>
                      </a: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노출횟수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1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일 기준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– 15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20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30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66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 노출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오디오 송출 가능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21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년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05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월 부터 시범 송출 시작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데시벨 조정 될 수 있음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932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85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9299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2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호선 </a:t>
            </a:r>
            <a:r>
              <a:rPr lang="ko-KR" altLang="en-US" b="1" spc="-8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삼성역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ART PAVILION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0887D-0353-48E8-9583-E197E8D0737E}"/>
              </a:ext>
            </a:extLst>
          </p:cNvPr>
          <p:cNvSpPr txBox="1"/>
          <p:nvPr/>
        </p:nvSpPr>
        <p:spPr>
          <a:xfrm>
            <a:off x="10427724" y="4806361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6E74A71-A297-4EE0-AB4B-ED99E33E1960}"/>
              </a:ext>
            </a:extLst>
          </p:cNvPr>
          <p:cNvGrpSpPr/>
          <p:nvPr/>
        </p:nvGrpSpPr>
        <p:grpSpPr>
          <a:xfrm>
            <a:off x="414000" y="746297"/>
            <a:ext cx="11391485" cy="2666868"/>
            <a:chOff x="391463" y="1681684"/>
            <a:chExt cx="11391485" cy="266686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83AE683-0575-4633-B871-DC70060E0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837" y="1681684"/>
              <a:ext cx="5594111" cy="2666868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BC859576-A5F0-4628-BAFB-29AE89D2B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63" y="1690081"/>
              <a:ext cx="5594111" cy="2651087"/>
            </a:xfrm>
            <a:prstGeom prst="rect">
              <a:avLst/>
            </a:prstGeom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DDCAEEA7-41DC-4798-8907-C6871E810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3A04A77-D935-494D-8BF7-1A0C9B67CADB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F2AA0F78-8611-48B6-A7B2-AAD6A6ED2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135374"/>
              </p:ext>
            </p:extLst>
          </p:nvPr>
        </p:nvGraphicFramePr>
        <p:xfrm>
          <a:off x="403483" y="5012501"/>
          <a:ext cx="11371561" cy="1477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541">
                  <a:extLst>
                    <a:ext uri="{9D8B030D-6E8A-4147-A177-3AD203B41FA5}">
                      <a16:colId xmlns:a16="http://schemas.microsoft.com/office/drawing/2014/main" val="1517809447"/>
                    </a:ext>
                  </a:extLst>
                </a:gridCol>
                <a:gridCol w="2154899">
                  <a:extLst>
                    <a:ext uri="{9D8B030D-6E8A-4147-A177-3AD203B41FA5}">
                      <a16:colId xmlns:a16="http://schemas.microsoft.com/office/drawing/2014/main" val="2938321567"/>
                    </a:ext>
                  </a:extLst>
                </a:gridCol>
                <a:gridCol w="1551712">
                  <a:extLst>
                    <a:ext uri="{9D8B030D-6E8A-4147-A177-3AD203B41FA5}">
                      <a16:colId xmlns:a16="http://schemas.microsoft.com/office/drawing/2014/main" val="3490813898"/>
                    </a:ext>
                  </a:extLst>
                </a:gridCol>
                <a:gridCol w="1940685">
                  <a:extLst>
                    <a:ext uri="{9D8B030D-6E8A-4147-A177-3AD203B41FA5}">
                      <a16:colId xmlns:a16="http://schemas.microsoft.com/office/drawing/2014/main" val="691564977"/>
                    </a:ext>
                  </a:extLst>
                </a:gridCol>
                <a:gridCol w="1949862">
                  <a:extLst>
                    <a:ext uri="{9D8B030D-6E8A-4147-A177-3AD203B41FA5}">
                      <a16:colId xmlns:a16="http://schemas.microsoft.com/office/drawing/2014/main" val="461544959"/>
                    </a:ext>
                  </a:extLst>
                </a:gridCol>
                <a:gridCol w="194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63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매체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위치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운영구좌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최소노출횟수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광고비용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제작비용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ART PAVILION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코엑스몰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-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삼성역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연결통로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총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20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구좌 운영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구좌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일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100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회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/ 30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20,000,000</a:t>
                      </a:r>
                      <a:endParaRPr lang="ko-KR" altLang="en-US" sz="12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Data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광고주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JBold" pitchFamily="18" charset="-127"/>
                        </a:rPr>
                        <a:t>제공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306335"/>
                  </a:ext>
                </a:extLst>
              </a:tr>
              <a:tr h="8545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참고 사항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매체구성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LED 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와이드 전광판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기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운영시간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1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일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시간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(05:00~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익일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01:00)</a:t>
                      </a: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규      격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24,610 X 2,031mm</a:t>
                      </a: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노출횟수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: 1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일 기준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– 15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20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, 30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초 </a:t>
                      </a:r>
                      <a:r>
                        <a:rPr kumimoji="0" lang="en-US" altLang="ko-K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66</a:t>
                      </a:r>
                      <a:r>
                        <a:rPr kumimoji="0" lang="ko-KR" alt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회 노출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JBold" pitchFamily="18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932791"/>
                  </a:ext>
                </a:extLst>
              </a:tr>
            </a:tbl>
          </a:graphicData>
        </a:graphic>
      </p:graphicFrame>
      <p:grpSp>
        <p:nvGrpSpPr>
          <p:cNvPr id="32" name="그룹 31">
            <a:extLst>
              <a:ext uri="{FF2B5EF4-FFF2-40B4-BE49-F238E27FC236}">
                <a16:creationId xmlns:a16="http://schemas.microsoft.com/office/drawing/2014/main" id="{C6BE183C-E7DA-471E-89D4-E0294A310104}"/>
              </a:ext>
            </a:extLst>
          </p:cNvPr>
          <p:cNvGrpSpPr/>
          <p:nvPr/>
        </p:nvGrpSpPr>
        <p:grpSpPr>
          <a:xfrm>
            <a:off x="467786" y="3566585"/>
            <a:ext cx="2425496" cy="1346227"/>
            <a:chOff x="529912" y="3376106"/>
            <a:chExt cx="2425496" cy="1346227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3A166DC1-9B9F-4475-8096-A5914F2B688A}"/>
                </a:ext>
              </a:extLst>
            </p:cNvPr>
            <p:cNvGrpSpPr/>
            <p:nvPr/>
          </p:nvGrpSpPr>
          <p:grpSpPr>
            <a:xfrm>
              <a:off x="529913" y="3376108"/>
              <a:ext cx="2374620" cy="1316029"/>
              <a:chOff x="529913" y="3376108"/>
              <a:chExt cx="2374620" cy="1316029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68A5A604-D36C-47E6-A08C-D3155C242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84"/>
              <a:stretch/>
            </p:blipFill>
            <p:spPr>
              <a:xfrm>
                <a:off x="529913" y="3376108"/>
                <a:ext cx="2374620" cy="1316029"/>
              </a:xfrm>
              <a:prstGeom prst="roundRect">
                <a:avLst>
                  <a:gd name="adj" fmla="val 0"/>
                </a:avLst>
              </a:prstGeom>
              <a:ln w="12700">
                <a:solidFill>
                  <a:srgbClr val="00B0F0"/>
                </a:solidFill>
              </a:ln>
            </p:spPr>
          </p:pic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B4ACFA8A-5550-4AE4-8779-F6371CE00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403" y="3429000"/>
                <a:ext cx="341916" cy="109812"/>
              </a:xfrm>
              <a:prstGeom prst="rect">
                <a:avLst/>
              </a:prstGeom>
            </p:spPr>
          </p:pic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07A19F47-518F-46D2-9A84-CB30D256E8F1}"/>
                  </a:ext>
                </a:extLst>
              </p:cNvPr>
              <p:cNvGrpSpPr/>
              <p:nvPr/>
            </p:nvGrpSpPr>
            <p:grpSpPr>
              <a:xfrm>
                <a:off x="653948" y="4174649"/>
                <a:ext cx="392407" cy="85482"/>
                <a:chOff x="1042082" y="2555316"/>
                <a:chExt cx="1620333" cy="352975"/>
              </a:xfrm>
            </p:grpSpPr>
            <p:sp>
              <p:nvSpPr>
                <p:cNvPr id="55" name="직사각형 54">
                  <a:extLst>
                    <a:ext uri="{FF2B5EF4-FFF2-40B4-BE49-F238E27FC236}">
                      <a16:creationId xmlns:a16="http://schemas.microsoft.com/office/drawing/2014/main" id="{BB2B5EB2-6736-40A2-B608-69667CAE5F0F}"/>
                    </a:ext>
                  </a:extLst>
                </p:cNvPr>
                <p:cNvSpPr/>
                <p:nvPr/>
              </p:nvSpPr>
              <p:spPr>
                <a:xfrm rot="5400000">
                  <a:off x="2295498" y="2542162"/>
                  <a:ext cx="120210" cy="61204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6" name="직사각형 55">
                  <a:extLst>
                    <a:ext uri="{FF2B5EF4-FFF2-40B4-BE49-F238E27FC236}">
                      <a16:creationId xmlns:a16="http://schemas.microsoft.com/office/drawing/2014/main" id="{2EFF077B-B105-43A8-9529-98E97E945166}"/>
                    </a:ext>
                  </a:extLst>
                </p:cNvPr>
                <p:cNvSpPr/>
                <p:nvPr/>
              </p:nvSpPr>
              <p:spPr>
                <a:xfrm rot="5400000">
                  <a:off x="2296286" y="2331700"/>
                  <a:ext cx="120210" cy="61204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id="{806F86CA-C2EA-4390-917A-C1A6C4E70CA4}"/>
                    </a:ext>
                  </a:extLst>
                </p:cNvPr>
                <p:cNvSpPr/>
                <p:nvPr/>
              </p:nvSpPr>
              <p:spPr>
                <a:xfrm rot="5400000">
                  <a:off x="1288001" y="2519859"/>
                  <a:ext cx="120210" cy="61204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92312313-4F58-4200-9D95-F61EB913CB60}"/>
                    </a:ext>
                  </a:extLst>
                </p:cNvPr>
                <p:cNvSpPr/>
                <p:nvPr/>
              </p:nvSpPr>
              <p:spPr>
                <a:xfrm rot="5400000">
                  <a:off x="1288789" y="2309397"/>
                  <a:ext cx="120210" cy="61204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E815B643-CF45-48A2-9637-0591D4FEE9F3}"/>
                  </a:ext>
                </a:extLst>
              </p:cNvPr>
              <p:cNvGrpSpPr/>
              <p:nvPr/>
            </p:nvGrpSpPr>
            <p:grpSpPr>
              <a:xfrm>
                <a:off x="1214432" y="4209162"/>
                <a:ext cx="71253" cy="94070"/>
                <a:chOff x="1214432" y="4209162"/>
                <a:chExt cx="71253" cy="94070"/>
              </a:xfrm>
            </p:grpSpPr>
            <p:sp>
              <p:nvSpPr>
                <p:cNvPr id="53" name="직사각형 52">
                  <a:extLst>
                    <a:ext uri="{FF2B5EF4-FFF2-40B4-BE49-F238E27FC236}">
                      <a16:creationId xmlns:a16="http://schemas.microsoft.com/office/drawing/2014/main" id="{A50224FF-C49B-4712-B082-A68EF928D8DF}"/>
                    </a:ext>
                  </a:extLst>
                </p:cNvPr>
                <p:cNvSpPr/>
                <p:nvPr/>
              </p:nvSpPr>
              <p:spPr>
                <a:xfrm>
                  <a:off x="1256573" y="4209162"/>
                  <a:ext cx="29112" cy="94070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4" name="직사각형 53">
                  <a:extLst>
                    <a:ext uri="{FF2B5EF4-FFF2-40B4-BE49-F238E27FC236}">
                      <a16:creationId xmlns:a16="http://schemas.microsoft.com/office/drawing/2014/main" id="{6C42B8D8-5D04-4244-88E3-FD131313AD1E}"/>
                    </a:ext>
                  </a:extLst>
                </p:cNvPr>
                <p:cNvSpPr/>
                <p:nvPr/>
              </p:nvSpPr>
              <p:spPr>
                <a:xfrm>
                  <a:off x="1214432" y="4209162"/>
                  <a:ext cx="29112" cy="29112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14E73A6B-F0C3-4292-B983-74261445CC0C}"/>
                  </a:ext>
                </a:extLst>
              </p:cNvPr>
              <p:cNvGrpSpPr/>
              <p:nvPr/>
            </p:nvGrpSpPr>
            <p:grpSpPr>
              <a:xfrm>
                <a:off x="971757" y="4165894"/>
                <a:ext cx="148224" cy="108793"/>
                <a:chOff x="971757" y="4165894"/>
                <a:chExt cx="148224" cy="108793"/>
              </a:xfrm>
            </p:grpSpPr>
            <p:sp>
              <p:nvSpPr>
                <p:cNvPr id="50" name="직사각형 49">
                  <a:extLst>
                    <a:ext uri="{FF2B5EF4-FFF2-40B4-BE49-F238E27FC236}">
                      <a16:creationId xmlns:a16="http://schemas.microsoft.com/office/drawing/2014/main" id="{9A2668B9-94F3-4F30-80D8-2DA8382BA5C6}"/>
                    </a:ext>
                  </a:extLst>
                </p:cNvPr>
                <p:cNvSpPr/>
                <p:nvPr/>
              </p:nvSpPr>
              <p:spPr>
                <a:xfrm rot="5400000">
                  <a:off x="1031313" y="4186019"/>
                  <a:ext cx="29112" cy="148224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483635E5-893E-4995-B183-196C33F973E8}"/>
                    </a:ext>
                  </a:extLst>
                </p:cNvPr>
                <p:cNvSpPr/>
                <p:nvPr/>
              </p:nvSpPr>
              <p:spPr>
                <a:xfrm>
                  <a:off x="1090869" y="4195006"/>
                  <a:ext cx="29112" cy="50569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52" name="직사각형 51">
                  <a:extLst>
                    <a:ext uri="{FF2B5EF4-FFF2-40B4-BE49-F238E27FC236}">
                      <a16:creationId xmlns:a16="http://schemas.microsoft.com/office/drawing/2014/main" id="{DFFB7850-5D86-499C-A440-2D22653083BF}"/>
                    </a:ext>
                  </a:extLst>
                </p:cNvPr>
                <p:cNvSpPr/>
                <p:nvPr/>
              </p:nvSpPr>
              <p:spPr>
                <a:xfrm rot="5400000">
                  <a:off x="1079225" y="4154250"/>
                  <a:ext cx="29112" cy="52399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46026A7A-C1D9-4632-9020-02E67D04E27A}"/>
                  </a:ext>
                </a:extLst>
              </p:cNvPr>
              <p:cNvGrpSpPr/>
              <p:nvPr/>
            </p:nvGrpSpPr>
            <p:grpSpPr>
              <a:xfrm>
                <a:off x="1198311" y="3819526"/>
                <a:ext cx="83880" cy="273518"/>
                <a:chOff x="1198311" y="3819526"/>
                <a:chExt cx="83880" cy="273518"/>
              </a:xfrm>
            </p:grpSpPr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F0A3C59C-0744-40B6-9CE8-68C2692ADD48}"/>
                    </a:ext>
                  </a:extLst>
                </p:cNvPr>
                <p:cNvSpPr/>
                <p:nvPr/>
              </p:nvSpPr>
              <p:spPr>
                <a:xfrm>
                  <a:off x="1253079" y="3819526"/>
                  <a:ext cx="29112" cy="27351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5A1B9447-817F-4ADB-A952-FF2606F54450}"/>
                    </a:ext>
                  </a:extLst>
                </p:cNvPr>
                <p:cNvSpPr/>
                <p:nvPr/>
              </p:nvSpPr>
              <p:spPr>
                <a:xfrm>
                  <a:off x="1198311" y="3819526"/>
                  <a:ext cx="29112" cy="273518"/>
                </a:xfrm>
                <a:prstGeom prst="rect">
                  <a:avLst/>
                </a:prstGeom>
                <a:solidFill>
                  <a:srgbClr val="00B0F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6CBFD3D2-67B1-44B5-B663-43A4A98D7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912" y="3376106"/>
              <a:ext cx="2374621" cy="1316030"/>
            </a:xfrm>
            <a:prstGeom prst="roundRect">
              <a:avLst>
                <a:gd name="adj" fmla="val 0"/>
              </a:avLst>
            </a:prstGeom>
            <a:ln w="12700">
              <a:solidFill>
                <a:srgbClr val="00B0F0"/>
              </a:solidFill>
            </a:ln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D89C077-EBB7-4B24-A711-C6C77350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123" y="3390014"/>
              <a:ext cx="579132" cy="185998"/>
            </a:xfrm>
            <a:prstGeom prst="rect">
              <a:avLst/>
            </a:prstGeom>
          </p:spPr>
        </p:pic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F99DF12E-4B8A-421F-B323-D49130E5DB47}"/>
                </a:ext>
              </a:extLst>
            </p:cNvPr>
            <p:cNvGrpSpPr/>
            <p:nvPr/>
          </p:nvGrpSpPr>
          <p:grpSpPr>
            <a:xfrm>
              <a:off x="1886875" y="3515535"/>
              <a:ext cx="162813" cy="530904"/>
              <a:chOff x="1198311" y="3819526"/>
              <a:chExt cx="83880" cy="273518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A0A10188-4FEA-4C90-A73C-D09AB32E156F}"/>
                  </a:ext>
                </a:extLst>
              </p:cNvPr>
              <p:cNvSpPr/>
              <p:nvPr/>
            </p:nvSpPr>
            <p:spPr>
              <a:xfrm>
                <a:off x="1253079" y="3819526"/>
                <a:ext cx="29112" cy="273518"/>
              </a:xfrm>
              <a:prstGeom prst="rect">
                <a:avLst/>
              </a:prstGeom>
              <a:solidFill>
                <a:srgbClr val="00B0F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latin typeface="맑은 고딕" panose="020B0503020000020004" pitchFamily="50" charset="-127"/>
                </a:endParaRP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3E3DBB0D-304D-4D3E-A8BB-9949775B4EDA}"/>
                  </a:ext>
                </a:extLst>
              </p:cNvPr>
              <p:cNvSpPr/>
              <p:nvPr/>
            </p:nvSpPr>
            <p:spPr>
              <a:xfrm>
                <a:off x="1198311" y="3819526"/>
                <a:ext cx="29112" cy="273518"/>
              </a:xfrm>
              <a:prstGeom prst="rect">
                <a:avLst/>
              </a:prstGeom>
              <a:solidFill>
                <a:srgbClr val="00B0F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 dirty="0">
                  <a:latin typeface="맑은 고딕" panose="020B0503020000020004" pitchFamily="50" charset="-127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6C88863-5DE8-4E22-A2AF-4BFCD7AB98F8}"/>
                </a:ext>
              </a:extLst>
            </p:cNvPr>
            <p:cNvSpPr txBox="1"/>
            <p:nvPr/>
          </p:nvSpPr>
          <p:spPr>
            <a:xfrm>
              <a:off x="1443528" y="4476112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rgbClr val="B496D8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③④↓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976C87-0E8B-4BEE-8879-39CF68E95B84}"/>
                </a:ext>
              </a:extLst>
            </p:cNvPr>
            <p:cNvSpPr txBox="1"/>
            <p:nvPr/>
          </p:nvSpPr>
          <p:spPr>
            <a:xfrm>
              <a:off x="1430750" y="3817735"/>
              <a:ext cx="5261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rgbClr val="B496D8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⑤⑥↑</a:t>
              </a:r>
              <a:endParaRPr lang="en-US" altLang="ko-KR" sz="1000" dirty="0">
                <a:solidFill>
                  <a:srgbClr val="B496D8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5EB4D6-0BB2-48E0-86CB-354A28D24AB4}"/>
                </a:ext>
              </a:extLst>
            </p:cNvPr>
            <p:cNvSpPr txBox="1"/>
            <p:nvPr/>
          </p:nvSpPr>
          <p:spPr>
            <a:xfrm>
              <a:off x="2211294" y="3819526"/>
              <a:ext cx="7441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rgbClr val="B496D8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①②⑦⑧→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4471" y="252904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서울역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KTX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대합실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0DEDA6EE-33E9-4874-B996-D53CB52C3C49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947571" y="3759524"/>
          <a:ext cx="10509318" cy="2709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5805">
                  <a:extLst>
                    <a:ext uri="{9D8B030D-6E8A-4147-A177-3AD203B41FA5}">
                      <a16:colId xmlns:a16="http://schemas.microsoft.com/office/drawing/2014/main" val="3715797712"/>
                    </a:ext>
                  </a:extLst>
                </a:gridCol>
                <a:gridCol w="1730293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1375457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1846730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808012474"/>
                    </a:ext>
                  </a:extLst>
                </a:gridCol>
                <a:gridCol w="1855692">
                  <a:extLst>
                    <a:ext uri="{9D8B030D-6E8A-4147-A177-3AD203B41FA5}">
                      <a16:colId xmlns:a16="http://schemas.microsoft.com/office/drawing/2014/main" val="2289136123"/>
                    </a:ext>
                  </a:extLst>
                </a:gridCol>
              </a:tblGrid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매체위치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형태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송출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월광고료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NO.1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층 내부 대합실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조명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8,100 x 3,940mm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조명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30,000,000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18437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NO.2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4,010 x 2,250mm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99393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NO.3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4,010 x 2,250mm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39548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전광판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8,100 x 4,000mm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1,600 x 768px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 기준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12,000,000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84683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E08A94CF-217A-4DBC-809B-227DDBFE3430}"/>
              </a:ext>
            </a:extLst>
          </p:cNvPr>
          <p:cNvSpPr txBox="1"/>
          <p:nvPr/>
        </p:nvSpPr>
        <p:spPr>
          <a:xfrm>
            <a:off x="10077511" y="3528692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00C1A3E6-C3FB-4B7C-BF09-9B6FA593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1" y="891964"/>
            <a:ext cx="8293248" cy="270906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915A9A6-218D-4292-9231-3D54195F1550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6C91684-4516-44FF-A517-72B007E4D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19" y="-10611"/>
            <a:ext cx="4698651" cy="270906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009144A3-D6E1-4AF9-A85E-0FECAF6FDC78}"/>
              </a:ext>
            </a:extLst>
          </p:cNvPr>
          <p:cNvSpPr/>
          <p:nvPr/>
        </p:nvSpPr>
        <p:spPr>
          <a:xfrm>
            <a:off x="8759409" y="1075766"/>
            <a:ext cx="904544" cy="63985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1A8CB-5042-4948-8777-2B95D13A3A9D}"/>
              </a:ext>
            </a:extLst>
          </p:cNvPr>
          <p:cNvSpPr txBox="1"/>
          <p:nvPr/>
        </p:nvSpPr>
        <p:spPr>
          <a:xfrm>
            <a:off x="7910880" y="5234155"/>
            <a:ext cx="1753073" cy="221018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(</a:t>
            </a:r>
            <a:r>
              <a:rPr lang="ko-KR" altLang="en-US" sz="12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제작비 </a:t>
            </a:r>
            <a:r>
              <a:rPr lang="en-US" altLang="ko-KR" sz="12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187</a:t>
            </a:r>
            <a:r>
              <a:rPr lang="ko-KR" altLang="en-US" sz="12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만원 별도</a:t>
            </a:r>
            <a:r>
              <a:rPr lang="en-US" altLang="ko-KR" sz="12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14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4471" y="249298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서울역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KTX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스테이션존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2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기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0DEDA6EE-33E9-4874-B996-D53CB52C3C49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976812" y="4552421"/>
          <a:ext cx="10509318" cy="1625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5805">
                  <a:extLst>
                    <a:ext uri="{9D8B030D-6E8A-4147-A177-3AD203B41FA5}">
                      <a16:colId xmlns:a16="http://schemas.microsoft.com/office/drawing/2014/main" val="3715797712"/>
                    </a:ext>
                  </a:extLst>
                </a:gridCol>
                <a:gridCol w="1730293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1375457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1846730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808012474"/>
                    </a:ext>
                  </a:extLst>
                </a:gridCol>
                <a:gridCol w="1855692">
                  <a:extLst>
                    <a:ext uri="{9D8B030D-6E8A-4147-A177-3AD203B41FA5}">
                      <a16:colId xmlns:a16="http://schemas.microsoft.com/office/drawing/2014/main" val="2289136123"/>
                    </a:ext>
                  </a:extLst>
                </a:gridCol>
              </a:tblGrid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매체위치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형태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송출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월광고료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전광판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층 내부 대합실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1,536 x 384 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 기준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5,000,000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18437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전광판</a:t>
                      </a:r>
                      <a:endParaRPr lang="en-US" altLang="ko-KR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층 내부 대합실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1,408 x 768 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9939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E08A94CF-217A-4DBC-809B-227DDBFE3430}"/>
              </a:ext>
            </a:extLst>
          </p:cNvPr>
          <p:cNvSpPr txBox="1"/>
          <p:nvPr/>
        </p:nvSpPr>
        <p:spPr>
          <a:xfrm>
            <a:off x="10122338" y="4321589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00C1A3E6-C3FB-4B7C-BF09-9B6FA593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6" y="1334090"/>
            <a:ext cx="8225897" cy="2687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716F63-92EC-405D-9CAB-1EF3B4549919}"/>
              </a:ext>
            </a:extLst>
          </p:cNvPr>
          <p:cNvSpPr txBox="1"/>
          <p:nvPr/>
        </p:nvSpPr>
        <p:spPr>
          <a:xfrm>
            <a:off x="6443176" y="1051517"/>
            <a:ext cx="1248542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3</a:t>
            </a: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층</a:t>
            </a:r>
            <a:endParaRPr lang="en-US" altLang="ko-KR" sz="16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6A00B-B217-444B-8C5F-9188A19C53AC}"/>
              </a:ext>
            </a:extLst>
          </p:cNvPr>
          <p:cNvSpPr txBox="1"/>
          <p:nvPr/>
        </p:nvSpPr>
        <p:spPr>
          <a:xfrm>
            <a:off x="2343798" y="1051516"/>
            <a:ext cx="1248542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4</a:t>
            </a:r>
            <a:r>
              <a:rPr lang="ko-KR" altLang="en-US" sz="1600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층</a:t>
            </a:r>
            <a:endParaRPr lang="en-US" altLang="ko-KR" sz="1600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0E6F00F-3C17-41AA-9183-A698F2D1E5B6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BFDC0FC-7399-4FA8-B12B-507575DD4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92" y="17931"/>
            <a:ext cx="4801075" cy="27681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009144A3-D6E1-4AF9-A85E-0FECAF6FDC78}"/>
              </a:ext>
            </a:extLst>
          </p:cNvPr>
          <p:cNvSpPr/>
          <p:nvPr/>
        </p:nvSpPr>
        <p:spPr>
          <a:xfrm>
            <a:off x="9069178" y="680140"/>
            <a:ext cx="953363" cy="89955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066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4471" y="247574"/>
            <a:ext cx="4036567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서울역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KTX LED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사각기둥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0DEDA6EE-33E9-4874-B996-D53CB52C3C49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833375" y="4651031"/>
          <a:ext cx="10509318" cy="16959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5805">
                  <a:extLst>
                    <a:ext uri="{9D8B030D-6E8A-4147-A177-3AD203B41FA5}">
                      <a16:colId xmlns:a16="http://schemas.microsoft.com/office/drawing/2014/main" val="3715797712"/>
                    </a:ext>
                  </a:extLst>
                </a:gridCol>
                <a:gridCol w="1730293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1375457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1846730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808012474"/>
                    </a:ext>
                  </a:extLst>
                </a:gridCol>
                <a:gridCol w="1855692">
                  <a:extLst>
                    <a:ext uri="{9D8B030D-6E8A-4147-A177-3AD203B41FA5}">
                      <a16:colId xmlns:a16="http://schemas.microsoft.com/office/drawing/2014/main" val="2289136123"/>
                    </a:ext>
                  </a:extLst>
                </a:gridCol>
              </a:tblGrid>
              <a:tr h="84798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매체위치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형태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송출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월광고료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8479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디지털 사각기둥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기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면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1,4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호선 연결통로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1,500 x 1,200mm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504 x 840 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 기준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15,000,000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9939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E08A94CF-217A-4DBC-809B-227DDBFE3430}"/>
              </a:ext>
            </a:extLst>
          </p:cNvPr>
          <p:cNvSpPr txBox="1"/>
          <p:nvPr/>
        </p:nvSpPr>
        <p:spPr>
          <a:xfrm>
            <a:off x="9978901" y="4420200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00C1A3E6-C3FB-4B7C-BF09-9B6FA593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8" y="918705"/>
            <a:ext cx="9233014" cy="342616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7BD19376-F0A0-4299-B8F8-D2495C0712E2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113964-5E78-47CC-9B31-CE7764E5E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18" y="16285"/>
            <a:ext cx="3955052" cy="22803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2001DC61-1336-4B10-A334-96BAEAF8D7F0}"/>
              </a:ext>
            </a:extLst>
          </p:cNvPr>
          <p:cNvSpPr/>
          <p:nvPr/>
        </p:nvSpPr>
        <p:spPr>
          <a:xfrm>
            <a:off x="10190322" y="824753"/>
            <a:ext cx="972870" cy="73892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9442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93D505E-4CE3-407A-A420-155616E9C869}"/>
              </a:ext>
            </a:extLst>
          </p:cNvPr>
          <p:cNvSpPr txBox="1"/>
          <p:nvPr/>
        </p:nvSpPr>
        <p:spPr>
          <a:xfrm>
            <a:off x="134471" y="249299"/>
            <a:ext cx="4036567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을지로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,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광화문 전광판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F0F21DF1-A1C6-4620-B566-3E5124B0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8A94CF-217A-4DBC-809B-227DDBFE3430}"/>
              </a:ext>
            </a:extLst>
          </p:cNvPr>
          <p:cNvSpPr txBox="1"/>
          <p:nvPr/>
        </p:nvSpPr>
        <p:spPr>
          <a:xfrm>
            <a:off x="9996829" y="4186962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00C1A3E6-C3FB-4B7C-BF09-9B6FA593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8" y="1047112"/>
            <a:ext cx="10215591" cy="3064677"/>
          </a:xfrm>
          <a:prstGeom prst="rect">
            <a:avLst/>
          </a:prstGeom>
        </p:spPr>
      </p:pic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BA1B5B00-DBFB-4E16-AA36-6A5E49FFDB19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833375" y="4399866"/>
          <a:ext cx="10509318" cy="1625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5805">
                  <a:extLst>
                    <a:ext uri="{9D8B030D-6E8A-4147-A177-3AD203B41FA5}">
                      <a16:colId xmlns:a16="http://schemas.microsoft.com/office/drawing/2014/main" val="3715797712"/>
                    </a:ext>
                  </a:extLst>
                </a:gridCol>
                <a:gridCol w="1884208">
                  <a:extLst>
                    <a:ext uri="{9D8B030D-6E8A-4147-A177-3AD203B41FA5}">
                      <a16:colId xmlns:a16="http://schemas.microsoft.com/office/drawing/2014/main" val="3930687633"/>
                    </a:ext>
                  </a:extLst>
                </a:gridCol>
                <a:gridCol w="1221542">
                  <a:extLst>
                    <a:ext uri="{9D8B030D-6E8A-4147-A177-3AD203B41FA5}">
                      <a16:colId xmlns:a16="http://schemas.microsoft.com/office/drawing/2014/main" val="902094524"/>
                    </a:ext>
                  </a:extLst>
                </a:gridCol>
                <a:gridCol w="1846730">
                  <a:extLst>
                    <a:ext uri="{9D8B030D-6E8A-4147-A177-3AD203B41FA5}">
                      <a16:colId xmlns:a16="http://schemas.microsoft.com/office/drawing/2014/main" val="810436532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808012474"/>
                    </a:ext>
                  </a:extLst>
                </a:gridCol>
                <a:gridCol w="1855692">
                  <a:extLst>
                    <a:ext uri="{9D8B030D-6E8A-4147-A177-3AD203B41FA5}">
                      <a16:colId xmlns:a16="http://schemas.microsoft.com/office/drawing/2014/main" val="2289136123"/>
                    </a:ext>
                  </a:extLst>
                </a:gridCol>
              </a:tblGrid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매체위치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형태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송출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 err="1">
                          <a:latin typeface="+mn-ea"/>
                          <a:ea typeface="+mn-ea"/>
                        </a:rPr>
                        <a:t>월광고료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58109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전광판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을지로입구역 사거리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영상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13 x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17.2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M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1,280 x 1,696 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(20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초 기준</a:t>
                      </a: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12,000,000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18437"/>
                  </a:ext>
                </a:extLst>
              </a:tr>
              <a:tr h="5418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전광판</a:t>
                      </a:r>
                      <a:endParaRPr lang="en-US" altLang="ko-KR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광화문 구세군회관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14.1 x 8 M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1,472 x 832 px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400" dirty="0">
                        <a:latin typeface="나눔스퀘어라운드OTF ExtraBold" panose="020B0600000101010101" pitchFamily="34" charset="-127"/>
                        <a:ea typeface="나눔스퀘어라운드OTF ExtraBold" panose="020B0600000101010101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10,000,000 </a:t>
                      </a:r>
                      <a:r>
                        <a:rPr lang="ko-KR" altLang="en-US" sz="1400" b="1" dirty="0">
                          <a:latin typeface="+mn-ea"/>
                          <a:ea typeface="+mn-ea"/>
                        </a:rPr>
                        <a:t>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993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747B734-A826-480C-BC12-9EB067F9B632}"/>
              </a:ext>
            </a:extLst>
          </p:cNvPr>
          <p:cNvSpPr txBox="1"/>
          <p:nvPr/>
        </p:nvSpPr>
        <p:spPr>
          <a:xfrm>
            <a:off x="2634871" y="745623"/>
            <a:ext cx="195505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을지로입구역 사거리</a:t>
            </a:r>
            <a:endParaRPr lang="en-US" altLang="ko-KR" sz="16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C5BE71-E9FF-4B5E-A18E-432C45C7571C}"/>
              </a:ext>
            </a:extLst>
          </p:cNvPr>
          <p:cNvSpPr txBox="1"/>
          <p:nvPr/>
        </p:nvSpPr>
        <p:spPr>
          <a:xfrm>
            <a:off x="7915081" y="764539"/>
            <a:ext cx="195505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광화문 구세군회관</a:t>
            </a:r>
            <a:endParaRPr lang="en-US" altLang="ko-KR" sz="16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BF047D2-9C6E-406E-8BD3-CE5BB41D14F3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342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>
            <a:extLst>
              <a:ext uri="{FF2B5EF4-FFF2-40B4-BE49-F238E27FC236}">
                <a16:creationId xmlns:a16="http://schemas.microsoft.com/office/drawing/2014/main" id="{F2C0C6EC-23F1-4AE5-850F-24703FFCC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631" y="3561623"/>
            <a:ext cx="1700136" cy="170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그림 44">
            <a:extLst>
              <a:ext uri="{FF2B5EF4-FFF2-40B4-BE49-F238E27FC236}">
                <a16:creationId xmlns:a16="http://schemas.microsoft.com/office/drawing/2014/main" id="{4981FDC3-C33C-4D08-9FBB-14CC6B6C0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3168" y="3352795"/>
            <a:ext cx="2105604" cy="6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16">
            <a:extLst>
              <a:ext uri="{FF2B5EF4-FFF2-40B4-BE49-F238E27FC236}">
                <a16:creationId xmlns:a16="http://schemas.microsoft.com/office/drawing/2014/main" id="{BFC3B170-D92B-4224-AD19-584A1D790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7805557" y="3543328"/>
            <a:ext cx="1920768" cy="24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그림 17">
            <a:extLst>
              <a:ext uri="{FF2B5EF4-FFF2-40B4-BE49-F238E27FC236}">
                <a16:creationId xmlns:a16="http://schemas.microsoft.com/office/drawing/2014/main" id="{4B30A29C-8D20-4526-8B8E-1252DC2E5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377" y="4207319"/>
            <a:ext cx="2528444" cy="3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BAF207F-BC3B-4486-A95A-3C929EF989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36" y="4199607"/>
            <a:ext cx="1102655" cy="378154"/>
          </a:xfrm>
          <a:prstGeom prst="rect">
            <a:avLst/>
          </a:prstGeom>
        </p:spPr>
      </p:pic>
      <p:pic>
        <p:nvPicPr>
          <p:cNvPr id="4" name="그림 4">
            <a:extLst>
              <a:ext uri="{FF2B5EF4-FFF2-40B4-BE49-F238E27FC236}">
                <a16:creationId xmlns:a16="http://schemas.microsoft.com/office/drawing/2014/main" id="{A1CFB4A2-B004-4952-A18F-EC9A64910E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11" y="3171948"/>
            <a:ext cx="176009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2740372-6109-4037-8237-7C7EEDB53244}"/>
              </a:ext>
            </a:extLst>
          </p:cNvPr>
          <p:cNvSpPr/>
          <p:nvPr/>
        </p:nvSpPr>
        <p:spPr>
          <a:xfrm>
            <a:off x="3540187" y="2308753"/>
            <a:ext cx="3875204" cy="3063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n-ea"/>
            </a:endParaRPr>
          </a:p>
        </p:txBody>
      </p:sp>
      <p:pic>
        <p:nvPicPr>
          <p:cNvPr id="8" name="그림 10">
            <a:extLst>
              <a:ext uri="{FF2B5EF4-FFF2-40B4-BE49-F238E27FC236}">
                <a16:creationId xmlns:a16="http://schemas.microsoft.com/office/drawing/2014/main" id="{910875DD-3B0A-4481-92C9-F13C93D5FC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60" y="1522941"/>
            <a:ext cx="19954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3">
            <a:extLst>
              <a:ext uri="{FF2B5EF4-FFF2-40B4-BE49-F238E27FC236}">
                <a16:creationId xmlns:a16="http://schemas.microsoft.com/office/drawing/2014/main" id="{9158864E-66C0-43F2-816D-289E6197D1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48" y="2681816"/>
            <a:ext cx="2024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335B1D9-7C2E-4303-A3C8-E89E6DFD31C9}"/>
              </a:ext>
            </a:extLst>
          </p:cNvPr>
          <p:cNvSpPr/>
          <p:nvPr/>
        </p:nvSpPr>
        <p:spPr>
          <a:xfrm>
            <a:off x="3540186" y="1970616"/>
            <a:ext cx="7701549" cy="3063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15ACDBD-95A3-4E4B-AFCD-019F2B85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4328" y="1525158"/>
            <a:ext cx="8168155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50000"/>
              </a:spcBef>
              <a:buClr>
                <a:srgbClr val="FFFF66"/>
              </a:buClr>
              <a:defRPr/>
            </a:pPr>
            <a:r>
              <a:rPr kumimoji="0" lang="ko-KR" altLang="en-US" sz="2300" b="1" dirty="0">
                <a:solidFill>
                  <a:schemeClr val="tx1"/>
                </a:solidFill>
                <a:latin typeface="+mn-ea"/>
              </a:rPr>
              <a:t>한국경제</a:t>
            </a:r>
            <a:r>
              <a:rPr kumimoji="0" lang="en-US" altLang="ko-KR" sz="2300" b="1" dirty="0">
                <a:solidFill>
                  <a:schemeClr val="tx1"/>
                </a:solidFill>
                <a:latin typeface="+mn-ea"/>
              </a:rPr>
              <a:t>TV </a:t>
            </a:r>
            <a:r>
              <a:rPr kumimoji="0" lang="ko-KR" altLang="en-US" sz="2300" b="1" dirty="0">
                <a:solidFill>
                  <a:schemeClr val="tx1"/>
                </a:solidFill>
                <a:latin typeface="+mn-ea"/>
              </a:rPr>
              <a:t>온라인영상플랫폼</a:t>
            </a:r>
            <a:r>
              <a:rPr kumimoji="0" lang="ko-KR" altLang="en-US" sz="1700" b="1" dirty="0">
                <a:solidFill>
                  <a:schemeClr val="tx1"/>
                </a:solidFill>
                <a:latin typeface="+mn-ea"/>
              </a:rPr>
              <a:t>은 케이블</a:t>
            </a:r>
            <a:r>
              <a:rPr kumimoji="0" lang="en-US" altLang="ko-KR" sz="1700" b="1" dirty="0">
                <a:solidFill>
                  <a:schemeClr val="tx1"/>
                </a:solidFill>
                <a:latin typeface="+mn-ea"/>
              </a:rPr>
              <a:t>TV</a:t>
            </a:r>
            <a:r>
              <a:rPr kumimoji="0" lang="ko-KR" altLang="en-US" sz="1700" b="1" dirty="0">
                <a:solidFill>
                  <a:schemeClr val="tx1"/>
                </a:solidFill>
                <a:latin typeface="+mn-ea"/>
              </a:rPr>
              <a:t> 방송과 함께</a:t>
            </a:r>
            <a:endParaRPr kumimoji="0" lang="en-US" altLang="ko-KR" sz="1700" b="1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  <a:buClr>
                <a:srgbClr val="FFFF66"/>
              </a:buClr>
              <a:defRPr/>
            </a:pPr>
            <a:r>
              <a:rPr kumimoji="0" lang="ko-KR" altLang="en-US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유튜브〮카카오</a:t>
            </a:r>
            <a:r>
              <a:rPr kumimoji="0"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TV〮</a:t>
            </a:r>
            <a:r>
              <a:rPr kumimoji="0"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네이버</a:t>
            </a:r>
            <a:r>
              <a:rPr kumimoji="0"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TV〮</a:t>
            </a:r>
            <a:r>
              <a:rPr kumimoji="0" lang="ko-KR" altLang="en-US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웨이브∙쿠팡플레이</a:t>
            </a:r>
            <a:r>
              <a:rPr kumimoji="0"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∙</a:t>
            </a:r>
            <a:r>
              <a:rPr kumimoji="0"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SOOP</a:t>
            </a:r>
            <a:r>
              <a:rPr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∙</a:t>
            </a:r>
            <a:r>
              <a:rPr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</a:t>
            </a:r>
            <a:r>
              <a:rPr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 증권사</a:t>
            </a:r>
            <a:r>
              <a:rPr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(HTS,MTS)</a:t>
            </a:r>
            <a:endParaRPr kumimoji="0" lang="en-US" altLang="ko-KR" sz="1700" b="1" dirty="0">
              <a:solidFill>
                <a:schemeClr val="tx1"/>
              </a:solidFill>
              <a:latin typeface="+mn-ea"/>
            </a:endParaRPr>
          </a:p>
          <a:p>
            <a:pPr eaLnBrk="1" latinLnBrk="1" hangingPunct="1">
              <a:spcBef>
                <a:spcPts val="600"/>
              </a:spcBef>
              <a:buClr>
                <a:srgbClr val="FFFF66"/>
              </a:buClr>
              <a:defRPr/>
            </a:pPr>
            <a:r>
              <a:rPr lang="en-US" altLang="ko-K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18</a:t>
            </a:r>
            <a:r>
              <a:rPr kumimoji="0"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개 </a:t>
            </a:r>
            <a:r>
              <a:rPr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온라인</a:t>
            </a:r>
            <a:r>
              <a:rPr kumimoji="0" lang="ko-KR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매체에 동시 라이브로 </a:t>
            </a:r>
            <a:r>
              <a:rPr kumimoji="0" lang="ko-KR" altLang="en-US" sz="1700" b="1" dirty="0">
                <a:solidFill>
                  <a:schemeClr val="bg1"/>
                </a:solidFill>
                <a:latin typeface="+mn-ea"/>
              </a:rPr>
              <a:t>송출 </a:t>
            </a:r>
            <a:r>
              <a:rPr kumimoji="0" lang="ko-KR" altLang="en-US" sz="1700" b="1" dirty="0">
                <a:solidFill>
                  <a:schemeClr val="tx1"/>
                </a:solidFill>
                <a:latin typeface="+mn-ea"/>
              </a:rPr>
              <a:t>되는 국내 유일의 </a:t>
            </a:r>
            <a:r>
              <a:rPr kumimoji="0" lang="ko-KR" altLang="en-US" sz="1700" b="1" dirty="0" err="1">
                <a:solidFill>
                  <a:schemeClr val="tx1"/>
                </a:solidFill>
                <a:latin typeface="+mn-ea"/>
              </a:rPr>
              <a:t>온라인플랫폼입니다</a:t>
            </a:r>
            <a:r>
              <a:rPr kumimoji="0" lang="en-US" altLang="ko-KR" sz="17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E76C757-7F62-4144-95BE-E411A7A03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A00554-AAA7-4B40-8176-CA0AC163816F}"/>
              </a:ext>
            </a:extLst>
          </p:cNvPr>
          <p:cNvSpPr txBox="1"/>
          <p:nvPr/>
        </p:nvSpPr>
        <p:spPr>
          <a:xfrm>
            <a:off x="1855781" y="741544"/>
            <a:ext cx="8175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유사 채널 동시 접속자수 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위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, 18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개 플랫폼 동시 </a:t>
            </a:r>
            <a:r>
              <a:rPr lang="en-US" altLang="ko-KR" sz="2400" b="1" dirty="0">
                <a:solidFill>
                  <a:srgbClr val="FF0000"/>
                </a:solidFill>
                <a:latin typeface="+mn-ea"/>
              </a:rPr>
              <a:t>LIVE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송출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585E8C5-7467-4E21-9625-248199C75B0A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CFBA8-1B0A-47BF-B3DC-1C4ADE593BCF}"/>
              </a:ext>
            </a:extLst>
          </p:cNvPr>
          <p:cNvSpPr txBox="1"/>
          <p:nvPr/>
        </p:nvSpPr>
        <p:spPr>
          <a:xfrm>
            <a:off x="134471" y="249299"/>
            <a:ext cx="3021105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한국경제</a:t>
            </a:r>
            <a:r>
              <a:rPr lang="en-US" altLang="ko-KR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TV </a:t>
            </a:r>
            <a:r>
              <a:rPr lang="ko-KR" altLang="en-US" b="1" spc="-8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디지털플랫폼</a:t>
            </a:r>
            <a:endParaRPr lang="en-US" altLang="ko-KR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latin typeface="+mn-ea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7A39ED4-C883-407B-B380-E1F8D6E11B58}"/>
              </a:ext>
            </a:extLst>
          </p:cNvPr>
          <p:cNvGrpSpPr/>
          <p:nvPr/>
        </p:nvGrpSpPr>
        <p:grpSpPr>
          <a:xfrm>
            <a:off x="1176986" y="4861752"/>
            <a:ext cx="9913938" cy="1495425"/>
            <a:chOff x="1176986" y="4861752"/>
            <a:chExt cx="9913938" cy="1495425"/>
          </a:xfrm>
        </p:grpSpPr>
        <p:pic>
          <p:nvPicPr>
            <p:cNvPr id="32" name="그림 13">
              <a:extLst>
                <a:ext uri="{FF2B5EF4-FFF2-40B4-BE49-F238E27FC236}">
                  <a16:creationId xmlns:a16="http://schemas.microsoft.com/office/drawing/2014/main" id="{765BD52B-219F-4F29-BD71-B55EF86E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80491" y="4935244"/>
              <a:ext cx="1542608" cy="56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그림 14">
              <a:extLst>
                <a:ext uri="{FF2B5EF4-FFF2-40B4-BE49-F238E27FC236}">
                  <a16:creationId xmlns:a16="http://schemas.microsoft.com/office/drawing/2014/main" id="{E7B5665E-5BA4-4EF5-ADCF-C04276293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694" y="5524660"/>
              <a:ext cx="1436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그림 15">
              <a:extLst>
                <a:ext uri="{FF2B5EF4-FFF2-40B4-BE49-F238E27FC236}">
                  <a16:creationId xmlns:a16="http://schemas.microsoft.com/office/drawing/2014/main" id="{0AD3F8C9-30C1-42CE-87A7-686BDAB9F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219" y="5531677"/>
              <a:ext cx="1322387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그림 12">
              <a:extLst>
                <a:ext uri="{FF2B5EF4-FFF2-40B4-BE49-F238E27FC236}">
                  <a16:creationId xmlns:a16="http://schemas.microsoft.com/office/drawing/2014/main" id="{964DC142-1377-4610-963F-CB97376A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26737" y="5755229"/>
              <a:ext cx="996558" cy="38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그림 16">
              <a:extLst>
                <a:ext uri="{FF2B5EF4-FFF2-40B4-BE49-F238E27FC236}">
                  <a16:creationId xmlns:a16="http://schemas.microsoft.com/office/drawing/2014/main" id="{7C545325-B4CF-4E4B-9CC7-2D92BD34D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524" y="4917314"/>
              <a:ext cx="1554162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그림 17">
              <a:extLst>
                <a:ext uri="{FF2B5EF4-FFF2-40B4-BE49-F238E27FC236}">
                  <a16:creationId xmlns:a16="http://schemas.microsoft.com/office/drawing/2014/main" id="{A8786AFD-FA62-43D3-BCDA-66A01533D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560" y="4907789"/>
              <a:ext cx="1633537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그림 19">
              <a:extLst>
                <a:ext uri="{FF2B5EF4-FFF2-40B4-BE49-F238E27FC236}">
                  <a16:creationId xmlns:a16="http://schemas.microsoft.com/office/drawing/2014/main" id="{053E09CA-7040-466D-B16E-B37A38DB6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10663" y="5066142"/>
              <a:ext cx="1398591" cy="349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그림 20">
              <a:extLst>
                <a:ext uri="{FF2B5EF4-FFF2-40B4-BE49-F238E27FC236}">
                  <a16:creationId xmlns:a16="http://schemas.microsoft.com/office/drawing/2014/main" id="{59534EF3-7947-4771-BC4E-845BFB622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219" y="5798377"/>
              <a:ext cx="149860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그림 22">
              <a:extLst>
                <a:ext uri="{FF2B5EF4-FFF2-40B4-BE49-F238E27FC236}">
                  <a16:creationId xmlns:a16="http://schemas.microsoft.com/office/drawing/2014/main" id="{F915A380-F414-474C-B4D1-574D1DFBF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511" y="5028439"/>
              <a:ext cx="95250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그림 24">
              <a:extLst>
                <a:ext uri="{FF2B5EF4-FFF2-40B4-BE49-F238E27FC236}">
                  <a16:creationId xmlns:a16="http://schemas.microsoft.com/office/drawing/2014/main" id="{99B7201E-C618-48A8-9844-4B592E34E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304" y="5748742"/>
              <a:ext cx="1182955" cy="33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그림 25">
              <a:extLst>
                <a:ext uri="{FF2B5EF4-FFF2-40B4-BE49-F238E27FC236}">
                  <a16:creationId xmlns:a16="http://schemas.microsoft.com/office/drawing/2014/main" id="{CB03FDCC-EDD2-42B4-96A5-99AD65128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31296" y="5136776"/>
              <a:ext cx="1208327" cy="224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그림 26">
              <a:extLst>
                <a:ext uri="{FF2B5EF4-FFF2-40B4-BE49-F238E27FC236}">
                  <a16:creationId xmlns:a16="http://schemas.microsoft.com/office/drawing/2014/main" id="{F13014D5-7D5D-4F37-BE63-57FCB4468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236" y="5422139"/>
              <a:ext cx="1436688" cy="7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0A78C946-2123-4D45-BBC7-DC5144F51D7F}"/>
                </a:ext>
              </a:extLst>
            </p:cNvPr>
            <p:cNvSpPr/>
            <p:nvPr/>
          </p:nvSpPr>
          <p:spPr>
            <a:xfrm>
              <a:off x="1176986" y="4861752"/>
              <a:ext cx="9913938" cy="1495425"/>
            </a:xfrm>
            <a:prstGeom prst="roundRect">
              <a:avLst/>
            </a:prstGeom>
            <a:noFill/>
            <a:ln w="127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80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4"/>
          <p:cNvSpPr txBox="1">
            <a:spLocks/>
          </p:cNvSpPr>
          <p:nvPr/>
        </p:nvSpPr>
        <p:spPr>
          <a:xfrm>
            <a:off x="1065213" y="836613"/>
            <a:ext cx="7488237" cy="11731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12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23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34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46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THANK YOU</a:t>
            </a:r>
            <a:endParaRPr kumimoji="0" lang="ko-KR" altLang="en-US" sz="51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9E3BA04-0D5D-4210-A659-24BE191DE04F}"/>
              </a:ext>
            </a:extLst>
          </p:cNvPr>
          <p:cNvSpPr/>
          <p:nvPr/>
        </p:nvSpPr>
        <p:spPr>
          <a:xfrm>
            <a:off x="915518" y="3110753"/>
            <a:ext cx="74048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본 자료에 대한 문의사항 및 궁금하신 점 있으시면 편하게 연락주세요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대한민국 대표 경제채널방송 한국경제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TV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마케팅국 광고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부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디지털옥외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미디어팀 임지원 과장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010-9398-2281  jwim@wowtv.co.kr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0F57621-6994-4C9C-A37F-5D7DED9023F7}"/>
              </a:ext>
            </a:extLst>
          </p:cNvPr>
          <p:cNvSpPr/>
          <p:nvPr/>
        </p:nvSpPr>
        <p:spPr>
          <a:xfrm>
            <a:off x="-1" y="4150660"/>
            <a:ext cx="12192001" cy="27073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7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4E76C757-7F62-4144-95BE-E411A7A03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C2B5F00D-A16B-4580-90B8-9709D3448272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3D2456-6DF5-4012-867C-725EC63E7996}"/>
              </a:ext>
            </a:extLst>
          </p:cNvPr>
          <p:cNvSpPr txBox="1"/>
          <p:nvPr/>
        </p:nvSpPr>
        <p:spPr>
          <a:xfrm>
            <a:off x="134471" y="249299"/>
            <a:ext cx="3021105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디지털 옥외 매체 </a:t>
            </a:r>
            <a:r>
              <a:rPr lang="en-US" altLang="ko-KR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DOOH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E951AD7-ED71-42C0-835E-E740F5336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8" y="771586"/>
            <a:ext cx="3404434" cy="25533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394E4AA-DC27-43FD-8A5D-FA7383BFD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417" y="771585"/>
            <a:ext cx="3406085" cy="25533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0EAEF73-71D3-4E51-B9DB-F03B8806A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8" y="3748491"/>
            <a:ext cx="3404434" cy="25520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706EEE-AF1C-4554-8A74-A5A1BD3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6947" y="3747868"/>
            <a:ext cx="3398105" cy="2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FB3830-074B-47D4-A192-9098607DB884}"/>
              </a:ext>
            </a:extLst>
          </p:cNvPr>
          <p:cNvSpPr txBox="1"/>
          <p:nvPr/>
        </p:nvSpPr>
        <p:spPr>
          <a:xfrm>
            <a:off x="1704812" y="3296678"/>
            <a:ext cx="195505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이마트 </a:t>
            </a:r>
            <a:r>
              <a:rPr lang="en-US" altLang="ko-KR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e-live TV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F2A83D-E264-4F44-9837-B6C06D2D73CC}"/>
              </a:ext>
            </a:extLst>
          </p:cNvPr>
          <p:cNvSpPr txBox="1"/>
          <p:nvPr/>
        </p:nvSpPr>
        <p:spPr>
          <a:xfrm>
            <a:off x="4683998" y="3300349"/>
            <a:ext cx="296731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오피스보드 </a:t>
            </a:r>
            <a:r>
              <a:rPr lang="en-US" altLang="ko-KR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/ </a:t>
            </a: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아파트 엘리베이터</a:t>
            </a:r>
            <a:endParaRPr lang="en-US" altLang="ko-KR" sz="16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07BF1B-50C1-43A6-9A74-B7D8FC693846}"/>
              </a:ext>
            </a:extLst>
          </p:cNvPr>
          <p:cNvSpPr txBox="1"/>
          <p:nvPr/>
        </p:nvSpPr>
        <p:spPr>
          <a:xfrm>
            <a:off x="8926421" y="3324910"/>
            <a:ext cx="195505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코엑스 </a:t>
            </a:r>
            <a:r>
              <a:rPr lang="en-US" altLang="ko-KR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9to9 Cube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C22AD2-F4E7-499C-BA01-EA8515A4F130}"/>
              </a:ext>
            </a:extLst>
          </p:cNvPr>
          <p:cNvSpPr txBox="1"/>
          <p:nvPr/>
        </p:nvSpPr>
        <p:spPr>
          <a:xfrm>
            <a:off x="1452729" y="6284348"/>
            <a:ext cx="2081098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 err="1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삼성역</a:t>
            </a: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en-US" altLang="ko-KR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ART PAVILON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6A9059-3EFF-46D9-BD74-E5F42F7E64BA}"/>
              </a:ext>
            </a:extLst>
          </p:cNvPr>
          <p:cNvSpPr txBox="1"/>
          <p:nvPr/>
        </p:nvSpPr>
        <p:spPr>
          <a:xfrm>
            <a:off x="5146455" y="6291600"/>
            <a:ext cx="1955057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서울역 </a:t>
            </a:r>
            <a:r>
              <a:rPr lang="en-US" altLang="ko-KR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KTX </a:t>
            </a: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전광판</a:t>
            </a:r>
            <a:endParaRPr lang="en-US" altLang="ko-KR" sz="16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EE52A1-337E-48FF-B869-26B201058488}"/>
              </a:ext>
            </a:extLst>
          </p:cNvPr>
          <p:cNvSpPr txBox="1"/>
          <p:nvPr/>
        </p:nvSpPr>
        <p:spPr>
          <a:xfrm>
            <a:off x="8714140" y="6291600"/>
            <a:ext cx="2433411" cy="282573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latin typeface="+mn-ea"/>
              </a:rPr>
              <a:t>광화문 구세군회관 전광판</a:t>
            </a:r>
            <a:endParaRPr lang="en-US" altLang="ko-KR" sz="1600" b="1" spc="-8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latin typeface="+mn-ea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D87E03D-D9A1-4207-82E1-992FA8C33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18" y="3747869"/>
            <a:ext cx="3406083" cy="25533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D06CA2F-2A75-4945-B4EA-426A72002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67" y="771585"/>
            <a:ext cx="3406085" cy="2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DD22E-DF52-C665-E0DF-4C815BE2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5EDFF3F2-D014-F1B5-7C57-C4F9D6366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967321"/>
              </p:ext>
            </p:extLst>
          </p:nvPr>
        </p:nvGraphicFramePr>
        <p:xfrm>
          <a:off x="1117053" y="4826189"/>
          <a:ext cx="9966331" cy="13706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8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783">
                  <a:extLst>
                    <a:ext uri="{9D8B030D-6E8A-4147-A177-3AD203B41FA5}">
                      <a16:colId xmlns:a16="http://schemas.microsoft.com/office/drawing/2014/main" val="153126343"/>
                    </a:ext>
                  </a:extLst>
                </a:gridCol>
                <a:gridCol w="246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2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2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광고 규격 </a:t>
                      </a:r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(inch)</a:t>
                      </a:r>
                      <a:endParaRPr lang="ko-KR" altLang="en-US" sz="12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광고료</a:t>
                      </a:r>
                      <a:endParaRPr lang="ko-KR" altLang="en-US" sz="12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영상 제작비</a:t>
                      </a:r>
                      <a:endParaRPr lang="ko-KR" altLang="en-US" sz="12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기준 수량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2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47">
                <a:tc rowSpan="3"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2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65” / 55” / 49”</a:t>
                      </a:r>
                      <a:endParaRPr lang="ko-KR" alt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1~5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600,000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300,000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건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촬영비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: 150,000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건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포함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광고주 시안 제공일 경우 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제작비 발생 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X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구좌 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회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광고 시안은 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초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(mp4) 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영상 및 사진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송출 보고는 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CCTV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로 확인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6~11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500,000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423575"/>
                  </a:ext>
                </a:extLst>
              </a:tr>
              <a:tr h="4420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400,000</a:t>
                      </a:r>
                      <a:r>
                        <a:rPr lang="ko-KR" altLang="en-US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2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6394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7D83574-3500-CD1B-CFC8-245236348418}"/>
              </a:ext>
            </a:extLst>
          </p:cNvPr>
          <p:cNvSpPr txBox="1"/>
          <p:nvPr/>
        </p:nvSpPr>
        <p:spPr>
          <a:xfrm>
            <a:off x="134471" y="249299"/>
            <a:ext cx="2377541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이마트 </a:t>
            </a:r>
            <a:r>
              <a:rPr kumimoji="0" lang="en-US" altLang="ko-KR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e-live TV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13F25B2-476B-6EAA-BD99-C274668C6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0" y="783249"/>
            <a:ext cx="995546" cy="560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ADE5A5-3D02-3808-0DD0-D4B35D0F9AD7}"/>
              </a:ext>
            </a:extLst>
          </p:cNvPr>
          <p:cNvSpPr txBox="1"/>
          <p:nvPr/>
        </p:nvSpPr>
        <p:spPr>
          <a:xfrm>
            <a:off x="2046130" y="855918"/>
            <a:ext cx="878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쇼핑 주요 동선에 설치되어 있는 </a:t>
            </a:r>
            <a:r>
              <a:rPr lang="ko-KR" altLang="en-US" sz="2400" b="1" dirty="0">
                <a:solidFill>
                  <a:srgbClr val="FF0000"/>
                </a:solidFill>
                <a:latin typeface="+mn-ea"/>
              </a:rPr>
              <a:t>주목성이 뛰어난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디지털 매체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275103D-9211-41F9-9F9B-9A9931F25B2B}"/>
              </a:ext>
            </a:extLst>
          </p:cNvPr>
          <p:cNvGrpSpPr/>
          <p:nvPr/>
        </p:nvGrpSpPr>
        <p:grpSpPr>
          <a:xfrm>
            <a:off x="646775" y="1604833"/>
            <a:ext cx="10898449" cy="1981648"/>
            <a:chOff x="637958" y="1104823"/>
            <a:chExt cx="10898449" cy="1981648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49310C7-DC58-45B3-A783-585AF125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498" y="1106471"/>
              <a:ext cx="2640000" cy="1980000"/>
            </a:xfrm>
            <a:prstGeom prst="rect">
              <a:avLst/>
            </a:prstGeom>
          </p:spPr>
        </p:pic>
        <p:pic>
          <p:nvPicPr>
            <p:cNvPr id="22" name="그림 21" descr="실내, 천장, 건물, 테이블이(가) 표시된 사진&#10;&#10;자동 생성된 설명">
              <a:extLst>
                <a:ext uri="{FF2B5EF4-FFF2-40B4-BE49-F238E27FC236}">
                  <a16:creationId xmlns:a16="http://schemas.microsoft.com/office/drawing/2014/main" id="{AFCCF0F7-4842-4E92-A50C-A2A450F1A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90"/>
            <a:stretch/>
          </p:blipFill>
          <p:spPr>
            <a:xfrm>
              <a:off x="8866062" y="1104823"/>
              <a:ext cx="2670345" cy="1980000"/>
            </a:xfrm>
            <a:prstGeom prst="rect">
              <a:avLst/>
            </a:prstGeom>
          </p:spPr>
        </p:pic>
        <p:pic>
          <p:nvPicPr>
            <p:cNvPr id="23" name="그림 22" descr="건물, 천장, 걸린, 표지판이(가) 표시된 사진&#10;&#10;자동 생성된 설명">
              <a:extLst>
                <a:ext uri="{FF2B5EF4-FFF2-40B4-BE49-F238E27FC236}">
                  <a16:creationId xmlns:a16="http://schemas.microsoft.com/office/drawing/2014/main" id="{C354A2CF-8DDB-461F-9C02-18101D057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00"/>
            <a:stretch/>
          </p:blipFill>
          <p:spPr>
            <a:xfrm>
              <a:off x="3366934" y="1104823"/>
              <a:ext cx="2639998" cy="1980000"/>
            </a:xfrm>
            <a:prstGeom prst="rect">
              <a:avLst/>
            </a:prstGeom>
          </p:spPr>
        </p:pic>
        <p:pic>
          <p:nvPicPr>
            <p:cNvPr id="24" name="그림 23" descr="실내, 천장, 표지판, 테이블이(가) 표시된 사진">
              <a:extLst>
                <a:ext uri="{FF2B5EF4-FFF2-40B4-BE49-F238E27FC236}">
                  <a16:creationId xmlns:a16="http://schemas.microsoft.com/office/drawing/2014/main" id="{4692420B-24CC-48D8-BAEB-6E322D211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95"/>
            <a:stretch/>
          </p:blipFill>
          <p:spPr>
            <a:xfrm>
              <a:off x="637958" y="1106471"/>
              <a:ext cx="2619410" cy="1980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1E06708-B3FB-42ED-8D6D-7BCE5D114BDD}"/>
              </a:ext>
            </a:extLst>
          </p:cNvPr>
          <p:cNvSpPr txBox="1"/>
          <p:nvPr/>
        </p:nvSpPr>
        <p:spPr>
          <a:xfrm>
            <a:off x="1426738" y="4009628"/>
            <a:ext cx="30046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■ 최소 </a:t>
            </a:r>
            <a:r>
              <a:rPr lang="en-US" altLang="ko-KR" sz="1100" b="1" dirty="0">
                <a:latin typeface="+mn-ea"/>
              </a:rPr>
              <a:t>1</a:t>
            </a:r>
            <a:r>
              <a:rPr lang="ko-KR" altLang="en-US" sz="1100" b="1" dirty="0">
                <a:latin typeface="+mn-ea"/>
              </a:rPr>
              <a:t>일 모니터 당 </a:t>
            </a:r>
            <a:r>
              <a:rPr lang="en-US" altLang="ko-KR" sz="1100" b="1" dirty="0">
                <a:latin typeface="+mn-ea"/>
              </a:rPr>
              <a:t>50</a:t>
            </a:r>
            <a:r>
              <a:rPr lang="ko-KR" altLang="en-US" sz="1100" b="1" dirty="0">
                <a:latin typeface="+mn-ea"/>
              </a:rPr>
              <a:t>회 이상 광고 노출</a:t>
            </a:r>
            <a:endParaRPr lang="en-US" altLang="ko-KR" sz="1100" b="1" dirty="0">
              <a:latin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84D820-96A5-4EC3-A7F1-316F3196B349}"/>
              </a:ext>
            </a:extLst>
          </p:cNvPr>
          <p:cNvSpPr txBox="1"/>
          <p:nvPr/>
        </p:nvSpPr>
        <p:spPr>
          <a:xfrm>
            <a:off x="8258336" y="3940814"/>
            <a:ext cx="2455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■ 마트 영업 시간 동안 고정 노출 </a:t>
            </a:r>
            <a:endParaRPr lang="en-US" altLang="ko-KR" sz="1100" b="1" dirty="0">
              <a:latin typeface="+mn-ea"/>
            </a:endParaRPr>
          </a:p>
          <a:p>
            <a:r>
              <a:rPr lang="en-US" altLang="ko-KR" sz="1100" b="1" dirty="0">
                <a:latin typeface="+mn-ea"/>
              </a:rPr>
              <a:t>     (10:00~23:00)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8DA343-13C5-4B49-B1AB-7517D3C5593B}"/>
              </a:ext>
            </a:extLst>
          </p:cNvPr>
          <p:cNvSpPr txBox="1"/>
          <p:nvPr/>
        </p:nvSpPr>
        <p:spPr>
          <a:xfrm>
            <a:off x="4997845" y="3924990"/>
            <a:ext cx="2694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latin typeface="+mn-ea"/>
              </a:rPr>
              <a:t>■ 영상 광고로 내용 수정이 용이하며</a:t>
            </a:r>
            <a:r>
              <a:rPr lang="en-US" altLang="ko-KR" sz="1100" b="1" dirty="0">
                <a:latin typeface="+mn-ea"/>
              </a:rPr>
              <a:t>, </a:t>
            </a:r>
          </a:p>
          <a:p>
            <a:r>
              <a:rPr lang="en-US" altLang="ko-KR" sz="1100" b="1" dirty="0">
                <a:latin typeface="+mn-ea"/>
              </a:rPr>
              <a:t>     </a:t>
            </a:r>
            <a:r>
              <a:rPr lang="ko-KR" altLang="en-US" sz="1100" b="1" dirty="0">
                <a:latin typeface="+mn-ea"/>
              </a:rPr>
              <a:t>꾸준한 광고 노출 효과 극대화 </a:t>
            </a:r>
            <a:endParaRPr lang="en-US" altLang="ko-KR" sz="1100" b="1" dirty="0"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906AC31-F0A9-48DC-A3CB-A6DA7DA053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15C121F8-F8EE-495C-A229-CB5789941A14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14FFE8-CF18-42DF-8D0D-84F4AD641B1C}"/>
              </a:ext>
            </a:extLst>
          </p:cNvPr>
          <p:cNvSpPr txBox="1"/>
          <p:nvPr/>
        </p:nvSpPr>
        <p:spPr>
          <a:xfrm>
            <a:off x="9642035" y="4593709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4D55-D3E0-D42D-A00F-D8C905EC9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3FBA14-6C75-8B5D-27F1-4D726D67D0F7}"/>
              </a:ext>
            </a:extLst>
          </p:cNvPr>
          <p:cNvSpPr txBox="1"/>
          <p:nvPr/>
        </p:nvSpPr>
        <p:spPr>
          <a:xfrm>
            <a:off x="134471" y="248337"/>
            <a:ext cx="338025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이마트 </a:t>
            </a:r>
            <a:r>
              <a:rPr kumimoji="0" lang="en-US" altLang="ko-KR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e-live TV Package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8E6462A0-18A0-F17A-CB0C-7A1B3F918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480378"/>
              </p:ext>
            </p:extLst>
          </p:nvPr>
        </p:nvGraphicFramePr>
        <p:xfrm>
          <a:off x="2038667" y="1018978"/>
          <a:ext cx="8107691" cy="8265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5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광고 규격 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(inch)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~5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~11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1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65” / 55” / 49”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30,000,000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25,000,000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20,000,000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전국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103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 점포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(683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20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초 기준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100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보장</a:t>
                      </a: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0414588-62EB-6111-1BE0-78C2080B7870}"/>
              </a:ext>
            </a:extLst>
          </p:cNvPr>
          <p:cNvSpPr txBox="1"/>
          <p:nvPr/>
        </p:nvSpPr>
        <p:spPr>
          <a:xfrm>
            <a:off x="1929380" y="714723"/>
            <a:ext cx="125427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1. 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전국 패키지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531DEBD-3ECD-642F-11AF-BD55391B0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292212"/>
              </p:ext>
            </p:extLst>
          </p:nvPr>
        </p:nvGraphicFramePr>
        <p:xfrm>
          <a:off x="2038667" y="2361273"/>
          <a:ext cx="8107691" cy="8265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5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광고 규격 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(inch)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~5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~11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1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65” / 55” / 49”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20,000,000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16,000,000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13,000,000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수도권 지역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53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 점포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(359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20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초 기준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100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보장</a:t>
                      </a: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EB97B08-DD8F-D414-E7F0-F7D8E2B1A76F}"/>
              </a:ext>
            </a:extLst>
          </p:cNvPr>
          <p:cNvSpPr txBox="1"/>
          <p:nvPr/>
        </p:nvSpPr>
        <p:spPr>
          <a:xfrm>
            <a:off x="1960791" y="2057018"/>
            <a:ext cx="1345017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2. 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수도권 패키지</a:t>
            </a:r>
          </a:p>
        </p:txBody>
      </p:sp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5E52927E-95E1-24A6-C8E7-E6FE1B8C4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43704"/>
              </p:ext>
            </p:extLst>
          </p:nvPr>
        </p:nvGraphicFramePr>
        <p:xfrm>
          <a:off x="2038667" y="3765569"/>
          <a:ext cx="8107691" cy="8265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5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광고 규격 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(inch)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~5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~11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1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65” / 55” / 49”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서울 지역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16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 점포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(105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20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초 기준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100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보장</a:t>
                      </a: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1F6E94C-2716-7E79-B175-80095B789B7A}"/>
              </a:ext>
            </a:extLst>
          </p:cNvPr>
          <p:cNvSpPr txBox="1"/>
          <p:nvPr/>
        </p:nvSpPr>
        <p:spPr>
          <a:xfrm>
            <a:off x="1960791" y="3461314"/>
            <a:ext cx="119145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3. 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서울 패키지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D0874-0DAF-C24D-AE25-013ED095842D}"/>
              </a:ext>
            </a:extLst>
          </p:cNvPr>
          <p:cNvSpPr txBox="1"/>
          <p:nvPr/>
        </p:nvSpPr>
        <p:spPr>
          <a:xfrm>
            <a:off x="2003832" y="6108258"/>
            <a:ext cx="1991975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* 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영상 </a:t>
            </a:r>
            <a:r>
              <a:rPr kumimoji="0" lang="ko-KR" altLang="en-US" sz="11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촬영비</a:t>
            </a: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제작비 별도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FE6233F-44BE-8A25-19E4-F3EDF62A8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00003"/>
              </p:ext>
            </p:extLst>
          </p:nvPr>
        </p:nvGraphicFramePr>
        <p:xfrm>
          <a:off x="2038667" y="5160900"/>
          <a:ext cx="8107691" cy="946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5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광고 규격 </a:t>
                      </a:r>
                      <a:r>
                        <a:rPr lang="en-US" altLang="ko-KR" sz="1000" b="1" dirty="0">
                          <a:latin typeface="+mn-ea"/>
                          <a:ea typeface="+mn-ea"/>
                        </a:rPr>
                        <a:t>(inch)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~5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~11</a:t>
                      </a:r>
                      <a:r>
                        <a:rPr lang="ko-KR" altLang="en-US" sz="100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0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100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193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65” / 55” / 49”</a:t>
                      </a:r>
                      <a:endParaRPr lang="ko-KR" altLang="en-US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12,000,000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8,000,000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경기 지역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35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 점포 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  + 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인천 지역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개 점포 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(254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20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초 기준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* 100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구좌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 보장</a:t>
                      </a:r>
                    </a:p>
                  </a:txBody>
                  <a:tcPr marL="63465" marR="63465" marT="31733" marB="31733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556618-9502-07AA-EAE1-F4A509E672C5}"/>
              </a:ext>
            </a:extLst>
          </p:cNvPr>
          <p:cNvSpPr txBox="1"/>
          <p:nvPr/>
        </p:nvSpPr>
        <p:spPr>
          <a:xfrm>
            <a:off x="1960791" y="4856645"/>
            <a:ext cx="1553934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4. 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경기</a:t>
            </a:r>
            <a:r>
              <a:rPr kumimoji="0" lang="en-US" altLang="ko-KR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0" lang="ko-KR" altLang="en-US" sz="11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인천 패키지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BF2AB1-79A5-4942-900F-09954AA298E1}"/>
              </a:ext>
            </a:extLst>
          </p:cNvPr>
          <p:cNvSpPr txBox="1"/>
          <p:nvPr/>
        </p:nvSpPr>
        <p:spPr>
          <a:xfrm>
            <a:off x="9008345" y="830166"/>
            <a:ext cx="12542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기준</a:t>
            </a: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: 1</a:t>
            </a:r>
            <a:r>
              <a:rPr kumimoji="0" lang="ko-KR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개월</a:t>
            </a: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, VAT </a:t>
            </a:r>
            <a:r>
              <a:rPr kumimoji="0" lang="ko-KR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별도</a:t>
            </a: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endParaRPr kumimoji="0" lang="ko-KR" altLang="en-US" sz="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A3BEA73-36E8-4FC4-B9FC-4ABDEDDC7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5FB5D2F8-0735-4B1A-A378-713FA1A8F641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69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C64B-A0B9-70E1-EC1C-77700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B0E873-4E19-D7E9-F225-5DFBB156F545}"/>
              </a:ext>
            </a:extLst>
          </p:cNvPr>
          <p:cNvSpPr txBox="1"/>
          <p:nvPr/>
        </p:nvSpPr>
        <p:spPr>
          <a:xfrm>
            <a:off x="134471" y="267230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이마트 </a:t>
            </a:r>
            <a:r>
              <a:rPr kumimoji="0" lang="en-US" altLang="ko-KR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e-live TV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점포 리스트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44DC53F1-7A69-132C-09DF-DFB78D784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86772"/>
              </p:ext>
            </p:extLst>
          </p:nvPr>
        </p:nvGraphicFramePr>
        <p:xfrm>
          <a:off x="763080" y="896691"/>
          <a:ext cx="4854709" cy="51549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481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812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서울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가든</a:t>
                      </a:r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구로점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539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마포점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24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명일점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0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목동점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29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신도림점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3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양재점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7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역삼점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29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영등포점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2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왕십리점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0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용산점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3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월계점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2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은평점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6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창동점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천호점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61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하월곡점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경기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경기광주점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80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광교점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2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광명소하점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5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김포한강점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68864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B3AFE49E-E2B5-303B-B0F1-8166F27E1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62017"/>
              </p:ext>
            </p:extLst>
          </p:nvPr>
        </p:nvGraphicFramePr>
        <p:xfrm>
          <a:off x="6575301" y="896691"/>
          <a:ext cx="4854709" cy="51549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355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806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경기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남양주점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다산점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539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동탄점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24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별내점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0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분당점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29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산본점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3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서수원점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7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성남점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29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수원점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2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수지점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0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안산고잔점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3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안성점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2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양주점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6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여주점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오산점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61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용인점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의정부점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80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이천점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2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일산점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5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죽전점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68864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2815F7C6-22AB-4EF7-8208-1EDF2314B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615953"/>
            <a:ext cx="1160728" cy="24204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8D84C94-96A2-43E0-AF3D-3B104A2C10A6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168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E373-21DA-79FE-B66B-D3729F508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2A93D59-0046-39EA-63D1-F3E7EDC55BEC}"/>
              </a:ext>
            </a:extLst>
          </p:cNvPr>
          <p:cNvSpPr txBox="1"/>
          <p:nvPr/>
        </p:nvSpPr>
        <p:spPr>
          <a:xfrm>
            <a:off x="4943290" y="6372280"/>
            <a:ext cx="2120520" cy="221018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Ⓒ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1200" b="0" i="0" u="none" strike="noStrike" kern="1200" cap="none" spc="-150" normalizeH="0" baseline="0" noProof="0" dirty="0">
                <a:ln>
                  <a:solidFill>
                    <a:prstClr val="white">
                      <a:lumMod val="95000"/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2024  SAERON</a:t>
            </a:r>
            <a:endParaRPr kumimoji="0" lang="ko-KR" altLang="en-US" sz="1200" b="0" i="0" u="none" strike="noStrike" kern="1200" cap="none" spc="-150" normalizeH="0" baseline="0" noProof="0" dirty="0">
              <a:ln>
                <a:solidFill>
                  <a:prstClr val="white">
                    <a:lumMod val="95000"/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AEEA0430-C856-3C37-7482-68B874CF6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62902"/>
              </p:ext>
            </p:extLst>
          </p:nvPr>
        </p:nvGraphicFramePr>
        <p:xfrm>
          <a:off x="772045" y="878760"/>
          <a:ext cx="4854709" cy="51549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552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830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경기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중동점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파주운정점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539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파주점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24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평촌점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0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평택점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29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포천점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3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풍산점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7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하남점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29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화성봉담점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2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화정점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0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흥덕점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3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인천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동인천점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2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연수점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6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강원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강릉점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동해점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61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속초점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원주점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80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춘천점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2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경북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경산점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5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구미점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68864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74A37E9A-0D33-F616-36D6-FD3258EB1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77219"/>
              </p:ext>
            </p:extLst>
          </p:nvPr>
        </p:nvGraphicFramePr>
        <p:xfrm>
          <a:off x="6584266" y="878760"/>
          <a:ext cx="4854709" cy="51549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495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842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경북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김천점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동구미점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539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상주점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247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안동점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0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포항이동점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29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포항점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39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경남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김해점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7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양산점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295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69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진주점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42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창원점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0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통영점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30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광주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광주점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2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봉선점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6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대구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만촌점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반야월점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61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성서점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80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칠성점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2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79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대전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대전터미널점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5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둔산점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68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DB2CFE7-CAF3-4340-96A4-67394BAC7994}"/>
              </a:ext>
            </a:extLst>
          </p:cNvPr>
          <p:cNvSpPr txBox="1"/>
          <p:nvPr/>
        </p:nvSpPr>
        <p:spPr>
          <a:xfrm>
            <a:off x="134471" y="249299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이마트 </a:t>
            </a:r>
            <a:r>
              <a:rPr kumimoji="0" lang="en-US" altLang="ko-KR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e-live TV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점포 리스트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A3051AF-971A-4A61-ABCB-DE0ED338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DA3223A-F226-40A6-BCB5-A7DB1F4AE82E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586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FCD573CD-BD9E-B1D4-F64D-A8BC176A6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2164"/>
              </p:ext>
            </p:extLst>
          </p:nvPr>
        </p:nvGraphicFramePr>
        <p:xfrm>
          <a:off x="763080" y="847624"/>
          <a:ext cx="4854709" cy="51549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340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776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부산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금정점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21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문현점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433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사상점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237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연제점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228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해운대점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3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세종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세종점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266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울산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울산점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991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전남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목포점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8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89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순천점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297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여수점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959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전북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군산점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34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전주점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2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충남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06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94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아산점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66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95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천안서북점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61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96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천안점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4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97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천안터미널점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680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98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충북</a:t>
                      </a:r>
                      <a:endParaRPr lang="en-US" altLang="ko-KR" sz="1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제천점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92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99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청주점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95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100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충주점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68864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26EDFC2F-0E76-44D3-8728-DBB577517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372718"/>
              </p:ext>
            </p:extLst>
          </p:nvPr>
        </p:nvGraphicFramePr>
        <p:xfrm>
          <a:off x="6575301" y="847624"/>
          <a:ext cx="4854709" cy="1171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047">
                  <a:extLst>
                    <a:ext uri="{9D8B030D-6E8A-4147-A177-3AD203B41FA5}">
                      <a16:colId xmlns:a16="http://schemas.microsoft.com/office/drawing/2014/main" val="259200679"/>
                    </a:ext>
                  </a:extLst>
                </a:gridCol>
                <a:gridCol w="866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449">
                  <a:extLst>
                    <a:ext uri="{9D8B030D-6E8A-4147-A177-3AD203B41FA5}">
                      <a16:colId xmlns:a16="http://schemas.microsoft.com/office/drawing/2014/main" val="4148833933"/>
                    </a:ext>
                  </a:extLst>
                </a:gridCol>
                <a:gridCol w="953178">
                  <a:extLst>
                    <a:ext uri="{9D8B030D-6E8A-4147-A177-3AD203B41FA5}">
                      <a16:colId xmlns:a16="http://schemas.microsoft.com/office/drawing/2014/main" val="11069134"/>
                    </a:ext>
                  </a:extLst>
                </a:gridCol>
              </a:tblGrid>
              <a:tr h="1599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지역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점포명</a:t>
                      </a: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모니터크기 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단위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인치</a:t>
                      </a:r>
                      <a:r>
                        <a:rPr lang="en-US" altLang="ko-KR" sz="1050" b="1" dirty="0">
                          <a:solidFill>
                            <a:schemeClr val="lt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50" b="1" dirty="0">
                        <a:solidFill>
                          <a:srgbClr val="484848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65”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55”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49”</a:t>
                      </a:r>
                      <a:endParaRPr lang="ko-KR" altLang="en-US" sz="2400" b="1" dirty="0"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rgbClr val="FEC3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65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101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제주</a:t>
                      </a: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서귀포점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102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신제주점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539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latinLnBrk="1"/>
                      <a:r>
                        <a:rPr lang="en-US" altLang="ko-KR" sz="105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ea"/>
                          <a:ea typeface="+mn-ea"/>
                        </a:rPr>
                        <a:t>103</a:t>
                      </a:r>
                      <a:endParaRPr lang="ko-KR" altLang="en-US" sz="105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chemeClr val="bg2">
                            <a:lumMod val="10000"/>
                          </a:schemeClr>
                        </a:solidFill>
                        <a:latin typeface="에브리데이고딕 EB" panose="02020603020101020101" pitchFamily="18" charset="-127"/>
                        <a:ea typeface="에브리데이고딕 EB" panose="02020603020101020101" pitchFamily="18" charset="-127"/>
                      </a:endParaRPr>
                    </a:p>
                  </a:txBody>
                  <a:tcPr marL="74295" marR="74295" marT="37148" marB="3714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제주점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24768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26F192-30BB-2C8B-C000-C9049754A038}"/>
              </a:ext>
            </a:extLst>
          </p:cNvPr>
          <p:cNvSpPr txBox="1"/>
          <p:nvPr/>
        </p:nvSpPr>
        <p:spPr>
          <a:xfrm>
            <a:off x="6574213" y="2045391"/>
            <a:ext cx="4524230" cy="528794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총 설치 점포 </a:t>
            </a:r>
            <a:r>
              <a:rPr kumimoji="0" lang="en-US" altLang="ko-KR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103</a:t>
            </a:r>
            <a:r>
              <a:rPr kumimoji="0" lang="ko-KR" altLang="en-US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개 점 </a:t>
            </a:r>
            <a:r>
              <a:rPr kumimoji="0" lang="en-US" altLang="ko-KR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(65” 544</a:t>
            </a:r>
            <a:r>
              <a:rPr kumimoji="0" lang="ko-KR" altLang="en-US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대 </a:t>
            </a:r>
            <a:r>
              <a:rPr kumimoji="0" lang="en-US" altLang="ko-KR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/ 55” 138</a:t>
            </a:r>
            <a:r>
              <a:rPr kumimoji="0" lang="ko-KR" altLang="en-US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대 </a:t>
            </a:r>
            <a:r>
              <a:rPr kumimoji="0" lang="en-US" altLang="ko-KR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/ 49” 1</a:t>
            </a:r>
            <a:r>
              <a:rPr kumimoji="0" lang="ko-KR" altLang="en-US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대</a:t>
            </a:r>
            <a:r>
              <a:rPr kumimoji="0" lang="en-US" altLang="ko-KR" sz="12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총 </a:t>
            </a:r>
            <a:r>
              <a:rPr kumimoji="0" lang="en-US" altLang="ko-KR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683</a:t>
            </a:r>
            <a:r>
              <a:rPr kumimoji="0" lang="ko-KR" altLang="en-US" sz="1600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9299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이마트 </a:t>
            </a:r>
            <a:r>
              <a:rPr kumimoji="0" lang="en-US" altLang="ko-KR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effectLst/>
                <a:uLnTx/>
                <a:uFillTx/>
                <a:latin typeface="+mn-ea"/>
                <a:cs typeface="+mn-cs"/>
              </a:rPr>
              <a:t>e-live TV </a:t>
            </a:r>
            <a:r>
              <a:rPr lang="ko-KR" altLang="en-US" b="1" spc="-8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2A2A2A"/>
                </a:solidFill>
                <a:latin typeface="+mn-ea"/>
              </a:rPr>
              <a:t>점포 리스트</a:t>
            </a:r>
            <a:endParaRPr kumimoji="0" lang="ko-KR" altLang="en-US" b="1" i="0" u="none" strike="noStrike" kern="1200" cap="none" spc="-8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2A2A2A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CCD330C-9DA2-4E1C-A9A7-82DC4B64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CA03829-AB8F-4AD7-8F21-240B1517ED32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455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8B6-82FE-BF44-3170-3A37663D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547019A-7F89-410B-8D00-32D4B5EB2996}"/>
              </a:ext>
            </a:extLst>
          </p:cNvPr>
          <p:cNvSpPr txBox="1"/>
          <p:nvPr/>
        </p:nvSpPr>
        <p:spPr>
          <a:xfrm>
            <a:off x="134471" y="244266"/>
            <a:ext cx="3193884" cy="313350"/>
          </a:xfrm>
          <a:prstGeom prst="rect">
            <a:avLst/>
          </a:prstGeom>
          <a:noFill/>
        </p:spPr>
        <p:txBody>
          <a:bodyPr wrap="square" lIns="54000" tIns="18000" rIns="54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8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effectLst/>
                <a:uLnTx/>
                <a:uFillTx/>
                <a:latin typeface="+mn-ea"/>
                <a:cs typeface="+mn-cs"/>
              </a:rPr>
              <a:t>오피스보드</a:t>
            </a:r>
          </a:p>
        </p:txBody>
      </p:sp>
      <p:sp>
        <p:nvSpPr>
          <p:cNvPr id="79" name="Shape 95">
            <a:extLst>
              <a:ext uri="{FF2B5EF4-FFF2-40B4-BE49-F238E27FC236}">
                <a16:creationId xmlns:a16="http://schemas.microsoft.com/office/drawing/2014/main" id="{D8A9DE39-5EDA-4EF8-9EE8-DCE00FDD9271}"/>
              </a:ext>
            </a:extLst>
          </p:cNvPr>
          <p:cNvSpPr/>
          <p:nvPr/>
        </p:nvSpPr>
        <p:spPr>
          <a:xfrm>
            <a:off x="10197356" y="4686061"/>
            <a:ext cx="1160926" cy="279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6454" tIns="16454" rIns="16454" bIns="16454" anchor="ctr">
            <a:spAutoFit/>
          </a:bodyPr>
          <a:lstStyle>
            <a:lvl1pPr defTabSz="2806700">
              <a:defRPr sz="7000">
                <a:solidFill>
                  <a:srgbClr val="FFFFFF"/>
                </a:solidFill>
                <a:latin typeface="NanumSquare ExtraBold"/>
                <a:ea typeface="NanumSquare ExtraBold"/>
                <a:cs typeface="NanumSquare ExtraBold"/>
                <a:sym typeface="NanumSquare Extra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kern="0" dirty="0">
                <a:solidFill>
                  <a:schemeClr val="tx1"/>
                </a:solidFill>
                <a:latin typeface="+mn-ea"/>
                <a:ea typeface="+mn-ea"/>
              </a:rPr>
              <a:t>하</a:t>
            </a:r>
            <a:r>
              <a:rPr sz="1600" b="1" kern="0" dirty="0">
                <a:solidFill>
                  <a:schemeClr val="tx1"/>
                </a:solidFill>
                <a:latin typeface="+mn-ea"/>
                <a:ea typeface="+mn-ea"/>
              </a:rPr>
              <a:t>단</a:t>
            </a:r>
            <a:r>
              <a:rPr lang="en-US" sz="1600" b="1" kern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lang="ko-KR" altLang="en-US" sz="1600" b="1" kern="0" dirty="0">
                <a:solidFill>
                  <a:schemeClr val="tx1"/>
                </a:solidFill>
                <a:latin typeface="+mn-ea"/>
                <a:ea typeface="+mn-ea"/>
              </a:rPr>
              <a:t>영역</a:t>
            </a:r>
            <a:endParaRPr sz="1600" b="1" kern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2FD6A5-89D3-48F7-AB8B-4C7F60C00F4B}"/>
              </a:ext>
            </a:extLst>
          </p:cNvPr>
          <p:cNvSpPr txBox="1"/>
          <p:nvPr/>
        </p:nvSpPr>
        <p:spPr>
          <a:xfrm>
            <a:off x="10130681" y="4965512"/>
            <a:ext cx="1459440" cy="485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100" kern="0" dirty="0">
                <a:latin typeface="+mn-ea"/>
                <a:cs typeface="나눔바른고딕"/>
                <a:sym typeface="나눔바른고딕"/>
              </a:rPr>
              <a:t>일반 광고</a:t>
            </a:r>
            <a:r>
              <a:rPr lang="en-US" altLang="ko-KR" sz="1100" kern="0" dirty="0">
                <a:latin typeface="+mn-ea"/>
                <a:cs typeface="나눔바른고딕"/>
                <a:sym typeface="나눔바른고딕"/>
              </a:rPr>
              <a:t> </a:t>
            </a:r>
            <a:r>
              <a:rPr lang="ko-KR" altLang="en-US" sz="1100" kern="0" dirty="0">
                <a:latin typeface="+mn-ea"/>
                <a:cs typeface="나눔바른고딕"/>
                <a:sym typeface="나눔바른고딕"/>
              </a:rPr>
              <a:t>영역</a:t>
            </a:r>
            <a:endParaRPr lang="en-US" altLang="ko-KR" sz="1100" kern="0" dirty="0">
              <a:latin typeface="+mn-ea"/>
              <a:cs typeface="나눔바른고딕"/>
              <a:sym typeface="나눔바른고딕"/>
            </a:endParaRPr>
          </a:p>
          <a:p>
            <a:pPr>
              <a:lnSpc>
                <a:spcPct val="120000"/>
              </a:lnSpc>
            </a:pPr>
            <a:r>
              <a:rPr lang="ko-KR" altLang="en-US" sz="1100" kern="0" dirty="0">
                <a:latin typeface="+mn-ea"/>
                <a:cs typeface="나눔바른고딕"/>
                <a:sym typeface="나눔바른고딕"/>
              </a:rPr>
              <a:t>광고 송출</a:t>
            </a:r>
            <a:endParaRPr lang="en-US" altLang="ko-KR" sz="1100" kern="0" dirty="0">
              <a:latin typeface="+mn-ea"/>
              <a:cs typeface="나눔바른고딕"/>
              <a:sym typeface="나눔바른고딕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183506B5-2F79-425C-97A6-C5108745AEB4}"/>
              </a:ext>
            </a:extLst>
          </p:cNvPr>
          <p:cNvGrpSpPr/>
          <p:nvPr/>
        </p:nvGrpSpPr>
        <p:grpSpPr>
          <a:xfrm>
            <a:off x="1380335" y="1771349"/>
            <a:ext cx="4129577" cy="4385922"/>
            <a:chOff x="1652251" y="2128613"/>
            <a:chExt cx="4129577" cy="4385922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0A32294-FE23-4CAF-A901-326E5006E8D3}"/>
                </a:ext>
              </a:extLst>
            </p:cNvPr>
            <p:cNvGrpSpPr/>
            <p:nvPr/>
          </p:nvGrpSpPr>
          <p:grpSpPr>
            <a:xfrm>
              <a:off x="1652251" y="2667630"/>
              <a:ext cx="4129577" cy="3846905"/>
              <a:chOff x="1952895" y="3087536"/>
              <a:chExt cx="4129577" cy="3846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0" name="그림 28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45F99887-161C-4727-847F-FA25183B8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895" y="3087536"/>
                <a:ext cx="1753327" cy="3835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그림 30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82A97672-20DD-4F35-8799-B365AB257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6026" y="3087536"/>
                <a:ext cx="2306446" cy="3846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44BB24CC-20C6-4240-9178-15A6AF491F06}"/>
                </a:ext>
              </a:extLst>
            </p:cNvPr>
            <p:cNvGrpSpPr/>
            <p:nvPr/>
          </p:nvGrpSpPr>
          <p:grpSpPr>
            <a:xfrm>
              <a:off x="2259930" y="2128613"/>
              <a:ext cx="2656895" cy="546269"/>
              <a:chOff x="2259930" y="2156606"/>
              <a:chExt cx="2656895" cy="54626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52D0402-4851-4E84-841D-FBD9373247D2}"/>
                  </a:ext>
                </a:extLst>
              </p:cNvPr>
              <p:cNvSpPr txBox="1"/>
              <p:nvPr/>
            </p:nvSpPr>
            <p:spPr>
              <a:xfrm>
                <a:off x="4340385" y="2441265"/>
                <a:ext cx="57644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kern="0" spc="-80" dirty="0">
                    <a:latin typeface="+mn-ea"/>
                    <a:cs typeface="NanumBarunGothic" charset="-127"/>
                    <a:sym typeface="Helvetica"/>
                  </a:rPr>
                  <a:t>34</a:t>
                </a:r>
                <a:r>
                  <a:rPr lang="ko-KR" altLang="en-US" sz="1100" kern="0" spc="-80" dirty="0">
                    <a:latin typeface="+mn-ea"/>
                    <a:cs typeface="NanumBarunGothic" charset="-127"/>
                    <a:sym typeface="Helvetica"/>
                  </a:rPr>
                  <a:t>인치</a:t>
                </a:r>
                <a:endParaRPr lang="en-US" altLang="ko-KR" sz="1100" kern="0" spc="-80" dirty="0">
                  <a:latin typeface="+mn-ea"/>
                  <a:cs typeface="NanumBarunGothic" charset="-127"/>
                  <a:sym typeface="Helvetica"/>
                </a:endParaRPr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A45D38DB-7AC8-426A-A69C-57EEADB04105}"/>
                  </a:ext>
                </a:extLst>
              </p:cNvPr>
              <p:cNvSpPr/>
              <p:nvPr/>
            </p:nvSpPr>
            <p:spPr>
              <a:xfrm>
                <a:off x="2259930" y="2441265"/>
                <a:ext cx="57644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100" kern="0" spc="-80" dirty="0">
                    <a:latin typeface="+mn-ea"/>
                    <a:cs typeface="NanumBarunGothic" charset="-127"/>
                    <a:sym typeface="Helvetica"/>
                  </a:rPr>
                  <a:t>25</a:t>
                </a:r>
                <a:r>
                  <a:rPr lang="ko-KR" altLang="en-US" sz="1100" kern="0" spc="-80" dirty="0">
                    <a:latin typeface="+mn-ea"/>
                    <a:cs typeface="NanumBarunGothic" charset="-127"/>
                    <a:sym typeface="Helvetica"/>
                  </a:rPr>
                  <a:t>인치</a:t>
                </a:r>
                <a:endParaRPr lang="ko-KR" altLang="en-US" sz="1100" dirty="0">
                  <a:latin typeface="+mn-ea"/>
                </a:endParaRPr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F61533B2-0075-4E13-89FC-C023D28553EA}"/>
                  </a:ext>
                </a:extLst>
              </p:cNvPr>
              <p:cNvSpPr/>
              <p:nvPr/>
            </p:nvSpPr>
            <p:spPr>
              <a:xfrm>
                <a:off x="2870072" y="2156606"/>
                <a:ext cx="14157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atin typeface="+mn-ea"/>
                  </a:rPr>
                  <a:t>풀스크린광고</a:t>
                </a:r>
              </a:p>
            </p:txBody>
          </p:sp>
        </p:grpSp>
      </p:grp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5547F8F3-F903-400E-A6CF-41DF851542A5}"/>
              </a:ext>
            </a:extLst>
          </p:cNvPr>
          <p:cNvGrpSpPr/>
          <p:nvPr/>
        </p:nvGrpSpPr>
        <p:grpSpPr>
          <a:xfrm>
            <a:off x="5957887" y="1771349"/>
            <a:ext cx="4113560" cy="4385436"/>
            <a:chOff x="6229803" y="2128613"/>
            <a:chExt cx="4113560" cy="4385436"/>
          </a:xfrm>
        </p:grpSpPr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A994B533-556D-46F4-890F-AE9E5C86EC78}"/>
                </a:ext>
              </a:extLst>
            </p:cNvPr>
            <p:cNvGrpSpPr/>
            <p:nvPr/>
          </p:nvGrpSpPr>
          <p:grpSpPr>
            <a:xfrm>
              <a:off x="6229803" y="2670338"/>
              <a:ext cx="4113560" cy="3843711"/>
              <a:chOff x="6128265" y="2670338"/>
              <a:chExt cx="4113560" cy="3843711"/>
            </a:xfrm>
          </p:grpSpPr>
          <p:pic>
            <p:nvPicPr>
              <p:cNvPr id="101" name="그림 24">
                <a:extLst>
                  <a:ext uri="{FF2B5EF4-FFF2-40B4-BE49-F238E27FC236}">
                    <a16:creationId xmlns:a16="http://schemas.microsoft.com/office/drawing/2014/main" id="{E85DBB24-EB96-4C64-B007-F6453702D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265" y="2672886"/>
                <a:ext cx="1750925" cy="383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그림 26">
                <a:extLst>
                  <a:ext uri="{FF2B5EF4-FFF2-40B4-BE49-F238E27FC236}">
                    <a16:creationId xmlns:a16="http://schemas.microsoft.com/office/drawing/2014/main" id="{BEBBEE19-E1D5-46CC-A886-BB22373B2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8424" y="2670338"/>
                <a:ext cx="2303401" cy="3843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36D2A850-8300-4349-A8EE-671038ABFFD3}"/>
                </a:ext>
              </a:extLst>
            </p:cNvPr>
            <p:cNvGrpSpPr/>
            <p:nvPr/>
          </p:nvGrpSpPr>
          <p:grpSpPr>
            <a:xfrm>
              <a:off x="6750450" y="2128613"/>
              <a:ext cx="2695129" cy="546269"/>
              <a:chOff x="6750450" y="2156606"/>
              <a:chExt cx="2695129" cy="546269"/>
            </a:xfrm>
          </p:grpSpPr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C7DAFCE8-F958-47BD-B098-B50197AE767B}"/>
                  </a:ext>
                </a:extLst>
              </p:cNvPr>
              <p:cNvSpPr/>
              <p:nvPr/>
            </p:nvSpPr>
            <p:spPr>
              <a:xfrm>
                <a:off x="8823293" y="2441265"/>
                <a:ext cx="62228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100" kern="0" spc="-80" dirty="0">
                    <a:latin typeface="+mn-ea"/>
                    <a:cs typeface="NanumBarunGothic" charset="-127"/>
                    <a:sym typeface="Helvetica"/>
                  </a:rPr>
                  <a:t>32</a:t>
                </a:r>
                <a:r>
                  <a:rPr lang="ko-KR" altLang="en-US" sz="1100" kern="0" spc="-80" dirty="0">
                    <a:latin typeface="+mn-ea"/>
                    <a:cs typeface="NanumBarunGothic" charset="-127"/>
                    <a:sym typeface="Helvetica"/>
                  </a:rPr>
                  <a:t>인치</a:t>
                </a:r>
                <a:r>
                  <a:rPr lang="en-US" altLang="ko-KR" sz="1100" kern="0" spc="-80" dirty="0">
                    <a:latin typeface="+mn-ea"/>
                    <a:cs typeface="Gilroy" charset="0"/>
                    <a:sym typeface="Helvetica"/>
                  </a:rPr>
                  <a:t> </a:t>
                </a:r>
                <a:endParaRPr lang="ko-KR" altLang="en-US" sz="1100" dirty="0">
                  <a:latin typeface="+mn-ea"/>
                </a:endParaRPr>
              </a:p>
            </p:txBody>
          </p:sp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213E12CA-38B7-4F6A-9562-ABF8CFB6179D}"/>
                  </a:ext>
                </a:extLst>
              </p:cNvPr>
              <p:cNvSpPr/>
              <p:nvPr/>
            </p:nvSpPr>
            <p:spPr>
              <a:xfrm>
                <a:off x="6750450" y="2441265"/>
                <a:ext cx="70756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100" kern="0" spc="-80" dirty="0">
                    <a:latin typeface="+mn-ea"/>
                    <a:cs typeface="Gilroy" charset="0"/>
                    <a:sym typeface="Helvetica"/>
                  </a:rPr>
                  <a:t> </a:t>
                </a:r>
                <a:r>
                  <a:rPr lang="en-US" altLang="ko-KR" sz="1100" kern="0" spc="-80" dirty="0">
                    <a:latin typeface="+mn-ea"/>
                    <a:cs typeface="NanumBarunGothic" charset="-127"/>
                    <a:sym typeface="Helvetica"/>
                  </a:rPr>
                  <a:t>21.5</a:t>
                </a:r>
                <a:r>
                  <a:rPr lang="ko-KR" altLang="en-US" sz="1100" kern="0" spc="-80" dirty="0">
                    <a:latin typeface="+mn-ea"/>
                    <a:cs typeface="NanumBarunGothic" charset="-127"/>
                    <a:sym typeface="Helvetica"/>
                  </a:rPr>
                  <a:t>인치</a:t>
                </a:r>
                <a:endParaRPr lang="ko-KR" altLang="en-US" sz="1100" dirty="0">
                  <a:latin typeface="+mn-ea"/>
                </a:endParaRPr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80B59E7D-1B81-4C64-A5C3-225BFEC13E56}"/>
                  </a:ext>
                </a:extLst>
              </p:cNvPr>
              <p:cNvSpPr/>
              <p:nvPr/>
            </p:nvSpPr>
            <p:spPr>
              <a:xfrm>
                <a:off x="7624757" y="2156606"/>
                <a:ext cx="10054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b="1" dirty="0">
                    <a:latin typeface="+mn-ea"/>
                  </a:rPr>
                  <a:t>일반광고</a:t>
                </a:r>
              </a:p>
            </p:txBody>
          </p:sp>
        </p:grpSp>
      </p:grpSp>
      <p:sp>
        <p:nvSpPr>
          <p:cNvPr id="103" name="Shape 95">
            <a:extLst>
              <a:ext uri="{FF2B5EF4-FFF2-40B4-BE49-F238E27FC236}">
                <a16:creationId xmlns:a16="http://schemas.microsoft.com/office/drawing/2014/main" id="{3DF5A4CD-0E64-4277-B9EB-9F6DB8739A6A}"/>
              </a:ext>
            </a:extLst>
          </p:cNvPr>
          <p:cNvSpPr/>
          <p:nvPr/>
        </p:nvSpPr>
        <p:spPr>
          <a:xfrm>
            <a:off x="10174988" y="3008826"/>
            <a:ext cx="1094561" cy="279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6454" tIns="16454" rIns="16454" bIns="16454" anchor="ctr">
            <a:spAutoFit/>
          </a:bodyPr>
          <a:lstStyle>
            <a:lvl1pPr defTabSz="2806700">
              <a:defRPr sz="7000">
                <a:solidFill>
                  <a:srgbClr val="FFFFFF"/>
                </a:solidFill>
                <a:latin typeface="NanumSquare ExtraBold"/>
                <a:ea typeface="NanumSquare ExtraBold"/>
                <a:cs typeface="NanumSquare ExtraBold"/>
                <a:sym typeface="NanumSquare Extra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b="1" kern="0" dirty="0" err="1">
                <a:solidFill>
                  <a:schemeClr val="tx1"/>
                </a:solidFill>
                <a:latin typeface="+mn-ea"/>
                <a:ea typeface="+mn-ea"/>
              </a:rPr>
              <a:t>상단</a:t>
            </a:r>
            <a:r>
              <a:rPr lang="en-US" sz="1600" b="1" kern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ko-KR" altLang="en-US" sz="1600" b="1" kern="0" dirty="0">
                <a:solidFill>
                  <a:schemeClr val="tx1"/>
                </a:solidFill>
                <a:latin typeface="+mn-ea"/>
                <a:ea typeface="+mn-ea"/>
              </a:rPr>
              <a:t>영역</a:t>
            </a:r>
            <a:endParaRPr sz="1600" b="1" kern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4" name="텍스트 상자 8">
            <a:extLst>
              <a:ext uri="{FF2B5EF4-FFF2-40B4-BE49-F238E27FC236}">
                <a16:creationId xmlns:a16="http://schemas.microsoft.com/office/drawing/2014/main" id="{432CDA9C-9A2D-49EE-8681-97A130D93739}"/>
              </a:ext>
            </a:extLst>
          </p:cNvPr>
          <p:cNvSpPr txBox="1"/>
          <p:nvPr/>
        </p:nvSpPr>
        <p:spPr>
          <a:xfrm>
            <a:off x="10206739" y="3358607"/>
            <a:ext cx="1922501" cy="609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0" tIns="0" rIns="0" bIns="0" spcCol="3810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kern="0" dirty="0">
                <a:latin typeface="+mn-ea"/>
                <a:sym typeface="Helvetica"/>
              </a:rPr>
              <a:t>관리실 영역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kern="0" dirty="0">
                <a:latin typeface="+mn-ea"/>
                <a:sym typeface="Helvetica"/>
              </a:rPr>
              <a:t>시간</a:t>
            </a:r>
            <a:r>
              <a:rPr lang="en-US" altLang="ko-KR" sz="1100" kern="0" dirty="0">
                <a:latin typeface="+mn-ea"/>
                <a:sym typeface="Helvetica"/>
              </a:rPr>
              <a:t>, </a:t>
            </a:r>
            <a:r>
              <a:rPr lang="ko-KR" altLang="en-US" sz="1100" kern="0" dirty="0">
                <a:latin typeface="+mn-ea"/>
                <a:sym typeface="Helvetica"/>
              </a:rPr>
              <a:t>날씨 및 실시간 포토뉴스</a:t>
            </a:r>
            <a:endParaRPr lang="en-US" altLang="ko-KR" sz="1100" kern="0" dirty="0">
              <a:latin typeface="+mn-ea"/>
              <a:sym typeface="Helvetica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kern="0" dirty="0">
                <a:latin typeface="+mn-ea"/>
                <a:sym typeface="Helvetica"/>
              </a:rPr>
              <a:t>건물 공지사항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90AC17B-0AED-4131-94E7-9610DE46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2" y="6598022"/>
            <a:ext cx="1160728" cy="242047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D4E86E05-D906-4276-84DC-F543FAE6D0F6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1BAB90-5989-42CE-9DC1-CD50C8F00DBB}"/>
              </a:ext>
            </a:extLst>
          </p:cNvPr>
          <p:cNvSpPr txBox="1"/>
          <p:nvPr/>
        </p:nvSpPr>
        <p:spPr>
          <a:xfrm>
            <a:off x="1305812" y="633131"/>
            <a:ext cx="9304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>
                <a:latin typeface="+mn-ea"/>
              </a:rPr>
              <a:t>지식산업센터 및 오피스 건물 등에 근무하는</a:t>
            </a:r>
            <a:endParaRPr lang="en-US" altLang="ko-KR" sz="2800" b="1" dirty="0">
              <a:latin typeface="+mn-ea"/>
            </a:endParaRPr>
          </a:p>
          <a:p>
            <a:pPr algn="ctr"/>
            <a:r>
              <a:rPr lang="ko-KR" altLang="en-US" sz="3600" b="1" dirty="0">
                <a:solidFill>
                  <a:srgbClr val="FF0000"/>
                </a:solidFill>
                <a:latin typeface="+mn-ea"/>
              </a:rPr>
              <a:t>구매력이 강한 직장인 대상 최적화 홍보매체</a:t>
            </a:r>
            <a:endParaRPr lang="en-US" altLang="ko-KR" sz="3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6C36178-D3BF-46CE-AF2D-ED007081B722}"/>
              </a:ext>
            </a:extLst>
          </p:cNvPr>
          <p:cNvSpPr/>
          <p:nvPr/>
        </p:nvSpPr>
        <p:spPr>
          <a:xfrm>
            <a:off x="0" y="249299"/>
            <a:ext cx="134471" cy="31249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3616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30870</TotalTime>
  <Words>2080</Words>
  <Application>Microsoft Office PowerPoint</Application>
  <PresentationFormat>와이드스크린</PresentationFormat>
  <Paragraphs>974</Paragraphs>
  <Slides>20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HeadingPairs>
  <TitlesOfParts>
    <vt:vector size="35" baseType="lpstr">
      <vt:lpstr>Apple SD 산돌고딕 Neo 일반체</vt:lpstr>
      <vt:lpstr>Gilroy</vt:lpstr>
      <vt:lpstr>Gilroy-Bold</vt:lpstr>
      <vt:lpstr>JBold</vt:lpstr>
      <vt:lpstr>NanumBarunGothic</vt:lpstr>
      <vt:lpstr>NanumSquare ExtraBold</vt:lpstr>
      <vt:lpstr>Pretendard</vt:lpstr>
      <vt:lpstr>Pretendard Black</vt:lpstr>
      <vt:lpstr>S-Core Dream 7 ExtraBold</vt:lpstr>
      <vt:lpstr>나눔바른고딕</vt:lpstr>
      <vt:lpstr>맑은 고딕</vt:lpstr>
      <vt:lpstr>Arial</vt:lpstr>
      <vt:lpstr>Helvetica</vt:lpstr>
      <vt:lpstr>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konyya</dc:creator>
  <cp:lastModifiedBy>user</cp:lastModifiedBy>
  <cp:revision>545</cp:revision>
  <cp:lastPrinted>2025-03-10T23:31:00Z</cp:lastPrinted>
  <dcterms:created xsi:type="dcterms:W3CDTF">2022-04-06T01:42:02Z</dcterms:created>
  <dcterms:modified xsi:type="dcterms:W3CDTF">2025-05-12T06:24:14Z</dcterms:modified>
</cp:coreProperties>
</file>