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1" r:id="rId2"/>
    <p:sldId id="289" r:id="rId3"/>
    <p:sldId id="256" r:id="rId4"/>
    <p:sldId id="5866" r:id="rId5"/>
    <p:sldId id="296" r:id="rId6"/>
    <p:sldId id="266" r:id="rId7"/>
    <p:sldId id="273" r:id="rId8"/>
    <p:sldId id="297" r:id="rId9"/>
    <p:sldId id="282" r:id="rId10"/>
    <p:sldId id="272" r:id="rId11"/>
    <p:sldId id="262" r:id="rId12"/>
    <p:sldId id="286" r:id="rId13"/>
    <p:sldId id="5896" r:id="rId14"/>
    <p:sldId id="271" r:id="rId15"/>
    <p:sldId id="285" r:id="rId16"/>
    <p:sldId id="2781" r:id="rId17"/>
    <p:sldId id="2782" r:id="rId18"/>
    <p:sldId id="284" r:id="rId19"/>
    <p:sldId id="287" r:id="rId20"/>
    <p:sldId id="263" r:id="rId21"/>
    <p:sldId id="288" r:id="rId22"/>
    <p:sldId id="264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0"/>
    <a:srgbClr val="A5C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4041" autoAdjust="0"/>
  </p:normalViewPr>
  <p:slideViewPr>
    <p:cSldViewPr snapToGrid="0">
      <p:cViewPr varScale="1">
        <p:scale>
          <a:sx n="72" d="100"/>
          <a:sy n="72" d="100"/>
        </p:scale>
        <p:origin x="1824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107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12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41EC-E7AA-EB96-546A-C0BBFB4E8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82553D-E90F-AB91-6746-4A3A0E040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C01431-AD71-DC31-0EF7-464E0CE39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044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29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68766-B620-105B-BB0A-A11B177C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915039-2C95-6202-4B32-B460C5DFD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9D03FA-82F5-84E2-9F12-10DC5A678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47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822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94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BD22B-70E7-5792-37CB-DAA52E5B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F30F1D-8053-9BBB-C149-0ED41D7E5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19A484-614E-579D-60A8-3499FCE70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21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60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035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10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00555-EDA7-AFBA-906C-4727311B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1FA7148-2C20-ACE8-0613-DCAEA1231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40805C-D57A-23D2-570D-BA4328E6D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860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59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E6322-892A-32F6-D3EC-2826DEDF5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5A3FAC-23E2-753D-AB83-72D71A72E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5CD12F-7F70-0DFD-50E1-CA3327609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9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9191"/>
            <a:ext cx="10464800" cy="6456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886B-B0A8-43FB-9EF1-A04291480F6A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8676" y="9296400"/>
            <a:ext cx="360676" cy="348813"/>
          </a:xfrm>
        </p:spPr>
        <p:txBody>
          <a:bodyPr/>
          <a:lstStyle/>
          <a:p>
            <a:fld id="{2B95AFFE-3278-483A-B872-6B1AEDEF16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1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이미지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이미지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이미지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41888" y="9296400"/>
            <a:ext cx="31425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3C6EE-3A22-F665-E753-FBE9133E3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213CF4-1AD6-F510-9475-F66467B72039}"/>
              </a:ext>
            </a:extLst>
          </p:cNvPr>
          <p:cNvSpPr txBox="1"/>
          <p:nvPr/>
        </p:nvSpPr>
        <p:spPr>
          <a:xfrm>
            <a:off x="0" y="5496510"/>
            <a:ext cx="130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4800" spc="640" dirty="0">
                <a:solidFill>
                  <a:schemeClr val="bg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rPr>
              <a:t>GENOBIOME</a:t>
            </a:r>
          </a:p>
        </p:txBody>
      </p:sp>
      <p:pic>
        <p:nvPicPr>
          <p:cNvPr id="7" name="Picture 6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A64C5B9B-6D24-96B7-ECC0-E173E986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78" y="2517057"/>
            <a:ext cx="3648642" cy="36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779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2382062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Triple HA 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62" name="✔︎1.제목">
            <a:extLst>
              <a:ext uri="{FF2B5EF4-FFF2-40B4-BE49-F238E27FC236}">
                <a16:creationId xmlns:a16="http://schemas.microsoft.com/office/drawing/2014/main" id="{3C2A3761-68A6-4522-A790-51ACE5DBB020}"/>
              </a:ext>
            </a:extLst>
          </p:cNvPr>
          <p:cNvSpPr txBox="1"/>
          <p:nvPr/>
        </p:nvSpPr>
        <p:spPr>
          <a:xfrm>
            <a:off x="935894" y="1875739"/>
            <a:ext cx="53315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/>
              <a:t>3</a:t>
            </a:r>
            <a:r>
              <a:rPr lang="ko-KR" altLang="en-US" sz="2000" dirty="0"/>
              <a:t>가지 </a:t>
            </a:r>
            <a:r>
              <a:rPr lang="ko-KR" altLang="en-US" sz="2000" dirty="0" err="1"/>
              <a:t>하이알루론산의</a:t>
            </a:r>
            <a:r>
              <a:rPr lang="ko-KR" altLang="en-US" sz="2000" dirty="0"/>
              <a:t>  복합 수분 유지 </a:t>
            </a:r>
            <a:r>
              <a:rPr lang="ko-KR" altLang="en-US" sz="2000" dirty="0" err="1"/>
              <a:t>메카니즘</a:t>
            </a:r>
            <a:r>
              <a:rPr lang="ko-KR" altLang="en-US" sz="2000" dirty="0"/>
              <a:t> </a:t>
            </a: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2DD57E-C73B-49F6-88B8-64666C7B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42" y="2405379"/>
            <a:ext cx="3240000" cy="218132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4C53FCB-D24D-4EBD-ABBF-FAD088154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55" y="4667779"/>
            <a:ext cx="3240000" cy="21670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8C8E0C3-391C-436C-AF85-A8CA35D64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17" y="6939639"/>
            <a:ext cx="3240000" cy="2182998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90B8647-3AF2-421B-8CBF-C6422625A98B}"/>
              </a:ext>
            </a:extLst>
          </p:cNvPr>
          <p:cNvSpPr/>
          <p:nvPr/>
        </p:nvSpPr>
        <p:spPr>
          <a:xfrm>
            <a:off x="4804933" y="2594687"/>
            <a:ext cx="3398013" cy="198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Sodium Hyaluronate (M.W : 1.5 million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Da)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나선형 구조로 다른 보습제 대비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1g 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 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1,000ml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물을 담아 강력한 보습 효과 제공 및 수분 유지 효과 우수</a:t>
            </a:r>
            <a:endParaRPr lang="en-US" altLang="ko-KR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kumimoji="0" lang="ko-KR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세포 재생 및 피부 보수에 도움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89DDBD8-C0C1-4223-9F25-0C6883F531DB}"/>
              </a:ext>
            </a:extLst>
          </p:cNvPr>
          <p:cNvSpPr/>
          <p:nvPr/>
        </p:nvSpPr>
        <p:spPr>
          <a:xfrm>
            <a:off x="4745475" y="4898035"/>
            <a:ext cx="2963638" cy="166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Sodium Acetylated Hyaluronate</a:t>
            </a: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(M.W : 0.03~0.05 million Da)</a:t>
            </a:r>
          </a:p>
          <a:p>
            <a:pPr algn="l">
              <a:lnSpc>
                <a:spcPct val="150000"/>
              </a:lnSpc>
            </a:pPr>
            <a:r>
              <a:rPr kumimoji="0" lang="ko-KR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피부가 수분을 증발 </a:t>
            </a:r>
            <a:r>
              <a:rPr kumimoji="0" lang="ko-KR" alt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시킬때</a:t>
            </a:r>
            <a:r>
              <a:rPr kumimoji="0" lang="ko-KR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피부표면에 남아 피부내부에서의 수분증발을 방지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DD0C4BD-01D7-47AC-B2F8-6A54AF8AA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625" y="7103767"/>
            <a:ext cx="3971145" cy="20244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20795EC-D793-4069-9328-B5DABFE4B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202" y="4896400"/>
            <a:ext cx="3067904" cy="1929403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1BEFEA9-0407-4531-C4BB-E44659809AF5}"/>
              </a:ext>
            </a:extLst>
          </p:cNvPr>
          <p:cNvSpPr/>
          <p:nvPr/>
        </p:nvSpPr>
        <p:spPr>
          <a:xfrm>
            <a:off x="4572084" y="2463822"/>
            <a:ext cx="7585571" cy="2160000"/>
          </a:xfrm>
          <a:prstGeom prst="round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C1890E3-6D44-1CDB-A0C6-974E2C0147BC}"/>
              </a:ext>
            </a:extLst>
          </p:cNvPr>
          <p:cNvSpPr/>
          <p:nvPr/>
        </p:nvSpPr>
        <p:spPr>
          <a:xfrm>
            <a:off x="4582815" y="4715479"/>
            <a:ext cx="7585571" cy="2160000"/>
          </a:xfrm>
          <a:prstGeom prst="round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FA93F98-C459-28DB-0E5E-0F0F9F1218AB}"/>
              </a:ext>
            </a:extLst>
          </p:cNvPr>
          <p:cNvSpPr/>
          <p:nvPr/>
        </p:nvSpPr>
        <p:spPr>
          <a:xfrm>
            <a:off x="4580667" y="6992894"/>
            <a:ext cx="7585571" cy="2160000"/>
          </a:xfrm>
          <a:prstGeom prst="round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F6119EB-CA72-D4FB-4389-EDB28E518902}"/>
              </a:ext>
            </a:extLst>
          </p:cNvPr>
          <p:cNvSpPr/>
          <p:nvPr/>
        </p:nvSpPr>
        <p:spPr>
          <a:xfrm>
            <a:off x="4743327" y="7123933"/>
            <a:ext cx="2963638" cy="198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Hydrolyzed Hyaluronic Acid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(M.W : 3,000~3,500 Da)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분자량이 낮아 피부의 진피층까지 도달하여 수분함량 유지</a:t>
            </a:r>
            <a:endParaRPr lang="en-US" altLang="ko-KR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세안 후에도 피부에 잔류하여 보습 유지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8FD9CA9-42F6-BC3B-2C0F-D11F68D08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5028" y="2594687"/>
            <a:ext cx="1981606" cy="1924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D28FAF3-F2BB-4B73-7EFE-4AFBD416E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8716" y="2594687"/>
            <a:ext cx="1329711" cy="19245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7DE5612-5FF8-E179-E39F-CC5E4C4C77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3078" y="4896018"/>
            <a:ext cx="1371547" cy="18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88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7059625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Aloe </a:t>
            </a:r>
            <a:r>
              <a:rPr lang="en-US" altLang="ko-KR" dirty="0" err="1"/>
              <a:t>Barbadensis</a:t>
            </a:r>
            <a:r>
              <a:rPr lang="en-US" altLang="ko-KR" dirty="0"/>
              <a:t> Leaf Extract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B1B0D33-85E2-3CD7-F8EE-326B74B3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01" y="1801759"/>
            <a:ext cx="4127220" cy="16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12F88F-AC35-4D13-F669-72A3D7513F19}"/>
              </a:ext>
            </a:extLst>
          </p:cNvPr>
          <p:cNvSpPr txBox="1"/>
          <p:nvPr/>
        </p:nvSpPr>
        <p:spPr>
          <a:xfrm>
            <a:off x="615203" y="1694658"/>
            <a:ext cx="731818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Acemannan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알로에베라잎에</a:t>
            </a:r>
            <a:r>
              <a:rPr lang="ko-KR" altLang="en-US" sz="1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존재하는 </a:t>
            </a:r>
            <a:r>
              <a:rPr lang="en-US" altLang="ko-KR" sz="1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Mucopolysaccharides, </a:t>
            </a:r>
            <a:r>
              <a:rPr lang="ko-KR" altLang="en-US" sz="1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면역 조절</a:t>
            </a:r>
            <a:r>
              <a:rPr lang="en-US" altLang="ko-KR" sz="1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항바이러스</a:t>
            </a:r>
            <a:r>
              <a:rPr lang="en-US" altLang="ko-KR" sz="1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항종양</a:t>
            </a:r>
            <a:r>
              <a:rPr lang="ko-KR" altLang="en-US" sz="1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조직재생 효과로 의학 분야에서 광범위하게 응용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639E4-9FE4-6B23-814F-0A8663AB11DA}"/>
              </a:ext>
            </a:extLst>
          </p:cNvPr>
          <p:cNvSpPr txBox="1"/>
          <p:nvPr/>
        </p:nvSpPr>
        <p:spPr>
          <a:xfrm>
            <a:off x="607029" y="2383393"/>
            <a:ext cx="731818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dirty="0"/>
              <a:t>U-tech MPS : </a:t>
            </a:r>
            <a:r>
              <a:rPr lang="ko-KR" altLang="en-US" sz="1400" b="0" dirty="0" err="1"/>
              <a:t>알로에베라에서</a:t>
            </a:r>
            <a:r>
              <a:rPr lang="ko-KR" altLang="en-US" sz="1400" b="0" dirty="0"/>
              <a:t> 이로운 물질을 파괴하는 해로운 물질 제거 및 안정적인 </a:t>
            </a:r>
            <a:r>
              <a:rPr lang="ko-KR" altLang="en-US" sz="1400" b="0" dirty="0" err="1"/>
              <a:t>뮤코폴리사카라이드를</a:t>
            </a:r>
            <a:r>
              <a:rPr lang="ko-KR" altLang="en-US" sz="1400" b="0" dirty="0"/>
              <a:t> 추출하는 독점 기술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F9B010D-F2E1-AFE8-27AC-3C1B3ADF6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66" y="3582564"/>
            <a:ext cx="2734057" cy="550621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3EDCE85-5D05-5F99-04D8-EEB4C1576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432" y="3603027"/>
            <a:ext cx="2760400" cy="5472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3C8E81-EFD8-F138-C431-32E36C6C4B8A}"/>
              </a:ext>
            </a:extLst>
          </p:cNvPr>
          <p:cNvSpPr txBox="1"/>
          <p:nvPr/>
        </p:nvSpPr>
        <p:spPr>
          <a:xfrm>
            <a:off x="2889735" y="4831875"/>
            <a:ext cx="15228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accent5"/>
                </a:solidFill>
              </a:rPr>
              <a:t>Aloe</a:t>
            </a:r>
            <a:r>
              <a:rPr lang="ko-KR" altLang="en-US" dirty="0">
                <a:solidFill>
                  <a:schemeClr val="accent5"/>
                </a:solidFill>
              </a:rPr>
              <a:t> </a:t>
            </a:r>
            <a:r>
              <a:rPr lang="en-US" altLang="ko-KR" dirty="0">
                <a:solidFill>
                  <a:schemeClr val="accent5"/>
                </a:solidFill>
              </a:rPr>
              <a:t>Vera</a:t>
            </a:r>
            <a:endParaRPr kumimoji="0" lang="ko-KR" altLang="en-US" sz="24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83EA4-5634-AC46-2CCF-614761029934}"/>
              </a:ext>
            </a:extLst>
          </p:cNvPr>
          <p:cNvSpPr txBox="1"/>
          <p:nvPr/>
        </p:nvSpPr>
        <p:spPr>
          <a:xfrm>
            <a:off x="2982054" y="7572930"/>
            <a:ext cx="12824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Placebo</a:t>
            </a:r>
            <a:endParaRPr kumimoji="0" lang="ko-KR" altLang="en-US" sz="2400" b="1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11EC271-C4CD-8486-0084-35FE60B63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786" y="3488695"/>
            <a:ext cx="4467849" cy="26030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99BF84-AD5E-5707-9F4A-51FBD310B9AA}"/>
              </a:ext>
            </a:extLst>
          </p:cNvPr>
          <p:cNvSpPr txBox="1"/>
          <p:nvPr/>
        </p:nvSpPr>
        <p:spPr>
          <a:xfrm>
            <a:off x="8317992" y="6093674"/>
            <a:ext cx="143308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Aloe Vera(10%)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8E3B8-7F0F-165C-CA9F-B9B8596EDD71}"/>
              </a:ext>
            </a:extLst>
          </p:cNvPr>
          <p:cNvSpPr txBox="1"/>
          <p:nvPr/>
        </p:nvSpPr>
        <p:spPr>
          <a:xfrm>
            <a:off x="10604454" y="6091526"/>
            <a:ext cx="77104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Placebo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2F000501-6C44-0DE0-7497-96C71A947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785" y="6448086"/>
            <a:ext cx="4467849" cy="24512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56705F-3FEA-1B82-2191-228A7A3EF202}"/>
              </a:ext>
            </a:extLst>
          </p:cNvPr>
          <p:cNvSpPr txBox="1"/>
          <p:nvPr/>
        </p:nvSpPr>
        <p:spPr>
          <a:xfrm>
            <a:off x="8341602" y="8886244"/>
            <a:ext cx="143308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Aloe Vera(10%)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E0A594-1327-B40A-8237-7E2F3AE6487A}"/>
              </a:ext>
            </a:extLst>
          </p:cNvPr>
          <p:cNvSpPr txBox="1"/>
          <p:nvPr/>
        </p:nvSpPr>
        <p:spPr>
          <a:xfrm>
            <a:off x="10628064" y="8884096"/>
            <a:ext cx="77104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Placebo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091FDE-4862-0FC3-572C-33D8F4DF6CC5}"/>
              </a:ext>
            </a:extLst>
          </p:cNvPr>
          <p:cNvSpPr txBox="1"/>
          <p:nvPr/>
        </p:nvSpPr>
        <p:spPr>
          <a:xfrm>
            <a:off x="637829" y="3111122"/>
            <a:ext cx="1617430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</a:defRPr>
            </a:lvl1pPr>
          </a:lstStyle>
          <a:p>
            <a:r>
              <a:rPr lang="ko-KR" altLang="en-US" sz="2000" dirty="0"/>
              <a:t>모공크기 감소</a:t>
            </a:r>
          </a:p>
        </p:txBody>
      </p:sp>
    </p:spTree>
    <p:extLst>
      <p:ext uri="{BB962C8B-B14F-4D97-AF65-F5344CB8AC3E}">
        <p14:creationId xmlns:p14="http://schemas.microsoft.com/office/powerpoint/2010/main" val="4828332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C8E22-1E64-2A32-5359-A44073544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9EBC6006-D6D3-3397-5B0C-B3AF4A8F6F5C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>
            <a:extLst>
              <a:ext uri="{FF2B5EF4-FFF2-40B4-BE49-F238E27FC236}">
                <a16:creationId xmlns:a16="http://schemas.microsoft.com/office/drawing/2014/main" id="{0ED38C4D-CC2B-4CCB-89BF-0D196511D1C2}"/>
              </a:ext>
            </a:extLst>
          </p:cNvPr>
          <p:cNvSpPr txBox="1"/>
          <p:nvPr/>
        </p:nvSpPr>
        <p:spPr>
          <a:xfrm>
            <a:off x="672172" y="270728"/>
            <a:ext cx="7059625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Aloe </a:t>
            </a:r>
            <a:r>
              <a:rPr lang="en-US" altLang="ko-KR" dirty="0" err="1"/>
              <a:t>Barbadensis</a:t>
            </a:r>
            <a:r>
              <a:rPr lang="en-US" altLang="ko-KR" dirty="0"/>
              <a:t> Leaf Extract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30F41E83-3A80-663A-95EE-45914BB01F79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CE5A9E58-6E4B-9FC4-2A37-04DE9AEE52D3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64F4088F-78F8-CA63-8ABA-DF191CE16594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62" name="✔︎1.제목">
            <a:extLst>
              <a:ext uri="{FF2B5EF4-FFF2-40B4-BE49-F238E27FC236}">
                <a16:creationId xmlns:a16="http://schemas.microsoft.com/office/drawing/2014/main" id="{8A23BD2D-CBE5-335C-A448-F02821F072C1}"/>
              </a:ext>
            </a:extLst>
          </p:cNvPr>
          <p:cNvSpPr txBox="1"/>
          <p:nvPr/>
        </p:nvSpPr>
        <p:spPr>
          <a:xfrm>
            <a:off x="762703" y="1777174"/>
            <a:ext cx="47913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농도에 따른 알로에베라 추출물의 보습 효과</a:t>
            </a:r>
            <a:endParaRPr lang="en-US" altLang="ko-KR" sz="2000" dirty="0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569F276A-B78D-B362-C548-53749FC7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66" y="2214158"/>
            <a:ext cx="7704354" cy="339481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DC18A88-E905-2CDF-D486-6C94EDC42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59"/>
          <a:stretch/>
        </p:blipFill>
        <p:spPr>
          <a:xfrm>
            <a:off x="757066" y="6140644"/>
            <a:ext cx="4999790" cy="29868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3D8F86-C759-96DA-211D-4C96D22B05F1}"/>
              </a:ext>
            </a:extLst>
          </p:cNvPr>
          <p:cNvSpPr txBox="1"/>
          <p:nvPr/>
        </p:nvSpPr>
        <p:spPr>
          <a:xfrm>
            <a:off x="746142" y="5691109"/>
            <a:ext cx="5253041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>
                <a:solidFill>
                  <a:srgbClr val="81B8F8"/>
                </a:solidFill>
                <a:latin typeface="나눔고딕"/>
                <a:ea typeface="나눔고딕"/>
                <a:cs typeface="나눔고딕"/>
              </a:defRPr>
            </a:lvl1pPr>
          </a:lstStyle>
          <a:p>
            <a:r>
              <a:rPr lang="ko-KR" altLang="en-US" dirty="0"/>
              <a:t>상처치유 효능 </a:t>
            </a:r>
            <a:r>
              <a:rPr lang="en-US" altLang="ko-KR" dirty="0"/>
              <a:t>: </a:t>
            </a:r>
            <a:r>
              <a:rPr lang="ko-KR" altLang="en-US" dirty="0"/>
              <a:t>성장인자와 콜라겐 생합성 증가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B332B-4617-E43E-460E-F6C880566F86}"/>
              </a:ext>
            </a:extLst>
          </p:cNvPr>
          <p:cNvSpPr txBox="1"/>
          <p:nvPr/>
        </p:nvSpPr>
        <p:spPr>
          <a:xfrm>
            <a:off x="6822832" y="5688961"/>
            <a:ext cx="4522072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>
                <a:solidFill>
                  <a:srgbClr val="81B8F8"/>
                </a:solidFill>
                <a:latin typeface="나눔고딕"/>
                <a:ea typeface="나눔고딕"/>
                <a:cs typeface="나눔고딕"/>
              </a:defRPr>
            </a:lvl1pPr>
          </a:lstStyle>
          <a:p>
            <a:r>
              <a:rPr lang="ko-KR" altLang="en-US" dirty="0"/>
              <a:t>면역력 강화 효능 </a:t>
            </a:r>
            <a:r>
              <a:rPr lang="en-US" altLang="ko-KR" dirty="0"/>
              <a:t>: Macrophage </a:t>
            </a:r>
            <a:r>
              <a:rPr lang="ko-KR" altLang="en-US" dirty="0"/>
              <a:t>활성화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739C2BB-CB8C-BE2E-50ED-AD62F6FE5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860" y="6135390"/>
            <a:ext cx="4036763" cy="30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70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EE543-3BE3-1EFF-4519-BBCE1602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0408985-D362-140D-4C3E-9E71AF8CD0D5}"/>
              </a:ext>
            </a:extLst>
          </p:cNvPr>
          <p:cNvSpPr txBox="1"/>
          <p:nvPr/>
        </p:nvSpPr>
        <p:spPr>
          <a:xfrm>
            <a:off x="642025" y="5518960"/>
            <a:ext cx="3051980" cy="1446865"/>
          </a:xfrm>
          <a:prstGeom prst="rect">
            <a:avLst/>
          </a:prstGeom>
        </p:spPr>
        <p:txBody>
          <a:bodyPr vert="horz" wrap="square" lIns="0" tIns="7805" rIns="0" bIns="0" rtlCol="0">
            <a:spAutoFit/>
          </a:bodyPr>
          <a:lstStyle/>
          <a:p>
            <a:pPr marL="8215" marR="3287">
              <a:lnSpc>
                <a:spcPct val="106300"/>
              </a:lnSpc>
              <a:spcBef>
                <a:spcPts val="62"/>
              </a:spcBef>
            </a:pPr>
            <a:r>
              <a:rPr sz="1488" dirty="0">
                <a:solidFill>
                  <a:srgbClr val="FFFFFF"/>
                </a:solidFill>
              </a:rPr>
              <a:t>Method</a:t>
            </a:r>
            <a:r>
              <a:rPr sz="1488" spc="129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for</a:t>
            </a:r>
            <a:r>
              <a:rPr sz="1488" spc="129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Producing</a:t>
            </a:r>
            <a:r>
              <a:rPr sz="1488" spc="129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a</a:t>
            </a:r>
            <a:r>
              <a:rPr sz="1488" spc="132" dirty="0">
                <a:solidFill>
                  <a:srgbClr val="FFFFFF"/>
                </a:solidFill>
              </a:rPr>
              <a:t> </a:t>
            </a:r>
            <a:r>
              <a:rPr sz="1488" spc="-6" dirty="0">
                <a:solidFill>
                  <a:srgbClr val="FFFFFF"/>
                </a:solidFill>
              </a:rPr>
              <a:t>Multi- </a:t>
            </a:r>
            <a:r>
              <a:rPr sz="1488" dirty="0">
                <a:solidFill>
                  <a:srgbClr val="FFFFFF"/>
                </a:solidFill>
              </a:rPr>
              <a:t>Layered</a:t>
            </a:r>
            <a:r>
              <a:rPr sz="1488" spc="220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Skin-Active</a:t>
            </a:r>
            <a:r>
              <a:rPr sz="1488" spc="220" dirty="0">
                <a:solidFill>
                  <a:srgbClr val="FFFFFF"/>
                </a:solidFill>
              </a:rPr>
              <a:t> </a:t>
            </a:r>
            <a:r>
              <a:rPr sz="1488" spc="-6" dirty="0">
                <a:solidFill>
                  <a:srgbClr val="FFFFFF"/>
                </a:solidFill>
              </a:rPr>
              <a:t>Substance </a:t>
            </a:r>
            <a:r>
              <a:rPr sz="1488" dirty="0">
                <a:solidFill>
                  <a:srgbClr val="FFFFFF"/>
                </a:solidFill>
              </a:rPr>
              <a:t>Carrier</a:t>
            </a:r>
            <a:r>
              <a:rPr sz="1488" spc="172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and</a:t>
            </a:r>
            <a:r>
              <a:rPr sz="1488" spc="181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Functional</a:t>
            </a:r>
            <a:r>
              <a:rPr sz="1488" spc="181" dirty="0">
                <a:solidFill>
                  <a:srgbClr val="FFFFFF"/>
                </a:solidFill>
              </a:rPr>
              <a:t> </a:t>
            </a:r>
            <a:r>
              <a:rPr sz="1488" spc="-6" dirty="0">
                <a:solidFill>
                  <a:srgbClr val="FFFFFF"/>
                </a:solidFill>
              </a:rPr>
              <a:t>Cosmetic </a:t>
            </a:r>
            <a:r>
              <a:rPr sz="1488" dirty="0">
                <a:solidFill>
                  <a:srgbClr val="FFFFFF"/>
                </a:solidFill>
              </a:rPr>
              <a:t>Composition</a:t>
            </a:r>
            <a:r>
              <a:rPr sz="1488" spc="259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Containing</a:t>
            </a:r>
            <a:r>
              <a:rPr sz="1488" spc="269" dirty="0">
                <a:solidFill>
                  <a:srgbClr val="FFFFFF"/>
                </a:solidFill>
              </a:rPr>
              <a:t> </a:t>
            </a:r>
            <a:r>
              <a:rPr sz="1488" spc="-16" dirty="0">
                <a:solidFill>
                  <a:srgbClr val="FFFFFF"/>
                </a:solidFill>
              </a:rPr>
              <a:t>the </a:t>
            </a:r>
            <a:r>
              <a:rPr sz="1488" dirty="0">
                <a:solidFill>
                  <a:srgbClr val="FFFFFF"/>
                </a:solidFill>
              </a:rPr>
              <a:t>Skin-Active</a:t>
            </a:r>
            <a:r>
              <a:rPr sz="1488" spc="256" dirty="0">
                <a:solidFill>
                  <a:srgbClr val="FFFFFF"/>
                </a:solidFill>
              </a:rPr>
              <a:t> </a:t>
            </a:r>
            <a:r>
              <a:rPr sz="1488" dirty="0">
                <a:solidFill>
                  <a:srgbClr val="FFFFFF"/>
                </a:solidFill>
              </a:rPr>
              <a:t>Substance</a:t>
            </a:r>
            <a:r>
              <a:rPr sz="1488" spc="256" dirty="0">
                <a:solidFill>
                  <a:srgbClr val="FFFFFF"/>
                </a:solidFill>
              </a:rPr>
              <a:t> </a:t>
            </a:r>
            <a:r>
              <a:rPr sz="1488" spc="-6" dirty="0">
                <a:solidFill>
                  <a:srgbClr val="FFFFFF"/>
                </a:solidFill>
              </a:rPr>
              <a:t>Carrier </a:t>
            </a:r>
            <a:r>
              <a:rPr sz="1488" dirty="0">
                <a:solidFill>
                  <a:srgbClr val="FFFFFF"/>
                </a:solidFill>
              </a:rPr>
              <a:t>Produced</a:t>
            </a:r>
            <a:r>
              <a:rPr sz="1488" spc="185" dirty="0">
                <a:solidFill>
                  <a:srgbClr val="FFFFFF"/>
                </a:solidFill>
              </a:rPr>
              <a:t> </a:t>
            </a:r>
            <a:r>
              <a:rPr sz="1488" spc="-6" dirty="0">
                <a:solidFill>
                  <a:srgbClr val="FFFFFF"/>
                </a:solidFill>
              </a:rPr>
              <a:t>Thereby</a:t>
            </a:r>
            <a:endParaRPr sz="1488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0FF2337-969F-2FDA-23FB-D5386F0CF3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210" y="799215"/>
            <a:ext cx="6802258" cy="2515013"/>
          </a:xfrm>
          <a:prstGeom prst="rect">
            <a:avLst/>
          </a:prstGeom>
        </p:spPr>
        <p:txBody>
          <a:bodyPr vert="horz" wrap="square" lIns="0" tIns="52290" rIns="0" bIns="0" rtlCol="0" anchor="ctr">
            <a:spAutoFit/>
          </a:bodyPr>
          <a:lstStyle/>
          <a:p>
            <a:pPr marL="8215">
              <a:spcBef>
                <a:spcPts val="81"/>
              </a:spcBef>
            </a:pPr>
            <a:r>
              <a:rPr spc="29" dirty="0">
                <a:solidFill>
                  <a:srgbClr val="FFFFFF"/>
                </a:solidFill>
              </a:rPr>
              <a:t>OUR</a:t>
            </a:r>
            <a:r>
              <a:rPr spc="107" dirty="0">
                <a:solidFill>
                  <a:srgbClr val="FFFFFF"/>
                </a:solidFill>
              </a:rPr>
              <a:t> </a:t>
            </a:r>
            <a:r>
              <a:rPr spc="-6" dirty="0">
                <a:solidFill>
                  <a:srgbClr val="FFFFFF"/>
                </a:solidFill>
              </a:rPr>
              <a:t>PATENTS</a:t>
            </a: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241BDD01-841C-79A2-7184-09B21D6BCC8C}"/>
              </a:ext>
            </a:extLst>
          </p:cNvPr>
          <p:cNvSpPr/>
          <p:nvPr/>
        </p:nvSpPr>
        <p:spPr>
          <a:xfrm>
            <a:off x="12467702" y="1462783"/>
            <a:ext cx="293285" cy="310127"/>
          </a:xfrm>
          <a:custGeom>
            <a:avLst/>
            <a:gdLst/>
            <a:ahLst/>
            <a:cxnLst/>
            <a:rect l="l" t="t" r="r" b="b"/>
            <a:pathLst>
              <a:path w="453390" h="479425">
                <a:moveTo>
                  <a:pt x="11811" y="6680"/>
                </a:moveTo>
                <a:lnTo>
                  <a:pt x="1821" y="6680"/>
                </a:lnTo>
                <a:lnTo>
                  <a:pt x="0" y="8502"/>
                </a:lnTo>
                <a:lnTo>
                  <a:pt x="0" y="21371"/>
                </a:lnTo>
                <a:lnTo>
                  <a:pt x="153209" y="286745"/>
                </a:lnTo>
                <a:lnTo>
                  <a:pt x="155031" y="288567"/>
                </a:lnTo>
                <a:lnTo>
                  <a:pt x="174539" y="288567"/>
                </a:lnTo>
                <a:lnTo>
                  <a:pt x="176350" y="286745"/>
                </a:lnTo>
                <a:lnTo>
                  <a:pt x="194946" y="254536"/>
                </a:lnTo>
                <a:lnTo>
                  <a:pt x="154654" y="254536"/>
                </a:lnTo>
                <a:lnTo>
                  <a:pt x="138236" y="224338"/>
                </a:lnTo>
                <a:lnTo>
                  <a:pt x="13622" y="8502"/>
                </a:lnTo>
                <a:lnTo>
                  <a:pt x="11811" y="6680"/>
                </a:lnTo>
                <a:close/>
              </a:path>
              <a:path w="453390" h="479425">
                <a:moveTo>
                  <a:pt x="376863" y="20732"/>
                </a:moveTo>
                <a:lnTo>
                  <a:pt x="329937" y="20732"/>
                </a:lnTo>
                <a:lnTo>
                  <a:pt x="371635" y="36855"/>
                </a:lnTo>
                <a:lnTo>
                  <a:pt x="404983" y="65496"/>
                </a:lnTo>
                <a:lnTo>
                  <a:pt x="427104" y="103783"/>
                </a:lnTo>
                <a:lnTo>
                  <a:pt x="435117" y="148843"/>
                </a:lnTo>
                <a:lnTo>
                  <a:pt x="435117" y="286745"/>
                </a:lnTo>
                <a:lnTo>
                  <a:pt x="436939" y="288567"/>
                </a:lnTo>
                <a:lnTo>
                  <a:pt x="451525" y="288567"/>
                </a:lnTo>
                <a:lnTo>
                  <a:pt x="453347" y="286745"/>
                </a:lnTo>
                <a:lnTo>
                  <a:pt x="453347" y="148843"/>
                </a:lnTo>
                <a:lnTo>
                  <a:pt x="445746" y="101844"/>
                </a:lnTo>
                <a:lnTo>
                  <a:pt x="424591" y="60991"/>
                </a:lnTo>
                <a:lnTo>
                  <a:pt x="392353" y="28753"/>
                </a:lnTo>
                <a:lnTo>
                  <a:pt x="376863" y="20732"/>
                </a:lnTo>
                <a:close/>
              </a:path>
              <a:path w="453390" h="479425">
                <a:moveTo>
                  <a:pt x="304514" y="0"/>
                </a:moveTo>
                <a:lnTo>
                  <a:pt x="257514" y="7599"/>
                </a:lnTo>
                <a:lnTo>
                  <a:pt x="216658" y="28753"/>
                </a:lnTo>
                <a:lnTo>
                  <a:pt x="184417" y="60991"/>
                </a:lnTo>
                <a:lnTo>
                  <a:pt x="163261" y="101844"/>
                </a:lnTo>
                <a:lnTo>
                  <a:pt x="155660" y="148843"/>
                </a:lnTo>
                <a:lnTo>
                  <a:pt x="155660" y="217166"/>
                </a:lnTo>
                <a:lnTo>
                  <a:pt x="156665" y="254536"/>
                </a:lnTo>
                <a:lnTo>
                  <a:pt x="172884" y="254536"/>
                </a:lnTo>
                <a:lnTo>
                  <a:pt x="173900" y="217166"/>
                </a:lnTo>
                <a:lnTo>
                  <a:pt x="173900" y="148843"/>
                </a:lnTo>
                <a:lnTo>
                  <a:pt x="184179" y="98053"/>
                </a:lnTo>
                <a:lnTo>
                  <a:pt x="212196" y="56534"/>
                </a:lnTo>
                <a:lnTo>
                  <a:pt x="253718" y="28519"/>
                </a:lnTo>
                <a:lnTo>
                  <a:pt x="303841" y="18376"/>
                </a:lnTo>
                <a:lnTo>
                  <a:pt x="372314" y="18376"/>
                </a:lnTo>
                <a:lnTo>
                  <a:pt x="351504" y="7599"/>
                </a:lnTo>
                <a:lnTo>
                  <a:pt x="304514" y="0"/>
                </a:lnTo>
                <a:close/>
              </a:path>
              <a:path w="453390" h="479425">
                <a:moveTo>
                  <a:pt x="372314" y="18376"/>
                </a:moveTo>
                <a:lnTo>
                  <a:pt x="310241" y="18376"/>
                </a:lnTo>
                <a:lnTo>
                  <a:pt x="191166" y="224642"/>
                </a:lnTo>
                <a:lnTo>
                  <a:pt x="174905" y="254536"/>
                </a:lnTo>
                <a:lnTo>
                  <a:pt x="194946" y="254536"/>
                </a:lnTo>
                <a:lnTo>
                  <a:pt x="329937" y="20732"/>
                </a:lnTo>
                <a:lnTo>
                  <a:pt x="376863" y="20732"/>
                </a:lnTo>
                <a:lnTo>
                  <a:pt x="372314" y="18376"/>
                </a:lnTo>
                <a:close/>
              </a:path>
              <a:path w="453390" h="479425">
                <a:moveTo>
                  <a:pt x="204569" y="352554"/>
                </a:moveTo>
                <a:lnTo>
                  <a:pt x="123032" y="352554"/>
                </a:lnTo>
                <a:lnTo>
                  <a:pt x="121420" y="354177"/>
                </a:lnTo>
                <a:lnTo>
                  <a:pt x="121420" y="477535"/>
                </a:lnTo>
                <a:lnTo>
                  <a:pt x="123032" y="479147"/>
                </a:lnTo>
                <a:lnTo>
                  <a:pt x="204569" y="479147"/>
                </a:lnTo>
                <a:lnTo>
                  <a:pt x="206182" y="477535"/>
                </a:lnTo>
                <a:lnTo>
                  <a:pt x="206182" y="465095"/>
                </a:lnTo>
                <a:lnTo>
                  <a:pt x="204569" y="463472"/>
                </a:lnTo>
                <a:lnTo>
                  <a:pt x="140927" y="463472"/>
                </a:lnTo>
                <a:lnTo>
                  <a:pt x="138906" y="461451"/>
                </a:lnTo>
                <a:lnTo>
                  <a:pt x="138906" y="424793"/>
                </a:lnTo>
                <a:lnTo>
                  <a:pt x="140927" y="422772"/>
                </a:lnTo>
                <a:lnTo>
                  <a:pt x="200936" y="422772"/>
                </a:lnTo>
                <a:lnTo>
                  <a:pt x="202548" y="421159"/>
                </a:lnTo>
                <a:lnTo>
                  <a:pt x="202548" y="408720"/>
                </a:lnTo>
                <a:lnTo>
                  <a:pt x="200936" y="407108"/>
                </a:lnTo>
                <a:lnTo>
                  <a:pt x="140927" y="407108"/>
                </a:lnTo>
                <a:lnTo>
                  <a:pt x="138906" y="405076"/>
                </a:lnTo>
                <a:lnTo>
                  <a:pt x="138906" y="370250"/>
                </a:lnTo>
                <a:lnTo>
                  <a:pt x="140927" y="368229"/>
                </a:lnTo>
                <a:lnTo>
                  <a:pt x="204569" y="368229"/>
                </a:lnTo>
                <a:lnTo>
                  <a:pt x="206182" y="366617"/>
                </a:lnTo>
                <a:lnTo>
                  <a:pt x="206182" y="354177"/>
                </a:lnTo>
                <a:lnTo>
                  <a:pt x="204569" y="352554"/>
                </a:lnTo>
                <a:close/>
              </a:path>
              <a:path w="453390" h="479425">
                <a:moveTo>
                  <a:pt x="12261" y="352565"/>
                </a:moveTo>
                <a:lnTo>
                  <a:pt x="1633" y="352565"/>
                </a:lnTo>
                <a:lnTo>
                  <a:pt x="20" y="354209"/>
                </a:lnTo>
                <a:lnTo>
                  <a:pt x="41" y="366753"/>
                </a:lnTo>
                <a:lnTo>
                  <a:pt x="39977" y="477482"/>
                </a:lnTo>
                <a:lnTo>
                  <a:pt x="41642" y="479147"/>
                </a:lnTo>
                <a:lnTo>
                  <a:pt x="57715" y="479147"/>
                </a:lnTo>
                <a:lnTo>
                  <a:pt x="59380" y="477482"/>
                </a:lnTo>
                <a:lnTo>
                  <a:pt x="67715" y="454384"/>
                </a:lnTo>
                <a:lnTo>
                  <a:pt x="48522" y="454384"/>
                </a:lnTo>
                <a:lnTo>
                  <a:pt x="13915" y="354209"/>
                </a:lnTo>
                <a:lnTo>
                  <a:pt x="12261" y="352565"/>
                </a:lnTo>
                <a:close/>
              </a:path>
              <a:path w="453390" h="479425">
                <a:moveTo>
                  <a:pt x="97724" y="352565"/>
                </a:moveTo>
                <a:lnTo>
                  <a:pt x="87096" y="352565"/>
                </a:lnTo>
                <a:lnTo>
                  <a:pt x="85431" y="354209"/>
                </a:lnTo>
                <a:lnTo>
                  <a:pt x="50836" y="454384"/>
                </a:lnTo>
                <a:lnTo>
                  <a:pt x="67715" y="454384"/>
                </a:lnTo>
                <a:lnTo>
                  <a:pt x="99337" y="366753"/>
                </a:lnTo>
                <a:lnTo>
                  <a:pt x="99337" y="354209"/>
                </a:lnTo>
                <a:lnTo>
                  <a:pt x="97724" y="352565"/>
                </a:lnTo>
                <a:close/>
              </a:path>
              <a:path w="453390" h="479425">
                <a:moveTo>
                  <a:pt x="373161" y="352554"/>
                </a:moveTo>
                <a:lnTo>
                  <a:pt x="357025" y="352554"/>
                </a:lnTo>
                <a:lnTo>
                  <a:pt x="355413" y="354292"/>
                </a:lnTo>
                <a:lnTo>
                  <a:pt x="355413" y="477535"/>
                </a:lnTo>
                <a:lnTo>
                  <a:pt x="357025" y="479147"/>
                </a:lnTo>
                <a:lnTo>
                  <a:pt x="371276" y="479147"/>
                </a:lnTo>
                <a:lnTo>
                  <a:pt x="372889" y="477535"/>
                </a:lnTo>
                <a:lnTo>
                  <a:pt x="372889" y="380867"/>
                </a:lnTo>
                <a:lnTo>
                  <a:pt x="392290" y="380867"/>
                </a:lnTo>
                <a:lnTo>
                  <a:pt x="376637" y="354292"/>
                </a:lnTo>
                <a:lnTo>
                  <a:pt x="373161" y="352554"/>
                </a:lnTo>
                <a:close/>
              </a:path>
              <a:path w="453390" h="479425">
                <a:moveTo>
                  <a:pt x="392290" y="380867"/>
                </a:moveTo>
                <a:lnTo>
                  <a:pt x="375255" y="380867"/>
                </a:lnTo>
                <a:lnTo>
                  <a:pt x="432196" y="477535"/>
                </a:lnTo>
                <a:lnTo>
                  <a:pt x="432374" y="477535"/>
                </a:lnTo>
                <a:lnTo>
                  <a:pt x="435599" y="479147"/>
                </a:lnTo>
                <a:lnTo>
                  <a:pt x="451724" y="479147"/>
                </a:lnTo>
                <a:lnTo>
                  <a:pt x="453347" y="477535"/>
                </a:lnTo>
                <a:lnTo>
                  <a:pt x="453347" y="450823"/>
                </a:lnTo>
                <a:lnTo>
                  <a:pt x="433494" y="450823"/>
                </a:lnTo>
                <a:lnTo>
                  <a:pt x="392290" y="380867"/>
                </a:lnTo>
                <a:close/>
              </a:path>
              <a:path w="453390" h="479425">
                <a:moveTo>
                  <a:pt x="451724" y="352554"/>
                </a:moveTo>
                <a:lnTo>
                  <a:pt x="437473" y="352554"/>
                </a:lnTo>
                <a:lnTo>
                  <a:pt x="435861" y="354292"/>
                </a:lnTo>
                <a:lnTo>
                  <a:pt x="435861" y="450823"/>
                </a:lnTo>
                <a:lnTo>
                  <a:pt x="453347" y="450823"/>
                </a:lnTo>
                <a:lnTo>
                  <a:pt x="453347" y="354292"/>
                </a:lnTo>
                <a:lnTo>
                  <a:pt x="451724" y="352554"/>
                </a:lnTo>
                <a:close/>
              </a:path>
              <a:path w="453390" h="479425">
                <a:moveTo>
                  <a:pt x="246945" y="352554"/>
                </a:moveTo>
                <a:lnTo>
                  <a:pt x="230809" y="352554"/>
                </a:lnTo>
                <a:lnTo>
                  <a:pt x="229197" y="354292"/>
                </a:lnTo>
                <a:lnTo>
                  <a:pt x="229197" y="477535"/>
                </a:lnTo>
                <a:lnTo>
                  <a:pt x="230809" y="479147"/>
                </a:lnTo>
                <a:lnTo>
                  <a:pt x="245071" y="479147"/>
                </a:lnTo>
                <a:lnTo>
                  <a:pt x="246683" y="477535"/>
                </a:lnTo>
                <a:lnTo>
                  <a:pt x="246683" y="380867"/>
                </a:lnTo>
                <a:lnTo>
                  <a:pt x="266074" y="380867"/>
                </a:lnTo>
                <a:lnTo>
                  <a:pt x="250421" y="354292"/>
                </a:lnTo>
                <a:lnTo>
                  <a:pt x="246945" y="352554"/>
                </a:lnTo>
                <a:close/>
              </a:path>
              <a:path w="453390" h="479425">
                <a:moveTo>
                  <a:pt x="266074" y="380867"/>
                </a:moveTo>
                <a:lnTo>
                  <a:pt x="249039" y="380867"/>
                </a:lnTo>
                <a:lnTo>
                  <a:pt x="305970" y="477535"/>
                </a:lnTo>
                <a:lnTo>
                  <a:pt x="306147" y="477535"/>
                </a:lnTo>
                <a:lnTo>
                  <a:pt x="309372" y="479147"/>
                </a:lnTo>
                <a:lnTo>
                  <a:pt x="325508" y="479147"/>
                </a:lnTo>
                <a:lnTo>
                  <a:pt x="327131" y="477535"/>
                </a:lnTo>
                <a:lnTo>
                  <a:pt x="327131" y="450823"/>
                </a:lnTo>
                <a:lnTo>
                  <a:pt x="307278" y="450823"/>
                </a:lnTo>
                <a:lnTo>
                  <a:pt x="266074" y="380867"/>
                </a:lnTo>
                <a:close/>
              </a:path>
              <a:path w="453390" h="479425">
                <a:moveTo>
                  <a:pt x="325508" y="352554"/>
                </a:moveTo>
                <a:lnTo>
                  <a:pt x="311257" y="352554"/>
                </a:lnTo>
                <a:lnTo>
                  <a:pt x="309634" y="354292"/>
                </a:lnTo>
                <a:lnTo>
                  <a:pt x="309634" y="450823"/>
                </a:lnTo>
                <a:lnTo>
                  <a:pt x="327131" y="450823"/>
                </a:lnTo>
                <a:lnTo>
                  <a:pt x="327131" y="354292"/>
                </a:lnTo>
                <a:lnTo>
                  <a:pt x="325508" y="352554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165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B98FFA3-6FAB-AA76-19FE-8DDEC0F9874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20701883" y="11962473"/>
            <a:ext cx="395079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920" b="0" i="0">
                <a:solidFill>
                  <a:schemeClr val="bg1"/>
                </a:solidFill>
                <a:latin typeface="Replica-Mono"/>
                <a:cs typeface="Replica-Mono"/>
              </a:defRPr>
            </a:lvl1pPr>
          </a:lstStyle>
          <a:p>
            <a:pPr marL="190337">
              <a:lnSpc>
                <a:spcPts val="2229"/>
              </a:lnSpc>
            </a:pPr>
            <a:fld id="{81D60167-4931-47E6-BA6A-407CBD079E47}" type="slidenum">
              <a:rPr lang="en-US" altLang="ko-KR" spc="-53"/>
              <a:pPr marL="190337">
                <a:lnSpc>
                  <a:spcPts val="2229"/>
                </a:lnSpc>
              </a:pPr>
              <a:t>13</a:t>
            </a:fld>
            <a:endParaRPr spc="-16" dirty="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DF304A1-B571-3318-00E5-F32754F7D100}"/>
              </a:ext>
            </a:extLst>
          </p:cNvPr>
          <p:cNvSpPr/>
          <p:nvPr/>
        </p:nvSpPr>
        <p:spPr>
          <a:xfrm>
            <a:off x="0" y="1219149"/>
            <a:ext cx="13004800" cy="7315302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6323C"/>
          </a:solidFill>
        </p:spPr>
        <p:txBody>
          <a:bodyPr wrap="square" lIns="0" tIns="0" rIns="0" bIns="0" rtlCol="0"/>
          <a:lstStyle/>
          <a:p>
            <a:endParaRPr sz="1165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D4D382-3649-5A0B-8DB6-9376891F5681}"/>
              </a:ext>
            </a:extLst>
          </p:cNvPr>
          <p:cNvSpPr txBox="1">
            <a:spLocks/>
          </p:cNvSpPr>
          <p:nvPr/>
        </p:nvSpPr>
        <p:spPr>
          <a:xfrm>
            <a:off x="1397594" y="2718607"/>
            <a:ext cx="11607206" cy="4247397"/>
          </a:xfrm>
          <a:prstGeom prst="rect">
            <a:avLst/>
          </a:prstGeom>
        </p:spPr>
        <p:txBody>
          <a:bodyPr vert="horz" lIns="97536" tIns="48768" rIns="97536" bIns="48768" rtlCol="0" anchor="ctr">
            <a:normAutofit fontScale="97500"/>
          </a:bodyPr>
          <a:lstStyle>
            <a:lvl1pPr algn="l" defTabSz="1152144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54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914" dirty="0" err="1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니포좀</a:t>
            </a:r>
            <a:r>
              <a:rPr lang="en-US" altLang="ko-KR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(</a:t>
            </a:r>
            <a:r>
              <a:rPr lang="ko-KR" altLang="en-US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변형침투기술</a:t>
            </a:r>
            <a:r>
              <a:rPr lang="en-US" altLang="ko-KR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)</a:t>
            </a:r>
            <a:r>
              <a:rPr lang="ko-KR" altLang="en-US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된 </a:t>
            </a:r>
            <a:endParaRPr lang="en-US" altLang="ko-KR" sz="5914" dirty="0">
              <a:solidFill>
                <a:schemeClr val="bg1"/>
              </a:solidFill>
              <a:latin typeface="NanumSquareOTF" panose="020B0600000101010101" pitchFamily="34" charset="-127"/>
              <a:ea typeface="NanumSquareOTF" panose="020B0600000101010101" pitchFamily="34" charset="-127"/>
            </a:endParaRPr>
          </a:p>
          <a:p>
            <a:endParaRPr lang="en-US" altLang="ko-KR" sz="5914" dirty="0">
              <a:solidFill>
                <a:schemeClr val="bg1"/>
              </a:solidFill>
              <a:latin typeface="NanumSquareOTF" panose="020B0600000101010101" pitchFamily="34" charset="-127"/>
              <a:ea typeface="NanumSquareOTF" panose="020B0600000101010101" pitchFamily="34" charset="-127"/>
            </a:endParaRPr>
          </a:p>
          <a:p>
            <a:r>
              <a:rPr lang="en-US" altLang="ko-KR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D-</a:t>
            </a:r>
            <a:r>
              <a:rPr lang="en-US" altLang="ko-KR" sz="5914" dirty="0" err="1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Pethenol</a:t>
            </a:r>
            <a:r>
              <a:rPr lang="ko-KR" altLang="en-US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의</a:t>
            </a:r>
            <a:r>
              <a:rPr lang="en-US" altLang="ko-KR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 </a:t>
            </a:r>
            <a:r>
              <a:rPr lang="ko-KR" altLang="en-US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강력한 </a:t>
            </a:r>
            <a:r>
              <a:rPr lang="ko-KR" altLang="en-US" sz="5914" dirty="0" err="1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항염효과</a:t>
            </a:r>
            <a:r>
              <a:rPr lang="en-US" altLang="ko-KR" sz="5914" dirty="0">
                <a:solidFill>
                  <a:schemeClr val="bg1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?</a:t>
            </a:r>
            <a:endParaRPr lang="en-US" sz="5914" dirty="0">
              <a:solidFill>
                <a:schemeClr val="bg1"/>
              </a:solidFill>
              <a:latin typeface="NanumSquareOTF" panose="020B0600000101010101" pitchFamily="34" charset="-127"/>
              <a:ea typeface="NanumSquare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05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63033"/>
            <a:ext cx="47368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4000" dirty="0"/>
              <a:t>Panthenol</a:t>
            </a:r>
            <a:r>
              <a:rPr lang="ko-KR" altLang="en-US" sz="4000" dirty="0"/>
              <a:t> </a:t>
            </a:r>
            <a:r>
              <a:rPr lang="en-US" altLang="ko-KR" sz="4000" dirty="0" err="1"/>
              <a:t>Niosome</a:t>
            </a:r>
            <a:endParaRPr lang="en-US" altLang="ko-KR" sz="4000" dirty="0"/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C4EFEC1-3318-4832-8DDF-E684AA18D521}"/>
              </a:ext>
            </a:extLst>
          </p:cNvPr>
          <p:cNvSpPr/>
          <p:nvPr/>
        </p:nvSpPr>
        <p:spPr>
          <a:xfrm>
            <a:off x="5174414" y="5609165"/>
            <a:ext cx="7073395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5 % Panthenol </a:t>
            </a:r>
            <a:r>
              <a:rPr lang="en-US" altLang="ko-KR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Niosome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(D-Panthenol 0.25 %)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2 % D-panthenol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대비 약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배의 염증억제 작용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5A7056-E958-4F21-BF35-171033B4C004}"/>
              </a:ext>
            </a:extLst>
          </p:cNvPr>
          <p:cNvSpPr txBox="1"/>
          <p:nvPr/>
        </p:nvSpPr>
        <p:spPr>
          <a:xfrm>
            <a:off x="756991" y="5552810"/>
            <a:ext cx="43626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세포내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NF-kB(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염증성 유전자 발현 유도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활성이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Panthenol </a:t>
            </a:r>
            <a:r>
              <a:rPr lang="en-US" altLang="ko-KR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Niosome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0.1%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1%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각각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18.46%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35.07%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감소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50E57-274C-1053-DCB3-1673CACB5D7D}"/>
              </a:ext>
            </a:extLst>
          </p:cNvPr>
          <p:cNvSpPr txBox="1"/>
          <p:nvPr/>
        </p:nvSpPr>
        <p:spPr>
          <a:xfrm>
            <a:off x="11164780" y="2259159"/>
            <a:ext cx="1319271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9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ko-KR" altLang="en-US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5 %</a:t>
            </a:r>
            <a:endParaRPr kumimoji="0" lang="ko-KR" alt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842DF-1914-5E5B-E09E-C4D0D9C6991B}"/>
              </a:ext>
            </a:extLst>
          </p:cNvPr>
          <p:cNvSpPr txBox="1"/>
          <p:nvPr/>
        </p:nvSpPr>
        <p:spPr>
          <a:xfrm>
            <a:off x="11162630" y="2797929"/>
            <a:ext cx="1319271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</a:t>
            </a:r>
            <a:r>
              <a:rPr lang="ko-KR" altLang="en-US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9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3 %</a:t>
            </a:r>
            <a:endParaRPr kumimoji="0" lang="ko-KR" alt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6B20F-88CE-5197-533F-A9102DBEED9E}"/>
              </a:ext>
            </a:extLst>
          </p:cNvPr>
          <p:cNvSpPr txBox="1"/>
          <p:nvPr/>
        </p:nvSpPr>
        <p:spPr>
          <a:xfrm>
            <a:off x="11159369" y="3364595"/>
            <a:ext cx="130003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</a:t>
            </a:r>
            <a:r>
              <a:rPr lang="ko-KR" altLang="en-US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9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1 %</a:t>
            </a:r>
            <a:endParaRPr kumimoji="0" lang="ko-KR" alt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35491-A203-F258-1A5C-FE85E9769EAC}"/>
              </a:ext>
            </a:extLst>
          </p:cNvPr>
          <p:cNvSpPr txBox="1"/>
          <p:nvPr/>
        </p:nvSpPr>
        <p:spPr>
          <a:xfrm>
            <a:off x="11180736" y="3905507"/>
            <a:ext cx="1128514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Empty </a:t>
            </a:r>
            <a:r>
              <a:rPr lang="en-US" altLang="ko-KR" sz="9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5 %</a:t>
            </a:r>
            <a:endParaRPr kumimoji="0" lang="ko-KR" alt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37263-2F5D-22B6-7B58-C94C462B7BA4}"/>
              </a:ext>
            </a:extLst>
          </p:cNvPr>
          <p:cNvSpPr txBox="1"/>
          <p:nvPr/>
        </p:nvSpPr>
        <p:spPr>
          <a:xfrm>
            <a:off x="11185110" y="4495792"/>
            <a:ext cx="1166986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Hydrocortisone</a:t>
            </a:r>
            <a:r>
              <a:rPr lang="ko-KR" altLang="en-US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0.1 %</a:t>
            </a:r>
            <a:endParaRPr kumimoji="0" lang="ko-KR" alt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7AFD0-DAD1-2E8F-CBD0-317D7D4A0AB9}"/>
              </a:ext>
            </a:extLst>
          </p:cNvPr>
          <p:cNvSpPr txBox="1"/>
          <p:nvPr/>
        </p:nvSpPr>
        <p:spPr>
          <a:xfrm>
            <a:off x="11170444" y="4995921"/>
            <a:ext cx="960199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D- Panthenol</a:t>
            </a:r>
            <a:r>
              <a:rPr lang="ko-KR" altLang="en-US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9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2%</a:t>
            </a:r>
            <a:endParaRPr kumimoji="0" lang="ko-KR" altLang="en-US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CB5-D002-EA7B-EA1C-C835D4310577}"/>
              </a:ext>
            </a:extLst>
          </p:cNvPr>
          <p:cNvSpPr txBox="1"/>
          <p:nvPr/>
        </p:nvSpPr>
        <p:spPr>
          <a:xfrm>
            <a:off x="959416" y="1801759"/>
            <a:ext cx="345797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1" i="0" u="none" strike="noStrike" baseline="0" dirty="0" err="1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항염</a:t>
            </a:r>
            <a:r>
              <a:rPr lang="ko-KR" altLang="en-US" sz="1400" b="1" i="0" u="none" strike="noStrike" baseline="0" dirty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효능</a:t>
            </a:r>
            <a:r>
              <a:rPr lang="en-US" altLang="ko-KR" sz="1400" b="1" i="0" u="none" strike="noStrike" baseline="0" dirty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(NF-</a:t>
            </a:r>
            <a:r>
              <a:rPr lang="en-US" altLang="ko-KR" sz="1400" b="1" i="0" u="none" strike="noStrike" baseline="0" dirty="0" err="1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κB</a:t>
            </a:r>
            <a:r>
              <a:rPr lang="en-US" altLang="ko-KR" sz="1400" b="1" i="0" u="none" strike="noStrike" baseline="0" dirty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400" b="1" i="0" u="none" strike="noStrike" baseline="0" dirty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활성 저해</a:t>
            </a:r>
            <a:r>
              <a:rPr lang="en-US" altLang="ko-KR" sz="1400" b="1" i="0" u="none" strike="noStrike" baseline="0" dirty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endParaRPr lang="ko-KR" altLang="en-US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97F75-FDE7-E2DB-F3E5-9560724B7508}"/>
              </a:ext>
            </a:extLst>
          </p:cNvPr>
          <p:cNvSpPr txBox="1"/>
          <p:nvPr/>
        </p:nvSpPr>
        <p:spPr>
          <a:xfrm>
            <a:off x="6144716" y="1730886"/>
            <a:ext cx="46685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1" i="0" u="none" strike="noStrike" baseline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항염 효능</a:t>
            </a:r>
            <a:r>
              <a:rPr lang="en-US" altLang="ko-KR" sz="1400" b="1" i="0" u="none" strike="noStrike" baseline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(Reduction of microcirculation, </a:t>
            </a:r>
            <a:r>
              <a:rPr lang="ko-KR" altLang="en-US" sz="1400" b="1" i="0" u="none" strike="noStrike" baseline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미세혈액순환</a:t>
            </a:r>
            <a:r>
              <a:rPr lang="en-US" altLang="ko-KR" sz="1400" b="1" i="0" u="none" strike="noStrike" baseline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endParaRPr lang="ko-KR" altLang="en-US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B7FDAF3-F417-66AD-E864-39B2A152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31" y="2122880"/>
            <a:ext cx="4045095" cy="343220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6F1565A-3BA4-5A27-001F-4E660A5B0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322" y="2109609"/>
            <a:ext cx="5755439" cy="333815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FFA247D-9B55-EE30-4807-61C758CEE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9572" y="2239970"/>
            <a:ext cx="219106" cy="303889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0E7CEF6-ABFD-EEEE-E772-869FDA593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03" y="6329011"/>
            <a:ext cx="4183163" cy="28321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0E5C13-701C-B475-55EE-41679324CA05}"/>
              </a:ext>
            </a:extLst>
          </p:cNvPr>
          <p:cNvSpPr txBox="1"/>
          <p:nvPr/>
        </p:nvSpPr>
        <p:spPr>
          <a:xfrm>
            <a:off x="4767201" y="6062051"/>
            <a:ext cx="345797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1400" b="1" i="0" u="none" strike="noStrike" baseline="0" dirty="0">
                <a:solidFill>
                  <a:srgbClr val="2E76B7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보습 효능</a:t>
            </a:r>
            <a:endParaRPr lang="ko-KR" altLang="en-US" sz="14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036D5F-3152-9568-C261-85047AA6C87D}"/>
              </a:ext>
            </a:extLst>
          </p:cNvPr>
          <p:cNvSpPr txBox="1"/>
          <p:nvPr/>
        </p:nvSpPr>
        <p:spPr>
          <a:xfrm>
            <a:off x="2801950" y="9015345"/>
            <a:ext cx="777457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5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ko-KR" altLang="en-US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5 %</a:t>
            </a:r>
            <a:endParaRPr kumimoji="0" lang="ko-KR" altLang="en-US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2D9B8D-6ADF-C571-09B5-62C5E8772C31}"/>
              </a:ext>
            </a:extLst>
          </p:cNvPr>
          <p:cNvSpPr txBox="1"/>
          <p:nvPr/>
        </p:nvSpPr>
        <p:spPr>
          <a:xfrm>
            <a:off x="3657480" y="9017004"/>
            <a:ext cx="578684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D- Panthenol</a:t>
            </a:r>
            <a:r>
              <a:rPr lang="ko-KR" altLang="en-US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2%</a:t>
            </a:r>
            <a:endParaRPr kumimoji="0" lang="ko-KR" altLang="en-US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55B44D-DD50-8F41-B9D6-2D696B7F34F2}"/>
              </a:ext>
            </a:extLst>
          </p:cNvPr>
          <p:cNvSpPr txBox="1"/>
          <p:nvPr/>
        </p:nvSpPr>
        <p:spPr>
          <a:xfrm>
            <a:off x="4582804" y="9027735"/>
            <a:ext cx="294954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50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무도포</a:t>
            </a:r>
            <a:endParaRPr kumimoji="0" lang="ko-KR" altLang="en-US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7B8304FB-2059-4930-E3B8-8D0621E18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786" y="6343745"/>
            <a:ext cx="4183163" cy="286352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ED6137D-7D02-D23B-5752-90F994047052}"/>
              </a:ext>
            </a:extLst>
          </p:cNvPr>
          <p:cNvSpPr txBox="1"/>
          <p:nvPr/>
        </p:nvSpPr>
        <p:spPr>
          <a:xfrm>
            <a:off x="8646818" y="9058735"/>
            <a:ext cx="777457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5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ko-KR" altLang="en-US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5 %</a:t>
            </a:r>
            <a:endParaRPr kumimoji="0" lang="ko-KR" altLang="en-US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279074-B4C4-006B-8E6A-1789CB7ED3E4}"/>
              </a:ext>
            </a:extLst>
          </p:cNvPr>
          <p:cNvSpPr txBox="1"/>
          <p:nvPr/>
        </p:nvSpPr>
        <p:spPr>
          <a:xfrm>
            <a:off x="9437154" y="9054210"/>
            <a:ext cx="578684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D- Panthenol</a:t>
            </a:r>
            <a:r>
              <a:rPr lang="ko-KR" altLang="en-US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5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2%</a:t>
            </a:r>
            <a:endParaRPr kumimoji="0" lang="ko-KR" altLang="en-US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BC6F1D-7288-ED36-0099-2D3CAFF2A7CE}"/>
              </a:ext>
            </a:extLst>
          </p:cNvPr>
          <p:cNvSpPr/>
          <p:nvPr/>
        </p:nvSpPr>
        <p:spPr>
          <a:xfrm>
            <a:off x="9385248" y="6790957"/>
            <a:ext cx="3087035" cy="199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5 % Panthenol </a:t>
            </a:r>
            <a:r>
              <a:rPr lang="en-US" altLang="ko-KR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Niosome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(D-Panthenol 0.25 %)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적용 후 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138.41%, 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적용 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 후 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48.24% 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개선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D-panthenol 2%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적용 후 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126.73%, 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적용 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 후 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39.55% 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개선</a:t>
            </a:r>
            <a:endParaRPr lang="en-US" altLang="ko-KR" sz="1200" b="0" i="0" u="none" strike="noStrike" baseline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5 % Panthenol </a:t>
            </a:r>
            <a:r>
              <a:rPr lang="en-US" altLang="ko-KR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Niosome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(D-Panthenol 0.25 %)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D-panthenol 2% </a:t>
            </a:r>
            <a:r>
              <a:rPr lang="ko-KR" altLang="en-US" sz="12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더 우수한 보습 효과 제공</a:t>
            </a:r>
            <a:endParaRPr lang="ko-KR" altLang="en-US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01460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A8B94-5E66-F750-5757-9D5D523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D36FBF73-FAB1-FA42-434F-024ECCFCA2A7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>
            <a:extLst>
              <a:ext uri="{FF2B5EF4-FFF2-40B4-BE49-F238E27FC236}">
                <a16:creationId xmlns:a16="http://schemas.microsoft.com/office/drawing/2014/main" id="{AA21C3B1-6C88-0D53-F5B9-568DDA8CEACC}"/>
              </a:ext>
            </a:extLst>
          </p:cNvPr>
          <p:cNvSpPr txBox="1"/>
          <p:nvPr/>
        </p:nvSpPr>
        <p:spPr>
          <a:xfrm>
            <a:off x="672172" y="263033"/>
            <a:ext cx="47368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4000" dirty="0"/>
              <a:t>Panthenol</a:t>
            </a:r>
            <a:r>
              <a:rPr lang="ko-KR" altLang="en-US" sz="4000" dirty="0"/>
              <a:t> </a:t>
            </a:r>
            <a:r>
              <a:rPr lang="en-US" altLang="ko-KR" sz="4000" dirty="0" err="1"/>
              <a:t>Niosome</a:t>
            </a:r>
            <a:endParaRPr lang="en-US" altLang="ko-KR" sz="4000" dirty="0"/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9607FA47-2306-18FE-CEEA-96D53ED9FFDA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49BC11B6-9F09-42D9-7F2D-135371E38BAF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6D3FEA1A-DF1D-DEB9-1A98-591A22B4465F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0508B-EA34-3FBD-14D4-AC6591989170}"/>
              </a:ext>
            </a:extLst>
          </p:cNvPr>
          <p:cNvSpPr txBox="1"/>
          <p:nvPr/>
        </p:nvSpPr>
        <p:spPr>
          <a:xfrm>
            <a:off x="1532401" y="1814286"/>
            <a:ext cx="43723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o-KR" altLang="en-US" sz="2400" b="1" i="0" u="none" strike="noStrike" baseline="0" dirty="0" err="1">
                <a:solidFill>
                  <a:srgbClr val="2D75B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항염</a:t>
            </a:r>
            <a:r>
              <a:rPr lang="ko-KR" altLang="en-US" sz="2400" b="1" i="0" u="none" strike="noStrike" baseline="0" dirty="0">
                <a:solidFill>
                  <a:srgbClr val="2D75B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효능</a:t>
            </a:r>
            <a:r>
              <a:rPr lang="en-US" altLang="ko-KR" sz="2400" b="1" i="0" u="none" strike="noStrike" baseline="0" dirty="0">
                <a:solidFill>
                  <a:srgbClr val="2D75B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(*a-value(</a:t>
            </a:r>
            <a:r>
              <a:rPr lang="ko-KR" altLang="en-US" sz="2400" b="1" i="0" u="none" strike="noStrike" baseline="0" dirty="0" err="1">
                <a:solidFill>
                  <a:srgbClr val="2D75B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붉은기</a:t>
            </a:r>
            <a:r>
              <a:rPr lang="en-US" altLang="ko-KR" sz="2400" b="1" i="0" u="none" strike="noStrike" baseline="0" dirty="0">
                <a:solidFill>
                  <a:srgbClr val="2D75B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))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7BCC81-984F-3701-90FE-A9C7243AE475}"/>
              </a:ext>
            </a:extLst>
          </p:cNvPr>
          <p:cNvSpPr txBox="1"/>
          <p:nvPr/>
        </p:nvSpPr>
        <p:spPr>
          <a:xfrm>
            <a:off x="675069" y="7108016"/>
            <a:ext cx="5815884" cy="1880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자외선 조사 전</a:t>
            </a:r>
            <a:r>
              <a:rPr lang="en-US" altLang="ko-KR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/</a:t>
            </a:r>
            <a:r>
              <a:rPr lang="ko-KR" altLang="en-US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후 *</a:t>
            </a:r>
            <a:r>
              <a:rPr lang="en-US" altLang="ko-KR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a-value(</a:t>
            </a:r>
            <a:r>
              <a:rPr lang="ko-KR" altLang="en-US" sz="1200" i="0" u="none" strike="noStrike" baseline="0" dirty="0" err="1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붉은기</a:t>
            </a:r>
            <a:r>
              <a:rPr lang="en-US" altLang="ko-KR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 </a:t>
            </a:r>
            <a:r>
              <a:rPr lang="ko-KR" altLang="en-US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변화량</a:t>
            </a:r>
            <a:r>
              <a:rPr lang="en-US" altLang="ko-KR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(Δ) </a:t>
            </a:r>
            <a:r>
              <a:rPr lang="ko-KR" altLang="en-US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비교 </a:t>
            </a:r>
            <a:r>
              <a:rPr lang="en-US" altLang="ko-KR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vs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무도포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1200" b="0" i="0" u="none" strike="noStrike" baseline="0" dirty="0" err="1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5%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는 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30.30%,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24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22.38%,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48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40.35% </a:t>
            </a:r>
            <a:r>
              <a:rPr lang="ko-KR" altLang="en-US" sz="12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붉은기</a:t>
            </a:r>
            <a:r>
              <a:rPr lang="ko-KR" altLang="en-US" sz="12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개선</a:t>
            </a:r>
            <a:endParaRPr lang="en-US" altLang="ko-KR" sz="1200" b="0" i="0" u="none" strike="noStrike" baseline="0" dirty="0">
              <a:solidFill>
                <a:srgbClr val="0000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1200" b="0" i="0" u="none" strike="noStrike" baseline="0" dirty="0" err="1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1%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는 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28.99%,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24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20.25%,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48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36.77% </a:t>
            </a:r>
            <a:r>
              <a:rPr lang="ko-KR" altLang="en-US" sz="12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붉은기</a:t>
            </a:r>
            <a:r>
              <a:rPr lang="ko-KR" altLang="en-US" sz="12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개선</a:t>
            </a:r>
            <a:endParaRPr lang="ko-KR" altLang="en-US" sz="1200" b="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166DF7-B1BF-970A-7F34-E3449FC1DB09}"/>
              </a:ext>
            </a:extLst>
          </p:cNvPr>
          <p:cNvSpPr txBox="1"/>
          <p:nvPr/>
        </p:nvSpPr>
        <p:spPr>
          <a:xfrm>
            <a:off x="6903779" y="1821047"/>
            <a:ext cx="540920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solidFill>
                  <a:srgbClr val="2D75B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err="1"/>
              <a:t>항염</a:t>
            </a:r>
            <a:r>
              <a:rPr lang="ko-KR" altLang="en-US" dirty="0"/>
              <a:t> 효능</a:t>
            </a:r>
            <a:r>
              <a:rPr lang="en-US" altLang="ko-KR" dirty="0"/>
              <a:t>(</a:t>
            </a:r>
            <a:r>
              <a:rPr lang="en-US" altLang="ko-KR" dirty="0" err="1"/>
              <a:t>Erytherma</a:t>
            </a:r>
            <a:r>
              <a:rPr lang="en-US" altLang="ko-KR" dirty="0"/>
              <a:t> index(</a:t>
            </a:r>
            <a:r>
              <a:rPr lang="ko-KR" altLang="en-US" dirty="0" err="1"/>
              <a:t>홍반량</a:t>
            </a:r>
            <a:r>
              <a:rPr lang="en-US" altLang="ko-KR" dirty="0"/>
              <a:t>)) </a:t>
            </a:r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FA4A15EF-055E-5D8A-2B99-BA32A927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37" y="2282713"/>
            <a:ext cx="5930363" cy="465292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A464B12-CFC0-CA37-F518-DE7A34BCF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27" y="2401981"/>
            <a:ext cx="5999538" cy="455261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3C610F-2ABC-8FF9-6615-BADE3DF8604B}"/>
              </a:ext>
            </a:extLst>
          </p:cNvPr>
          <p:cNvSpPr txBox="1"/>
          <p:nvPr/>
        </p:nvSpPr>
        <p:spPr>
          <a:xfrm>
            <a:off x="6549136" y="7108016"/>
            <a:ext cx="5999538" cy="1880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200000"/>
              </a:lnSpc>
              <a:defRPr sz="120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defRPr>
            </a:lvl1pPr>
          </a:lstStyle>
          <a:p>
            <a:r>
              <a:rPr lang="ko-KR" altLang="en-US" dirty="0"/>
              <a:t>자외선 조사 전</a:t>
            </a:r>
            <a:r>
              <a:rPr lang="en-US" altLang="ko-KR" dirty="0"/>
              <a:t>/</a:t>
            </a:r>
            <a:r>
              <a:rPr lang="ko-KR" altLang="en-US" dirty="0"/>
              <a:t>후 </a:t>
            </a:r>
            <a:r>
              <a:rPr lang="en-US" altLang="ko-KR" dirty="0" err="1"/>
              <a:t>Erytherma</a:t>
            </a:r>
            <a:r>
              <a:rPr lang="en-US" altLang="ko-KR" dirty="0"/>
              <a:t> index(</a:t>
            </a:r>
            <a:r>
              <a:rPr lang="ko-KR" altLang="en-US" dirty="0" err="1"/>
              <a:t>홍반량</a:t>
            </a:r>
            <a:r>
              <a:rPr lang="en-US" altLang="ko-KR" dirty="0"/>
              <a:t>) </a:t>
            </a:r>
            <a:r>
              <a:rPr lang="ko-KR" altLang="en-US" dirty="0"/>
              <a:t>변화량</a:t>
            </a:r>
            <a:r>
              <a:rPr lang="en-US" altLang="ko-KR" dirty="0"/>
              <a:t>(Δ) </a:t>
            </a:r>
            <a:r>
              <a:rPr lang="ko-KR" altLang="en-US" dirty="0"/>
              <a:t>비교 </a:t>
            </a:r>
            <a:r>
              <a:rPr lang="en-US" altLang="ko-KR" sz="120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vs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무도포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endParaRPr lang="en-US" altLang="ko-KR" dirty="0"/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1200" b="0" i="0" u="none" strike="noStrike" baseline="0" dirty="0" err="1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5%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는 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19.82%,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24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18.40%,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48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23.39% </a:t>
            </a:r>
            <a:r>
              <a:rPr lang="ko-KR" altLang="en-US" sz="1200" b="0" i="0" u="none" strike="noStrike" baseline="0" dirty="0" err="1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홍반량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개선</a:t>
            </a:r>
            <a:endParaRPr lang="en-US" altLang="ko-KR" sz="1200" b="0" i="0" u="none" strike="noStrike" baseline="0" dirty="0">
              <a:solidFill>
                <a:srgbClr val="0000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1200" b="0" i="0" u="none" strike="noStrike" baseline="0" dirty="0" err="1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1%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는 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18.75%,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24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16.58%,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적용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48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 후 </a:t>
            </a:r>
            <a:r>
              <a:rPr lang="en-US" altLang="ko-KR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19.16% </a:t>
            </a:r>
            <a:r>
              <a:rPr lang="ko-KR" altLang="en-US" sz="1200" b="0" i="0" u="none" strike="noStrike" baseline="0" dirty="0" err="1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홍반량</a:t>
            </a:r>
            <a:r>
              <a:rPr lang="ko-KR" altLang="en-US" sz="12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200" b="0" i="0" u="none" strike="noStrike" baseline="0" dirty="0">
                <a:solidFill>
                  <a:srgbClr val="00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개선</a:t>
            </a:r>
            <a:endParaRPr lang="ko-KR" altLang="en-US" sz="1200" b="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DBCCB-4BBF-A42C-0D2E-95FDACA197A7}"/>
              </a:ext>
            </a:extLst>
          </p:cNvPr>
          <p:cNvSpPr txBox="1"/>
          <p:nvPr/>
        </p:nvSpPr>
        <p:spPr>
          <a:xfrm>
            <a:off x="790815" y="5978479"/>
            <a:ext cx="91691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6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A09A2-BFB3-3575-D788-85D023FD52BE}"/>
              </a:ext>
            </a:extLst>
          </p:cNvPr>
          <p:cNvSpPr txBox="1"/>
          <p:nvPr/>
        </p:nvSpPr>
        <p:spPr>
          <a:xfrm>
            <a:off x="795079" y="6182395"/>
            <a:ext cx="904094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6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495B6-45BE-2477-96DA-4EE1D25B9B7D}"/>
              </a:ext>
            </a:extLst>
          </p:cNvPr>
          <p:cNvSpPr txBox="1"/>
          <p:nvPr/>
        </p:nvSpPr>
        <p:spPr>
          <a:xfrm>
            <a:off x="780427" y="6366940"/>
            <a:ext cx="788677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Empty </a:t>
            </a:r>
            <a:r>
              <a:rPr lang="en-US" altLang="ko-KR" sz="6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5 %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21943-12D4-0D97-97DC-ADC6B1867C44}"/>
              </a:ext>
            </a:extLst>
          </p:cNvPr>
          <p:cNvSpPr txBox="1"/>
          <p:nvPr/>
        </p:nvSpPr>
        <p:spPr>
          <a:xfrm>
            <a:off x="778047" y="6559903"/>
            <a:ext cx="81592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Hydrocortisone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0.1 %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C6AF0-9C40-63E2-71AC-A2507049278C}"/>
              </a:ext>
            </a:extLst>
          </p:cNvPr>
          <p:cNvSpPr txBox="1"/>
          <p:nvPr/>
        </p:nvSpPr>
        <p:spPr>
          <a:xfrm>
            <a:off x="777331" y="6733030"/>
            <a:ext cx="678071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D- Panthenol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69112-98DA-8ED4-B814-FC05DCA35761}"/>
              </a:ext>
            </a:extLst>
          </p:cNvPr>
          <p:cNvSpPr txBox="1"/>
          <p:nvPr/>
        </p:nvSpPr>
        <p:spPr>
          <a:xfrm>
            <a:off x="6738715" y="5989210"/>
            <a:ext cx="91691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6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92E82-F109-8288-8596-6B7E2F3F80C6}"/>
              </a:ext>
            </a:extLst>
          </p:cNvPr>
          <p:cNvSpPr txBox="1"/>
          <p:nvPr/>
        </p:nvSpPr>
        <p:spPr>
          <a:xfrm>
            <a:off x="6742979" y="6193126"/>
            <a:ext cx="904094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Panthenol </a:t>
            </a:r>
            <a:r>
              <a:rPr lang="en-US" altLang="ko-KR" sz="6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A09F6-FEE4-5D81-ABD8-1883068706AE}"/>
              </a:ext>
            </a:extLst>
          </p:cNvPr>
          <p:cNvSpPr txBox="1"/>
          <p:nvPr/>
        </p:nvSpPr>
        <p:spPr>
          <a:xfrm>
            <a:off x="6728327" y="6377671"/>
            <a:ext cx="788677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Empty </a:t>
            </a:r>
            <a:r>
              <a:rPr lang="en-US" altLang="ko-KR" sz="600" b="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Niosome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5 %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0D70F-7A1D-16F0-575E-C2253328A0DD}"/>
              </a:ext>
            </a:extLst>
          </p:cNvPr>
          <p:cNvSpPr txBox="1"/>
          <p:nvPr/>
        </p:nvSpPr>
        <p:spPr>
          <a:xfrm>
            <a:off x="6725947" y="6570634"/>
            <a:ext cx="81592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Hydrocortisone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0.1 %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4A167-8820-F3AF-CB2B-AFA42B74B83E}"/>
              </a:ext>
            </a:extLst>
          </p:cNvPr>
          <p:cNvSpPr txBox="1"/>
          <p:nvPr/>
        </p:nvSpPr>
        <p:spPr>
          <a:xfrm>
            <a:off x="6725231" y="6743761"/>
            <a:ext cx="678071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D- Panthenol</a:t>
            </a:r>
            <a:r>
              <a:rPr lang="ko-KR" altLang="en-US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600" b="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2%</a:t>
            </a:r>
            <a:endParaRPr kumimoji="0" lang="ko-KR" alt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5936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icroscope&#10;&#10;AI-generated content may be incorrect.">
            <a:extLst>
              <a:ext uri="{FF2B5EF4-FFF2-40B4-BE49-F238E27FC236}">
                <a16:creationId xmlns:a16="http://schemas.microsoft.com/office/drawing/2014/main" id="{1B4D2D23-4FC8-3713-1BE5-11A46D05E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" b="-1"/>
          <a:stretch/>
        </p:blipFill>
        <p:spPr>
          <a:xfrm>
            <a:off x="343180" y="1813320"/>
            <a:ext cx="6046596" cy="6126956"/>
          </a:xfrm>
          <a:prstGeom prst="rect">
            <a:avLst/>
          </a:prstGeom>
        </p:spPr>
      </p:pic>
      <p:pic>
        <p:nvPicPr>
          <p:cNvPr id="8" name="Picture 7" descr="A close-up of a microscope&#10;&#10;AI-generated content may be incorrect.">
            <a:extLst>
              <a:ext uri="{FF2B5EF4-FFF2-40B4-BE49-F238E27FC236}">
                <a16:creationId xmlns:a16="http://schemas.microsoft.com/office/drawing/2014/main" id="{4A32AD44-FA47-F79E-9BCD-20C4DD043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" b="-1"/>
          <a:stretch/>
        </p:blipFill>
        <p:spPr>
          <a:xfrm>
            <a:off x="6608401" y="1813320"/>
            <a:ext cx="6053219" cy="61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233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round object&#10;&#10;AI-generated content may be incorrect.">
            <a:extLst>
              <a:ext uri="{FF2B5EF4-FFF2-40B4-BE49-F238E27FC236}">
                <a16:creationId xmlns:a16="http://schemas.microsoft.com/office/drawing/2014/main" id="{246F5C30-2A41-9ABB-EB42-E1A7F32B9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5" y="2054578"/>
            <a:ext cx="5644444" cy="5644444"/>
          </a:xfrm>
          <a:prstGeom prst="rect">
            <a:avLst/>
          </a:prstGeom>
        </p:spPr>
      </p:pic>
      <p:pic>
        <p:nvPicPr>
          <p:cNvPr id="8" name="Picture 7" descr="A close-up of a cell&#10;&#10;AI-generated content may be incorrect.">
            <a:extLst>
              <a:ext uri="{FF2B5EF4-FFF2-40B4-BE49-F238E27FC236}">
                <a16:creationId xmlns:a16="http://schemas.microsoft.com/office/drawing/2014/main" id="{96703FEC-221A-6396-F42C-1677E96EF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90" y="2054579"/>
            <a:ext cx="5644445" cy="5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07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22" name="✔︎1.제목">
            <a:extLst>
              <a:ext uri="{FF2B5EF4-FFF2-40B4-BE49-F238E27FC236}">
                <a16:creationId xmlns:a16="http://schemas.microsoft.com/office/drawing/2014/main" id="{A50C6752-9140-4778-8A8E-1F7540DE228E}"/>
              </a:ext>
            </a:extLst>
          </p:cNvPr>
          <p:cNvSpPr txBox="1"/>
          <p:nvPr/>
        </p:nvSpPr>
        <p:spPr>
          <a:xfrm>
            <a:off x="726182" y="1749912"/>
            <a:ext cx="16174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수용성 콜라겐</a:t>
            </a:r>
            <a:endParaRPr lang="en-US" altLang="ko-KR" sz="2000" dirty="0"/>
          </a:p>
        </p:txBody>
      </p:sp>
      <p:sp>
        <p:nvSpPr>
          <p:cNvPr id="28" name="- 특징 설명…">
            <a:extLst>
              <a:ext uri="{FF2B5EF4-FFF2-40B4-BE49-F238E27FC236}">
                <a16:creationId xmlns:a16="http://schemas.microsoft.com/office/drawing/2014/main" id="{208B9B51-2EAF-4912-BF9A-2090CEDF3E4A}"/>
              </a:ext>
            </a:extLst>
          </p:cNvPr>
          <p:cNvSpPr txBox="1"/>
          <p:nvPr/>
        </p:nvSpPr>
        <p:spPr>
          <a:xfrm>
            <a:off x="713303" y="2283544"/>
            <a:ext cx="9409491" cy="103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효모균</a:t>
            </a:r>
            <a:r>
              <a:rPr lang="en-US" altLang="ko-KR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(Pichia pastoris)</a:t>
            </a:r>
            <a:r>
              <a:rPr lang="ko-KR" altLang="en-US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이용하여 제조된 재조합</a:t>
            </a:r>
            <a:r>
              <a:rPr lang="en-US" altLang="ko-KR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(Recombinant) </a:t>
            </a:r>
            <a:r>
              <a:rPr lang="ko-KR" altLang="en-US" sz="1400" b="0" i="0" u="none" strike="noStrike" baseline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인체유사</a:t>
            </a:r>
            <a:r>
              <a:rPr lang="ko-KR" altLang="en-US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Type-3 </a:t>
            </a:r>
            <a:r>
              <a:rPr lang="ko-KR" altLang="en-US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콜라겐</a:t>
            </a:r>
            <a:r>
              <a:rPr lang="en-US" altLang="ko-KR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Vegan &amp; Halal </a:t>
            </a:r>
            <a:r>
              <a:rPr lang="ko-KR" altLang="en-US" sz="1400" b="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인증</a:t>
            </a:r>
            <a:endParaRPr lang="en-US" altLang="ko-KR" sz="1400" b="0" i="0" u="none" strike="noStrike" baseline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분자량 약 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55,000Da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저분자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콜라겐으로 피부 침투 효과 우수</a:t>
            </a:r>
            <a:endParaRPr lang="en-US" altLang="ko-KR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세포간 지질구조 강화 및 세포 성장 및 분화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상처 치유에 도움</a:t>
            </a:r>
            <a:endParaRPr lang="en-US" altLang="ko-KR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제품명 입력해주세요">
            <a:extLst>
              <a:ext uri="{FF2B5EF4-FFF2-40B4-BE49-F238E27FC236}">
                <a16:creationId xmlns:a16="http://schemas.microsoft.com/office/drawing/2014/main" id="{961E51D8-112E-4A5B-BEC3-4D5C8D65A133}"/>
              </a:ext>
            </a:extLst>
          </p:cNvPr>
          <p:cNvSpPr txBox="1"/>
          <p:nvPr/>
        </p:nvSpPr>
        <p:spPr>
          <a:xfrm>
            <a:off x="672172" y="270728"/>
            <a:ext cx="3973845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Soluble</a:t>
            </a:r>
            <a:r>
              <a:rPr lang="ko-KR" altLang="en-US" dirty="0"/>
              <a:t> </a:t>
            </a:r>
            <a:r>
              <a:rPr lang="en-US" altLang="ko-KR" dirty="0"/>
              <a:t>Collagen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B8555-2B7C-D4EA-FB37-1A0678D01910}"/>
              </a:ext>
            </a:extLst>
          </p:cNvPr>
          <p:cNvSpPr txBox="1"/>
          <p:nvPr/>
        </p:nvSpPr>
        <p:spPr>
          <a:xfrm>
            <a:off x="6387921" y="4898019"/>
            <a:ext cx="5633486" cy="1020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인공 피부에 대한 피부 침투 </a:t>
            </a:r>
            <a:r>
              <a:rPr lang="en-US" altLang="ko-KR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Test : 80~90% </a:t>
            </a:r>
            <a:r>
              <a:rPr lang="ko-KR" altLang="en-US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 침투 확인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각질층</a:t>
            </a:r>
            <a:r>
              <a:rPr lang="en-US" altLang="ko-KR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(SC)</a:t>
            </a:r>
            <a:r>
              <a:rPr lang="ko-KR" altLang="en-US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세포간 지질구조의 결정화를 촉진하고 향상 시킴 </a:t>
            </a:r>
            <a:r>
              <a:rPr lang="en-US" altLang="ko-KR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i="0" u="none" strike="noStrike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 장벽기능 강화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5EE837-D11D-9749-1F89-B53E1947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4" y="4254406"/>
            <a:ext cx="5633487" cy="2318086"/>
          </a:xfrm>
          <a:prstGeom prst="rect">
            <a:avLst/>
          </a:prstGeom>
        </p:spPr>
      </p:pic>
      <p:sp>
        <p:nvSpPr>
          <p:cNvPr id="8" name="✔︎1.제목">
            <a:extLst>
              <a:ext uri="{FF2B5EF4-FFF2-40B4-BE49-F238E27FC236}">
                <a16:creationId xmlns:a16="http://schemas.microsoft.com/office/drawing/2014/main" id="{6E98430A-7253-EFF2-9A8D-E801EDE54A54}"/>
              </a:ext>
            </a:extLst>
          </p:cNvPr>
          <p:cNvSpPr txBox="1"/>
          <p:nvPr/>
        </p:nvSpPr>
        <p:spPr>
          <a:xfrm>
            <a:off x="754434" y="3669053"/>
            <a:ext cx="310822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피부 침투 및 장벽 기능 강화</a:t>
            </a:r>
            <a:endParaRPr lang="en-US" altLang="ko-KR" sz="2000" dirty="0"/>
          </a:p>
        </p:txBody>
      </p:sp>
      <p:sp>
        <p:nvSpPr>
          <p:cNvPr id="9" name="✔︎1.제목">
            <a:extLst>
              <a:ext uri="{FF2B5EF4-FFF2-40B4-BE49-F238E27FC236}">
                <a16:creationId xmlns:a16="http://schemas.microsoft.com/office/drawing/2014/main" id="{9A972C8D-3676-64E8-E8D8-6F1A793D6F1D}"/>
              </a:ext>
            </a:extLst>
          </p:cNvPr>
          <p:cNvSpPr txBox="1"/>
          <p:nvPr/>
        </p:nvSpPr>
        <p:spPr>
          <a:xfrm>
            <a:off x="752286" y="6590411"/>
            <a:ext cx="11365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세포 성장</a:t>
            </a:r>
            <a:endParaRPr lang="en-US" altLang="ko-KR" sz="20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324AB39-4136-5BF5-4F94-3384A3CD8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65" y="7030069"/>
            <a:ext cx="4589929" cy="21246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A97F3AE-37C5-AC32-50C0-DBB257DA6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333" y="7038251"/>
            <a:ext cx="3756401" cy="20955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FBD53E-70A8-8B61-BFC7-86239E18A372}"/>
              </a:ext>
            </a:extLst>
          </p:cNvPr>
          <p:cNvSpPr txBox="1"/>
          <p:nvPr/>
        </p:nvSpPr>
        <p:spPr>
          <a:xfrm>
            <a:off x="9226734" y="7644502"/>
            <a:ext cx="3189689" cy="1020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Control(Fish Collagen)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대비 우수한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Human Epidermal Cell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분화 효능</a:t>
            </a:r>
          </a:p>
        </p:txBody>
      </p:sp>
    </p:spTree>
    <p:extLst>
      <p:ext uri="{BB962C8B-B14F-4D97-AF65-F5344CB8AC3E}">
        <p14:creationId xmlns:p14="http://schemas.microsoft.com/office/powerpoint/2010/main" val="12663549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DF66-99BB-2A47-FBFB-10439310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23F378DE-CD80-F9EE-5651-F586210680C2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906D1E3B-81D0-F97D-D82E-79752D4505C4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ADE91FF6-E572-208E-D064-13FE4F536A18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CC3CAB93-AD90-AAC7-A6E4-6F1D34D5A026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714A5BD-4174-774A-4A85-3C130DE9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4" y="5453300"/>
            <a:ext cx="5416694" cy="3703579"/>
          </a:xfrm>
          <a:prstGeom prst="rect">
            <a:avLst/>
          </a:prstGeom>
        </p:spPr>
      </p:pic>
      <p:sp>
        <p:nvSpPr>
          <p:cNvPr id="14" name="제품명 입력해주세요">
            <a:extLst>
              <a:ext uri="{FF2B5EF4-FFF2-40B4-BE49-F238E27FC236}">
                <a16:creationId xmlns:a16="http://schemas.microsoft.com/office/drawing/2014/main" id="{7AA14E5C-C7C6-EB2C-1B48-78F2471E13F4}"/>
              </a:ext>
            </a:extLst>
          </p:cNvPr>
          <p:cNvSpPr txBox="1"/>
          <p:nvPr/>
        </p:nvSpPr>
        <p:spPr>
          <a:xfrm>
            <a:off x="672172" y="270728"/>
            <a:ext cx="3973845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Soluble</a:t>
            </a:r>
            <a:r>
              <a:rPr lang="ko-KR" altLang="en-US" dirty="0"/>
              <a:t> </a:t>
            </a:r>
            <a:r>
              <a:rPr lang="en-US" altLang="ko-KR" dirty="0"/>
              <a:t>Collagen</a:t>
            </a:r>
          </a:p>
        </p:txBody>
      </p:sp>
      <p:sp>
        <p:nvSpPr>
          <p:cNvPr id="2" name="✔︎1.제목">
            <a:extLst>
              <a:ext uri="{FF2B5EF4-FFF2-40B4-BE49-F238E27FC236}">
                <a16:creationId xmlns:a16="http://schemas.microsoft.com/office/drawing/2014/main" id="{445A0C59-EBFB-6205-E1E9-B89588ADB231}"/>
              </a:ext>
            </a:extLst>
          </p:cNvPr>
          <p:cNvSpPr txBox="1"/>
          <p:nvPr/>
        </p:nvSpPr>
        <p:spPr>
          <a:xfrm>
            <a:off x="754434" y="1801617"/>
            <a:ext cx="251511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/>
              <a:t>Wound Healing </a:t>
            </a:r>
            <a:r>
              <a:rPr lang="ko-KR" altLang="en-US" sz="2000" dirty="0"/>
              <a:t>효능</a:t>
            </a:r>
            <a:endParaRPr lang="en-US" altLang="ko-KR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0D21D53-44AE-EE54-6AEE-A6694DD61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72" y="2331113"/>
            <a:ext cx="2810267" cy="265784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071F082-70B4-14AA-2D25-3F06ABA2E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421" y="2432726"/>
            <a:ext cx="3009979" cy="25340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18D7846-B0E2-05FA-686D-CC354480F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855" y="2281233"/>
            <a:ext cx="4267200" cy="26983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27AEC8C-336D-E773-145A-79CE05696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594" y="2461082"/>
            <a:ext cx="1702986" cy="2415718"/>
          </a:xfrm>
          <a:prstGeom prst="rect">
            <a:avLst/>
          </a:prstGeom>
        </p:spPr>
      </p:pic>
      <p:sp>
        <p:nvSpPr>
          <p:cNvPr id="13" name="✔︎1.제목">
            <a:extLst>
              <a:ext uri="{FF2B5EF4-FFF2-40B4-BE49-F238E27FC236}">
                <a16:creationId xmlns:a16="http://schemas.microsoft.com/office/drawing/2014/main" id="{9BB2F7B5-EBE9-D48E-00C5-10AC4762B706}"/>
              </a:ext>
            </a:extLst>
          </p:cNvPr>
          <p:cNvSpPr txBox="1"/>
          <p:nvPr/>
        </p:nvSpPr>
        <p:spPr>
          <a:xfrm>
            <a:off x="752286" y="5019191"/>
            <a:ext cx="20021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주름</a:t>
            </a:r>
            <a:r>
              <a:rPr lang="en-US" altLang="ko-KR" sz="2000" dirty="0"/>
              <a:t> </a:t>
            </a:r>
            <a:r>
              <a:rPr lang="ko-KR" altLang="en-US" sz="2000" dirty="0"/>
              <a:t>및 미백</a:t>
            </a:r>
            <a:r>
              <a:rPr lang="en-US" altLang="ko-KR" sz="2000" dirty="0"/>
              <a:t> </a:t>
            </a:r>
            <a:r>
              <a:rPr lang="ko-KR" altLang="en-US" sz="2000" dirty="0"/>
              <a:t>효능</a:t>
            </a:r>
            <a:endParaRPr lang="en-US" altLang="ko-KR" sz="20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735C640-9D94-2422-3C30-1FA71DFFB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5568" y="5453301"/>
            <a:ext cx="4473061" cy="35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548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EB88E-B060-3CD7-448D-4AB63DD6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CDB2D32C-9984-2023-BA34-954C9D17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8" y="142756"/>
            <a:ext cx="1553716" cy="155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A061E-2937-D75A-C109-182A99AC4C73}"/>
              </a:ext>
            </a:extLst>
          </p:cNvPr>
          <p:cNvSpPr txBox="1"/>
          <p:nvPr/>
        </p:nvSpPr>
        <p:spPr>
          <a:xfrm>
            <a:off x="1556503" y="3030140"/>
            <a:ext cx="989179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GENOBIOME은 다음 두 가지 강력한 개념을 결합한 이름입니다: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endParaRPr lang="en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algn="l"/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"GENO": &lt;게놈(genome)&gt;에서 유래된 단어로, 생명의 유전적 기반을 의미하며 분자 및 세포 수준에서의 혁신을 강조합니다. 이는 피부 생물학에 대한 깊은 이해를 바탕으로 과학적인 솔루션과 개인 맞춤형 케어를 상징합니다.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endParaRPr lang="en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"BIOME": 마이크로바이옴(microbiome)을 의미하며, 피부 건강에 필수적인 미생물 생태계를 나타냅니다. 이는 균형과 조화를 상징하며, 피부의 자연 보호막을 강화하고 건강을 회복시키는 전체론적 접근 방식을 반영합니다.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endParaRPr lang="en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이 두 개념이 결합된 GENOBIOME은 최첨단 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세포 분자</a:t>
            </a:r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연구와 마이크로바이옴 과학을 연결하여 피부 활력과 건강을 촉진하는 혁신적인 스킨케어 브랜드를 의미합니다. 이 이름은 과학, 혁신, 그리고 자연의 조화를 통해 피부 고민의 근본 원인을 해결하는 것을 목표로 합니다.</a:t>
            </a:r>
          </a:p>
        </p:txBody>
      </p:sp>
    </p:spTree>
    <p:extLst>
      <p:ext uri="{BB962C8B-B14F-4D97-AF65-F5344CB8AC3E}">
        <p14:creationId xmlns:p14="http://schemas.microsoft.com/office/powerpoint/2010/main" val="2132379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2954335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Beta-Glucan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19" name="- 특징 설명…">
            <a:extLst>
              <a:ext uri="{FF2B5EF4-FFF2-40B4-BE49-F238E27FC236}">
                <a16:creationId xmlns:a16="http://schemas.microsoft.com/office/drawing/2014/main" id="{CE064B93-5B0D-4C22-85CE-3A058DF7A500}"/>
              </a:ext>
            </a:extLst>
          </p:cNvPr>
          <p:cNvSpPr txBox="1"/>
          <p:nvPr/>
        </p:nvSpPr>
        <p:spPr>
          <a:xfrm>
            <a:off x="763925" y="1853812"/>
            <a:ext cx="7349764" cy="300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다당류 형태의 천연성분</a:t>
            </a:r>
            <a:r>
              <a:rPr lang="en-US" altLang="ko-KR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면역기능을 활성화시키는 </a:t>
            </a:r>
            <a:r>
              <a:rPr lang="ko-KR" altLang="en-US" sz="1600" dirty="0" err="1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인터루킨</a:t>
            </a:r>
            <a:r>
              <a:rPr lang="en-US" altLang="ko-KR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인터페론과 </a:t>
            </a:r>
            <a:r>
              <a:rPr lang="ko-KR" altLang="en-US" sz="1600" dirty="0" err="1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사이토카인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생성을 촉진</a:t>
            </a:r>
            <a:r>
              <a:rPr lang="en-US" altLang="ko-KR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면역세포 활성화를 통한 면역력 향상</a:t>
            </a:r>
            <a:endParaRPr lang="en-US" altLang="ko-KR" sz="1600" dirty="0">
              <a:solidFill>
                <a:srgbClr val="79797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주름개선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마크로파지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활성화로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ECGF(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내피세포성장인자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Endothelial cell growth factor)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생성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콜라겐 생합성 촉진하여 주름 제거 및 탄력 증가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피부재생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마크로파지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활성화로 균이나 죽은 세포를 제거하고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AF(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혈관형성인자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Angiorenesis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factor)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분비를 유도하여 피부 재생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항산화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항염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노화와 염증반응을 일으키는 활성산소 제거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보습작용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 깊숙이 침투하여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보습력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증가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FAF8796-BBA2-4304-A2F7-A3A040B9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82" y="5275545"/>
            <a:ext cx="3373457" cy="385724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C40D0FB-F53E-404B-8F14-B1A516C9B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974" y="5240398"/>
            <a:ext cx="4306088" cy="385724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D2C1E5B-92C8-8748-728E-AD4E8497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28" y="2135413"/>
            <a:ext cx="4515435" cy="23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B488F7-6951-0512-F977-B3F83107D3A2}"/>
              </a:ext>
            </a:extLst>
          </p:cNvPr>
          <p:cNvSpPr txBox="1"/>
          <p:nvPr/>
        </p:nvSpPr>
        <p:spPr>
          <a:xfrm>
            <a:off x="4048075" y="8020851"/>
            <a:ext cx="2060529" cy="938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ko-KR" sz="11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Ref. β(1-3)-D-glucan affects adipogenesis, wound healing and inflammation . Oriental Pharmacy and Experimental Medicine · September 2011</a:t>
            </a:r>
            <a:endParaRPr lang="ko-KR" alt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4F103-B9E4-DB66-367C-CA9E53CC8634}"/>
              </a:ext>
            </a:extLst>
          </p:cNvPr>
          <p:cNvSpPr txBox="1"/>
          <p:nvPr/>
        </p:nvSpPr>
        <p:spPr>
          <a:xfrm>
            <a:off x="10546699" y="7576116"/>
            <a:ext cx="1876764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 b="0" i="1">
                <a:latin typeface="Calibri" panose="020F0502020204030204" pitchFamily="34" charset="0"/>
              </a:defRPr>
            </a:lvl1pPr>
          </a:lstStyle>
          <a:p>
            <a:r>
              <a:rPr lang="en-US" altLang="ko-KR" sz="1100" dirty="0"/>
              <a:t>Ref. Activation of AP-1 and SP1 correlates with wound growth factor gene expression in glucan-treated human fibroblasts. International Immunopharmacology 2 (2002) 1163 –1172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763899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5AF42-281B-9260-06D5-50B6575D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4FEE8F60-B663-2A4C-F3CB-DF1E4F604F8E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>
            <a:extLst>
              <a:ext uri="{FF2B5EF4-FFF2-40B4-BE49-F238E27FC236}">
                <a16:creationId xmlns:a16="http://schemas.microsoft.com/office/drawing/2014/main" id="{514CA51B-22A5-A3E5-2826-68A1336CFF55}"/>
              </a:ext>
            </a:extLst>
          </p:cNvPr>
          <p:cNvSpPr txBox="1"/>
          <p:nvPr/>
        </p:nvSpPr>
        <p:spPr>
          <a:xfrm>
            <a:off x="672172" y="270728"/>
            <a:ext cx="5358839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 err="1"/>
              <a:t>Extensin</a:t>
            </a:r>
            <a:r>
              <a:rPr lang="en-US" altLang="ko-KR" dirty="0"/>
              <a:t>(</a:t>
            </a:r>
            <a:r>
              <a:rPr lang="ko-KR" altLang="en-US" dirty="0"/>
              <a:t>식물성 콜라겐</a:t>
            </a:r>
            <a:r>
              <a:rPr lang="en-US" altLang="ko-KR" dirty="0"/>
              <a:t>)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78B6628E-608A-4C18-74E8-A78618FE97C2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08FD9425-0897-04D4-0F1C-C33A5F57DA8D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EF4D7D74-CC92-F3E7-828F-2C7BA849025D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19" name="- 특징 설명…">
            <a:extLst>
              <a:ext uri="{FF2B5EF4-FFF2-40B4-BE49-F238E27FC236}">
                <a16:creationId xmlns:a16="http://schemas.microsoft.com/office/drawing/2014/main" id="{8DC90011-6518-E37D-E5D0-3F204163AFD4}"/>
              </a:ext>
            </a:extLst>
          </p:cNvPr>
          <p:cNvSpPr txBox="1"/>
          <p:nvPr/>
        </p:nvSpPr>
        <p:spPr>
          <a:xfrm>
            <a:off x="757066" y="1878701"/>
            <a:ext cx="8315682" cy="11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600" dirty="0" err="1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흰목이버섯과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솔잎에 존재하는 단백질을 효소 가수분해 기법으로 추출한 당단백질</a:t>
            </a:r>
            <a:endParaRPr lang="en-US" altLang="ko-KR" sz="1600" dirty="0">
              <a:solidFill>
                <a:srgbClr val="79797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동물성 콜라겐의 구성성분인 </a:t>
            </a:r>
            <a:r>
              <a:rPr lang="en-US" altLang="ko-KR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Hydroxyproline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ko-KR" altLang="en-US" sz="1600" dirty="0" err="1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비록한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다양한 아미노산과 </a:t>
            </a:r>
            <a:r>
              <a:rPr lang="en-US" altLang="ko-KR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NMF 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함유</a:t>
            </a:r>
            <a:endParaRPr lang="en-US" altLang="ko-KR" sz="1600" dirty="0">
              <a:solidFill>
                <a:srgbClr val="79797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M.W 800Da 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이하</a:t>
            </a:r>
            <a:r>
              <a:rPr lang="en-US" altLang="ko-KR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(260~600Da)</a:t>
            </a:r>
            <a:r>
              <a:rPr lang="ko-KR" altLang="en-US" sz="1600" dirty="0">
                <a:solidFill>
                  <a:srgbClr val="7979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피부 투과 우수</a:t>
            </a:r>
            <a:endParaRPr lang="en-US" altLang="ko-KR" sz="1600" dirty="0">
              <a:solidFill>
                <a:srgbClr val="79797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1A5DB1-9758-B32D-9253-0ECF6793D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13" y="3084925"/>
            <a:ext cx="4158566" cy="288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0745E3C-60E4-3E0A-2A0F-86CAB3B49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46" y="3080085"/>
            <a:ext cx="4349388" cy="288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B67F29-C15B-8326-8D2D-28989D7CD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522" y="6280632"/>
            <a:ext cx="4368980" cy="2880000"/>
          </a:xfrm>
          <a:prstGeom prst="rect">
            <a:avLst/>
          </a:prstGeom>
        </p:spPr>
      </p:pic>
      <p:sp>
        <p:nvSpPr>
          <p:cNvPr id="10" name="✔︎1.제목">
            <a:extLst>
              <a:ext uri="{FF2B5EF4-FFF2-40B4-BE49-F238E27FC236}">
                <a16:creationId xmlns:a16="http://schemas.microsoft.com/office/drawing/2014/main" id="{5AC6C00D-3DDD-8EFE-E263-5A8822A90440}"/>
              </a:ext>
            </a:extLst>
          </p:cNvPr>
          <p:cNvSpPr txBox="1"/>
          <p:nvPr/>
        </p:nvSpPr>
        <p:spPr>
          <a:xfrm>
            <a:off x="754434" y="3141019"/>
            <a:ext cx="106439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보습효과</a:t>
            </a:r>
            <a:endParaRPr lang="en-US" altLang="ko-KR" sz="2000" dirty="0"/>
          </a:p>
        </p:txBody>
      </p:sp>
      <p:sp>
        <p:nvSpPr>
          <p:cNvPr id="11" name="✔︎1.제목">
            <a:extLst>
              <a:ext uri="{FF2B5EF4-FFF2-40B4-BE49-F238E27FC236}">
                <a16:creationId xmlns:a16="http://schemas.microsoft.com/office/drawing/2014/main" id="{035C242E-2C7C-C43D-56E5-1453B32420C9}"/>
              </a:ext>
            </a:extLst>
          </p:cNvPr>
          <p:cNvSpPr txBox="1"/>
          <p:nvPr/>
        </p:nvSpPr>
        <p:spPr>
          <a:xfrm>
            <a:off x="6419001" y="3138871"/>
            <a:ext cx="154529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노화방지효과</a:t>
            </a:r>
            <a:endParaRPr lang="en-US" altLang="ko-KR" sz="2000" dirty="0"/>
          </a:p>
        </p:txBody>
      </p:sp>
      <p:sp>
        <p:nvSpPr>
          <p:cNvPr id="12" name="✔︎1.제목">
            <a:extLst>
              <a:ext uri="{FF2B5EF4-FFF2-40B4-BE49-F238E27FC236}">
                <a16:creationId xmlns:a16="http://schemas.microsoft.com/office/drawing/2014/main" id="{D651FDD8-CECD-3BF5-E6B8-F0DFE267A186}"/>
              </a:ext>
            </a:extLst>
          </p:cNvPr>
          <p:cNvSpPr txBox="1"/>
          <p:nvPr/>
        </p:nvSpPr>
        <p:spPr>
          <a:xfrm>
            <a:off x="2925929" y="6371470"/>
            <a:ext cx="130484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항산화효과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40234394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56460F-FA2C-47AF-ABDA-7F8AD781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74" y="5838962"/>
            <a:ext cx="5001708" cy="2396783"/>
          </a:xfrm>
          <a:prstGeom prst="rect">
            <a:avLst/>
          </a:prstGeom>
        </p:spPr>
      </p:pic>
      <p:sp>
        <p:nvSpPr>
          <p:cNvPr id="24" name="- 특징 설명…">
            <a:extLst>
              <a:ext uri="{FF2B5EF4-FFF2-40B4-BE49-F238E27FC236}">
                <a16:creationId xmlns:a16="http://schemas.microsoft.com/office/drawing/2014/main" id="{2DFCBF8E-ADCB-4DB3-B5BA-9F8DDEE367BD}"/>
              </a:ext>
            </a:extLst>
          </p:cNvPr>
          <p:cNvSpPr txBox="1"/>
          <p:nvPr/>
        </p:nvSpPr>
        <p:spPr>
          <a:xfrm>
            <a:off x="699841" y="8458090"/>
            <a:ext cx="5851544" cy="62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2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각질세포가 멜라닌세포 자극하는 것을 억제</a:t>
            </a:r>
            <a:r>
              <a:rPr lang="en-US" altLang="ko-KR" sz="12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멜라닌 색소의 생성 감소</a:t>
            </a:r>
            <a:endParaRPr lang="en-US" altLang="ko-KR" sz="12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2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염증성 매개물질의 분비를 줄여 기미를 발생시키는 원인 요소를 제거</a:t>
            </a:r>
            <a:endParaRPr lang="en-US" altLang="ko-KR" sz="12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✔︎1.제목">
            <a:extLst>
              <a:ext uri="{FF2B5EF4-FFF2-40B4-BE49-F238E27FC236}">
                <a16:creationId xmlns:a16="http://schemas.microsoft.com/office/drawing/2014/main" id="{69C7CE05-CE6F-462B-8C02-C44297F04F74}"/>
              </a:ext>
            </a:extLst>
          </p:cNvPr>
          <p:cNvSpPr txBox="1"/>
          <p:nvPr/>
        </p:nvSpPr>
        <p:spPr>
          <a:xfrm>
            <a:off x="945125" y="1878702"/>
            <a:ext cx="292868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/>
              <a:t>Niacinamide-</a:t>
            </a:r>
            <a:r>
              <a:rPr lang="ko-KR" altLang="en-US" sz="2000" dirty="0"/>
              <a:t>미백 기능성</a:t>
            </a:r>
            <a:endParaRPr lang="en-US" altLang="ko-KR" sz="2000" dirty="0"/>
          </a:p>
        </p:txBody>
      </p:sp>
      <p:sp>
        <p:nvSpPr>
          <p:cNvPr id="17" name="- 특징 설명…">
            <a:extLst>
              <a:ext uri="{FF2B5EF4-FFF2-40B4-BE49-F238E27FC236}">
                <a16:creationId xmlns:a16="http://schemas.microsoft.com/office/drawing/2014/main" id="{0794D1E2-79AB-40FE-A3C0-5B9A1F288B12}"/>
              </a:ext>
            </a:extLst>
          </p:cNvPr>
          <p:cNvSpPr txBox="1"/>
          <p:nvPr/>
        </p:nvSpPr>
        <p:spPr>
          <a:xfrm>
            <a:off x="927871" y="4878760"/>
            <a:ext cx="5289596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2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멜라노좀의</a:t>
            </a:r>
            <a:r>
              <a:rPr lang="ko-KR" altLang="en-US" sz="12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세포내 이동을 억제</a:t>
            </a:r>
          </a:p>
        </p:txBody>
      </p:sp>
      <p:sp>
        <p:nvSpPr>
          <p:cNvPr id="18" name="✔︎1.제목">
            <a:extLst>
              <a:ext uri="{FF2B5EF4-FFF2-40B4-BE49-F238E27FC236}">
                <a16:creationId xmlns:a16="http://schemas.microsoft.com/office/drawing/2014/main" id="{137CB887-7105-4EAD-86D8-ED93BB7791F4}"/>
              </a:ext>
            </a:extLst>
          </p:cNvPr>
          <p:cNvSpPr txBox="1"/>
          <p:nvPr/>
        </p:nvSpPr>
        <p:spPr>
          <a:xfrm>
            <a:off x="7177922" y="1878701"/>
            <a:ext cx="272831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/>
              <a:t>Adenosine-</a:t>
            </a:r>
            <a:r>
              <a:rPr lang="ko-KR" altLang="en-US" sz="2000" dirty="0"/>
              <a:t>주름 기능성</a:t>
            </a:r>
            <a:endParaRPr lang="en-US" altLang="ko-KR" sz="20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FE826C9-0AEB-467F-AF24-F7777CD52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922" y="2289070"/>
            <a:ext cx="4896533" cy="2286319"/>
          </a:xfrm>
          <a:prstGeom prst="rect">
            <a:avLst/>
          </a:prstGeom>
        </p:spPr>
      </p:pic>
      <p:sp>
        <p:nvSpPr>
          <p:cNvPr id="23" name="- 특징 설명…">
            <a:extLst>
              <a:ext uri="{FF2B5EF4-FFF2-40B4-BE49-F238E27FC236}">
                <a16:creationId xmlns:a16="http://schemas.microsoft.com/office/drawing/2014/main" id="{38966102-51CC-43A8-A681-4575622D35B0}"/>
              </a:ext>
            </a:extLst>
          </p:cNvPr>
          <p:cNvSpPr txBox="1"/>
          <p:nvPr/>
        </p:nvSpPr>
        <p:spPr>
          <a:xfrm>
            <a:off x="7525298" y="4785900"/>
            <a:ext cx="4439228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150000"/>
              </a:lnSpc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defRPr>
            </a:lvl1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b="0" dirty="0"/>
              <a:t>활성산소 제거</a:t>
            </a:r>
            <a:r>
              <a:rPr lang="en-US" altLang="ko-KR" b="0" dirty="0"/>
              <a:t>,</a:t>
            </a:r>
            <a:r>
              <a:rPr lang="ko-KR" altLang="en-US" b="0" dirty="0"/>
              <a:t> 콜라겐 생성 증대</a:t>
            </a:r>
          </a:p>
        </p:txBody>
      </p:sp>
      <p:sp>
        <p:nvSpPr>
          <p:cNvPr id="19" name="✔︎1.제목">
            <a:extLst>
              <a:ext uri="{FF2B5EF4-FFF2-40B4-BE49-F238E27FC236}">
                <a16:creationId xmlns:a16="http://schemas.microsoft.com/office/drawing/2014/main" id="{709C5D1D-0F49-4F1C-B07F-E281CD8F943E}"/>
              </a:ext>
            </a:extLst>
          </p:cNvPr>
          <p:cNvSpPr txBox="1"/>
          <p:nvPr/>
        </p:nvSpPr>
        <p:spPr>
          <a:xfrm>
            <a:off x="790576" y="5309324"/>
            <a:ext cx="201176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/>
              <a:t>Tranexamic acid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7FC994B-CA02-44BD-913F-D6A9EEA3A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74" y="2434103"/>
            <a:ext cx="4970888" cy="2442697"/>
          </a:xfrm>
          <a:prstGeom prst="rect">
            <a:avLst/>
          </a:prstGeom>
        </p:spPr>
      </p:pic>
      <p:sp>
        <p:nvSpPr>
          <p:cNvPr id="25" name="제품명 입력해주세요">
            <a:extLst>
              <a:ext uri="{FF2B5EF4-FFF2-40B4-BE49-F238E27FC236}">
                <a16:creationId xmlns:a16="http://schemas.microsoft.com/office/drawing/2014/main" id="{0864B781-72DE-44FC-958E-716E4C9ABDF4}"/>
              </a:ext>
            </a:extLst>
          </p:cNvPr>
          <p:cNvSpPr txBox="1"/>
          <p:nvPr/>
        </p:nvSpPr>
        <p:spPr>
          <a:xfrm>
            <a:off x="672172" y="270728"/>
            <a:ext cx="3948197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dirty="0"/>
              <a:t>그 밖의 효능 원료</a:t>
            </a:r>
            <a:endParaRPr lang="en-US" altLang="ko-KR" dirty="0"/>
          </a:p>
        </p:txBody>
      </p:sp>
      <p:sp>
        <p:nvSpPr>
          <p:cNvPr id="2" name="✔︎1.제목">
            <a:extLst>
              <a:ext uri="{FF2B5EF4-FFF2-40B4-BE49-F238E27FC236}">
                <a16:creationId xmlns:a16="http://schemas.microsoft.com/office/drawing/2014/main" id="{ACAA8EDE-A2CA-BB1C-6B4A-0462102E816E}"/>
              </a:ext>
            </a:extLst>
          </p:cNvPr>
          <p:cNvSpPr txBox="1"/>
          <p:nvPr/>
        </p:nvSpPr>
        <p:spPr>
          <a:xfrm>
            <a:off x="7189238" y="5332934"/>
            <a:ext cx="255839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>
                <a:solidFill>
                  <a:srgbClr val="81B8F8"/>
                </a:solidFill>
                <a:latin typeface="나눔고딕"/>
                <a:ea typeface="나눔고딕"/>
                <a:cs typeface="나눔고딕"/>
              </a:defRPr>
            </a:lvl1pPr>
          </a:lstStyle>
          <a:p>
            <a:r>
              <a:rPr lang="en-US" altLang="ko-KR" dirty="0"/>
              <a:t>Glycosaminoglycans </a:t>
            </a:r>
          </a:p>
        </p:txBody>
      </p:sp>
      <p:sp>
        <p:nvSpPr>
          <p:cNvPr id="7" name="- 특징 설명…">
            <a:extLst>
              <a:ext uri="{FF2B5EF4-FFF2-40B4-BE49-F238E27FC236}">
                <a16:creationId xmlns:a16="http://schemas.microsoft.com/office/drawing/2014/main" id="{6A13B7DF-4A64-A372-5863-1DE9634527E5}"/>
              </a:ext>
            </a:extLst>
          </p:cNvPr>
          <p:cNvSpPr txBox="1"/>
          <p:nvPr/>
        </p:nvSpPr>
        <p:spPr>
          <a:xfrm>
            <a:off x="7645107" y="8803995"/>
            <a:ext cx="3842848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2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섬유아세포</a:t>
            </a:r>
            <a:r>
              <a:rPr lang="ko-KR" altLang="en-US" sz="12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자극을 통해 </a:t>
            </a:r>
            <a:r>
              <a:rPr lang="ko-KR" altLang="en-US" sz="12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하이알루론산</a:t>
            </a:r>
            <a:r>
              <a:rPr lang="ko-KR" altLang="en-US" sz="12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합성 증가</a:t>
            </a:r>
            <a:endParaRPr lang="en-US" altLang="ko-KR" sz="12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ADC6A20-FE43-7A27-E3D5-03602AF37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868" y="5737050"/>
            <a:ext cx="502037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029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FFE6EB-733C-6343-B837-491D4AABB928}"/>
              </a:ext>
            </a:extLst>
          </p:cNvPr>
          <p:cNvSpPr txBox="1"/>
          <p:nvPr/>
        </p:nvSpPr>
        <p:spPr>
          <a:xfrm>
            <a:off x="1130300" y="1352907"/>
            <a:ext cx="107442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GENOBIOME LIQUID SHOT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en-US" altLang="ko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SERUM |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제노바이옴 리퀴드 샷</a:t>
            </a:r>
            <a:r>
              <a:rPr lang="en-US" altLang="ko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세럼</a:t>
            </a:r>
            <a:endParaRPr lang="en-US" altLang="ko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endParaRPr lang="en-US" altLang="ko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제노바이옴 리퀴드 샷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세럼은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첨단 기술로 구현된 리퀴드 타입 세럼으로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 관리에 도움을 주는 ‘리퀴드 </a:t>
            </a:r>
            <a:r>
              <a:rPr 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MTS</a:t>
            </a:r>
            <a:r>
              <a:rPr 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</a:t>
            </a:r>
            <a:r>
              <a:rPr 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’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콘셉트를 적용하여 활성 성분이 피부에 효과적으로 흡수되도록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돕습니다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핵심 성분인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니오좀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캡슐화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판테놀은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풍부한 보습과 진정 효과를 선사하며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0.3%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병풀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(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시카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)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유래 성분으로 코팅된 미세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스피큘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(</a:t>
            </a:r>
            <a:r>
              <a:rPr 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spicule)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이 피부 표면을 부드럽게 자극해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포뮬러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내 성분이 피부에 고르게 전달되도록 지원합니다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저자극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포뮬러로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피부를 편안하게 감싸며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사용 후 피부가 한층 더 건강하고 생기 있어 보이도록 가꿔줍니다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일상적인 스킨케어 루틴의 첫 단계로 적합하며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 컨디션을 개선하고 활력을 부여하기에 알맞은 솔루션입니다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본 제품은 피부 미백 및 주름 개선에 도움을 주는 이중 기능성 화장품입니다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 </a:t>
            </a:r>
            <a:r>
              <a:rPr lang="ko-KR" altLang="en-US" sz="1800" dirty="0" err="1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원료적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특성에 한함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본 제품은 화장품이며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의약품이 아닙니다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  <a:b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</a:b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 “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리퀴드 </a:t>
            </a:r>
            <a:r>
              <a:rPr 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MTS”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는 마이크로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</a:t>
            </a:r>
            <a:r>
              <a:rPr lang="ko-KR" altLang="en-US" sz="1800" dirty="0" err="1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니들링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시술에서 영감을 받은 콘셉트로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메디컬 시술을 대체하거나 의약적 효능을 갖는 것은 아닙니다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  <a:p>
            <a:endParaRPr lang="en-US" altLang="ko-KR" sz="1800" dirty="0">
              <a:solidFill>
                <a:srgbClr val="FF0000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endParaRPr lang="en-US" altLang="ko-KR" sz="1800" dirty="0">
              <a:solidFill>
                <a:srgbClr val="FF0000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사용방법</a:t>
            </a:r>
            <a:endParaRPr lang="en-US" altLang="ko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endParaRPr lang="en-US" altLang="ko-KR" sz="1800" dirty="0">
              <a:solidFill>
                <a:srgbClr val="FF0000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저녁 세안 후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스킨케어 첫 단계에서 눈가와 입가를 제외한 얼굴에 소량을 고르게 펴 바르고 부드럽게 마사지하여 흡수시킵니다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사용 시 따끔거리거나 자극감이 느껴질 수 있으나 정상적인 현상이므로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충분한 보습제로 마무리하고 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3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일에 한 번 이내로만 사용하세요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각질 제거제나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레티놀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등 강한 성분은 같은 날 피하고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다음 날 아침에는 자외선 차단제를 꼭 발라주세요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</p:txBody>
      </p:sp>
      <p:pic>
        <p:nvPicPr>
          <p:cNvPr id="5" name="Picture 4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B4DBA6CE-B4FA-FC80-E9FC-E61BBD70B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8" y="142756"/>
            <a:ext cx="1553716" cy="15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53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9A681-7520-8293-5E0D-539581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E149B0-9C57-B6E0-73BE-2149BD05EE91}"/>
              </a:ext>
            </a:extLst>
          </p:cNvPr>
          <p:cNvSpPr txBox="1"/>
          <p:nvPr/>
        </p:nvSpPr>
        <p:spPr>
          <a:xfrm>
            <a:off x="1625259" y="5341616"/>
            <a:ext cx="975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161"/>
            <a:r>
              <a:rPr lang="en-KR" sz="3600" spc="480" dirty="0">
                <a:solidFill>
                  <a:srgbClr val="FFFFFF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rPr>
              <a:t>GENOBIOME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E03998F5-250F-2E84-A81F-DEF5B568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667"/>
            <a:ext cx="13004800" cy="100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F40F643-0AD9-4E86-DD45-DDA2FBA4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249"/>
            <a:ext cx="4319452" cy="49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F485B-03E3-1964-4665-96A5CE1C492A}"/>
              </a:ext>
            </a:extLst>
          </p:cNvPr>
          <p:cNvSpPr txBox="1"/>
          <p:nvPr/>
        </p:nvSpPr>
        <p:spPr>
          <a:xfrm>
            <a:off x="5035136" y="770345"/>
            <a:ext cx="7969664" cy="567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88" dirty="0">
                <a:solidFill>
                  <a:schemeClr val="accent6">
                    <a:lumMod val="75000"/>
                  </a:schemeClr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en-US" altLang="ko-KR" sz="3088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|</a:t>
            </a:r>
            <a:r>
              <a:rPr lang="ko-KR" altLang="en-US" sz="3088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en-US" altLang="ko-KR" sz="3088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“</a:t>
            </a:r>
            <a:r>
              <a:rPr lang="ko-KR" altLang="en-US" sz="3088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한눈에 알아보는 새로운 피부 탄생</a:t>
            </a:r>
            <a:r>
              <a:rPr lang="en-US" altLang="ko-KR" sz="3088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”</a:t>
            </a:r>
            <a:r>
              <a:rPr lang="ko-KR" altLang="en-US" sz="3088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endParaRPr lang="en-US" altLang="ko-KR" sz="1544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E27DC-5E63-2606-20E8-8D0EAD6D2D62}"/>
              </a:ext>
            </a:extLst>
          </p:cNvPr>
          <p:cNvSpPr txBox="1"/>
          <p:nvPr/>
        </p:nvSpPr>
        <p:spPr>
          <a:xfrm>
            <a:off x="4584158" y="1496592"/>
            <a:ext cx="7967125" cy="675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88" dirty="0">
                <a:solidFill>
                  <a:schemeClr val="accent6">
                    <a:lumMod val="75000"/>
                  </a:schemeClr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GENOBIOME LIQUID SHOT </a:t>
            </a:r>
            <a:r>
              <a:rPr lang="en-US" altLang="ko-KR" sz="3088" dirty="0">
                <a:latin typeface="Gothic A1" pitchFamily="2" charset="-127"/>
                <a:ea typeface="Gothic A1" pitchFamily="2" charset="-127"/>
                <a:cs typeface="Gothic A1" pitchFamily="2" charset="-127"/>
              </a:rPr>
              <a:t>|</a:t>
            </a:r>
            <a:r>
              <a:rPr lang="ko-KR" altLang="en-US" sz="3088" dirty="0"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endParaRPr lang="en-US" altLang="ko-KR" sz="3088" dirty="0"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3088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제노바이옴</a:t>
            </a:r>
            <a:r>
              <a:rPr lang="ko-KR" altLang="en-US" sz="3088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리퀴드 샷</a:t>
            </a:r>
            <a:endParaRPr lang="en-US" altLang="ko-KR" sz="3088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endParaRPr lang="en-US" altLang="ko-KR" sz="1544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혁신적인 리퀴드 타입 </a:t>
            </a:r>
            <a:r>
              <a:rPr lang="en-US" altLang="ko-KR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“MTS” </a:t>
            </a:r>
            <a:r>
              <a:rPr lang="ko-KR" altLang="en-US" sz="193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세럼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입니다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</a:p>
          <a:p>
            <a:endParaRPr lang="en-US" altLang="ko-KR" sz="1544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이 제품은 </a:t>
            </a:r>
            <a:r>
              <a:rPr lang="ko-KR" altLang="en-US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미세 </a:t>
            </a:r>
            <a:r>
              <a:rPr lang="ko-KR" altLang="en-US" sz="2987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니들링</a:t>
            </a:r>
            <a:r>
              <a:rPr lang="en-US" altLang="ko-KR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(</a:t>
            </a:r>
            <a:r>
              <a:rPr lang="en-US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MTS)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을 대체할 수 있는 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"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리퀴드 </a:t>
            </a:r>
            <a:r>
              <a:rPr 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MTS" 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컨셉으로 </a:t>
            </a:r>
            <a:endParaRPr lang="en-US" altLang="ko-KR" sz="1544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설계되어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 속까지 성분을 전달하는 데 최적화된 포뮬러를 제공합니다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  <a:p>
            <a:endParaRPr lang="en-US" altLang="ko-KR" sz="1544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2987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니오좀</a:t>
            </a:r>
            <a:r>
              <a:rPr lang="ko-KR" altLang="en-US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캡슐화 판테놀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은 피부 깊숙이 </a:t>
            </a:r>
            <a:r>
              <a:rPr lang="ko-KR" altLang="en-US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보습과 진정 효과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를 전달하며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</a:p>
          <a:p>
            <a:r>
              <a:rPr lang="ko-KR" altLang="en-US" sz="1544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포뮬러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내 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0.3% 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함량의 병풀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(</a:t>
            </a:r>
            <a:r>
              <a:rPr lang="en-US" altLang="ko-KR" sz="1544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Cica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) 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활성 성분으로 코팅된 </a:t>
            </a:r>
            <a:r>
              <a:rPr lang="ko-KR" altLang="en-US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스피큘</a:t>
            </a:r>
            <a:r>
              <a:rPr lang="en-US" altLang="ko-KR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(spicule)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은 </a:t>
            </a:r>
            <a:endParaRPr lang="en-US" altLang="ko-KR" sz="1544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 표면을 섬세하게 자극하여 활성 성분의 침투를 극대화하고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</a:p>
          <a:p>
            <a:r>
              <a:rPr lang="ko-KR" altLang="en-US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피부의 자연 재생 과정을 지원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합니다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  <a:p>
            <a:endParaRPr lang="en-US" altLang="ko-KR" sz="1544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활성 성분의 흡수를 극대화하고 </a:t>
            </a:r>
            <a:r>
              <a:rPr lang="ko-KR" altLang="en-US" sz="2987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피부의 자연 재생 메커니즘</a:t>
            </a:r>
            <a:r>
              <a:rPr lang="ko-KR" altLang="en-US" sz="193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을 지원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하는 이 제품은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</a:p>
          <a:p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 관리를 위한 완벽한 첫 단계로 </a:t>
            </a:r>
            <a:r>
              <a:rPr lang="ko-KR" altLang="en-US" sz="193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이상적인 솔루션</a:t>
            </a:r>
            <a:r>
              <a:rPr lang="ko-KR" altLang="en-US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입니다</a:t>
            </a:r>
            <a:r>
              <a:rPr lang="en-US" altLang="ko-KR" sz="1544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343F9-1F17-916A-3270-A959AA45E735}"/>
              </a:ext>
            </a:extLst>
          </p:cNvPr>
          <p:cNvSpPr txBox="1"/>
          <p:nvPr/>
        </p:nvSpPr>
        <p:spPr>
          <a:xfrm>
            <a:off x="4665438" y="8432732"/>
            <a:ext cx="6583680" cy="114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22561"/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 </a:t>
            </a:r>
            <a:r>
              <a:rPr lang="ko-KR" altLang="en-US" sz="1707" dirty="0" err="1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원료적</a:t>
            </a:r>
            <a:r>
              <a:rPr lang="ko-KR" altLang="en-US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특성에 한함</a:t>
            </a: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  <a:r>
              <a:rPr lang="ko-KR" altLang="en-US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본 제품은 화장품이며</a:t>
            </a: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의약품이 아닙니다</a:t>
            </a: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  <a:b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</a:b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 “</a:t>
            </a:r>
            <a:r>
              <a:rPr lang="ko-KR" altLang="en-US" sz="1707" dirty="0" err="1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리퀴드</a:t>
            </a:r>
            <a:r>
              <a:rPr lang="ko-KR" altLang="en-US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MTS”</a:t>
            </a:r>
            <a:r>
              <a:rPr lang="ko-KR" altLang="en-US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는 마이크로</a:t>
            </a: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</a:t>
            </a:r>
            <a:r>
              <a:rPr lang="ko-KR" altLang="en-US" sz="1707" dirty="0" err="1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니들링</a:t>
            </a:r>
            <a:r>
              <a:rPr lang="ko-KR" altLang="en-US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시술에서 영감을 받은 콘셉트로</a:t>
            </a: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메디컬 시술을 대체하거나 의약적 효능을 갖는 것은 아닙니다</a:t>
            </a:r>
            <a:r>
              <a:rPr lang="en-US" altLang="ko-KR" sz="1707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0592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DF7FA-ECD1-AA44-CFB7-BFA4509C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25B787AD-EAB0-1DF3-E05D-0124BE50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8" y="142756"/>
            <a:ext cx="1553716" cy="1553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BD5EB-F9FF-F58A-2790-C02700E1F063}"/>
              </a:ext>
            </a:extLst>
          </p:cNvPr>
          <p:cNvSpPr txBox="1"/>
          <p:nvPr/>
        </p:nvSpPr>
        <p:spPr>
          <a:xfrm>
            <a:off x="1150674" y="4322802"/>
            <a:ext cx="107034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66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핵심 원료 자료</a:t>
            </a:r>
            <a:endParaRPr lang="en-US" altLang="ko-KR" sz="6600" dirty="0">
              <a:solidFill>
                <a:srgbClr val="FF0000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43622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50315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004750"/>
              </a:solidFill>
            </a:endParaRPr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6734216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b="0" dirty="0">
                <a:solidFill>
                  <a:srgbClr val="004750"/>
                </a:solidFill>
                <a:latin typeface="Replica-Mono" panose="02000609030000020004" pitchFamily="49" charset="77"/>
              </a:rPr>
              <a:t>GENOBIOME LIQUID SHOT</a:t>
            </a:r>
          </a:p>
        </p:txBody>
      </p:sp>
      <p:sp>
        <p:nvSpPr>
          <p:cNvPr id="140" name="직사각형"/>
          <p:cNvSpPr/>
          <p:nvPr/>
        </p:nvSpPr>
        <p:spPr>
          <a:xfrm>
            <a:off x="533400" y="1701800"/>
            <a:ext cx="9929118" cy="3175000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직사각형"/>
          <p:cNvSpPr/>
          <p:nvPr/>
        </p:nvSpPr>
        <p:spPr>
          <a:xfrm>
            <a:off x="533400" y="1701799"/>
            <a:ext cx="9929118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직사각형"/>
          <p:cNvSpPr/>
          <p:nvPr/>
        </p:nvSpPr>
        <p:spPr>
          <a:xfrm>
            <a:off x="524916" y="5105398"/>
            <a:ext cx="12046844" cy="4248667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44" name="직사각형"/>
          <p:cNvSpPr/>
          <p:nvPr/>
        </p:nvSpPr>
        <p:spPr>
          <a:xfrm>
            <a:off x="520700" y="4944759"/>
            <a:ext cx="12051060" cy="419100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Product’s key points"/>
          <p:cNvSpPr txBox="1"/>
          <p:nvPr/>
        </p:nvSpPr>
        <p:spPr>
          <a:xfrm>
            <a:off x="680402" y="1727200"/>
            <a:ext cx="232219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t>Product’s key points</a:t>
            </a:r>
          </a:p>
        </p:txBody>
      </p:sp>
      <p:sp>
        <p:nvSpPr>
          <p:cNvPr id="148" name="SISKIN KOREA’s Technology &amp; Concept"/>
          <p:cNvSpPr txBox="1"/>
          <p:nvPr/>
        </p:nvSpPr>
        <p:spPr>
          <a:xfrm>
            <a:off x="639532" y="4944463"/>
            <a:ext cx="4408258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dirty="0"/>
              <a:t>VENN Skincare’s </a:t>
            </a:r>
            <a:r>
              <a:rPr dirty="0"/>
              <a:t>Technology &amp; Concept</a:t>
            </a:r>
          </a:p>
        </p:txBody>
      </p:sp>
      <p:sp>
        <p:nvSpPr>
          <p:cNvPr id="154" name="1. 제목"/>
          <p:cNvSpPr txBox="1"/>
          <p:nvPr/>
        </p:nvSpPr>
        <p:spPr>
          <a:xfrm>
            <a:off x="740930" y="2132811"/>
            <a:ext cx="555600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12121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dirty="0"/>
              <a:t>유효성분 침투 최적화</a:t>
            </a:r>
            <a:r>
              <a:rPr lang="en-US" altLang="ko-KR" dirty="0"/>
              <a:t>/</a:t>
            </a:r>
            <a:r>
              <a:rPr lang="ko-KR" altLang="en-US" dirty="0"/>
              <a:t>잡티 없이 맑은 피부</a:t>
            </a:r>
            <a:endParaRPr dirty="0"/>
          </a:p>
        </p:txBody>
      </p:sp>
      <p:sp>
        <p:nvSpPr>
          <p:cNvPr id="155" name="- 특징 설명…"/>
          <p:cNvSpPr txBox="1"/>
          <p:nvPr/>
        </p:nvSpPr>
        <p:spPr>
          <a:xfrm>
            <a:off x="931351" y="2686452"/>
            <a:ext cx="9301219" cy="203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/>
              <a:t>- </a:t>
            </a:r>
            <a:r>
              <a:rPr lang="ko-KR" altLang="en-US" dirty="0" err="1"/>
              <a:t>하이드로겔링화</a:t>
            </a:r>
            <a:r>
              <a:rPr lang="ko-KR" altLang="en-US" dirty="0"/>
              <a:t> 기술로 흘러내림 없이</a:t>
            </a:r>
            <a:r>
              <a:rPr lang="en-US" altLang="ko-KR" dirty="0"/>
              <a:t>,</a:t>
            </a:r>
            <a:r>
              <a:rPr lang="ko-KR" altLang="en-US" dirty="0"/>
              <a:t> 피부에 밀착하여 빠른 흡수 및 수분 공급</a:t>
            </a:r>
            <a:endParaRPr lang="en-US" altLang="ko-KR" dirty="0"/>
          </a:p>
          <a:p>
            <a:pPr algn="l">
              <a:lnSpc>
                <a:spcPct val="150000"/>
              </a:lnSpc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/>
              <a:t>- </a:t>
            </a:r>
            <a:r>
              <a:rPr lang="ko-KR" altLang="en-US" dirty="0" err="1"/>
              <a:t>병풀추출물이</a:t>
            </a:r>
            <a:r>
              <a:rPr lang="ko-KR" altLang="en-US" dirty="0"/>
              <a:t> 코팅된 </a:t>
            </a:r>
            <a:r>
              <a:rPr lang="ko-KR" altLang="en-US" dirty="0" err="1"/>
              <a:t>스피큘이</a:t>
            </a:r>
            <a:r>
              <a:rPr lang="ko-KR" altLang="en-US" dirty="0"/>
              <a:t> 피부 진피층까지 침투하여 유효성분을 피부 속 </a:t>
            </a:r>
            <a:r>
              <a:rPr lang="ko-KR" altLang="en-US" dirty="0" err="1"/>
              <a:t>깊숙히</a:t>
            </a:r>
            <a:r>
              <a:rPr lang="ko-KR" altLang="en-US" dirty="0"/>
              <a:t> 전달</a:t>
            </a:r>
            <a:endParaRPr lang="en-US" altLang="ko-KR" dirty="0"/>
          </a:p>
          <a:p>
            <a:pPr algn="l">
              <a:lnSpc>
                <a:spcPct val="150000"/>
              </a:lnSpc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/>
              <a:t>- </a:t>
            </a:r>
            <a:r>
              <a:rPr lang="ko-KR" altLang="en-US" dirty="0"/>
              <a:t>새로운</a:t>
            </a:r>
            <a:r>
              <a:rPr lang="en-US" altLang="ko-KR" dirty="0"/>
              <a:t> </a:t>
            </a:r>
            <a:r>
              <a:rPr lang="ko-KR" altLang="en-US" dirty="0"/>
              <a:t>피부 침투 기술인 </a:t>
            </a:r>
            <a:r>
              <a:rPr lang="en-US" altLang="ko-KR" dirty="0" err="1"/>
              <a:t>Niosome</a:t>
            </a:r>
            <a:r>
              <a:rPr lang="ko-KR" altLang="en-US" dirty="0"/>
              <a:t>화 된 </a:t>
            </a:r>
            <a:r>
              <a:rPr lang="en-US" altLang="ko-KR" dirty="0"/>
              <a:t>D-Panthenol</a:t>
            </a:r>
            <a:r>
              <a:rPr lang="ko-KR" altLang="en-US" dirty="0"/>
              <a:t>의 강력한 </a:t>
            </a:r>
            <a:r>
              <a:rPr lang="ko-KR" altLang="en-US" dirty="0" err="1"/>
              <a:t>항염</a:t>
            </a:r>
            <a:r>
              <a:rPr lang="ko-KR" altLang="en-US" dirty="0"/>
              <a:t> 효과</a:t>
            </a:r>
            <a:endParaRPr lang="en-US" altLang="ko-KR" dirty="0"/>
          </a:p>
          <a:p>
            <a:pPr algn="l">
              <a:lnSpc>
                <a:spcPct val="150000"/>
              </a:lnSpc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/>
              <a:t>- </a:t>
            </a:r>
            <a:r>
              <a:rPr lang="ko-KR" altLang="en-US" dirty="0" err="1"/>
              <a:t>알로에베라잎추출물과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중 </a:t>
            </a:r>
            <a:r>
              <a:rPr lang="ko-KR" altLang="en-US" dirty="0" err="1"/>
              <a:t>하이알루론산의</a:t>
            </a:r>
            <a:r>
              <a:rPr lang="ko-KR" altLang="en-US" dirty="0"/>
              <a:t> 강력한 보습 효과</a:t>
            </a:r>
            <a:endParaRPr lang="en-US" altLang="ko-KR" dirty="0"/>
          </a:p>
          <a:p>
            <a:pPr algn="l">
              <a:lnSpc>
                <a:spcPct val="150000"/>
              </a:lnSpc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/>
              <a:t>- </a:t>
            </a:r>
            <a:r>
              <a:rPr lang="ko-KR" altLang="en-US" dirty="0"/>
              <a:t>수용성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콜라겐의 피부 장벽 강화 및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/>
              <a:t>Tranexamic acid 2% </a:t>
            </a:r>
            <a:r>
              <a:rPr lang="ko-KR" altLang="en-US" sz="1800" dirty="0"/>
              <a:t>함유로 피부 잡티 제거</a:t>
            </a:r>
            <a:endParaRPr lang="ko-KR" altLang="en-US" dirty="0"/>
          </a:p>
        </p:txBody>
      </p:sp>
      <p:sp>
        <p:nvSpPr>
          <p:cNvPr id="158" name="선"/>
          <p:cNvSpPr/>
          <p:nvPr/>
        </p:nvSpPr>
        <p:spPr>
          <a:xfrm flipV="1">
            <a:off x="5878699" y="5772909"/>
            <a:ext cx="1" cy="3268475"/>
          </a:xfrm>
          <a:prstGeom prst="line">
            <a:avLst/>
          </a:prstGeom>
          <a:ln w="38100" cap="rnd">
            <a:solidFill>
              <a:srgbClr val="929292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60" name="✔︎2.제목"/>
          <p:cNvSpPr txBox="1"/>
          <p:nvPr/>
        </p:nvSpPr>
        <p:spPr>
          <a:xfrm>
            <a:off x="740930" y="5430943"/>
            <a:ext cx="386767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/>
              <a:t>CICA Spicule</a:t>
            </a:r>
            <a:endParaRPr sz="2000" dirty="0"/>
          </a:p>
        </p:txBody>
      </p:sp>
      <p:sp>
        <p:nvSpPr>
          <p:cNvPr id="33" name="직사각형">
            <a:extLst>
              <a:ext uri="{FF2B5EF4-FFF2-40B4-BE49-F238E27FC236}">
                <a16:creationId xmlns:a16="http://schemas.microsoft.com/office/drawing/2014/main" id="{93D1DDE0-329B-403D-889A-DFF01705FE56}"/>
              </a:ext>
            </a:extLst>
          </p:cNvPr>
          <p:cNvSpPr/>
          <p:nvPr/>
        </p:nvSpPr>
        <p:spPr>
          <a:xfrm>
            <a:off x="10627217" y="1701799"/>
            <a:ext cx="1932087" cy="317500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4" name="직사각형">
            <a:extLst>
              <a:ext uri="{FF2B5EF4-FFF2-40B4-BE49-F238E27FC236}">
                <a16:creationId xmlns:a16="http://schemas.microsoft.com/office/drawing/2014/main" id="{CC550C7C-47D2-4D4A-BBCB-9A2EB3C1E82C}"/>
              </a:ext>
            </a:extLst>
          </p:cNvPr>
          <p:cNvSpPr/>
          <p:nvPr/>
        </p:nvSpPr>
        <p:spPr>
          <a:xfrm>
            <a:off x="10626973" y="1701799"/>
            <a:ext cx="1932087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5" name="기능성 지수 및 베이스">
            <a:extLst>
              <a:ext uri="{FF2B5EF4-FFF2-40B4-BE49-F238E27FC236}">
                <a16:creationId xmlns:a16="http://schemas.microsoft.com/office/drawing/2014/main" id="{5E61E465-4B3D-44B0-8B2E-EF56CC8B757E}"/>
              </a:ext>
            </a:extLst>
          </p:cNvPr>
          <p:cNvSpPr txBox="1">
            <a:spLocks noChangeAspect="1"/>
          </p:cNvSpPr>
          <p:nvPr/>
        </p:nvSpPr>
        <p:spPr>
          <a:xfrm>
            <a:off x="10639673" y="1736944"/>
            <a:ext cx="193208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>
              <a:defRPr sz="14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기능성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지수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 및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베이스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 ExtraBold"/>
              <a:sym typeface="나눔고딕 ExtraBold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C2F32EA-48D7-4D44-842B-17588B7C1065}"/>
              </a:ext>
            </a:extLst>
          </p:cNvPr>
          <p:cNvSpPr/>
          <p:nvPr/>
        </p:nvSpPr>
        <p:spPr>
          <a:xfrm>
            <a:off x="10709340" y="2242430"/>
            <a:ext cx="1767841" cy="110249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280670" marR="0" lvl="0" indent="-171450" algn="l" defTabSz="584200" rtl="0" eaLnBrk="1" fontAlgn="auto" latinLnBrk="0" hangingPunct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1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cs typeface="맑은 고딕"/>
                <a:sym typeface="Helvetica Neue"/>
              </a:rPr>
              <a:t>미백</a:t>
            </a:r>
            <a:r>
              <a:rPr kumimoji="0" lang="en-US" altLang="ko-KR" sz="11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cs typeface="맑은 고딕"/>
                <a:sym typeface="Helvetica Neue"/>
              </a:rPr>
              <a:t>+</a:t>
            </a:r>
            <a:r>
              <a:rPr kumimoji="0" lang="ko-KR" altLang="en-US" sz="11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cs typeface="맑은 고딕"/>
                <a:sym typeface="Helvetica Neue"/>
              </a:rPr>
              <a:t>주름개선</a:t>
            </a:r>
            <a:endParaRPr kumimoji="0" lang="en-US" altLang="ko-KR" sz="1100" b="0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cs typeface="맑은 고딕"/>
              <a:sym typeface="Helvetica Neue"/>
            </a:endParaRPr>
          </a:p>
          <a:p>
            <a:pPr marL="280670" marR="0" lvl="0" indent="-171450" algn="l" defTabSz="584200" rtl="0" eaLnBrk="1" fontAlgn="auto" latinLnBrk="0" hangingPunct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1100" b="0" spc="-5" dirty="0">
                <a:latin typeface="맑은 고딕"/>
                <a:cs typeface="맑은 고딕"/>
              </a:rPr>
              <a:t>    이중기능성</a:t>
            </a:r>
            <a:endParaRPr kumimoji="0" lang="ko-KR" altLang="en-US" sz="1100" b="0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cs typeface="맑은 고딕"/>
              <a:sym typeface="Helvetica Neue"/>
            </a:endParaRPr>
          </a:p>
        </p:txBody>
      </p:sp>
      <p:sp>
        <p:nvSpPr>
          <p:cNvPr id="37" name="직사각형">
            <a:extLst>
              <a:ext uri="{FF2B5EF4-FFF2-40B4-BE49-F238E27FC236}">
                <a16:creationId xmlns:a16="http://schemas.microsoft.com/office/drawing/2014/main" id="{2F2ED92D-968C-4247-8646-9EE15E034FC1}"/>
              </a:ext>
            </a:extLst>
          </p:cNvPr>
          <p:cNvSpPr/>
          <p:nvPr/>
        </p:nvSpPr>
        <p:spPr>
          <a:xfrm>
            <a:off x="10639673" y="3466459"/>
            <a:ext cx="1907175" cy="419100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8" name="수출 가능 국가">
            <a:extLst>
              <a:ext uri="{FF2B5EF4-FFF2-40B4-BE49-F238E27FC236}">
                <a16:creationId xmlns:a16="http://schemas.microsoft.com/office/drawing/2014/main" id="{3CCF4A5B-16D9-478F-A685-EAC76DD4B5DC}"/>
              </a:ext>
            </a:extLst>
          </p:cNvPr>
          <p:cNvSpPr txBox="1"/>
          <p:nvPr/>
        </p:nvSpPr>
        <p:spPr>
          <a:xfrm>
            <a:off x="11194112" y="3501602"/>
            <a:ext cx="798295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Lab No.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 ExtraBold"/>
              <a:sym typeface="나눔고딕 ExtraBold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4AEB4F1-A44E-4C89-9518-4E2C750B69C3}"/>
              </a:ext>
            </a:extLst>
          </p:cNvPr>
          <p:cNvSpPr/>
          <p:nvPr/>
        </p:nvSpPr>
        <p:spPr>
          <a:xfrm>
            <a:off x="10709340" y="3980550"/>
            <a:ext cx="1767841" cy="79932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280670" marR="0" lvl="0" indent="-171450" algn="l" defTabSz="584200" rtl="0" eaLnBrk="1" fontAlgn="auto" latinLnBrk="0" hangingPunct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1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sym typeface="Helvetica Neue"/>
              </a:rPr>
              <a:t>241209-2</a:t>
            </a:r>
          </a:p>
        </p:txBody>
      </p:sp>
      <p:sp>
        <p:nvSpPr>
          <p:cNvPr id="49" name="✔︎2.제목">
            <a:extLst>
              <a:ext uri="{FF2B5EF4-FFF2-40B4-BE49-F238E27FC236}">
                <a16:creationId xmlns:a16="http://schemas.microsoft.com/office/drawing/2014/main" id="{8E0A92B2-CD42-49A8-909B-229A9DC630ED}"/>
              </a:ext>
            </a:extLst>
          </p:cNvPr>
          <p:cNvSpPr txBox="1"/>
          <p:nvPr/>
        </p:nvSpPr>
        <p:spPr>
          <a:xfrm>
            <a:off x="6158985" y="5430943"/>
            <a:ext cx="460927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 err="1"/>
              <a:t>Niosome</a:t>
            </a:r>
            <a:r>
              <a:rPr lang="en-US" altLang="ko-KR" sz="2000" dirty="0"/>
              <a:t>(D-Panthenol</a:t>
            </a:r>
            <a:r>
              <a:rPr lang="ko-KR" altLang="en-US" sz="2000" dirty="0"/>
              <a:t> </a:t>
            </a:r>
            <a:r>
              <a:rPr lang="en-US" altLang="ko-KR" sz="2000" dirty="0"/>
              <a:t>5%)</a:t>
            </a:r>
            <a:endParaRPr sz="2000" dirty="0"/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875D0F7C-1A7B-45CB-9922-A29C6FF56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61" y="5975194"/>
            <a:ext cx="1626506" cy="1991068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F41DB240-E9C0-41F4-A58A-7C23E4842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175" y="5981826"/>
            <a:ext cx="4131695" cy="2019249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62BE08F7-5F4E-4831-AD35-9F0641D08BBD}"/>
              </a:ext>
            </a:extLst>
          </p:cNvPr>
          <p:cNvSpPr/>
          <p:nvPr/>
        </p:nvSpPr>
        <p:spPr>
          <a:xfrm>
            <a:off x="5936205" y="8012799"/>
            <a:ext cx="6540976" cy="121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Niosome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(Non-Ionic Surfactant Liposome)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Double layer Nano transfer : 80nm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비이온성으로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리포좀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대비 유효성분의 피부 침투 향상</a:t>
            </a:r>
            <a:r>
              <a:rPr lang="en-US" altLang="ko-KR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소량으로 효능 극대화</a:t>
            </a:r>
            <a:endParaRPr lang="en-US" altLang="ko-KR" sz="12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 자극 없이 </a:t>
            </a:r>
            <a:r>
              <a:rPr lang="ko-KR" altLang="en-US" sz="12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보습감</a:t>
            </a:r>
            <a:r>
              <a:rPr lang="ko-KR" altLang="en-US" sz="12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부여 및 지속 효과 우수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03C30-AE7E-A661-431E-4FE49972D4F7}"/>
              </a:ext>
            </a:extLst>
          </p:cNvPr>
          <p:cNvSpPr txBox="1"/>
          <p:nvPr/>
        </p:nvSpPr>
        <p:spPr>
          <a:xfrm>
            <a:off x="593334" y="8443244"/>
            <a:ext cx="2962688" cy="8876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b="0" i="0" u="none" strike="noStrike" baseline="0" dirty="0" err="1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병풀의</a:t>
            </a:r>
            <a:r>
              <a:rPr lang="ko-KR" altLang="en-US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고기능성분 </a:t>
            </a:r>
            <a:r>
              <a:rPr lang="en-US" altLang="ko-KR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TECA</a:t>
            </a:r>
            <a:r>
              <a:rPr lang="ko-KR" altLang="en-US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흡착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미세바늘구조 </a:t>
            </a:r>
            <a:r>
              <a:rPr lang="ko-KR" altLang="en-US" sz="1200" b="0" i="0" u="none" strike="noStrike" baseline="0" dirty="0" err="1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스피큘로</a:t>
            </a:r>
            <a:r>
              <a:rPr lang="ko-KR" altLang="en-US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인해 침투 향상</a:t>
            </a:r>
            <a:r>
              <a:rPr lang="en-US" altLang="ko-KR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TECA </a:t>
            </a:r>
            <a:r>
              <a:rPr lang="ko-KR" altLang="en-US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성분으로 빠른 진정</a:t>
            </a:r>
            <a:r>
              <a:rPr lang="en-US" altLang="ko-KR" sz="1200" b="0" i="0" u="none" strike="noStrike" baseline="0" dirty="0">
                <a:solidFill>
                  <a:srgbClr val="0400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</a:t>
            </a:r>
            <a:endParaRPr lang="ko-KR" altLang="en-US" sz="1200" b="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B0CF89A-2FA4-CCA4-A8C9-9CB791C92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32" y="6046772"/>
            <a:ext cx="2962688" cy="23720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C148FD7-E926-9480-7C99-95C9ECA58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6495" y="5622815"/>
            <a:ext cx="2152950" cy="172426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FD5836A-DFBD-EEB2-1497-B5EE657D1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968" y="7424179"/>
            <a:ext cx="2172003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12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3037691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CICA Spicule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51F8F9E-3435-4459-823C-4D9D755F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31" y="1788770"/>
            <a:ext cx="6225368" cy="32566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8502E33-C1B8-4299-8D6A-4A872DE2F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36" y="1895724"/>
            <a:ext cx="5057154" cy="1592275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16DE995E-1A9A-4333-B296-28CD5EF22AD4}"/>
              </a:ext>
            </a:extLst>
          </p:cNvPr>
          <p:cNvSpPr/>
          <p:nvPr/>
        </p:nvSpPr>
        <p:spPr>
          <a:xfrm>
            <a:off x="7294418" y="3581081"/>
            <a:ext cx="4888996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스피큘은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다공성 구조를 가지며 모공보다 작아 피부에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깊숙히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침투</a:t>
            </a:r>
            <a:endParaRPr lang="en-US" altLang="ko-KR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병풀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기능성분 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TECA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함유 시킨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스피큘을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통해 피부를 빠르게 진정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1455DE0-5BA9-4292-8FF6-CC44C8FE5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68" y="5330551"/>
            <a:ext cx="7642757" cy="3459108"/>
          </a:xfrm>
          <a:prstGeom prst="rect">
            <a:avLst/>
          </a:prstGeom>
        </p:spPr>
      </p:pic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840A733-B163-CCDA-31B8-BB678161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46428"/>
              </p:ext>
            </p:extLst>
          </p:nvPr>
        </p:nvGraphicFramePr>
        <p:xfrm>
          <a:off x="8669866" y="5631564"/>
          <a:ext cx="3801534" cy="3453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5807">
                  <a:extLst>
                    <a:ext uri="{9D8B030D-6E8A-4147-A177-3AD203B41FA5}">
                      <a16:colId xmlns:a16="http://schemas.microsoft.com/office/drawing/2014/main" val="3844263793"/>
                    </a:ext>
                  </a:extLst>
                </a:gridCol>
                <a:gridCol w="2335727">
                  <a:extLst>
                    <a:ext uri="{9D8B030D-6E8A-4147-A177-3AD203B41FA5}">
                      <a16:colId xmlns:a16="http://schemas.microsoft.com/office/drawing/2014/main" val="2465681545"/>
                    </a:ext>
                  </a:extLst>
                </a:gridCol>
              </a:tblGrid>
              <a:tr h="35415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성분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효능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411714"/>
                  </a:ext>
                </a:extLst>
              </a:tr>
              <a:tr h="7747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  <a:sym typeface="Helvetica Neue Light"/>
                        </a:rPr>
                        <a:t>Madecassoside</a:t>
                      </a:r>
                      <a:endParaRPr lang="ko-KR" altLang="en-US" sz="1400" b="1" dirty="0">
                        <a:latin typeface="Malgun Gothic Semilight" panose="020B0502040204020203" pitchFamily="50" charset="-127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피부보호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진정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피부재생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 err="1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피지분비조절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가려움증완화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 err="1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붉은기완화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피부 미백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788789"/>
                  </a:ext>
                </a:extLst>
              </a:tr>
              <a:tr h="7747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  <a:sym typeface="Helvetica Neue Light"/>
                        </a:rPr>
                        <a:t>Asiaticoside</a:t>
                      </a:r>
                      <a:endParaRPr lang="ko-KR" altLang="en-US" sz="1400" b="1" dirty="0">
                        <a:latin typeface="Malgun Gothic Semilight" panose="020B0502040204020203" pitchFamily="50" charset="-127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진정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주름개선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항산화작용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 err="1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피부결개선</a:t>
                      </a:r>
                      <a:endParaRPr lang="ko-KR" altLang="en-US" sz="1400" dirty="0">
                        <a:latin typeface="Malgun Gothic Semilight" panose="020B0502040204020203" pitchFamily="50" charset="-127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761434"/>
                  </a:ext>
                </a:extLst>
              </a:tr>
              <a:tr h="7747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  <a:sym typeface="Helvetica Neue Light"/>
                        </a:rPr>
                        <a:t>Madecassic</a:t>
                      </a:r>
                      <a:r>
                        <a:rPr lang="en-US" altLang="ko-KR" sz="1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  <a:sym typeface="Helvetica Neue Light"/>
                        </a:rPr>
                        <a:t> acid</a:t>
                      </a:r>
                      <a:endParaRPr lang="ko-KR" altLang="en-US" sz="1400" b="1" dirty="0">
                        <a:latin typeface="Malgun Gothic Semilight" panose="020B0502040204020203" pitchFamily="50" charset="-127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상처치유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진정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피부재생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 err="1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피지분비조절</a:t>
                      </a:r>
                      <a:endParaRPr lang="ko-KR" altLang="en-US" sz="1400" dirty="0">
                        <a:latin typeface="Malgun Gothic Semilight" panose="020B0502040204020203" pitchFamily="50" charset="-127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869639"/>
                  </a:ext>
                </a:extLst>
              </a:tr>
              <a:tr h="7747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  <a:sym typeface="Helvetica Neue Light"/>
                        </a:rPr>
                        <a:t>Asiatic acid</a:t>
                      </a:r>
                      <a:endParaRPr lang="ko-KR" altLang="en-US" sz="1400" b="1" dirty="0">
                        <a:latin typeface="Malgun Gothic Semilight" panose="020B0502040204020203" pitchFamily="50" charset="-127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진정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탄력개선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항산화작용</a:t>
                      </a:r>
                      <a:r>
                        <a:rPr lang="en-US" altLang="ko-KR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피부장벽강화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40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1003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5B765-FC91-4EFF-2025-043C6B365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35B16F06-6A6C-E40F-9BDE-1A9B79F9EE34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>
            <a:extLst>
              <a:ext uri="{FF2B5EF4-FFF2-40B4-BE49-F238E27FC236}">
                <a16:creationId xmlns:a16="http://schemas.microsoft.com/office/drawing/2014/main" id="{C267279C-3EA9-294E-20B4-8A622D412358}"/>
              </a:ext>
            </a:extLst>
          </p:cNvPr>
          <p:cNvSpPr txBox="1"/>
          <p:nvPr/>
        </p:nvSpPr>
        <p:spPr>
          <a:xfrm>
            <a:off x="672172" y="270728"/>
            <a:ext cx="3037691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CICA Spicule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6A1F12E6-63F1-2996-A96B-219689F7581D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6224133E-7FA4-F101-5B67-BEB9A06A7F3E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746086ED-CFA8-9E49-5975-40316468A29F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pic>
        <p:nvPicPr>
          <p:cNvPr id="2" name="그림 11">
            <a:extLst>
              <a:ext uri="{FF2B5EF4-FFF2-40B4-BE49-F238E27FC236}">
                <a16:creationId xmlns:a16="http://schemas.microsoft.com/office/drawing/2014/main" id="{BFA7F42C-78BB-CA81-D09C-8DF2E138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7" y="3049634"/>
            <a:ext cx="5472509" cy="4381527"/>
          </a:xfrm>
          <a:prstGeom prst="rect">
            <a:avLst/>
          </a:prstGeom>
        </p:spPr>
      </p:pic>
      <p:pic>
        <p:nvPicPr>
          <p:cNvPr id="3" name="그림 13">
            <a:extLst>
              <a:ext uri="{FF2B5EF4-FFF2-40B4-BE49-F238E27FC236}">
                <a16:creationId xmlns:a16="http://schemas.microsoft.com/office/drawing/2014/main" id="{EBB503CB-82A2-4F6A-79C5-E0CA7E5FC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911" y="2070260"/>
            <a:ext cx="3954696" cy="3167259"/>
          </a:xfrm>
          <a:prstGeom prst="rect">
            <a:avLst/>
          </a:prstGeom>
        </p:spPr>
      </p:pic>
      <p:pic>
        <p:nvPicPr>
          <p:cNvPr id="4" name="그림 15">
            <a:extLst>
              <a:ext uri="{FF2B5EF4-FFF2-40B4-BE49-F238E27FC236}">
                <a16:creationId xmlns:a16="http://schemas.microsoft.com/office/drawing/2014/main" id="{9FDB77F5-9DF0-2765-6F9C-64B2C75B1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508" y="5622410"/>
            <a:ext cx="3989693" cy="32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19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B739DE73-FDFA-40C7-B749-78BFD0587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65830"/>
              </p:ext>
            </p:extLst>
          </p:nvPr>
        </p:nvGraphicFramePr>
        <p:xfrm>
          <a:off x="8205939" y="3683357"/>
          <a:ext cx="3761234" cy="53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375" imgH="8020050" progId="Acrobat.Document.DC">
                  <p:embed/>
                </p:oleObj>
              </mc:Choice>
              <mc:Fallback>
                <p:oleObj name="Acrobat Document" r:id="rId3" imgW="5667375" imgH="8020050" progId="Acrobat.Document.DC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B739DE73-FDFA-40C7-B749-78BFD0587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5939" y="3683357"/>
                        <a:ext cx="3761234" cy="532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- 특징 설명…">
            <a:extLst>
              <a:ext uri="{FF2B5EF4-FFF2-40B4-BE49-F238E27FC236}">
                <a16:creationId xmlns:a16="http://schemas.microsoft.com/office/drawing/2014/main" id="{20D75ED8-1C6C-4315-9CCB-C39D42B53D8A}"/>
              </a:ext>
            </a:extLst>
          </p:cNvPr>
          <p:cNvSpPr txBox="1"/>
          <p:nvPr/>
        </p:nvSpPr>
        <p:spPr>
          <a:xfrm>
            <a:off x="749446" y="2308989"/>
            <a:ext cx="6883036" cy="240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</a:rPr>
              <a:t>인삼 사포닌의 미생물 발효 생물전환 기술로 탄생한 </a:t>
            </a:r>
            <a:r>
              <a:rPr lang="ko-KR" altLang="en-US" dirty="0" err="1">
                <a:solidFill>
                  <a:schemeClr val="tx1"/>
                </a:solidFill>
              </a:rPr>
              <a:t>안티에이징</a:t>
            </a:r>
            <a:r>
              <a:rPr lang="ko-KR" altLang="en-US" dirty="0">
                <a:solidFill>
                  <a:schemeClr val="tx1"/>
                </a:solidFill>
              </a:rPr>
              <a:t> 성분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sz="1700" dirty="0">
                <a:solidFill>
                  <a:schemeClr val="tx1"/>
                </a:solidFill>
                <a:latin typeface="나눔고딕"/>
                <a:ea typeface="나눔고딕"/>
              </a:rPr>
              <a:t>가장 강력한 항산화제 중 하나로</a:t>
            </a:r>
            <a:r>
              <a:rPr lang="en-US" altLang="ko-KR" sz="1700" dirty="0">
                <a:solidFill>
                  <a:schemeClr val="tx1"/>
                </a:solidFill>
                <a:latin typeface="나눔고딕"/>
                <a:ea typeface="나눔고딕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나눔고딕"/>
                <a:ea typeface="나눔고딕"/>
              </a:rPr>
              <a:t>건조함</a:t>
            </a:r>
            <a:r>
              <a:rPr lang="en-US" altLang="ko-KR" sz="1700" dirty="0">
                <a:solidFill>
                  <a:schemeClr val="tx1"/>
                </a:solidFill>
                <a:latin typeface="나눔고딕"/>
                <a:ea typeface="나눔고딕"/>
              </a:rPr>
              <a:t>, </a:t>
            </a:r>
            <a:r>
              <a:rPr lang="ko-KR" altLang="en-US" sz="1700" dirty="0" err="1">
                <a:solidFill>
                  <a:schemeClr val="tx1"/>
                </a:solidFill>
                <a:latin typeface="나눔고딕"/>
                <a:ea typeface="나눔고딕"/>
              </a:rPr>
              <a:t>과색소</a:t>
            </a:r>
            <a:r>
              <a:rPr lang="ko-KR" altLang="en-US" sz="1700" dirty="0">
                <a:solidFill>
                  <a:schemeClr val="tx1"/>
                </a:solidFill>
                <a:latin typeface="나눔고딕"/>
                <a:ea typeface="나눔고딕"/>
              </a:rPr>
              <a:t> 침착</a:t>
            </a:r>
            <a:r>
              <a:rPr lang="en-US" altLang="ko-KR" sz="1700" dirty="0">
                <a:solidFill>
                  <a:schemeClr val="tx1"/>
                </a:solidFill>
                <a:latin typeface="나눔고딕"/>
                <a:ea typeface="나눔고딕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나눔고딕"/>
                <a:ea typeface="나눔고딕"/>
              </a:rPr>
              <a:t>주름 발생</a:t>
            </a:r>
            <a:r>
              <a:rPr lang="en-US" altLang="ko-KR" sz="1700" dirty="0">
                <a:solidFill>
                  <a:schemeClr val="tx1"/>
                </a:solidFill>
                <a:latin typeface="나눔고딕"/>
                <a:ea typeface="나눔고딕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나눔고딕"/>
                <a:ea typeface="나눔고딕"/>
              </a:rPr>
              <a:t>탄력 상실</a:t>
            </a:r>
            <a:r>
              <a:rPr lang="en-US" altLang="ko-KR" sz="1700" dirty="0">
                <a:solidFill>
                  <a:schemeClr val="tx1"/>
                </a:solidFill>
                <a:latin typeface="나눔고딕"/>
                <a:ea typeface="나눔고딕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나눔고딕"/>
                <a:ea typeface="나눔고딕"/>
              </a:rPr>
              <a:t>광노화를 포함한 모든 피부에 </a:t>
            </a:r>
            <a:r>
              <a:rPr lang="ko-KR" altLang="en-US" dirty="0">
                <a:solidFill>
                  <a:schemeClr val="tx1"/>
                </a:solidFill>
              </a:rPr>
              <a:t>콜라겐 합성 촉진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및 피부보습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탄력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강화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미백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주름개선에 도움을 줌</a:t>
            </a:r>
            <a:endParaRPr lang="en-US" altLang="ko-KR" sz="1700" dirty="0">
              <a:solidFill>
                <a:schemeClr val="tx1"/>
              </a:solidFill>
              <a:latin typeface="나눔고딕"/>
              <a:ea typeface="나눔고딕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VENN</a:t>
            </a:r>
            <a:r>
              <a:rPr lang="ko-KR" altLang="en-US" dirty="0">
                <a:solidFill>
                  <a:schemeClr val="tx1"/>
                </a:solidFill>
              </a:rPr>
              <a:t>만의 특허 받은 수용화 기술로 수용성 제품에 대한 용해도 증가 및 피부 투과성 향상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4" name="제품명 입력해주세요">
            <a:extLst>
              <a:ext uri="{FF2B5EF4-FFF2-40B4-BE49-F238E27FC236}">
                <a16:creationId xmlns:a16="http://schemas.microsoft.com/office/drawing/2014/main" id="{80A3CBB7-1654-4431-AD45-3D0ABDD98B13}"/>
              </a:ext>
            </a:extLst>
          </p:cNvPr>
          <p:cNvSpPr txBox="1"/>
          <p:nvPr/>
        </p:nvSpPr>
        <p:spPr>
          <a:xfrm>
            <a:off x="672172" y="263034"/>
            <a:ext cx="629018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4000" dirty="0"/>
              <a:t>Ginsenoside Compound K</a:t>
            </a:r>
            <a:endParaRPr lang="en-US" altLang="ko-KR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EFB60C7-EF8A-4801-AE54-5E7E3B4D4BDD}"/>
              </a:ext>
            </a:extLst>
          </p:cNvPr>
          <p:cNvSpPr/>
          <p:nvPr/>
        </p:nvSpPr>
        <p:spPr>
          <a:xfrm>
            <a:off x="720769" y="5227486"/>
            <a:ext cx="6883036" cy="37784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050" name="Picture 2" descr="Ginsenoside Compound K">
            <a:extLst>
              <a:ext uri="{FF2B5EF4-FFF2-40B4-BE49-F238E27FC236}">
                <a16:creationId xmlns:a16="http://schemas.microsoft.com/office/drawing/2014/main" id="{A7C07DF7-C7E8-5955-D450-87E35465B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54" y="1711373"/>
            <a:ext cx="3048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670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1679</Words>
  <Application>Microsoft Office PowerPoint</Application>
  <PresentationFormat>사용자 지정</PresentationFormat>
  <Paragraphs>204</Paragraphs>
  <Slides>22</Slides>
  <Notes>14</Notes>
  <HiddenSlides>0</HiddenSlides>
  <MMClips>0</MMClips>
  <ScaleCrop>false</ScaleCrop>
  <HeadingPairs>
    <vt:vector size="8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40" baseType="lpstr">
      <vt:lpstr>Apple SD 산돌고딕 Neo 옅은체</vt:lpstr>
      <vt:lpstr>Gothic A1</vt:lpstr>
      <vt:lpstr>Gothic A1 Medium</vt:lpstr>
      <vt:lpstr>Helvetica Neue</vt:lpstr>
      <vt:lpstr>Helvetica Neue Light</vt:lpstr>
      <vt:lpstr>Helvetica Neue Medium</vt:lpstr>
      <vt:lpstr>Helvetica Neue Thin</vt:lpstr>
      <vt:lpstr>Malgun Gothic Semilight</vt:lpstr>
      <vt:lpstr>NanumSquareOTF</vt:lpstr>
      <vt:lpstr>Replica-Mono</vt:lpstr>
      <vt:lpstr>나눔고딕</vt:lpstr>
      <vt:lpstr>나눔고딕 ExtraBold</vt:lpstr>
      <vt:lpstr>맑은 고딕</vt:lpstr>
      <vt:lpstr>Arial</vt:lpstr>
      <vt:lpstr>Calibri</vt:lpstr>
      <vt:lpstr>Wingdings</vt:lpstr>
      <vt:lpstr>White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OUR PATENTS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PROPOSAL For SPAO</dc:title>
  <dc:creator>Owner</dc:creator>
  <cp:lastModifiedBy>c262</cp:lastModifiedBy>
  <cp:revision>165</cp:revision>
  <dcterms:modified xsi:type="dcterms:W3CDTF">2025-06-09T09:21:15Z</dcterms:modified>
</cp:coreProperties>
</file>