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9.jpg" ContentType="image/jpeg"/>
  <Override PartName="/ppt/notesSlides/notesSlide2.xml" ContentType="application/vnd.openxmlformats-officedocument.presentationml.notesSlide+xml"/>
  <Override PartName="/ppt/media/image10.JPG" ContentType="image/jpeg"/>
  <Override PartName="/ppt/notesSlides/notesSlide3.xml" ContentType="application/vnd.openxmlformats-officedocument.presentationml.notesSlide+xml"/>
  <Override PartName="/ppt/media/image11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3.jp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61" r:id="rId2"/>
    <p:sldId id="294" r:id="rId3"/>
    <p:sldId id="260" r:id="rId4"/>
    <p:sldId id="5881" r:id="rId5"/>
    <p:sldId id="5856" r:id="rId6"/>
    <p:sldId id="5857" r:id="rId7"/>
    <p:sldId id="300" r:id="rId8"/>
    <p:sldId id="328" r:id="rId9"/>
    <p:sldId id="5889" r:id="rId10"/>
    <p:sldId id="5858" r:id="rId11"/>
    <p:sldId id="329" r:id="rId12"/>
    <p:sldId id="330" r:id="rId13"/>
    <p:sldId id="304" r:id="rId14"/>
    <p:sldId id="5890" r:id="rId15"/>
    <p:sldId id="331" r:id="rId16"/>
    <p:sldId id="5880" r:id="rId17"/>
    <p:sldId id="5882" r:id="rId18"/>
    <p:sldId id="5891" r:id="rId19"/>
    <p:sldId id="295" r:id="rId20"/>
    <p:sldId id="285" r:id="rId21"/>
    <p:sldId id="342" r:id="rId22"/>
    <p:sldId id="283" r:id="rId23"/>
    <p:sldId id="268" r:id="rId24"/>
    <p:sldId id="269" r:id="rId25"/>
    <p:sldId id="5900" r:id="rId26"/>
    <p:sldId id="286" r:id="rId27"/>
    <p:sldId id="287" r:id="rId28"/>
    <p:sldId id="5901" r:id="rId29"/>
    <p:sldId id="274" r:id="rId30"/>
    <p:sldId id="288" r:id="rId31"/>
    <p:sldId id="273" r:id="rId32"/>
    <p:sldId id="289" r:id="rId33"/>
    <p:sldId id="290" r:id="rId34"/>
    <p:sldId id="291" r:id="rId35"/>
    <p:sldId id="284" r:id="rId36"/>
    <p:sldId id="275" r:id="rId37"/>
    <p:sldId id="293" r:id="rId38"/>
    <p:sldId id="292" r:id="rId3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750"/>
    <a:srgbClr val="79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8"/>
    <p:restoredTop sz="94178" autoAdjust="0"/>
  </p:normalViewPr>
  <p:slideViewPr>
    <p:cSldViewPr snapToGrid="0">
      <p:cViewPr varScale="1">
        <p:scale>
          <a:sx n="70" d="100"/>
          <a:sy n="70" d="100"/>
        </p:scale>
        <p:origin x="48" y="-117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0C637-EFB1-F745-A300-184BA33CF0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89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11421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30595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E6322-892A-32F6-D3EC-2826DEDF5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15A3FAC-23E2-753D-AB83-72D71A72E7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B5CD12F-7F70-0DFD-50E1-CA33276097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42925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519942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203573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260573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411265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941EC-E7AA-EB96-546A-C0BBFB4E8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082553D-E90F-AB91-6746-4A3A0E040F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AC01431-AD71-DC31-0EF7-464E0CE396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04453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68766-B620-105B-BB0A-A11B177C9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C915039-2C95-6202-4B32-B460C5DFD8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C9D03FA-82F5-84E2-9F12-10DC5A6786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924732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24051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0C637-EFB1-F745-A300-184BA33CF0D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799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538790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52B5A-2FA7-10A4-75A6-442FD9587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0B332F2-1898-B168-979C-AEFB0276C5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F267593-C319-5446-F54E-6A3E55E811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471926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98225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0C637-EFB1-F745-A300-184BA33CF0D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198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0C637-EFB1-F745-A300-184BA33CF0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457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0C637-EFB1-F745-A300-184BA33CF0D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42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50C637-EFB1-F745-A300-184BA33CF0D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055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4604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67395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7757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49191"/>
            <a:ext cx="10464800" cy="64561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이미지"/>
          <p:cNvSpPr>
            <a:spLocks noGrp="1"/>
          </p:cNvSpPr>
          <p:nvPr>
            <p:ph type="pic" idx="13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C886B-B0A8-43FB-9EF1-A04291480F6A}" type="datetimeFigureOut">
              <a:rPr lang="ko-KR" altLang="en-US" smtClean="0"/>
              <a:t>2025-06-09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18676" y="9296400"/>
            <a:ext cx="360676" cy="348813"/>
          </a:xfrm>
        </p:spPr>
        <p:txBody>
          <a:bodyPr/>
          <a:lstStyle/>
          <a:p>
            <a:fld id="{2B95AFFE-3278-483A-B872-6B1AEDEF169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8361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C886B-B0A8-43FB-9EF1-A04291480F6A}" type="datetimeFigureOut">
              <a:rPr lang="ko-KR" altLang="en-US" smtClean="0"/>
              <a:t>2025-06-09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318676" y="9296400"/>
            <a:ext cx="360676" cy="348813"/>
          </a:xfrm>
        </p:spPr>
        <p:txBody>
          <a:bodyPr/>
          <a:lstStyle/>
          <a:p>
            <a:fld id="{2B95AFFE-3278-483A-B872-6B1AEDEF169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6562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6502400" y="3370"/>
            <a:ext cx="6502400" cy="9750231"/>
          </a:xfrm>
          <a:prstGeom prst="rect">
            <a:avLst/>
          </a:prstGeom>
        </p:spPr>
        <p:txBody>
          <a:bodyPr anchor="ctr"/>
          <a:lstStyle>
            <a:lvl1pPr algn="ctr">
              <a:defRPr baseline="0">
                <a:latin typeface="Lomino"/>
              </a:defRPr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9" name="Holder 3"/>
          <p:cNvSpPr>
            <a:spLocks noGrp="1"/>
          </p:cNvSpPr>
          <p:nvPr>
            <p:ph type="body" idx="10"/>
          </p:nvPr>
        </p:nvSpPr>
        <p:spPr>
          <a:xfrm>
            <a:off x="438346" y="2712006"/>
            <a:ext cx="6064054" cy="3856467"/>
          </a:xfrm>
          <a:prstGeom prst="rect">
            <a:avLst/>
          </a:prstGeom>
        </p:spPr>
        <p:txBody>
          <a:bodyPr lIns="0" tIns="0" rIns="0" bIns="0"/>
          <a:lstStyle>
            <a:lvl1pPr>
              <a:defRPr sz="1707" b="0" i="0">
                <a:solidFill>
                  <a:srgbClr val="153943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dirty="0"/>
          </a:p>
        </p:txBody>
      </p:sp>
      <p:sp>
        <p:nvSpPr>
          <p:cNvPr id="18" name="Holder 3"/>
          <p:cNvSpPr>
            <a:spLocks noGrp="1"/>
          </p:cNvSpPr>
          <p:nvPr>
            <p:ph type="body" idx="1"/>
          </p:nvPr>
        </p:nvSpPr>
        <p:spPr>
          <a:xfrm>
            <a:off x="433493" y="547212"/>
            <a:ext cx="6068907" cy="61206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674"/>
              </a:lnSpc>
              <a:defRPr sz="1992" b="1" i="0" cap="all" spc="114" baseline="0">
                <a:solidFill>
                  <a:srgbClr val="153943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en-US" dirty="0"/>
          </a:p>
        </p:txBody>
      </p:sp>
      <p:sp>
        <p:nvSpPr>
          <p:cNvPr id="21" name="Holder 6"/>
          <p:cNvSpPr>
            <a:spLocks noGrp="1"/>
          </p:cNvSpPr>
          <p:nvPr>
            <p:ph type="sldNum" sz="quarter" idx="7"/>
          </p:nvPr>
        </p:nvSpPr>
        <p:spPr>
          <a:xfrm>
            <a:off x="12399872" y="9193465"/>
            <a:ext cx="157735" cy="131254"/>
          </a:xfrm>
          <a:prstGeom prst="rect">
            <a:avLst/>
          </a:prstGeom>
        </p:spPr>
        <p:txBody>
          <a:bodyPr lIns="0" tIns="0" rIns="0" bIns="0"/>
          <a:lstStyle>
            <a:lvl1pPr>
              <a:defRPr sz="853" b="0" i="0">
                <a:solidFill>
                  <a:srgbClr val="04323B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marL="36125">
              <a:spcBef>
                <a:spcPts val="157"/>
              </a:spcBef>
            </a:pPr>
            <a:fld id="{81D60167-4931-47E6-BA6A-407CBD079E47}" type="slidenum">
              <a:rPr lang="uk-UA" spc="-35" smtClean="0"/>
              <a:pPr marL="36125">
                <a:spcBef>
                  <a:spcPts val="157"/>
                </a:spcBef>
              </a:pPr>
              <a:t>‹#›</a:t>
            </a:fld>
            <a:endParaRPr lang="uk-UA" spc="-35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94" y="9206388"/>
            <a:ext cx="433493" cy="16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77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2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3062">
          <p15:clr>
            <a:srgbClr val="FBAE40"/>
          </p15:clr>
        </p15:guide>
        <p15:guide id="4" orient="horz" pos="182">
          <p15:clr>
            <a:srgbClr val="FBAE40"/>
          </p15:clr>
        </p15:guide>
        <p15:guide id="5" pos="192">
          <p15:clr>
            <a:srgbClr val="FBAE40"/>
          </p15:clr>
        </p15:guide>
        <p15:guide id="6" pos="5568">
          <p15:clr>
            <a:srgbClr val="FBAE40"/>
          </p15:clr>
        </p15:guide>
        <p15:guide id="7" pos="1536">
          <p15:clr>
            <a:srgbClr val="FBAE40"/>
          </p15:clr>
        </p15:guide>
        <p15:guide id="8" pos="4224">
          <p15:clr>
            <a:srgbClr val="FBAE40"/>
          </p15:clr>
        </p15:guide>
        <p15:guide id="9" orient="horz" pos="902">
          <p15:clr>
            <a:srgbClr val="FBAE40"/>
          </p15:clr>
        </p15:guide>
        <p15:guide id="10" orient="horz" pos="234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0" y="3371"/>
            <a:ext cx="13004800" cy="9750231"/>
          </a:xfrm>
          <a:prstGeom prst="rect">
            <a:avLst/>
          </a:prstGeom>
        </p:spPr>
        <p:txBody>
          <a:bodyPr anchor="ctr"/>
          <a:lstStyle>
            <a:lvl1pPr algn="ctr">
              <a:defRPr baseline="0">
                <a:latin typeface="Lomino"/>
              </a:defRPr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7" name="Holder 3"/>
          <p:cNvSpPr>
            <a:spLocks noGrp="1"/>
          </p:cNvSpPr>
          <p:nvPr>
            <p:ph type="body" idx="1"/>
          </p:nvPr>
        </p:nvSpPr>
        <p:spPr>
          <a:xfrm>
            <a:off x="2638642" y="3399149"/>
            <a:ext cx="7727523" cy="2952901"/>
          </a:xfrm>
          <a:prstGeom prst="rect">
            <a:avLst/>
          </a:prstGeom>
        </p:spPr>
        <p:txBody>
          <a:bodyPr lIns="0" tIns="0" rIns="0" bIns="0" anchor="ctr"/>
          <a:lstStyle>
            <a:lvl1pPr marL="0" marR="0" indent="0" algn="ctr" defTabSz="1298927" eaLnBrk="1" fontAlgn="auto" latinLnBrk="0" hangingPunct="1">
              <a:lnSpc>
                <a:spcPts val="36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41" b="1" i="0" cap="all" spc="213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292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62">
          <p15:clr>
            <a:srgbClr val="FBAE40"/>
          </p15:clr>
        </p15:guide>
        <p15:guide id="2" pos="5568">
          <p15:clr>
            <a:srgbClr val="FBAE40"/>
          </p15:clr>
        </p15:guide>
        <p15:guide id="3" orient="horz" pos="182">
          <p15:clr>
            <a:srgbClr val="FBAE40"/>
          </p15:clr>
        </p15:guide>
        <p15:guide id="4" pos="19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이미지"/>
          <p:cNvSpPr>
            <a:spLocks noGrp="1"/>
          </p:cNvSpPr>
          <p:nvPr>
            <p:ph type="pic" idx="13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이미지"/>
          <p:cNvSpPr>
            <a:spLocks noGrp="1"/>
          </p:cNvSpPr>
          <p:nvPr>
            <p:ph type="pic" idx="13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이미지"/>
          <p:cNvSpPr>
            <a:spLocks noGrp="1"/>
          </p:cNvSpPr>
          <p:nvPr>
            <p:ph type="pic" idx="13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6341888" y="9296400"/>
            <a:ext cx="314250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Apple SD 산돌고딕 Neo 옅은체"/>
                <a:ea typeface="Apple SD 산돌고딕 Neo 옅은체"/>
                <a:cs typeface="Apple SD 산돌고딕 Neo 옅은체"/>
                <a:sym typeface="Apple SD 산돌고딕 Neo 옅은체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이미지"/>
          <p:cNvSpPr>
            <a:spLocks noGrp="1"/>
          </p:cNvSpPr>
          <p:nvPr>
            <p:ph type="pic" sz="quarter" idx="13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이미지"/>
          <p:cNvSpPr>
            <a:spLocks noGrp="1"/>
          </p:cNvSpPr>
          <p:nvPr>
            <p:ph type="pic" sz="quarter" idx="14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이미지"/>
          <p:cNvSpPr>
            <a:spLocks noGrp="1"/>
          </p:cNvSpPr>
          <p:nvPr>
            <p:ph type="pic" idx="15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emf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75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73C6EE-3A22-F665-E753-FBE9133E3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E213CF4-1AD6-F510-9475-F66467B72039}"/>
              </a:ext>
            </a:extLst>
          </p:cNvPr>
          <p:cNvSpPr txBox="1"/>
          <p:nvPr/>
        </p:nvSpPr>
        <p:spPr>
          <a:xfrm>
            <a:off x="0" y="5496510"/>
            <a:ext cx="1300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4800" spc="640" dirty="0">
                <a:solidFill>
                  <a:schemeClr val="bg1"/>
                </a:solidFill>
                <a:latin typeface="Gothic A1 Medium" pitchFamily="2" charset="-127"/>
                <a:ea typeface="Gothic A1 Medium" pitchFamily="2" charset="-127"/>
                <a:cs typeface="Gothic A1 Medium" pitchFamily="2" charset="-127"/>
              </a:rPr>
              <a:t>GENOBIOME</a:t>
            </a:r>
          </a:p>
        </p:txBody>
      </p:sp>
      <p:pic>
        <p:nvPicPr>
          <p:cNvPr id="7" name="Picture 6" descr="A white circle and a gold circle&#10;&#10;Description automatically generated">
            <a:extLst>
              <a:ext uri="{FF2B5EF4-FFF2-40B4-BE49-F238E27FC236}">
                <a16:creationId xmlns:a16="http://schemas.microsoft.com/office/drawing/2014/main" id="{A64C5B9B-6D24-96B7-ECC0-E173E9866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078" y="2517057"/>
            <a:ext cx="3648642" cy="364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7790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>
            <a:extLst>
              <a:ext uri="{FF2B5EF4-FFF2-40B4-BE49-F238E27FC236}">
                <a16:creationId xmlns:a16="http://schemas.microsoft.com/office/drawing/2014/main" id="{4D7917AB-0655-17A0-9450-65F858896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6648" y="2482062"/>
            <a:ext cx="3632041" cy="3418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5">
            <a:extLst>
              <a:ext uri="{FF2B5EF4-FFF2-40B4-BE49-F238E27FC236}">
                <a16:creationId xmlns:a16="http://schemas.microsoft.com/office/drawing/2014/main" id="{1D69C130-9BCD-8504-0596-231C09508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128" y="5905191"/>
            <a:ext cx="3397084" cy="993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2560" dirty="0">
                <a:solidFill>
                  <a:srgbClr val="00558E"/>
                </a:solidFill>
                <a:latin typeface="Arial" charset="0"/>
              </a:rPr>
              <a:t>Delivery Technology</a:t>
            </a:r>
          </a:p>
          <a:p>
            <a:pPr algn="ctr">
              <a:lnSpc>
                <a:spcPct val="120000"/>
              </a:lnSpc>
            </a:pPr>
            <a:r>
              <a:rPr lang="ko-KR" altLang="en-US" sz="2560" dirty="0">
                <a:solidFill>
                  <a:srgbClr val="00558E"/>
                </a:solidFill>
                <a:latin typeface="Arial" charset="0"/>
              </a:rPr>
              <a:t>전달 기술</a:t>
            </a:r>
            <a:endParaRPr lang="en-US" altLang="ko-KR" sz="2560" dirty="0">
              <a:solidFill>
                <a:srgbClr val="00558E"/>
              </a:solidFill>
              <a:latin typeface="Arial" charset="0"/>
            </a:endParaRPr>
          </a:p>
        </p:txBody>
      </p:sp>
      <p:sp>
        <p:nvSpPr>
          <p:cNvPr id="4" name="Text Box 18">
            <a:extLst>
              <a:ext uri="{FF2B5EF4-FFF2-40B4-BE49-F238E27FC236}">
                <a16:creationId xmlns:a16="http://schemas.microsoft.com/office/drawing/2014/main" id="{D43F2AC3-6A26-A056-788F-48795EDFF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9302" y="3445027"/>
            <a:ext cx="6555000" cy="4905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altLang="ko-KR" sz="2560" dirty="0"/>
              <a:t>VENN</a:t>
            </a:r>
            <a:r>
              <a:rPr lang="ko-KR" altLang="en-US" sz="2560" dirty="0"/>
              <a:t>의 </a:t>
            </a:r>
            <a:r>
              <a:rPr lang="en-US" altLang="ko-KR" sz="2560" dirty="0"/>
              <a:t>delivery technology(</a:t>
            </a:r>
            <a:r>
              <a:rPr lang="ko-KR" altLang="en-US" sz="2560" dirty="0"/>
              <a:t>전달 기술</a:t>
            </a:r>
            <a:r>
              <a:rPr lang="en-US" altLang="ko-KR" sz="2560" dirty="0"/>
              <a:t>)</a:t>
            </a:r>
            <a:r>
              <a:rPr lang="ko-KR" altLang="en-US" sz="2560" dirty="0"/>
              <a:t>는</a:t>
            </a:r>
            <a:br>
              <a:rPr lang="ko-KR" altLang="en-US" sz="2560" dirty="0"/>
            </a:br>
            <a:r>
              <a:rPr lang="ko-KR" altLang="en-US" sz="2560" dirty="0"/>
              <a:t>제품의 핵심 영양분을 </a:t>
            </a:r>
            <a:endParaRPr lang="en-US" altLang="ko-KR" sz="2560" dirty="0"/>
          </a:p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ko-KR" altLang="en-US" sz="2560" dirty="0" err="1"/>
              <a:t>친수성</a:t>
            </a:r>
            <a:r>
              <a:rPr lang="en-US" altLang="ko-KR" sz="2560" dirty="0"/>
              <a:t>-</a:t>
            </a:r>
            <a:r>
              <a:rPr lang="ko-KR" altLang="en-US" sz="2560" dirty="0" err="1"/>
              <a:t>친유성</a:t>
            </a:r>
            <a:r>
              <a:rPr lang="ko-KR" altLang="en-US" sz="2560" dirty="0"/>
              <a:t> 구조를</a:t>
            </a:r>
            <a:br>
              <a:rPr lang="ko-KR" altLang="en-US" sz="2560" dirty="0"/>
            </a:br>
            <a:r>
              <a:rPr lang="ko-KR" altLang="en-US" sz="2560" dirty="0"/>
              <a:t>반복하는 다중 층 전달체를 통하여 </a:t>
            </a:r>
            <a:endParaRPr lang="en-US" altLang="ko-KR" sz="2560" dirty="0"/>
          </a:p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ko-KR" altLang="en-US" sz="2560" dirty="0"/>
              <a:t>피부 속까지</a:t>
            </a:r>
            <a:br>
              <a:rPr lang="ko-KR" altLang="en-US" sz="2560" dirty="0"/>
            </a:br>
            <a:r>
              <a:rPr lang="ko-KR" altLang="en-US" sz="2560" dirty="0"/>
              <a:t>효과적으로 전달합니다</a:t>
            </a:r>
            <a:r>
              <a:rPr lang="en-US" altLang="ko-KR" sz="2560" dirty="0"/>
              <a:t>.</a:t>
            </a:r>
          </a:p>
          <a:p>
            <a:pPr algn="ctr">
              <a:lnSpc>
                <a:spcPct val="130000"/>
              </a:lnSpc>
              <a:spcBef>
                <a:spcPct val="50000"/>
              </a:spcBef>
            </a:pPr>
            <a:endParaRPr lang="en-US" altLang="ko-KR" sz="2560" dirty="0">
              <a:solidFill>
                <a:srgbClr val="5F5F5F"/>
              </a:solidFill>
              <a:latin typeface="돋움" pitchFamily="50" charset="-127"/>
              <a:ea typeface="돋움" pitchFamily="50" charset="-127"/>
            </a:endParaRPr>
          </a:p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ko-KR" altLang="en-US" sz="2560" dirty="0">
                <a:solidFill>
                  <a:srgbClr val="FF0000"/>
                </a:solidFill>
                <a:latin typeface="돋움" pitchFamily="50" charset="-127"/>
                <a:ea typeface="돋움" pitchFamily="50" charset="-127"/>
              </a:rPr>
              <a:t>특허 출원번호 </a:t>
            </a:r>
            <a:r>
              <a:rPr lang="en-US" altLang="ko-KR" sz="2560" dirty="0">
                <a:solidFill>
                  <a:srgbClr val="FF0000"/>
                </a:solidFill>
                <a:latin typeface="돋움" pitchFamily="50" charset="-127"/>
                <a:ea typeface="돋움" pitchFamily="50" charset="-127"/>
              </a:rPr>
              <a:t>: 10-2018-0004854</a:t>
            </a:r>
            <a:endParaRPr lang="ko-KR" altLang="en-US" sz="2560" dirty="0">
              <a:solidFill>
                <a:srgbClr val="FF0000"/>
              </a:solidFill>
              <a:latin typeface="돋움" pitchFamily="50" charset="-127"/>
              <a:ea typeface="돋움" pitchFamily="50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20C25BE4-4D78-7A19-A5BE-F8F30674A5F1}"/>
              </a:ext>
            </a:extLst>
          </p:cNvPr>
          <p:cNvGrpSpPr/>
          <p:nvPr/>
        </p:nvGrpSpPr>
        <p:grpSpPr>
          <a:xfrm>
            <a:off x="3890226" y="752253"/>
            <a:ext cx="4896254" cy="517579"/>
            <a:chOff x="1863119" y="1378904"/>
            <a:chExt cx="4590238" cy="485230"/>
          </a:xfrm>
        </p:grpSpPr>
        <p:pic>
          <p:nvPicPr>
            <p:cNvPr id="6" name="Picture 7">
              <a:extLst>
                <a:ext uri="{FF2B5EF4-FFF2-40B4-BE49-F238E27FC236}">
                  <a16:creationId xmlns:a16="http://schemas.microsoft.com/office/drawing/2014/main" id="{F9C36944-A303-73CE-1036-333353B0F4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63119" y="1378904"/>
              <a:ext cx="4590238" cy="485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Group 32">
              <a:extLst>
                <a:ext uri="{FF2B5EF4-FFF2-40B4-BE49-F238E27FC236}">
                  <a16:creationId xmlns:a16="http://schemas.microsoft.com/office/drawing/2014/main" id="{4F989E4B-B630-4845-1F2C-FDA03C3A3B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10314" y="1403966"/>
              <a:ext cx="3775790" cy="365725"/>
              <a:chOff x="1283031" y="1280301"/>
              <a:chExt cx="4162848" cy="401696"/>
            </a:xfrm>
          </p:grpSpPr>
          <p:sp>
            <p:nvSpPr>
              <p:cNvPr id="8" name="Text Box 49">
                <a:extLst>
                  <a:ext uri="{FF2B5EF4-FFF2-40B4-BE49-F238E27FC236}">
                    <a16:creationId xmlns:a16="http://schemas.microsoft.com/office/drawing/2014/main" id="{572A471E-160B-76A7-007F-836D34720C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83031" y="1280301"/>
                <a:ext cx="3854209" cy="4016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935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CONCENTRIC  TECHNOLOGY</a:t>
                </a:r>
              </a:p>
            </p:txBody>
          </p:sp>
          <p:sp>
            <p:nvSpPr>
              <p:cNvPr id="9" name="Rectangle 30">
                <a:extLst>
                  <a:ext uri="{FF2B5EF4-FFF2-40B4-BE49-F238E27FC236}">
                    <a16:creationId xmlns:a16="http://schemas.microsoft.com/office/drawing/2014/main" id="{69C5E230-10D5-3043-AD92-9D0A563FE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6536" y="1280301"/>
                <a:ext cx="449343" cy="3097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355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TM</a:t>
                </a:r>
                <a:endParaRPr lang="ko-KR" altLang="en-US" sz="1548">
                  <a:solidFill>
                    <a:schemeClr val="bg1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8798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>
          <a:xfrm>
            <a:off x="12821727" y="8156740"/>
            <a:ext cx="149400" cy="131254"/>
          </a:xfrm>
          <a:prstGeom prst="rect">
            <a:avLst/>
          </a:prstGeom>
        </p:spPr>
        <p:txBody>
          <a:bodyPr/>
          <a:lstStyle/>
          <a:p>
            <a:pPr marL="36125">
              <a:spcBef>
                <a:spcPts val="157"/>
              </a:spcBef>
            </a:pPr>
            <a:fld id="{81D60167-4931-47E6-BA6A-407CBD079E47}" type="slidenum">
              <a:rPr lang="uk-UA" spc="-35"/>
              <a:pPr marL="36125">
                <a:spcBef>
                  <a:spcPts val="157"/>
                </a:spcBef>
              </a:pPr>
              <a:t>11</a:t>
            </a:fld>
            <a:endParaRPr lang="uk-UA" spc="-35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B3B929-7EE3-435B-8E56-2D8A7917FF16}"/>
              </a:ext>
            </a:extLst>
          </p:cNvPr>
          <p:cNvSpPr/>
          <p:nvPr/>
        </p:nvSpPr>
        <p:spPr>
          <a:xfrm>
            <a:off x="410270" y="1811384"/>
            <a:ext cx="6579810" cy="5114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2133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The Problem</a:t>
            </a:r>
          </a:p>
          <a:p>
            <a:pPr marL="243841" indent="-243841" latinLnBrk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피부내에 다양한 층이 존재하며 그 성질에 따라 친수성층과 </a:t>
            </a:r>
            <a:r>
              <a:rPr lang="ko-KR" altLang="en-US" sz="1565" dirty="0" err="1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친유성층이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1565" dirty="0">
              <a:solidFill>
                <a:srgbClr val="153943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번갈아 반복되는 구조로 존재</a:t>
            </a:r>
            <a:endParaRPr lang="en-US" altLang="ko-KR" sz="1565" dirty="0">
              <a:solidFill>
                <a:srgbClr val="153943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43841" indent="-243841" latinLnBrk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친유성층은 유용성 물질만 선택적으로 통과할 수 있으며 친수성층은 수용성 물질만 선택적으로 통과할 수 있음</a:t>
            </a:r>
            <a:endParaRPr lang="en-US" altLang="ko-KR" sz="1565" dirty="0">
              <a:solidFill>
                <a:srgbClr val="153943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43841" indent="-243841" latinLnBrk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565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즉</a:t>
            </a:r>
            <a:r>
              <a:rPr lang="en-US" altLang="ko-KR" sz="1565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565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피부내에 존재하는 친수성층과 친유성층을 모두 통과하기 매우 어려움</a:t>
            </a:r>
            <a:endParaRPr lang="en-US" altLang="ko-KR" sz="1565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latinLnBrk="1">
              <a:lnSpc>
                <a:spcPct val="150000"/>
              </a:lnSpc>
            </a:pPr>
            <a:endParaRPr lang="en-US" altLang="ko-KR" sz="1565" dirty="0">
              <a:solidFill>
                <a:srgbClr val="153943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2560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Existing Solutions</a:t>
            </a:r>
          </a:p>
          <a:p>
            <a:pPr marL="243841" indent="-243841" latinLnBrk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나노리포좀 기술 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단층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– O/W 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형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1565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1565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다중층 전달체 형성이 어려움</a:t>
            </a:r>
            <a:endParaRPr lang="en-US" altLang="ko-KR" sz="1565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43841" indent="-243841" latinLnBrk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다중유화기술 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(Binary – W/O/W)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1565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전달체 불안정 </a:t>
            </a:r>
            <a:r>
              <a:rPr lang="en-US" altLang="ko-KR" sz="1565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/ </a:t>
            </a:r>
            <a:r>
              <a:rPr lang="ko-KR" altLang="en-US" sz="1565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외부 요인에 대해 안정성 지속 어려움</a:t>
            </a:r>
            <a:endParaRPr lang="en-US" altLang="ko-KR" sz="1565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43841" indent="-243841" latinLnBrk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캡슐레이션기술 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1565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다중층 형성이 불가능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1565" dirty="0">
              <a:solidFill>
                <a:srgbClr val="153943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43841" indent="-243841" latinLnBrk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액정유화기술 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1565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액정구조 형성이 매우 어려움</a:t>
            </a:r>
            <a:endParaRPr lang="en-US" altLang="ko-KR" sz="1565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5" name="Picture 4" descr="A close up of a necklace&#10;&#10;Description automatically generated">
            <a:extLst>
              <a:ext uri="{FF2B5EF4-FFF2-40B4-BE49-F238E27FC236}">
                <a16:creationId xmlns:a16="http://schemas.microsoft.com/office/drawing/2014/main" id="{319C983C-3255-4C64-9645-8B670F133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880" y="2844800"/>
            <a:ext cx="4064000" cy="4064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BEBCF67C-3FCC-882B-D017-802133565160}"/>
              </a:ext>
            </a:extLst>
          </p:cNvPr>
          <p:cNvSpPr/>
          <p:nvPr/>
        </p:nvSpPr>
        <p:spPr>
          <a:xfrm>
            <a:off x="0" y="8349948"/>
            <a:ext cx="2171338" cy="1135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560"/>
          </a:p>
        </p:txBody>
      </p:sp>
    </p:spTree>
    <p:extLst>
      <p:ext uri="{BB962C8B-B14F-4D97-AF65-F5344CB8AC3E}">
        <p14:creationId xmlns:p14="http://schemas.microsoft.com/office/powerpoint/2010/main" val="4012959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>
          <a:xfrm>
            <a:off x="12821727" y="8156740"/>
            <a:ext cx="149400" cy="131254"/>
          </a:xfrm>
          <a:prstGeom prst="rect">
            <a:avLst/>
          </a:prstGeom>
        </p:spPr>
        <p:txBody>
          <a:bodyPr/>
          <a:lstStyle/>
          <a:p>
            <a:pPr marL="36125">
              <a:spcBef>
                <a:spcPts val="157"/>
              </a:spcBef>
            </a:pPr>
            <a:fld id="{81D60167-4931-47E6-BA6A-407CBD079E47}" type="slidenum">
              <a:rPr lang="uk-UA" spc="-35"/>
              <a:pPr marL="36125">
                <a:spcBef>
                  <a:spcPts val="157"/>
                </a:spcBef>
              </a:pPr>
              <a:t>12</a:t>
            </a:fld>
            <a:endParaRPr lang="uk-UA" spc="-35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B3B929-7EE3-435B-8E56-2D8A7917FF16}"/>
              </a:ext>
            </a:extLst>
          </p:cNvPr>
          <p:cNvSpPr/>
          <p:nvPr/>
        </p:nvSpPr>
        <p:spPr>
          <a:xfrm>
            <a:off x="514773" y="1377996"/>
            <a:ext cx="6637867" cy="9579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en-US" altLang="ko-KR" sz="2560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Our Solution</a:t>
            </a:r>
          </a:p>
          <a:p>
            <a:pPr marL="243841" indent="-243841" latinLnBrk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다층구조 운반체 </a:t>
            </a:r>
            <a:r>
              <a:rPr lang="ko-KR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전달 기술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을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통해 </a:t>
            </a:r>
            <a:r>
              <a:rPr lang="ko-KR" altLang="en-US" sz="2560" u="sng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피부의 친수성</a:t>
            </a:r>
            <a:r>
              <a:rPr lang="en-US" altLang="ko-KR" sz="2560" u="sng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-</a:t>
            </a:r>
            <a:r>
              <a:rPr lang="ko-KR" altLang="en-US" sz="2560" u="sng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친유성 반복구조와 유사한 양파구조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의 다중층 전달체를 형성하여 활성성분들을 피부 </a:t>
            </a:r>
            <a:endParaRPr lang="en-US" altLang="ko-KR" sz="1565" dirty="0">
              <a:solidFill>
                <a:srgbClr val="153943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깊숙이 전달</a:t>
            </a:r>
            <a:endParaRPr lang="en-US" altLang="ko-KR" sz="1565" dirty="0">
              <a:solidFill>
                <a:srgbClr val="153943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latinLnBrk="1">
              <a:lnSpc>
                <a:spcPct val="150000"/>
              </a:lnSpc>
            </a:pPr>
            <a:endParaRPr lang="en-US" altLang="ko-KR" sz="1565" dirty="0">
              <a:solidFill>
                <a:srgbClr val="153943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latinLnBrk="1">
              <a:lnSpc>
                <a:spcPct val="150000"/>
              </a:lnSpc>
            </a:pP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피부층의 성질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56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친수성</a:t>
            </a:r>
            <a:r>
              <a:rPr lang="en-US" altLang="ko-KR" sz="256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-</a:t>
            </a:r>
            <a:r>
              <a:rPr lang="ko-KR" altLang="en-US" sz="256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친유성</a:t>
            </a:r>
            <a:r>
              <a:rPr lang="en-US" altLang="ko-KR" sz="256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-</a:t>
            </a:r>
            <a:r>
              <a:rPr lang="ko-KR" altLang="en-US" sz="256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친수성</a:t>
            </a:r>
            <a:r>
              <a:rPr lang="en-US" altLang="ko-KR" sz="256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-</a:t>
            </a:r>
            <a:r>
              <a:rPr lang="ko-KR" altLang="en-US" sz="256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친유성</a:t>
            </a:r>
            <a:r>
              <a:rPr lang="en-US" altLang="ko-KR" sz="256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-</a:t>
            </a:r>
            <a:r>
              <a:rPr lang="ko-KR" altLang="en-US" sz="256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친수성</a:t>
            </a:r>
            <a:r>
              <a:rPr lang="en-US" altLang="ko-KR" sz="256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-</a:t>
            </a:r>
            <a:r>
              <a:rPr lang="ko-KR" altLang="en-US" sz="256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친유성</a:t>
            </a:r>
            <a:r>
              <a:rPr lang="en-US" altLang="ko-KR" sz="256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-</a:t>
            </a:r>
          </a:p>
          <a:p>
            <a:pPr latinLnBrk="1">
              <a:lnSpc>
                <a:spcPct val="150000"/>
              </a:lnSpc>
            </a:pPr>
            <a:r>
              <a:rPr lang="en-US" altLang="ko-KR" sz="256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       </a:t>
            </a:r>
            <a:r>
              <a:rPr lang="ko-KR" altLang="en-US" sz="256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친수성</a:t>
            </a:r>
            <a:r>
              <a:rPr lang="en-US" altLang="ko-KR" sz="256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-</a:t>
            </a:r>
            <a:r>
              <a:rPr lang="ko-KR" altLang="en-US" sz="256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친유성</a:t>
            </a:r>
            <a:r>
              <a:rPr lang="ko-KR" altLang="en-US" sz="256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반복 구조</a:t>
            </a:r>
            <a:br>
              <a:rPr lang="en-US" altLang="ko-KR" sz="2560" dirty="0">
                <a:solidFill>
                  <a:srgbClr val="FFC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endParaRPr lang="en-US" altLang="ko-KR" sz="2560" dirty="0">
              <a:solidFill>
                <a:srgbClr val="FFC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latinLnBrk="1">
              <a:lnSpc>
                <a:spcPct val="150000"/>
              </a:lnSpc>
            </a:pP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전달체의 성질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560" dirty="0">
                <a:solidFill>
                  <a:srgbClr val="00B0F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친수성</a:t>
            </a:r>
            <a:r>
              <a:rPr lang="en-US" altLang="ko-KR" sz="2560" dirty="0">
                <a:solidFill>
                  <a:srgbClr val="00B0F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-</a:t>
            </a:r>
            <a:r>
              <a:rPr lang="ko-KR" altLang="en-US" sz="2560" dirty="0">
                <a:solidFill>
                  <a:srgbClr val="00B0F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친유성</a:t>
            </a:r>
            <a:r>
              <a:rPr lang="en-US" altLang="ko-KR" sz="2560" dirty="0">
                <a:solidFill>
                  <a:srgbClr val="00B0F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-</a:t>
            </a:r>
            <a:r>
              <a:rPr lang="ko-KR" altLang="en-US" sz="2560" dirty="0">
                <a:solidFill>
                  <a:srgbClr val="00B0F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친수성</a:t>
            </a:r>
            <a:r>
              <a:rPr lang="en-US" altLang="ko-KR" sz="2560" dirty="0">
                <a:solidFill>
                  <a:srgbClr val="00B0F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-</a:t>
            </a:r>
            <a:r>
              <a:rPr lang="ko-KR" altLang="en-US" sz="2560" dirty="0">
                <a:solidFill>
                  <a:srgbClr val="00B0F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친유성</a:t>
            </a:r>
            <a:r>
              <a:rPr lang="en-US" altLang="ko-KR" sz="2560" dirty="0">
                <a:solidFill>
                  <a:srgbClr val="00B0F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-</a:t>
            </a:r>
            <a:r>
              <a:rPr lang="ko-KR" altLang="en-US" sz="2560" dirty="0">
                <a:solidFill>
                  <a:srgbClr val="00B0F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친수성</a:t>
            </a:r>
            <a:r>
              <a:rPr lang="en-US" altLang="ko-KR" sz="2560" dirty="0">
                <a:solidFill>
                  <a:srgbClr val="00B0F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-</a:t>
            </a:r>
            <a:r>
              <a:rPr lang="ko-KR" altLang="en-US" sz="2560" dirty="0" err="1">
                <a:solidFill>
                  <a:srgbClr val="00B0F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친유성</a:t>
            </a:r>
            <a:r>
              <a:rPr lang="en-US" altLang="ko-KR" sz="2560" dirty="0">
                <a:solidFill>
                  <a:srgbClr val="00B0F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-</a:t>
            </a:r>
          </a:p>
          <a:p>
            <a:pPr latinLnBrk="1">
              <a:lnSpc>
                <a:spcPct val="150000"/>
              </a:lnSpc>
            </a:pPr>
            <a:r>
              <a:rPr lang="en-US" altLang="ko-KR" sz="2560" dirty="0">
                <a:solidFill>
                  <a:srgbClr val="00B0F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              </a:t>
            </a:r>
            <a:r>
              <a:rPr lang="ko-KR" altLang="en-US" sz="2560" dirty="0" err="1">
                <a:solidFill>
                  <a:srgbClr val="00B0F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친수성</a:t>
            </a:r>
            <a:r>
              <a:rPr lang="en-US" altLang="ko-KR" sz="2560" dirty="0">
                <a:solidFill>
                  <a:srgbClr val="00B0F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-</a:t>
            </a:r>
            <a:r>
              <a:rPr lang="ko-KR" altLang="en-US" sz="2560" dirty="0" err="1">
                <a:solidFill>
                  <a:srgbClr val="00B0F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친유성</a:t>
            </a:r>
            <a:r>
              <a:rPr lang="ko-KR" altLang="en-US" sz="2560" dirty="0">
                <a:solidFill>
                  <a:srgbClr val="00B0F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반복 구조</a:t>
            </a:r>
            <a:endParaRPr lang="en-US" altLang="ko-KR" sz="2560" dirty="0">
              <a:solidFill>
                <a:srgbClr val="00B0F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latinLnBrk="1">
              <a:lnSpc>
                <a:spcPct val="150000"/>
              </a:lnSpc>
            </a:pPr>
            <a:endParaRPr lang="en-US" altLang="ko-KR" sz="1565" dirty="0">
              <a:solidFill>
                <a:srgbClr val="153943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latinLnBrk="1">
              <a:lnSpc>
                <a:spcPct val="150000"/>
              </a:lnSpc>
            </a:pP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즉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전달체의 친수성층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친유성층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과 피부의 친수성층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친유성층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 만나면 전달체의 친수성층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친유성층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 피부의 친수성층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친유성층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에 서서히 이동하고 전달체 껍질이 서서히 용해되면서 전달체는 피부의 친유성층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친수성층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이동 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 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이 과정에서 수용성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(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유용성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)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 피부 미용 성분이 피부에 전달되어 피부 조직에 효능 효과를 제공</a:t>
            </a:r>
            <a:endParaRPr lang="en-US" altLang="ko-KR" sz="1565" dirty="0">
              <a:solidFill>
                <a:srgbClr val="153943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43841" indent="-243841" latinLnBrk="1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1565" dirty="0">
              <a:solidFill>
                <a:srgbClr val="153943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7" name="그림 3" descr="시계, 동물, 실내, 벽이(가) 표시된 사진&#10;&#10;자동 생성된 설명">
            <a:extLst>
              <a:ext uri="{FF2B5EF4-FFF2-40B4-BE49-F238E27FC236}">
                <a16:creationId xmlns:a16="http://schemas.microsoft.com/office/drawing/2014/main" id="{C12EB86E-9FA1-4CFB-A763-C26080BD64F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6" b="-299"/>
          <a:stretch/>
        </p:blipFill>
        <p:spPr>
          <a:xfrm>
            <a:off x="7152640" y="2600960"/>
            <a:ext cx="5460258" cy="455168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D080D3FD-3F8A-360C-6A9B-755622A00196}"/>
              </a:ext>
            </a:extLst>
          </p:cNvPr>
          <p:cNvSpPr/>
          <p:nvPr/>
        </p:nvSpPr>
        <p:spPr>
          <a:xfrm>
            <a:off x="0" y="8349948"/>
            <a:ext cx="2171338" cy="1135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560"/>
          </a:p>
        </p:txBody>
      </p:sp>
    </p:spTree>
    <p:extLst>
      <p:ext uri="{BB962C8B-B14F-4D97-AF65-F5344CB8AC3E}">
        <p14:creationId xmlns:p14="http://schemas.microsoft.com/office/powerpoint/2010/main" val="2392929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>
          <a:xfrm>
            <a:off x="12821727" y="8156740"/>
            <a:ext cx="149400" cy="131254"/>
          </a:xfrm>
          <a:prstGeom prst="rect">
            <a:avLst/>
          </a:prstGeom>
        </p:spPr>
        <p:txBody>
          <a:bodyPr/>
          <a:lstStyle/>
          <a:p>
            <a:pPr marL="36125">
              <a:spcBef>
                <a:spcPts val="157"/>
              </a:spcBef>
            </a:pPr>
            <a:fld id="{81D60167-4931-47E6-BA6A-407CBD079E47}" type="slidenum">
              <a:rPr lang="uk-UA" spc="-35"/>
              <a:pPr marL="36125">
                <a:spcBef>
                  <a:spcPts val="157"/>
                </a:spcBef>
              </a:pPr>
              <a:t>13</a:t>
            </a:fld>
            <a:endParaRPr lang="uk-UA" spc="-35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B3B929-7EE3-435B-8E56-2D8A7917FF16}"/>
              </a:ext>
            </a:extLst>
          </p:cNvPr>
          <p:cNvSpPr/>
          <p:nvPr/>
        </p:nvSpPr>
        <p:spPr>
          <a:xfrm>
            <a:off x="433493" y="2080024"/>
            <a:ext cx="6502400" cy="5837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ko-KR" altLang="en-US" sz="2560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다중층 운반체 </a:t>
            </a:r>
            <a:r>
              <a:rPr lang="ko-KR" altLang="ko-KR" sz="2560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전달 기술 </a:t>
            </a:r>
            <a:r>
              <a:rPr lang="en-US" altLang="ko-KR" sz="2560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|  Multi-Layer Vehicle Delivery Technology</a:t>
            </a:r>
          </a:p>
          <a:p>
            <a:pPr marL="243841" indent="-243841" latinLnBrk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Patent-Pending: 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다층구조를 가지는 피부활성물질 전달체 제조방법 및 </a:t>
            </a:r>
            <a:endParaRPr lang="en-US" altLang="ko-KR" sz="1565" dirty="0">
              <a:solidFill>
                <a:srgbClr val="153943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이에 의해 제조된 피부활성물질 전달체를 함유하는 기능성 화장품용 조성물</a:t>
            </a:r>
            <a:endParaRPr lang="en-US" altLang="ko-KR" sz="1565" dirty="0">
              <a:solidFill>
                <a:srgbClr val="153943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latinLnBrk="1">
              <a:lnSpc>
                <a:spcPct val="150000"/>
              </a:lnSpc>
            </a:pPr>
            <a:endParaRPr lang="en-US" altLang="ko-KR" sz="1565" dirty="0">
              <a:solidFill>
                <a:srgbClr val="153943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latinLnBrk="1">
              <a:lnSpc>
                <a:spcPct val="150000"/>
              </a:lnSpc>
            </a:pPr>
            <a:r>
              <a:rPr lang="ko-KR" altLang="en-US" sz="256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전달 기술의 중요성</a:t>
            </a:r>
            <a:endParaRPr lang="en-US" altLang="ko-KR" sz="256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43841" indent="-243841" latinLnBrk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피부 미용성분이 피부 속까지 전달되어야 피부를 아름답게 가꿀 수 있음</a:t>
            </a:r>
            <a:endParaRPr lang="en-US" altLang="ko-KR" sz="1565" dirty="0">
              <a:solidFill>
                <a:srgbClr val="153943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43841" indent="-243841" latinLnBrk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대부분 화장품들은 피부 미용성분이 피부 최외각층인 각질층의 영역에서만 작용을 하기 때문에 효능이 매우 적게 나타남</a:t>
            </a:r>
            <a:endParaRPr lang="en-US" altLang="ko-KR" sz="1565" dirty="0">
              <a:solidFill>
                <a:srgbClr val="153943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latinLnBrk="1">
              <a:lnSpc>
                <a:spcPct val="150000"/>
              </a:lnSpc>
            </a:pPr>
            <a:endParaRPr lang="en-US" altLang="ko-KR" sz="1565" dirty="0">
              <a:solidFill>
                <a:srgbClr val="153943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latinLnBrk="1">
              <a:lnSpc>
                <a:spcPct val="150000"/>
              </a:lnSpc>
            </a:pP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피부 깊숙이 전달될 수 있는 경로</a:t>
            </a:r>
            <a:endParaRPr lang="en-US" altLang="ko-KR" sz="1565" dirty="0">
              <a:solidFill>
                <a:srgbClr val="153943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43841" indent="-243841" latinLnBrk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707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피부세포를 직접 통과</a:t>
            </a:r>
            <a:endParaRPr lang="en-US" altLang="ko-KR" sz="1707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43841" indent="-243841" latinLnBrk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피부세포간 틈을 통하는 방법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(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유효 성분의 분배와 확산 과정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marL="243841" indent="-243841" latinLnBrk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모공을 통하는 방법 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실제 유효 성분 침투 대략 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1% 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정도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pic>
        <p:nvPicPr>
          <p:cNvPr id="8" name="Picture 7" descr="A close up of a person&#10;&#10;Description automatically generated">
            <a:extLst>
              <a:ext uri="{FF2B5EF4-FFF2-40B4-BE49-F238E27FC236}">
                <a16:creationId xmlns:a16="http://schemas.microsoft.com/office/drawing/2014/main" id="{7DFCBA36-FB21-4F7B-8723-CF4A5C1893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" t="2857" r="21010" b="3434"/>
          <a:stretch/>
        </p:blipFill>
        <p:spPr>
          <a:xfrm>
            <a:off x="6935893" y="1214686"/>
            <a:ext cx="6058948" cy="7324231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E63C00BB-1254-8413-30ED-97106691401C}"/>
              </a:ext>
            </a:extLst>
          </p:cNvPr>
          <p:cNvSpPr/>
          <p:nvPr/>
        </p:nvSpPr>
        <p:spPr>
          <a:xfrm>
            <a:off x="0" y="8349948"/>
            <a:ext cx="2171338" cy="1135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560"/>
          </a:p>
        </p:txBody>
      </p:sp>
    </p:spTree>
    <p:extLst>
      <p:ext uri="{BB962C8B-B14F-4D97-AF65-F5344CB8AC3E}">
        <p14:creationId xmlns:p14="http://schemas.microsoft.com/office/powerpoint/2010/main" val="2051588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84B57-FC38-0A81-0D9C-1A5AD3118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2D9314DF-B71C-164D-F46F-7FA61B7D5F5F}"/>
              </a:ext>
            </a:extLst>
          </p:cNvPr>
          <p:cNvSpPr/>
          <p:nvPr/>
        </p:nvSpPr>
        <p:spPr>
          <a:xfrm>
            <a:off x="0" y="1126257"/>
            <a:ext cx="13004800" cy="7315302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6323C"/>
          </a:solidFill>
        </p:spPr>
        <p:txBody>
          <a:bodyPr wrap="square" lIns="0" tIns="0" rIns="0" bIns="0" rtlCol="0"/>
          <a:lstStyle/>
          <a:p>
            <a:endParaRPr sz="1165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222F75D-FB2D-EB7E-AFFF-8748AFAC361C}"/>
              </a:ext>
            </a:extLst>
          </p:cNvPr>
          <p:cNvSpPr txBox="1">
            <a:spLocks/>
          </p:cNvSpPr>
          <p:nvPr/>
        </p:nvSpPr>
        <p:spPr>
          <a:xfrm>
            <a:off x="940526" y="1567831"/>
            <a:ext cx="11962353" cy="5784576"/>
          </a:xfrm>
          <a:prstGeom prst="rect">
            <a:avLst/>
          </a:prstGeom>
        </p:spPr>
        <p:txBody>
          <a:bodyPr vert="horz" lIns="97536" tIns="48768" rIns="97536" bIns="48768" rtlCol="0" anchor="ctr">
            <a:normAutofit fontScale="97500"/>
          </a:bodyPr>
          <a:lstStyle>
            <a:lvl1pPr algn="l" defTabSz="1152144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554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</a:br>
            <a:r>
              <a:rPr lang="en-US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VENN</a:t>
            </a:r>
            <a:r>
              <a:rPr lang="ko-KR" altLang="en-US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의 수분 특허 기술은 </a:t>
            </a:r>
            <a:endParaRPr lang="en-US" altLang="ko-KR" sz="5914" dirty="0">
              <a:solidFill>
                <a:schemeClr val="bg1"/>
              </a:solidFill>
              <a:latin typeface="NanumSquareOTF" panose="020B0600000101010101" pitchFamily="34" charset="-127"/>
              <a:ea typeface="NanumSquareOTF" panose="020B0600000101010101" pitchFamily="34" charset="-127"/>
            </a:endParaRPr>
          </a:p>
          <a:p>
            <a:r>
              <a:rPr lang="en-US" altLang="ko-KR" sz="5914" dirty="0">
                <a:solidFill>
                  <a:srgbClr val="FFC000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3</a:t>
            </a:r>
            <a:r>
              <a:rPr lang="ko-KR" altLang="en-US" sz="5914" dirty="0">
                <a:solidFill>
                  <a:srgbClr val="FFC000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가지의 시스템</a:t>
            </a:r>
            <a:r>
              <a:rPr lang="ko-KR" altLang="en-US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을 통해 피부에 </a:t>
            </a:r>
            <a:endParaRPr lang="en-US" altLang="ko-KR" sz="5914" dirty="0">
              <a:solidFill>
                <a:schemeClr val="bg1"/>
              </a:solidFill>
              <a:latin typeface="NanumSquareOTF" panose="020B0600000101010101" pitchFamily="34" charset="-127"/>
              <a:ea typeface="NanumSquareOTF" panose="020B0600000101010101" pitchFamily="34" charset="-127"/>
            </a:endParaRPr>
          </a:p>
          <a:p>
            <a:r>
              <a:rPr lang="ko-KR" altLang="en-US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지속적으로 수분 및 보습을 공급합니다</a:t>
            </a:r>
            <a:r>
              <a:rPr lang="en-US" altLang="ko-KR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.</a:t>
            </a:r>
            <a:br>
              <a:rPr lang="en-US" altLang="ko-KR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</a:br>
            <a:br>
              <a:rPr lang="en-US" altLang="ko-KR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</a:br>
            <a:r>
              <a:rPr lang="ko-KR" altLang="en-US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이 </a:t>
            </a:r>
            <a:r>
              <a:rPr lang="en-US" altLang="ko-KR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3</a:t>
            </a:r>
            <a:r>
              <a:rPr lang="ko-KR" altLang="en-US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가지 시스템은</a:t>
            </a:r>
            <a:r>
              <a:rPr lang="en-US" altLang="ko-KR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?</a:t>
            </a:r>
            <a:endParaRPr lang="en-US" sz="5914" dirty="0">
              <a:solidFill>
                <a:schemeClr val="bg1"/>
              </a:solidFill>
              <a:latin typeface="NanumSquareOTF" panose="020B0600000101010101" pitchFamily="34" charset="-127"/>
              <a:ea typeface="NanumSquareOTF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08364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>
          <a:xfrm>
            <a:off x="12821727" y="8156740"/>
            <a:ext cx="149400" cy="131254"/>
          </a:xfrm>
          <a:prstGeom prst="rect">
            <a:avLst/>
          </a:prstGeom>
        </p:spPr>
        <p:txBody>
          <a:bodyPr/>
          <a:lstStyle/>
          <a:p>
            <a:pPr marL="36125">
              <a:spcBef>
                <a:spcPts val="157"/>
              </a:spcBef>
            </a:pPr>
            <a:fld id="{81D60167-4931-47E6-BA6A-407CBD079E47}" type="slidenum">
              <a:rPr lang="uk-UA" spc="-35"/>
              <a:pPr marL="36125">
                <a:spcBef>
                  <a:spcPts val="157"/>
                </a:spcBef>
              </a:pPr>
              <a:t>15</a:t>
            </a:fld>
            <a:endParaRPr lang="uk-UA" spc="-35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B3B929-7EE3-435B-8E56-2D8A7917FF16}"/>
              </a:ext>
            </a:extLst>
          </p:cNvPr>
          <p:cNvSpPr/>
          <p:nvPr/>
        </p:nvSpPr>
        <p:spPr>
          <a:xfrm>
            <a:off x="433493" y="2709334"/>
            <a:ext cx="6394027" cy="4786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50000"/>
              </a:lnSpc>
            </a:pP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입체적 수분 전달 기술</a:t>
            </a:r>
            <a:r>
              <a:rPr lang="ko-KR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|  Hydration Technology</a:t>
            </a:r>
          </a:p>
          <a:p>
            <a:pPr marL="243841" indent="-243841" latinLnBrk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Patent-Pending: 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다층소구체를 가지는 전달체를 함유하는 피부 보습용 조성물 제조 방법</a:t>
            </a:r>
            <a:endParaRPr lang="en-US" altLang="ko-KR" sz="1565" dirty="0">
              <a:solidFill>
                <a:srgbClr val="153943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latinLnBrk="1">
              <a:lnSpc>
                <a:spcPct val="150000"/>
              </a:lnSpc>
            </a:pPr>
            <a:endParaRPr lang="en-US" altLang="ko-KR" sz="1565" dirty="0">
              <a:solidFill>
                <a:srgbClr val="153943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latinLnBrk="1">
              <a:lnSpc>
                <a:spcPct val="150000"/>
              </a:lnSpc>
            </a:pP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차원 수분 및 보습 공급 기술</a:t>
            </a:r>
            <a:endParaRPr lang="en-US" altLang="ko-KR" sz="1565" dirty="0">
              <a:solidFill>
                <a:srgbClr val="153943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43841" indent="-243841" latinLnBrk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2133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내부 수분 공급 시스템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다중층 운반체 전달 기술을 이용하여 수용성 펩타이드 성분인 아쿠아포린 성분을 피부의 각질층 아래의 과립층까지 전달 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 Filaggrin 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sym typeface="Wingdings" panose="05000000000000000000" pitchFamily="2" charset="2"/>
              </a:rPr>
              <a:t>단백질을 활성화시켜 피부 내부로부터 수분 공급 활성화</a:t>
            </a:r>
            <a:endParaRPr lang="en-US" altLang="ko-KR" sz="1565" dirty="0">
              <a:solidFill>
                <a:srgbClr val="153943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43841" indent="-243841" latinLnBrk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2133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외부 수분 공급 시스템</a:t>
            </a:r>
            <a:r>
              <a:rPr lang="en-US" altLang="ko-KR" sz="2133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: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피부 표면에 수분을 공급하여 피부 수분의 지속성을 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24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시간 동안 유지</a:t>
            </a:r>
            <a:endParaRPr lang="en-US" altLang="ko-KR" sz="1565" dirty="0">
              <a:solidFill>
                <a:srgbClr val="153943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43841" indent="-243841" latinLnBrk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2133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수분 손실 방지 시스템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피부 표면에 수분막을 형성하여 수분 손실을 방지</a:t>
            </a:r>
            <a:endParaRPr lang="en-US" altLang="ko-KR" sz="1565" dirty="0">
              <a:solidFill>
                <a:srgbClr val="153943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6" name="그림 3">
            <a:extLst>
              <a:ext uri="{FF2B5EF4-FFF2-40B4-BE49-F238E27FC236}">
                <a16:creationId xmlns:a16="http://schemas.microsoft.com/office/drawing/2014/main" id="{AAEE5AD9-9B59-4FBC-9E9D-8E9555A538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630" t="27334" r="16029" b="28512"/>
          <a:stretch/>
        </p:blipFill>
        <p:spPr>
          <a:xfrm>
            <a:off x="6827520" y="2600960"/>
            <a:ext cx="5743787" cy="455168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3A3DDB4E-54D3-5CBC-A325-90C8517C6C3E}"/>
              </a:ext>
            </a:extLst>
          </p:cNvPr>
          <p:cNvSpPr/>
          <p:nvPr/>
        </p:nvSpPr>
        <p:spPr>
          <a:xfrm>
            <a:off x="0" y="8349948"/>
            <a:ext cx="2171338" cy="1135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560"/>
          </a:p>
        </p:txBody>
      </p:sp>
    </p:spTree>
    <p:extLst>
      <p:ext uri="{BB962C8B-B14F-4D97-AF65-F5344CB8AC3E}">
        <p14:creationId xmlns:p14="http://schemas.microsoft.com/office/powerpoint/2010/main" val="792969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367696" y="1397243"/>
            <a:ext cx="5852160" cy="3251200"/>
          </a:xfrm>
        </p:spPr>
        <p:txBody>
          <a:bodyPr>
            <a:noAutofit/>
          </a:bodyPr>
          <a:lstStyle/>
          <a:p>
            <a:pPr lvl="0" algn="just" latinLnBrk="1">
              <a:lnSpc>
                <a:spcPct val="200000"/>
              </a:lnSpc>
            </a:pPr>
            <a:r>
              <a:rPr lang="en-US" altLang="ko-KR" sz="256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EWG </a:t>
            </a:r>
            <a:r>
              <a:rPr lang="ko-KR" altLang="en-US" sz="256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그린 등급 </a:t>
            </a:r>
            <a:r>
              <a:rPr lang="ko-KR" altLang="en-US" sz="192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원료를 사용합니다</a:t>
            </a:r>
            <a:endParaRPr lang="en-US" altLang="ko-KR" sz="1920" b="1" u="sng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lvl="0" algn="just" latinLnBrk="1">
              <a:lnSpc>
                <a:spcPct val="200000"/>
              </a:lnSpc>
            </a:pPr>
            <a:r>
              <a:rPr lang="ko-KR" altLang="en-US" sz="192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유럽에서 금지한 </a:t>
            </a:r>
            <a:r>
              <a:rPr lang="en-US" altLang="ko-KR" sz="192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1,328</a:t>
            </a:r>
            <a:r>
              <a:rPr lang="ko-KR" altLang="en-US" sz="192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가지 원료를 사용하지 않습니다</a:t>
            </a:r>
            <a:r>
              <a:rPr lang="en-US" altLang="ko-KR" sz="192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en-US" altLang="ko-KR" sz="1920" b="1" u="sng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lvl="0" algn="just" latinLnBrk="1">
              <a:lnSpc>
                <a:spcPct val="200000"/>
              </a:lnSpc>
            </a:pPr>
            <a:r>
              <a:rPr lang="ko-KR" altLang="en-US" sz="192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미국 및 유럽 핵심 클린뷰티 유통업체 기준을 따릅니다</a:t>
            </a:r>
            <a:r>
              <a:rPr lang="en-US" altLang="ko-KR" sz="192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endParaRPr lang="en-US" altLang="ko-KR" sz="1920" b="1" u="sng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lvl="0" algn="just" latinLnBrk="1">
              <a:lnSpc>
                <a:spcPct val="200000"/>
              </a:lnSpc>
            </a:pPr>
            <a:r>
              <a:rPr lang="ko-KR" altLang="en-US" sz="192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향</a:t>
            </a:r>
            <a:r>
              <a:rPr lang="en-US" altLang="ko-KR" sz="192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92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파라벤</a:t>
            </a:r>
            <a:r>
              <a:rPr lang="en-US" altLang="ko-KR" sz="192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92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페녹시에탄올</a:t>
            </a:r>
            <a:r>
              <a:rPr lang="en-US" altLang="ko-KR" sz="192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92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실리콘</a:t>
            </a:r>
            <a:r>
              <a:rPr lang="en-US" altLang="ko-KR" sz="192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92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프탈레이트</a:t>
            </a:r>
            <a:r>
              <a:rPr lang="en-US" altLang="ko-KR" sz="192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</a:p>
          <a:p>
            <a:pPr marL="0" indent="0" algn="just" latinLnBrk="1">
              <a:lnSpc>
                <a:spcPct val="200000"/>
              </a:lnSpc>
              <a:buNone/>
            </a:pPr>
            <a:r>
              <a:rPr lang="en-US" altLang="ko-KR" sz="192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</a:t>
            </a:r>
            <a:r>
              <a:rPr lang="ko-KR" altLang="en-US" sz="192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미네랄오일</a:t>
            </a:r>
            <a:r>
              <a:rPr lang="en-US" altLang="ko-KR" sz="192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92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황산염</a:t>
            </a:r>
            <a:r>
              <a:rPr lang="en-US" altLang="ko-KR" sz="192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PEG, </a:t>
            </a:r>
            <a:r>
              <a:rPr lang="ko-KR" altLang="en-US" sz="192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색소 등 피부를 자극하거나</a:t>
            </a:r>
            <a:endParaRPr lang="en-US" altLang="ko-KR" sz="192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0" indent="0" algn="just" latinLnBrk="1">
              <a:lnSpc>
                <a:spcPct val="200000"/>
              </a:lnSpc>
              <a:buNone/>
            </a:pPr>
            <a:r>
              <a:rPr lang="ko-KR" altLang="en-US" sz="192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인체에 좋지 않은 원료들은 사용하지 않습니다</a:t>
            </a:r>
            <a:r>
              <a:rPr lang="en-US" altLang="ko-KR" sz="192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>
          <a:xfrm>
            <a:off x="12821727" y="8156740"/>
            <a:ext cx="149400" cy="131254"/>
          </a:xfrm>
          <a:prstGeom prst="rect">
            <a:avLst/>
          </a:prstGeom>
        </p:spPr>
        <p:txBody>
          <a:bodyPr/>
          <a:lstStyle/>
          <a:p>
            <a:pPr marL="36125">
              <a:spcBef>
                <a:spcPts val="157"/>
              </a:spcBef>
            </a:pPr>
            <a:fld id="{81D60167-4931-47E6-BA6A-407CBD079E47}" type="slidenum">
              <a:rPr lang="uk-UA" spc="-35"/>
              <a:pPr marL="36125">
                <a:spcBef>
                  <a:spcPts val="157"/>
                </a:spcBef>
              </a:pPr>
              <a:t>16</a:t>
            </a:fld>
            <a:endParaRPr lang="uk-UA" spc="-35" dirty="0"/>
          </a:p>
        </p:txBody>
      </p:sp>
      <p:pic>
        <p:nvPicPr>
          <p:cNvPr id="6" name="Content Placeholder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4" t="26436" r="27363" b="4598"/>
          <a:stretch/>
        </p:blipFill>
        <p:spPr>
          <a:xfrm rot="5400000">
            <a:off x="6068910" y="1625601"/>
            <a:ext cx="7369383" cy="6502400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0FF992BE-A0FD-5075-25D4-1F412E062589}"/>
              </a:ext>
            </a:extLst>
          </p:cNvPr>
          <p:cNvSpPr/>
          <p:nvPr/>
        </p:nvSpPr>
        <p:spPr>
          <a:xfrm>
            <a:off x="0" y="8349948"/>
            <a:ext cx="2171338" cy="1135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56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FF35AC7C-B052-A087-4F90-B4B9D518F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965" y="6447102"/>
            <a:ext cx="2509903" cy="202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68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F6FFC-23E8-D790-51B8-B06538A06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10E19999-D073-696A-E0A2-CEFD257DB37C}"/>
              </a:ext>
            </a:extLst>
          </p:cNvPr>
          <p:cNvSpPr txBox="1"/>
          <p:nvPr/>
        </p:nvSpPr>
        <p:spPr>
          <a:xfrm>
            <a:off x="642025" y="5518960"/>
            <a:ext cx="3051980" cy="1446865"/>
          </a:xfrm>
          <a:prstGeom prst="rect">
            <a:avLst/>
          </a:prstGeom>
        </p:spPr>
        <p:txBody>
          <a:bodyPr vert="horz" wrap="square" lIns="0" tIns="7805" rIns="0" bIns="0" rtlCol="0">
            <a:spAutoFit/>
          </a:bodyPr>
          <a:lstStyle/>
          <a:p>
            <a:pPr marL="8215" marR="3287">
              <a:lnSpc>
                <a:spcPct val="106300"/>
              </a:lnSpc>
              <a:spcBef>
                <a:spcPts val="62"/>
              </a:spcBef>
            </a:pPr>
            <a:r>
              <a:rPr sz="1488" dirty="0">
                <a:solidFill>
                  <a:srgbClr val="FFFFFF"/>
                </a:solidFill>
              </a:rPr>
              <a:t>Method</a:t>
            </a:r>
            <a:r>
              <a:rPr sz="1488" spc="129" dirty="0">
                <a:solidFill>
                  <a:srgbClr val="FFFFFF"/>
                </a:solidFill>
              </a:rPr>
              <a:t> </a:t>
            </a:r>
            <a:r>
              <a:rPr sz="1488" dirty="0">
                <a:solidFill>
                  <a:srgbClr val="FFFFFF"/>
                </a:solidFill>
              </a:rPr>
              <a:t>for</a:t>
            </a:r>
            <a:r>
              <a:rPr sz="1488" spc="129" dirty="0">
                <a:solidFill>
                  <a:srgbClr val="FFFFFF"/>
                </a:solidFill>
              </a:rPr>
              <a:t> </a:t>
            </a:r>
            <a:r>
              <a:rPr sz="1488" dirty="0">
                <a:solidFill>
                  <a:srgbClr val="FFFFFF"/>
                </a:solidFill>
              </a:rPr>
              <a:t>Producing</a:t>
            </a:r>
            <a:r>
              <a:rPr sz="1488" spc="129" dirty="0">
                <a:solidFill>
                  <a:srgbClr val="FFFFFF"/>
                </a:solidFill>
              </a:rPr>
              <a:t> </a:t>
            </a:r>
            <a:r>
              <a:rPr sz="1488" dirty="0">
                <a:solidFill>
                  <a:srgbClr val="FFFFFF"/>
                </a:solidFill>
              </a:rPr>
              <a:t>a</a:t>
            </a:r>
            <a:r>
              <a:rPr sz="1488" spc="132" dirty="0">
                <a:solidFill>
                  <a:srgbClr val="FFFFFF"/>
                </a:solidFill>
              </a:rPr>
              <a:t> </a:t>
            </a:r>
            <a:r>
              <a:rPr sz="1488" spc="-6" dirty="0">
                <a:solidFill>
                  <a:srgbClr val="FFFFFF"/>
                </a:solidFill>
              </a:rPr>
              <a:t>Multi- </a:t>
            </a:r>
            <a:r>
              <a:rPr sz="1488" dirty="0">
                <a:solidFill>
                  <a:srgbClr val="FFFFFF"/>
                </a:solidFill>
              </a:rPr>
              <a:t>Layered</a:t>
            </a:r>
            <a:r>
              <a:rPr sz="1488" spc="220" dirty="0">
                <a:solidFill>
                  <a:srgbClr val="FFFFFF"/>
                </a:solidFill>
              </a:rPr>
              <a:t> </a:t>
            </a:r>
            <a:r>
              <a:rPr sz="1488" dirty="0">
                <a:solidFill>
                  <a:srgbClr val="FFFFFF"/>
                </a:solidFill>
              </a:rPr>
              <a:t>Skin-Active</a:t>
            </a:r>
            <a:r>
              <a:rPr sz="1488" spc="220" dirty="0">
                <a:solidFill>
                  <a:srgbClr val="FFFFFF"/>
                </a:solidFill>
              </a:rPr>
              <a:t> </a:t>
            </a:r>
            <a:r>
              <a:rPr sz="1488" spc="-6" dirty="0">
                <a:solidFill>
                  <a:srgbClr val="FFFFFF"/>
                </a:solidFill>
              </a:rPr>
              <a:t>Substance </a:t>
            </a:r>
            <a:r>
              <a:rPr sz="1488" dirty="0">
                <a:solidFill>
                  <a:srgbClr val="FFFFFF"/>
                </a:solidFill>
              </a:rPr>
              <a:t>Carrier</a:t>
            </a:r>
            <a:r>
              <a:rPr sz="1488" spc="172" dirty="0">
                <a:solidFill>
                  <a:srgbClr val="FFFFFF"/>
                </a:solidFill>
              </a:rPr>
              <a:t> </a:t>
            </a:r>
            <a:r>
              <a:rPr sz="1488" dirty="0">
                <a:solidFill>
                  <a:srgbClr val="FFFFFF"/>
                </a:solidFill>
              </a:rPr>
              <a:t>and</a:t>
            </a:r>
            <a:r>
              <a:rPr sz="1488" spc="181" dirty="0">
                <a:solidFill>
                  <a:srgbClr val="FFFFFF"/>
                </a:solidFill>
              </a:rPr>
              <a:t> </a:t>
            </a:r>
            <a:r>
              <a:rPr sz="1488" dirty="0">
                <a:solidFill>
                  <a:srgbClr val="FFFFFF"/>
                </a:solidFill>
              </a:rPr>
              <a:t>Functional</a:t>
            </a:r>
            <a:r>
              <a:rPr sz="1488" spc="181" dirty="0">
                <a:solidFill>
                  <a:srgbClr val="FFFFFF"/>
                </a:solidFill>
              </a:rPr>
              <a:t> </a:t>
            </a:r>
            <a:r>
              <a:rPr sz="1488" spc="-6" dirty="0">
                <a:solidFill>
                  <a:srgbClr val="FFFFFF"/>
                </a:solidFill>
              </a:rPr>
              <a:t>Cosmetic </a:t>
            </a:r>
            <a:r>
              <a:rPr sz="1488" dirty="0">
                <a:solidFill>
                  <a:srgbClr val="FFFFFF"/>
                </a:solidFill>
              </a:rPr>
              <a:t>Composition</a:t>
            </a:r>
            <a:r>
              <a:rPr sz="1488" spc="259" dirty="0">
                <a:solidFill>
                  <a:srgbClr val="FFFFFF"/>
                </a:solidFill>
              </a:rPr>
              <a:t> </a:t>
            </a:r>
            <a:r>
              <a:rPr sz="1488" dirty="0">
                <a:solidFill>
                  <a:srgbClr val="FFFFFF"/>
                </a:solidFill>
              </a:rPr>
              <a:t>Containing</a:t>
            </a:r>
            <a:r>
              <a:rPr sz="1488" spc="269" dirty="0">
                <a:solidFill>
                  <a:srgbClr val="FFFFFF"/>
                </a:solidFill>
              </a:rPr>
              <a:t> </a:t>
            </a:r>
            <a:r>
              <a:rPr sz="1488" spc="-16" dirty="0">
                <a:solidFill>
                  <a:srgbClr val="FFFFFF"/>
                </a:solidFill>
              </a:rPr>
              <a:t>the </a:t>
            </a:r>
            <a:r>
              <a:rPr sz="1488" dirty="0">
                <a:solidFill>
                  <a:srgbClr val="FFFFFF"/>
                </a:solidFill>
              </a:rPr>
              <a:t>Skin-Active</a:t>
            </a:r>
            <a:r>
              <a:rPr sz="1488" spc="256" dirty="0">
                <a:solidFill>
                  <a:srgbClr val="FFFFFF"/>
                </a:solidFill>
              </a:rPr>
              <a:t> </a:t>
            </a:r>
            <a:r>
              <a:rPr sz="1488" dirty="0">
                <a:solidFill>
                  <a:srgbClr val="FFFFFF"/>
                </a:solidFill>
              </a:rPr>
              <a:t>Substance</a:t>
            </a:r>
            <a:r>
              <a:rPr sz="1488" spc="256" dirty="0">
                <a:solidFill>
                  <a:srgbClr val="FFFFFF"/>
                </a:solidFill>
              </a:rPr>
              <a:t> </a:t>
            </a:r>
            <a:r>
              <a:rPr sz="1488" spc="-6" dirty="0">
                <a:solidFill>
                  <a:srgbClr val="FFFFFF"/>
                </a:solidFill>
              </a:rPr>
              <a:t>Carrier </a:t>
            </a:r>
            <a:r>
              <a:rPr sz="1488" dirty="0">
                <a:solidFill>
                  <a:srgbClr val="FFFFFF"/>
                </a:solidFill>
              </a:rPr>
              <a:t>Produced</a:t>
            </a:r>
            <a:r>
              <a:rPr sz="1488" spc="185" dirty="0">
                <a:solidFill>
                  <a:srgbClr val="FFFFFF"/>
                </a:solidFill>
              </a:rPr>
              <a:t> </a:t>
            </a:r>
            <a:r>
              <a:rPr sz="1488" spc="-6" dirty="0">
                <a:solidFill>
                  <a:srgbClr val="FFFFFF"/>
                </a:solidFill>
              </a:rPr>
              <a:t>Thereby</a:t>
            </a:r>
            <a:endParaRPr sz="1488"/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26E14A50-559D-009E-2C27-849481F8C5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2210" y="799215"/>
            <a:ext cx="6802258" cy="2515013"/>
          </a:xfrm>
          <a:prstGeom prst="rect">
            <a:avLst/>
          </a:prstGeom>
        </p:spPr>
        <p:txBody>
          <a:bodyPr vert="horz" wrap="square" lIns="0" tIns="52290" rIns="0" bIns="0" rtlCol="0" anchor="ctr">
            <a:spAutoFit/>
          </a:bodyPr>
          <a:lstStyle/>
          <a:p>
            <a:pPr marL="8215">
              <a:spcBef>
                <a:spcPts val="81"/>
              </a:spcBef>
            </a:pPr>
            <a:r>
              <a:rPr spc="29" dirty="0">
                <a:solidFill>
                  <a:srgbClr val="FFFFFF"/>
                </a:solidFill>
              </a:rPr>
              <a:t>OUR</a:t>
            </a:r>
            <a:r>
              <a:rPr spc="107" dirty="0">
                <a:solidFill>
                  <a:srgbClr val="FFFFFF"/>
                </a:solidFill>
              </a:rPr>
              <a:t> </a:t>
            </a:r>
            <a:r>
              <a:rPr spc="-6" dirty="0">
                <a:solidFill>
                  <a:srgbClr val="FFFFFF"/>
                </a:solidFill>
              </a:rPr>
              <a:t>PATENTS</a:t>
            </a: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97756E1F-A4DA-DAB5-0ACA-08CE5F83C110}"/>
              </a:ext>
            </a:extLst>
          </p:cNvPr>
          <p:cNvSpPr/>
          <p:nvPr/>
        </p:nvSpPr>
        <p:spPr>
          <a:xfrm>
            <a:off x="12467702" y="1462783"/>
            <a:ext cx="293285" cy="310127"/>
          </a:xfrm>
          <a:custGeom>
            <a:avLst/>
            <a:gdLst/>
            <a:ahLst/>
            <a:cxnLst/>
            <a:rect l="l" t="t" r="r" b="b"/>
            <a:pathLst>
              <a:path w="453390" h="479425">
                <a:moveTo>
                  <a:pt x="11811" y="6680"/>
                </a:moveTo>
                <a:lnTo>
                  <a:pt x="1821" y="6680"/>
                </a:lnTo>
                <a:lnTo>
                  <a:pt x="0" y="8502"/>
                </a:lnTo>
                <a:lnTo>
                  <a:pt x="0" y="21371"/>
                </a:lnTo>
                <a:lnTo>
                  <a:pt x="153209" y="286745"/>
                </a:lnTo>
                <a:lnTo>
                  <a:pt x="155031" y="288567"/>
                </a:lnTo>
                <a:lnTo>
                  <a:pt x="174539" y="288567"/>
                </a:lnTo>
                <a:lnTo>
                  <a:pt x="176350" y="286745"/>
                </a:lnTo>
                <a:lnTo>
                  <a:pt x="194946" y="254536"/>
                </a:lnTo>
                <a:lnTo>
                  <a:pt x="154654" y="254536"/>
                </a:lnTo>
                <a:lnTo>
                  <a:pt x="138236" y="224338"/>
                </a:lnTo>
                <a:lnTo>
                  <a:pt x="13622" y="8502"/>
                </a:lnTo>
                <a:lnTo>
                  <a:pt x="11811" y="6680"/>
                </a:lnTo>
                <a:close/>
              </a:path>
              <a:path w="453390" h="479425">
                <a:moveTo>
                  <a:pt x="376863" y="20732"/>
                </a:moveTo>
                <a:lnTo>
                  <a:pt x="329937" y="20732"/>
                </a:lnTo>
                <a:lnTo>
                  <a:pt x="371635" y="36855"/>
                </a:lnTo>
                <a:lnTo>
                  <a:pt x="404983" y="65496"/>
                </a:lnTo>
                <a:lnTo>
                  <a:pt x="427104" y="103783"/>
                </a:lnTo>
                <a:lnTo>
                  <a:pt x="435117" y="148843"/>
                </a:lnTo>
                <a:lnTo>
                  <a:pt x="435117" y="286745"/>
                </a:lnTo>
                <a:lnTo>
                  <a:pt x="436939" y="288567"/>
                </a:lnTo>
                <a:lnTo>
                  <a:pt x="451525" y="288567"/>
                </a:lnTo>
                <a:lnTo>
                  <a:pt x="453347" y="286745"/>
                </a:lnTo>
                <a:lnTo>
                  <a:pt x="453347" y="148843"/>
                </a:lnTo>
                <a:lnTo>
                  <a:pt x="445746" y="101844"/>
                </a:lnTo>
                <a:lnTo>
                  <a:pt x="424591" y="60991"/>
                </a:lnTo>
                <a:lnTo>
                  <a:pt x="392353" y="28753"/>
                </a:lnTo>
                <a:lnTo>
                  <a:pt x="376863" y="20732"/>
                </a:lnTo>
                <a:close/>
              </a:path>
              <a:path w="453390" h="479425">
                <a:moveTo>
                  <a:pt x="304514" y="0"/>
                </a:moveTo>
                <a:lnTo>
                  <a:pt x="257514" y="7599"/>
                </a:lnTo>
                <a:lnTo>
                  <a:pt x="216658" y="28753"/>
                </a:lnTo>
                <a:lnTo>
                  <a:pt x="184417" y="60991"/>
                </a:lnTo>
                <a:lnTo>
                  <a:pt x="163261" y="101844"/>
                </a:lnTo>
                <a:lnTo>
                  <a:pt x="155660" y="148843"/>
                </a:lnTo>
                <a:lnTo>
                  <a:pt x="155660" y="217166"/>
                </a:lnTo>
                <a:lnTo>
                  <a:pt x="156665" y="254536"/>
                </a:lnTo>
                <a:lnTo>
                  <a:pt x="172884" y="254536"/>
                </a:lnTo>
                <a:lnTo>
                  <a:pt x="173900" y="217166"/>
                </a:lnTo>
                <a:lnTo>
                  <a:pt x="173900" y="148843"/>
                </a:lnTo>
                <a:lnTo>
                  <a:pt x="184179" y="98053"/>
                </a:lnTo>
                <a:lnTo>
                  <a:pt x="212196" y="56534"/>
                </a:lnTo>
                <a:lnTo>
                  <a:pt x="253718" y="28519"/>
                </a:lnTo>
                <a:lnTo>
                  <a:pt x="303841" y="18376"/>
                </a:lnTo>
                <a:lnTo>
                  <a:pt x="372314" y="18376"/>
                </a:lnTo>
                <a:lnTo>
                  <a:pt x="351504" y="7599"/>
                </a:lnTo>
                <a:lnTo>
                  <a:pt x="304514" y="0"/>
                </a:lnTo>
                <a:close/>
              </a:path>
              <a:path w="453390" h="479425">
                <a:moveTo>
                  <a:pt x="372314" y="18376"/>
                </a:moveTo>
                <a:lnTo>
                  <a:pt x="310241" y="18376"/>
                </a:lnTo>
                <a:lnTo>
                  <a:pt x="191166" y="224642"/>
                </a:lnTo>
                <a:lnTo>
                  <a:pt x="174905" y="254536"/>
                </a:lnTo>
                <a:lnTo>
                  <a:pt x="194946" y="254536"/>
                </a:lnTo>
                <a:lnTo>
                  <a:pt x="329937" y="20732"/>
                </a:lnTo>
                <a:lnTo>
                  <a:pt x="376863" y="20732"/>
                </a:lnTo>
                <a:lnTo>
                  <a:pt x="372314" y="18376"/>
                </a:lnTo>
                <a:close/>
              </a:path>
              <a:path w="453390" h="479425">
                <a:moveTo>
                  <a:pt x="204569" y="352554"/>
                </a:moveTo>
                <a:lnTo>
                  <a:pt x="123032" y="352554"/>
                </a:lnTo>
                <a:lnTo>
                  <a:pt x="121420" y="354177"/>
                </a:lnTo>
                <a:lnTo>
                  <a:pt x="121420" y="477535"/>
                </a:lnTo>
                <a:lnTo>
                  <a:pt x="123032" y="479147"/>
                </a:lnTo>
                <a:lnTo>
                  <a:pt x="204569" y="479147"/>
                </a:lnTo>
                <a:lnTo>
                  <a:pt x="206182" y="477535"/>
                </a:lnTo>
                <a:lnTo>
                  <a:pt x="206182" y="465095"/>
                </a:lnTo>
                <a:lnTo>
                  <a:pt x="204569" y="463472"/>
                </a:lnTo>
                <a:lnTo>
                  <a:pt x="140927" y="463472"/>
                </a:lnTo>
                <a:lnTo>
                  <a:pt x="138906" y="461451"/>
                </a:lnTo>
                <a:lnTo>
                  <a:pt x="138906" y="424793"/>
                </a:lnTo>
                <a:lnTo>
                  <a:pt x="140927" y="422772"/>
                </a:lnTo>
                <a:lnTo>
                  <a:pt x="200936" y="422772"/>
                </a:lnTo>
                <a:lnTo>
                  <a:pt x="202548" y="421159"/>
                </a:lnTo>
                <a:lnTo>
                  <a:pt x="202548" y="408720"/>
                </a:lnTo>
                <a:lnTo>
                  <a:pt x="200936" y="407108"/>
                </a:lnTo>
                <a:lnTo>
                  <a:pt x="140927" y="407108"/>
                </a:lnTo>
                <a:lnTo>
                  <a:pt x="138906" y="405076"/>
                </a:lnTo>
                <a:lnTo>
                  <a:pt x="138906" y="370250"/>
                </a:lnTo>
                <a:lnTo>
                  <a:pt x="140927" y="368229"/>
                </a:lnTo>
                <a:lnTo>
                  <a:pt x="204569" y="368229"/>
                </a:lnTo>
                <a:lnTo>
                  <a:pt x="206182" y="366617"/>
                </a:lnTo>
                <a:lnTo>
                  <a:pt x="206182" y="354177"/>
                </a:lnTo>
                <a:lnTo>
                  <a:pt x="204569" y="352554"/>
                </a:lnTo>
                <a:close/>
              </a:path>
              <a:path w="453390" h="479425">
                <a:moveTo>
                  <a:pt x="12261" y="352565"/>
                </a:moveTo>
                <a:lnTo>
                  <a:pt x="1633" y="352565"/>
                </a:lnTo>
                <a:lnTo>
                  <a:pt x="20" y="354209"/>
                </a:lnTo>
                <a:lnTo>
                  <a:pt x="41" y="366753"/>
                </a:lnTo>
                <a:lnTo>
                  <a:pt x="39977" y="477482"/>
                </a:lnTo>
                <a:lnTo>
                  <a:pt x="41642" y="479147"/>
                </a:lnTo>
                <a:lnTo>
                  <a:pt x="57715" y="479147"/>
                </a:lnTo>
                <a:lnTo>
                  <a:pt x="59380" y="477482"/>
                </a:lnTo>
                <a:lnTo>
                  <a:pt x="67715" y="454384"/>
                </a:lnTo>
                <a:lnTo>
                  <a:pt x="48522" y="454384"/>
                </a:lnTo>
                <a:lnTo>
                  <a:pt x="13915" y="354209"/>
                </a:lnTo>
                <a:lnTo>
                  <a:pt x="12261" y="352565"/>
                </a:lnTo>
                <a:close/>
              </a:path>
              <a:path w="453390" h="479425">
                <a:moveTo>
                  <a:pt x="97724" y="352565"/>
                </a:moveTo>
                <a:lnTo>
                  <a:pt x="87096" y="352565"/>
                </a:lnTo>
                <a:lnTo>
                  <a:pt x="85431" y="354209"/>
                </a:lnTo>
                <a:lnTo>
                  <a:pt x="50836" y="454384"/>
                </a:lnTo>
                <a:lnTo>
                  <a:pt x="67715" y="454384"/>
                </a:lnTo>
                <a:lnTo>
                  <a:pt x="99337" y="366753"/>
                </a:lnTo>
                <a:lnTo>
                  <a:pt x="99337" y="354209"/>
                </a:lnTo>
                <a:lnTo>
                  <a:pt x="97724" y="352565"/>
                </a:lnTo>
                <a:close/>
              </a:path>
              <a:path w="453390" h="479425">
                <a:moveTo>
                  <a:pt x="373161" y="352554"/>
                </a:moveTo>
                <a:lnTo>
                  <a:pt x="357025" y="352554"/>
                </a:lnTo>
                <a:lnTo>
                  <a:pt x="355413" y="354292"/>
                </a:lnTo>
                <a:lnTo>
                  <a:pt x="355413" y="477535"/>
                </a:lnTo>
                <a:lnTo>
                  <a:pt x="357025" y="479147"/>
                </a:lnTo>
                <a:lnTo>
                  <a:pt x="371276" y="479147"/>
                </a:lnTo>
                <a:lnTo>
                  <a:pt x="372889" y="477535"/>
                </a:lnTo>
                <a:lnTo>
                  <a:pt x="372889" y="380867"/>
                </a:lnTo>
                <a:lnTo>
                  <a:pt x="392290" y="380867"/>
                </a:lnTo>
                <a:lnTo>
                  <a:pt x="376637" y="354292"/>
                </a:lnTo>
                <a:lnTo>
                  <a:pt x="373161" y="352554"/>
                </a:lnTo>
                <a:close/>
              </a:path>
              <a:path w="453390" h="479425">
                <a:moveTo>
                  <a:pt x="392290" y="380867"/>
                </a:moveTo>
                <a:lnTo>
                  <a:pt x="375255" y="380867"/>
                </a:lnTo>
                <a:lnTo>
                  <a:pt x="432196" y="477535"/>
                </a:lnTo>
                <a:lnTo>
                  <a:pt x="432374" y="477535"/>
                </a:lnTo>
                <a:lnTo>
                  <a:pt x="435599" y="479147"/>
                </a:lnTo>
                <a:lnTo>
                  <a:pt x="451724" y="479147"/>
                </a:lnTo>
                <a:lnTo>
                  <a:pt x="453347" y="477535"/>
                </a:lnTo>
                <a:lnTo>
                  <a:pt x="453347" y="450823"/>
                </a:lnTo>
                <a:lnTo>
                  <a:pt x="433494" y="450823"/>
                </a:lnTo>
                <a:lnTo>
                  <a:pt x="392290" y="380867"/>
                </a:lnTo>
                <a:close/>
              </a:path>
              <a:path w="453390" h="479425">
                <a:moveTo>
                  <a:pt x="451724" y="352554"/>
                </a:moveTo>
                <a:lnTo>
                  <a:pt x="437473" y="352554"/>
                </a:lnTo>
                <a:lnTo>
                  <a:pt x="435861" y="354292"/>
                </a:lnTo>
                <a:lnTo>
                  <a:pt x="435861" y="450823"/>
                </a:lnTo>
                <a:lnTo>
                  <a:pt x="453347" y="450823"/>
                </a:lnTo>
                <a:lnTo>
                  <a:pt x="453347" y="354292"/>
                </a:lnTo>
                <a:lnTo>
                  <a:pt x="451724" y="352554"/>
                </a:lnTo>
                <a:close/>
              </a:path>
              <a:path w="453390" h="479425">
                <a:moveTo>
                  <a:pt x="246945" y="352554"/>
                </a:moveTo>
                <a:lnTo>
                  <a:pt x="230809" y="352554"/>
                </a:lnTo>
                <a:lnTo>
                  <a:pt x="229197" y="354292"/>
                </a:lnTo>
                <a:lnTo>
                  <a:pt x="229197" y="477535"/>
                </a:lnTo>
                <a:lnTo>
                  <a:pt x="230809" y="479147"/>
                </a:lnTo>
                <a:lnTo>
                  <a:pt x="245071" y="479147"/>
                </a:lnTo>
                <a:lnTo>
                  <a:pt x="246683" y="477535"/>
                </a:lnTo>
                <a:lnTo>
                  <a:pt x="246683" y="380867"/>
                </a:lnTo>
                <a:lnTo>
                  <a:pt x="266074" y="380867"/>
                </a:lnTo>
                <a:lnTo>
                  <a:pt x="250421" y="354292"/>
                </a:lnTo>
                <a:lnTo>
                  <a:pt x="246945" y="352554"/>
                </a:lnTo>
                <a:close/>
              </a:path>
              <a:path w="453390" h="479425">
                <a:moveTo>
                  <a:pt x="266074" y="380867"/>
                </a:moveTo>
                <a:lnTo>
                  <a:pt x="249039" y="380867"/>
                </a:lnTo>
                <a:lnTo>
                  <a:pt x="305970" y="477535"/>
                </a:lnTo>
                <a:lnTo>
                  <a:pt x="306147" y="477535"/>
                </a:lnTo>
                <a:lnTo>
                  <a:pt x="309372" y="479147"/>
                </a:lnTo>
                <a:lnTo>
                  <a:pt x="325508" y="479147"/>
                </a:lnTo>
                <a:lnTo>
                  <a:pt x="327131" y="477535"/>
                </a:lnTo>
                <a:lnTo>
                  <a:pt x="327131" y="450823"/>
                </a:lnTo>
                <a:lnTo>
                  <a:pt x="307278" y="450823"/>
                </a:lnTo>
                <a:lnTo>
                  <a:pt x="266074" y="380867"/>
                </a:lnTo>
                <a:close/>
              </a:path>
              <a:path w="453390" h="479425">
                <a:moveTo>
                  <a:pt x="325508" y="352554"/>
                </a:moveTo>
                <a:lnTo>
                  <a:pt x="311257" y="352554"/>
                </a:lnTo>
                <a:lnTo>
                  <a:pt x="309634" y="354292"/>
                </a:lnTo>
                <a:lnTo>
                  <a:pt x="309634" y="450823"/>
                </a:lnTo>
                <a:lnTo>
                  <a:pt x="327131" y="450823"/>
                </a:lnTo>
                <a:lnTo>
                  <a:pt x="327131" y="354292"/>
                </a:lnTo>
                <a:lnTo>
                  <a:pt x="325508" y="352554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1165"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C1F232A2-780D-267F-6B80-E8231C33F69E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20701883" y="11962473"/>
            <a:ext cx="395079" cy="5642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920" b="0" i="0">
                <a:solidFill>
                  <a:schemeClr val="bg1"/>
                </a:solidFill>
                <a:latin typeface="Replica-Mono"/>
                <a:cs typeface="Replica-Mono"/>
              </a:defRPr>
            </a:lvl1pPr>
          </a:lstStyle>
          <a:p>
            <a:pPr marL="190337">
              <a:lnSpc>
                <a:spcPts val="2229"/>
              </a:lnSpc>
            </a:pPr>
            <a:fld id="{81D60167-4931-47E6-BA6A-407CBD079E47}" type="slidenum">
              <a:rPr lang="en-US" altLang="ko-KR" spc="-53"/>
              <a:pPr marL="190337">
                <a:lnSpc>
                  <a:spcPts val="2229"/>
                </a:lnSpc>
              </a:pPr>
              <a:t>17</a:t>
            </a:fld>
            <a:endParaRPr spc="-16" dirty="0"/>
          </a:p>
        </p:txBody>
      </p:sp>
      <p:sp>
        <p:nvSpPr>
          <p:cNvPr id="25" name="object 2">
            <a:extLst>
              <a:ext uri="{FF2B5EF4-FFF2-40B4-BE49-F238E27FC236}">
                <a16:creationId xmlns:a16="http://schemas.microsoft.com/office/drawing/2014/main" id="{83F33A7A-5E76-1D2F-C779-E813A2B7F631}"/>
              </a:ext>
            </a:extLst>
          </p:cNvPr>
          <p:cNvSpPr/>
          <p:nvPr/>
        </p:nvSpPr>
        <p:spPr>
          <a:xfrm>
            <a:off x="0" y="1219149"/>
            <a:ext cx="13004800" cy="7315302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6323C"/>
          </a:solidFill>
        </p:spPr>
        <p:txBody>
          <a:bodyPr wrap="square" lIns="0" tIns="0" rIns="0" bIns="0" rtlCol="0"/>
          <a:lstStyle/>
          <a:p>
            <a:endParaRPr sz="1165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7D2973-FB56-94EB-793D-BFFC91E587A4}"/>
              </a:ext>
            </a:extLst>
          </p:cNvPr>
          <p:cNvSpPr txBox="1">
            <a:spLocks/>
          </p:cNvSpPr>
          <p:nvPr/>
        </p:nvSpPr>
        <p:spPr>
          <a:xfrm>
            <a:off x="2042762" y="2595507"/>
            <a:ext cx="9753600" cy="3871827"/>
          </a:xfrm>
          <a:prstGeom prst="rect">
            <a:avLst/>
          </a:prstGeom>
        </p:spPr>
        <p:txBody>
          <a:bodyPr vert="horz" lIns="97536" tIns="48768" rIns="97536" bIns="48768" rtlCol="0" anchor="ctr">
            <a:normAutofit fontScale="97500"/>
          </a:bodyPr>
          <a:lstStyle>
            <a:lvl1pPr algn="l" defTabSz="1152144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554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서울대학교 연구소와 </a:t>
            </a:r>
            <a:endParaRPr lang="en-US" altLang="ko-KR" sz="5914" dirty="0">
              <a:solidFill>
                <a:schemeClr val="bg1"/>
              </a:solidFill>
              <a:latin typeface="NanumSquareOTF" panose="020B0600000101010101" pitchFamily="34" charset="-127"/>
              <a:ea typeface="NanumSquareOTF" panose="020B0600000101010101" pitchFamily="34" charset="-127"/>
            </a:endParaRPr>
          </a:p>
          <a:p>
            <a:r>
              <a:rPr lang="ko-KR" altLang="en-US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함께하고 있는 프로젝트는</a:t>
            </a:r>
            <a:r>
              <a:rPr lang="en-US" altLang="ko-KR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?</a:t>
            </a:r>
            <a:endParaRPr lang="en-US" sz="5914" dirty="0">
              <a:solidFill>
                <a:schemeClr val="bg1"/>
              </a:solidFill>
              <a:latin typeface="NanumSquareOTF" panose="020B0600000101010101" pitchFamily="34" charset="-127"/>
              <a:ea typeface="NanumSquareOTF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57873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18944"/>
            <a:ext cx="13004800" cy="7315302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6323C"/>
          </a:solidFill>
        </p:spPr>
        <p:txBody>
          <a:bodyPr wrap="square" lIns="0" tIns="0" rIns="0" bIns="0" rtlCol="0"/>
          <a:lstStyle/>
          <a:p>
            <a:endParaRPr sz="1165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2209" y="799215"/>
            <a:ext cx="7974349" cy="2515013"/>
          </a:xfrm>
          <a:prstGeom prst="rect">
            <a:avLst/>
          </a:prstGeom>
        </p:spPr>
        <p:txBody>
          <a:bodyPr vert="horz" wrap="square" lIns="0" tIns="52290" rIns="0" bIns="0" rtlCol="0" anchor="ctr">
            <a:spAutoFit/>
          </a:bodyPr>
          <a:lstStyle/>
          <a:p>
            <a:pPr marL="8215">
              <a:spcBef>
                <a:spcPts val="81"/>
              </a:spcBef>
            </a:pPr>
            <a:r>
              <a:rPr spc="84" dirty="0">
                <a:solidFill>
                  <a:srgbClr val="FFFFFF"/>
                </a:solidFill>
              </a:rPr>
              <a:t>CURRENT</a:t>
            </a:r>
            <a:r>
              <a:rPr spc="207" dirty="0">
                <a:solidFill>
                  <a:srgbClr val="FFFFFF"/>
                </a:solidFill>
              </a:rPr>
              <a:t> </a:t>
            </a:r>
            <a:r>
              <a:rPr spc="62" dirty="0">
                <a:solidFill>
                  <a:srgbClr val="FFFFFF"/>
                </a:solidFill>
              </a:rPr>
              <a:t>R&amp;D</a:t>
            </a:r>
            <a:r>
              <a:rPr spc="162" dirty="0">
                <a:solidFill>
                  <a:srgbClr val="FFFFFF"/>
                </a:solidFill>
              </a:rPr>
              <a:t> </a:t>
            </a:r>
            <a:r>
              <a:rPr spc="87" dirty="0">
                <a:solidFill>
                  <a:srgbClr val="FFFFFF"/>
                </a:solidFill>
              </a:rPr>
              <a:t>PROJECT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5560436" y="2871302"/>
            <a:ext cx="7053908" cy="5073790"/>
          </a:xfrm>
          <a:prstGeom prst="rect">
            <a:avLst/>
          </a:prstGeom>
        </p:spPr>
        <p:txBody>
          <a:bodyPr vert="horz" wrap="square" lIns="0" tIns="7394" rIns="0" bIns="0" rtlCol="0" anchor="ctr">
            <a:spAutoFit/>
          </a:bodyPr>
          <a:lstStyle/>
          <a:p>
            <a:pPr marL="8215" marR="179907">
              <a:lnSpc>
                <a:spcPct val="111100"/>
              </a:lnSpc>
              <a:spcBef>
                <a:spcPts val="59"/>
              </a:spcBef>
            </a:pPr>
            <a:r>
              <a:rPr sz="2133" dirty="0">
                <a:solidFill>
                  <a:schemeClr val="bg1"/>
                </a:solidFill>
              </a:rPr>
              <a:t>As</a:t>
            </a:r>
            <a:r>
              <a:rPr sz="2133" spc="172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part</a:t>
            </a:r>
            <a:r>
              <a:rPr sz="2133" spc="178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of</a:t>
            </a:r>
            <a:r>
              <a:rPr sz="2133" spc="181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our</a:t>
            </a:r>
            <a:r>
              <a:rPr sz="2133" spc="178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commitment</a:t>
            </a:r>
            <a:r>
              <a:rPr sz="2133" spc="178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to</a:t>
            </a:r>
            <a:r>
              <a:rPr sz="2133" spc="178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researching</a:t>
            </a:r>
            <a:r>
              <a:rPr sz="2133" spc="178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and</a:t>
            </a:r>
            <a:r>
              <a:rPr sz="2133" spc="181" dirty="0">
                <a:solidFill>
                  <a:schemeClr val="bg1"/>
                </a:solidFill>
              </a:rPr>
              <a:t> </a:t>
            </a:r>
            <a:r>
              <a:rPr sz="2133" spc="-6" dirty="0">
                <a:solidFill>
                  <a:schemeClr val="bg1"/>
                </a:solidFill>
              </a:rPr>
              <a:t>developing </a:t>
            </a:r>
            <a:r>
              <a:rPr sz="2133" spc="62" dirty="0">
                <a:solidFill>
                  <a:schemeClr val="bg1"/>
                </a:solidFill>
              </a:rPr>
              <a:t>next-</a:t>
            </a:r>
            <a:r>
              <a:rPr sz="2133" spc="52" dirty="0">
                <a:solidFill>
                  <a:schemeClr val="bg1"/>
                </a:solidFill>
              </a:rPr>
              <a:t>generation,</a:t>
            </a:r>
            <a:r>
              <a:rPr sz="2133" spc="78" dirty="0">
                <a:solidFill>
                  <a:schemeClr val="bg1"/>
                </a:solidFill>
              </a:rPr>
              <a:t> </a:t>
            </a:r>
            <a:r>
              <a:rPr sz="2133" spc="42" dirty="0">
                <a:solidFill>
                  <a:schemeClr val="bg1"/>
                </a:solidFill>
              </a:rPr>
              <a:t>advanced</a:t>
            </a:r>
            <a:r>
              <a:rPr sz="2133" spc="84" dirty="0">
                <a:solidFill>
                  <a:schemeClr val="bg1"/>
                </a:solidFill>
              </a:rPr>
              <a:t> </a:t>
            </a:r>
            <a:r>
              <a:rPr sz="2133" spc="32" dirty="0">
                <a:solidFill>
                  <a:schemeClr val="bg1"/>
                </a:solidFill>
              </a:rPr>
              <a:t>delivery</a:t>
            </a:r>
            <a:r>
              <a:rPr sz="2133" spc="145" dirty="0">
                <a:solidFill>
                  <a:schemeClr val="bg1"/>
                </a:solidFill>
              </a:rPr>
              <a:t> </a:t>
            </a:r>
            <a:r>
              <a:rPr sz="2133" spc="48" dirty="0">
                <a:solidFill>
                  <a:schemeClr val="bg1"/>
                </a:solidFill>
              </a:rPr>
              <a:t>systems,</a:t>
            </a:r>
            <a:r>
              <a:rPr sz="2133" spc="84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we</a:t>
            </a:r>
            <a:r>
              <a:rPr sz="2133" spc="84" dirty="0">
                <a:solidFill>
                  <a:schemeClr val="bg1"/>
                </a:solidFill>
              </a:rPr>
              <a:t> </a:t>
            </a:r>
            <a:r>
              <a:rPr sz="2133" spc="22" dirty="0">
                <a:solidFill>
                  <a:schemeClr val="bg1"/>
                </a:solidFill>
              </a:rPr>
              <a:t>have</a:t>
            </a:r>
          </a:p>
          <a:p>
            <a:pPr marL="8215" marR="197981">
              <a:lnSpc>
                <a:spcPts val="2109"/>
              </a:lnSpc>
              <a:spcBef>
                <a:spcPts val="110"/>
              </a:spcBef>
            </a:pPr>
            <a:r>
              <a:rPr sz="2133" spc="29" dirty="0">
                <a:solidFill>
                  <a:schemeClr val="bg1"/>
                </a:solidFill>
              </a:rPr>
              <a:t>partnered</a:t>
            </a:r>
            <a:r>
              <a:rPr sz="2133" spc="197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with</a:t>
            </a:r>
            <a:r>
              <a:rPr sz="2133" spc="197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the</a:t>
            </a:r>
            <a:r>
              <a:rPr sz="2133" spc="197" dirty="0">
                <a:solidFill>
                  <a:schemeClr val="bg1"/>
                </a:solidFill>
              </a:rPr>
              <a:t> </a:t>
            </a:r>
            <a:r>
              <a:rPr sz="2133" b="1" dirty="0">
                <a:solidFill>
                  <a:schemeClr val="bg1"/>
                </a:solidFill>
              </a:rPr>
              <a:t>Translational</a:t>
            </a:r>
            <a:r>
              <a:rPr sz="2133" b="1" spc="194" dirty="0">
                <a:solidFill>
                  <a:schemeClr val="bg1"/>
                </a:solidFill>
              </a:rPr>
              <a:t> </a:t>
            </a:r>
            <a:r>
              <a:rPr sz="2133" b="1" dirty="0">
                <a:solidFill>
                  <a:schemeClr val="bg1"/>
                </a:solidFill>
              </a:rPr>
              <a:t>Molecular</a:t>
            </a:r>
            <a:r>
              <a:rPr sz="2133" b="1" spc="197" dirty="0">
                <a:solidFill>
                  <a:schemeClr val="bg1"/>
                </a:solidFill>
              </a:rPr>
              <a:t> </a:t>
            </a:r>
            <a:r>
              <a:rPr sz="2133" b="1" dirty="0">
                <a:solidFill>
                  <a:schemeClr val="bg1"/>
                </a:solidFill>
              </a:rPr>
              <a:t>Imaging</a:t>
            </a:r>
            <a:r>
              <a:rPr sz="2133" b="1" spc="197" dirty="0">
                <a:solidFill>
                  <a:schemeClr val="bg1"/>
                </a:solidFill>
              </a:rPr>
              <a:t> </a:t>
            </a:r>
            <a:r>
              <a:rPr sz="2133" b="1" spc="-16" dirty="0">
                <a:solidFill>
                  <a:schemeClr val="bg1"/>
                </a:solidFill>
              </a:rPr>
              <a:t>and </a:t>
            </a:r>
            <a:r>
              <a:rPr sz="2133" b="1" dirty="0">
                <a:solidFill>
                  <a:schemeClr val="bg1"/>
                </a:solidFill>
              </a:rPr>
              <a:t>Theranostics</a:t>
            </a:r>
            <a:r>
              <a:rPr sz="2133" b="1" spc="175" dirty="0">
                <a:solidFill>
                  <a:schemeClr val="bg1"/>
                </a:solidFill>
              </a:rPr>
              <a:t> </a:t>
            </a:r>
            <a:r>
              <a:rPr sz="2133" b="1" spc="42" dirty="0">
                <a:solidFill>
                  <a:schemeClr val="bg1"/>
                </a:solidFill>
              </a:rPr>
              <a:t>Laboratory</a:t>
            </a:r>
            <a:r>
              <a:rPr sz="2133" b="1" spc="181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at</a:t>
            </a:r>
            <a:r>
              <a:rPr sz="2133" spc="181" dirty="0">
                <a:solidFill>
                  <a:schemeClr val="bg1"/>
                </a:solidFill>
              </a:rPr>
              <a:t> </a:t>
            </a:r>
            <a:r>
              <a:rPr sz="2133" b="1" spc="42" dirty="0">
                <a:solidFill>
                  <a:schemeClr val="bg1"/>
                </a:solidFill>
              </a:rPr>
              <a:t>Seoul</a:t>
            </a:r>
            <a:r>
              <a:rPr sz="2133" b="1" spc="220" dirty="0">
                <a:solidFill>
                  <a:schemeClr val="bg1"/>
                </a:solidFill>
              </a:rPr>
              <a:t> </a:t>
            </a:r>
            <a:r>
              <a:rPr sz="2133" b="1" dirty="0">
                <a:solidFill>
                  <a:schemeClr val="bg1"/>
                </a:solidFill>
              </a:rPr>
              <a:t>National</a:t>
            </a:r>
            <a:r>
              <a:rPr sz="2133" b="1" spc="181" dirty="0">
                <a:solidFill>
                  <a:schemeClr val="bg1"/>
                </a:solidFill>
              </a:rPr>
              <a:t> </a:t>
            </a:r>
            <a:r>
              <a:rPr sz="2133" b="1" spc="45" dirty="0">
                <a:solidFill>
                  <a:schemeClr val="bg1"/>
                </a:solidFill>
              </a:rPr>
              <a:t>University </a:t>
            </a:r>
            <a:r>
              <a:rPr sz="2133" dirty="0">
                <a:solidFill>
                  <a:schemeClr val="bg1"/>
                </a:solidFill>
              </a:rPr>
              <a:t>since</a:t>
            </a:r>
            <a:r>
              <a:rPr sz="2133" spc="175" dirty="0">
                <a:solidFill>
                  <a:schemeClr val="bg1"/>
                </a:solidFill>
              </a:rPr>
              <a:t> </a:t>
            </a:r>
            <a:r>
              <a:rPr sz="2133" spc="45" dirty="0">
                <a:solidFill>
                  <a:schemeClr val="bg1"/>
                </a:solidFill>
              </a:rPr>
              <a:t>last</a:t>
            </a:r>
            <a:r>
              <a:rPr sz="2133" spc="259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year.</a:t>
            </a:r>
            <a:r>
              <a:rPr sz="2133" spc="181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This</a:t>
            </a:r>
            <a:r>
              <a:rPr sz="2133" spc="185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collaboration</a:t>
            </a:r>
            <a:r>
              <a:rPr sz="2133" spc="181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aims</a:t>
            </a:r>
            <a:r>
              <a:rPr sz="2133" spc="181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to</a:t>
            </a:r>
            <a:r>
              <a:rPr sz="2133" spc="181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apply</a:t>
            </a:r>
            <a:r>
              <a:rPr sz="2133" spc="185" dirty="0">
                <a:solidFill>
                  <a:schemeClr val="bg1"/>
                </a:solidFill>
              </a:rPr>
              <a:t> </a:t>
            </a:r>
            <a:r>
              <a:rPr sz="2133" spc="-6" dirty="0">
                <a:solidFill>
                  <a:schemeClr val="bg1"/>
                </a:solidFill>
              </a:rPr>
              <a:t>their</a:t>
            </a:r>
          </a:p>
          <a:p>
            <a:pPr marL="8215" marR="138012">
              <a:lnSpc>
                <a:spcPts val="2109"/>
              </a:lnSpc>
              <a:spcBef>
                <a:spcPts val="10"/>
              </a:spcBef>
            </a:pPr>
            <a:r>
              <a:rPr sz="2133" dirty="0">
                <a:solidFill>
                  <a:schemeClr val="bg1"/>
                </a:solidFill>
              </a:rPr>
              <a:t>precision</a:t>
            </a:r>
            <a:r>
              <a:rPr sz="2133" spc="169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drug</a:t>
            </a:r>
            <a:r>
              <a:rPr sz="2133" spc="172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delivery</a:t>
            </a:r>
            <a:r>
              <a:rPr sz="2133" spc="169" dirty="0">
                <a:solidFill>
                  <a:schemeClr val="bg1"/>
                </a:solidFill>
              </a:rPr>
              <a:t> </a:t>
            </a:r>
            <a:r>
              <a:rPr sz="2133" spc="32" dirty="0">
                <a:solidFill>
                  <a:schemeClr val="bg1"/>
                </a:solidFill>
              </a:rPr>
              <a:t>system,</a:t>
            </a:r>
            <a:r>
              <a:rPr sz="2133" spc="169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which</a:t>
            </a:r>
            <a:r>
              <a:rPr sz="2133" spc="169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is</a:t>
            </a:r>
            <a:r>
              <a:rPr sz="2133" spc="172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used</a:t>
            </a:r>
            <a:r>
              <a:rPr sz="2133" spc="169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in</a:t>
            </a:r>
            <a:r>
              <a:rPr sz="2133" spc="169" dirty="0">
                <a:solidFill>
                  <a:schemeClr val="bg1"/>
                </a:solidFill>
              </a:rPr>
              <a:t> </a:t>
            </a:r>
            <a:r>
              <a:rPr sz="2133" spc="29" dirty="0">
                <a:solidFill>
                  <a:schemeClr val="bg1"/>
                </a:solidFill>
              </a:rPr>
              <a:t>medicine, </a:t>
            </a:r>
            <a:r>
              <a:rPr sz="2133" dirty="0">
                <a:solidFill>
                  <a:schemeClr val="bg1"/>
                </a:solidFill>
              </a:rPr>
              <a:t>to</a:t>
            </a:r>
            <a:r>
              <a:rPr sz="2133" spc="178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cosmetic</a:t>
            </a:r>
            <a:r>
              <a:rPr sz="2133" spc="252" dirty="0">
                <a:solidFill>
                  <a:schemeClr val="bg1"/>
                </a:solidFill>
              </a:rPr>
              <a:t> </a:t>
            </a:r>
            <a:r>
              <a:rPr sz="2133" spc="35" dirty="0">
                <a:solidFill>
                  <a:schemeClr val="bg1"/>
                </a:solidFill>
              </a:rPr>
              <a:t>formulations.</a:t>
            </a:r>
          </a:p>
          <a:p>
            <a:pPr>
              <a:spcBef>
                <a:spcPts val="48"/>
              </a:spcBef>
            </a:pPr>
            <a:endParaRPr sz="2133" spc="35" dirty="0">
              <a:solidFill>
                <a:schemeClr val="bg1"/>
              </a:solidFill>
            </a:endParaRPr>
          </a:p>
          <a:p>
            <a:pPr marL="8215" marR="3287">
              <a:lnSpc>
                <a:spcPct val="114799"/>
              </a:lnSpc>
            </a:pPr>
            <a:r>
              <a:rPr sz="2133" dirty="0">
                <a:solidFill>
                  <a:schemeClr val="bg1"/>
                </a:solidFill>
              </a:rPr>
              <a:t>Specifically,</a:t>
            </a:r>
            <a:r>
              <a:rPr sz="2133" spc="185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we</a:t>
            </a:r>
            <a:r>
              <a:rPr sz="2133" spc="191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have</a:t>
            </a:r>
            <a:r>
              <a:rPr sz="2133" spc="194" dirty="0">
                <a:solidFill>
                  <a:schemeClr val="bg1"/>
                </a:solidFill>
              </a:rPr>
              <a:t> </a:t>
            </a:r>
            <a:r>
              <a:rPr sz="2133" spc="32" dirty="0">
                <a:solidFill>
                  <a:schemeClr val="bg1"/>
                </a:solidFill>
              </a:rPr>
              <a:t>selected</a:t>
            </a:r>
            <a:r>
              <a:rPr sz="2133" spc="191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vitamin</a:t>
            </a:r>
            <a:r>
              <a:rPr sz="2133" spc="191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C</a:t>
            </a:r>
            <a:r>
              <a:rPr sz="2133" spc="191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(L-ascorbic</a:t>
            </a:r>
            <a:r>
              <a:rPr sz="2133" spc="194" dirty="0">
                <a:solidFill>
                  <a:schemeClr val="bg1"/>
                </a:solidFill>
              </a:rPr>
              <a:t> </a:t>
            </a:r>
            <a:r>
              <a:rPr sz="2133" spc="-6" dirty="0">
                <a:solidFill>
                  <a:schemeClr val="bg1"/>
                </a:solidFill>
              </a:rPr>
              <a:t>acid)</a:t>
            </a:r>
            <a:r>
              <a:rPr sz="2133" spc="395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as</a:t>
            </a:r>
            <a:r>
              <a:rPr sz="2133" spc="162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the</a:t>
            </a:r>
            <a:r>
              <a:rPr sz="2133" spc="169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key</a:t>
            </a:r>
            <a:r>
              <a:rPr sz="2133" spc="164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active</a:t>
            </a:r>
            <a:r>
              <a:rPr sz="2133" spc="169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ingredient</a:t>
            </a:r>
            <a:r>
              <a:rPr sz="2133" spc="169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to</a:t>
            </a:r>
            <a:r>
              <a:rPr sz="2133" spc="169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stabilize</a:t>
            </a:r>
            <a:r>
              <a:rPr sz="2133" spc="164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and</a:t>
            </a:r>
            <a:r>
              <a:rPr sz="2133" spc="169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more</a:t>
            </a:r>
            <a:r>
              <a:rPr sz="2133" spc="169" dirty="0">
                <a:solidFill>
                  <a:schemeClr val="bg1"/>
                </a:solidFill>
              </a:rPr>
              <a:t> </a:t>
            </a:r>
            <a:r>
              <a:rPr sz="2133" spc="-6" dirty="0">
                <a:solidFill>
                  <a:schemeClr val="bg1"/>
                </a:solidFill>
              </a:rPr>
              <a:t>effectively </a:t>
            </a:r>
            <a:r>
              <a:rPr sz="2133" dirty="0">
                <a:solidFill>
                  <a:schemeClr val="bg1"/>
                </a:solidFill>
              </a:rPr>
              <a:t>deliver</a:t>
            </a:r>
            <a:r>
              <a:rPr sz="2133" spc="204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it</a:t>
            </a:r>
            <a:r>
              <a:rPr sz="2133" spc="207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through</a:t>
            </a:r>
            <a:r>
              <a:rPr sz="2133" spc="210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topical</a:t>
            </a:r>
            <a:r>
              <a:rPr sz="2133" spc="210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application</a:t>
            </a:r>
            <a:r>
              <a:rPr sz="2133" spc="210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using</a:t>
            </a:r>
            <a:r>
              <a:rPr sz="2133" spc="207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the</a:t>
            </a:r>
            <a:r>
              <a:rPr sz="2133" spc="210" dirty="0">
                <a:solidFill>
                  <a:schemeClr val="bg1"/>
                </a:solidFill>
              </a:rPr>
              <a:t> </a:t>
            </a:r>
            <a:r>
              <a:rPr sz="2133" spc="-6" dirty="0">
                <a:solidFill>
                  <a:schemeClr val="bg1"/>
                </a:solidFill>
              </a:rPr>
              <a:t>laboratory’s </a:t>
            </a:r>
            <a:r>
              <a:rPr sz="2133" spc="32" dirty="0">
                <a:solidFill>
                  <a:schemeClr val="bg1"/>
                </a:solidFill>
              </a:rPr>
              <a:t>advanced</a:t>
            </a:r>
            <a:r>
              <a:rPr sz="2133" spc="194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precision</a:t>
            </a:r>
            <a:r>
              <a:rPr sz="2133" spc="197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drug</a:t>
            </a:r>
            <a:r>
              <a:rPr sz="2133" spc="201" dirty="0">
                <a:solidFill>
                  <a:schemeClr val="bg1"/>
                </a:solidFill>
              </a:rPr>
              <a:t> </a:t>
            </a:r>
            <a:r>
              <a:rPr sz="2133" dirty="0">
                <a:solidFill>
                  <a:schemeClr val="bg1"/>
                </a:solidFill>
              </a:rPr>
              <a:t>delivery</a:t>
            </a:r>
            <a:r>
              <a:rPr sz="2133" spc="197" dirty="0">
                <a:solidFill>
                  <a:schemeClr val="bg1"/>
                </a:solidFill>
              </a:rPr>
              <a:t> </a:t>
            </a:r>
            <a:r>
              <a:rPr sz="2133" spc="29" dirty="0">
                <a:solidFill>
                  <a:schemeClr val="bg1"/>
                </a:solidFill>
              </a:rPr>
              <a:t>system.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42024" y="7703331"/>
            <a:ext cx="1762590" cy="367685"/>
          </a:xfrm>
          <a:prstGeom prst="rect">
            <a:avLst/>
          </a:prstGeom>
        </p:spPr>
        <p:txBody>
          <a:bodyPr vert="horz" wrap="square" lIns="0" tIns="9037" rIns="0" bIns="0" rtlCol="0">
            <a:spAutoFit/>
          </a:bodyPr>
          <a:lstStyle/>
          <a:p>
            <a:pPr marL="8215">
              <a:spcBef>
                <a:spcPts val="71"/>
              </a:spcBef>
            </a:pPr>
            <a:r>
              <a:rPr sz="1165" i="1" dirty="0">
                <a:solidFill>
                  <a:srgbClr val="FFFFFF"/>
                </a:solidFill>
              </a:rPr>
              <a:t>Seoul</a:t>
            </a:r>
            <a:r>
              <a:rPr sz="1165" i="1" spc="217" dirty="0">
                <a:solidFill>
                  <a:srgbClr val="FFFFFF"/>
                </a:solidFill>
              </a:rPr>
              <a:t> </a:t>
            </a:r>
            <a:r>
              <a:rPr sz="1165" i="1" dirty="0">
                <a:solidFill>
                  <a:srgbClr val="FFFFFF"/>
                </a:solidFill>
              </a:rPr>
              <a:t>National</a:t>
            </a:r>
            <a:r>
              <a:rPr sz="1165" i="1" spc="220" dirty="0">
                <a:solidFill>
                  <a:srgbClr val="FFFFFF"/>
                </a:solidFill>
              </a:rPr>
              <a:t> </a:t>
            </a:r>
            <a:r>
              <a:rPr sz="1165" i="1" spc="-6" dirty="0">
                <a:solidFill>
                  <a:srgbClr val="FFFFFF"/>
                </a:solidFill>
              </a:rPr>
              <a:t>University</a:t>
            </a:r>
            <a:endParaRPr sz="1165"/>
          </a:p>
        </p:txBody>
      </p:sp>
      <p:sp>
        <p:nvSpPr>
          <p:cNvPr id="6" name="object 6"/>
          <p:cNvSpPr/>
          <p:nvPr/>
        </p:nvSpPr>
        <p:spPr>
          <a:xfrm>
            <a:off x="6724283" y="3280576"/>
            <a:ext cx="515099" cy="515099"/>
          </a:xfrm>
          <a:custGeom>
            <a:avLst/>
            <a:gdLst/>
            <a:ahLst/>
            <a:cxnLst/>
            <a:rect l="l" t="t" r="r" b="b"/>
            <a:pathLst>
              <a:path w="796290" h="796289">
                <a:moveTo>
                  <a:pt x="397893" y="795787"/>
                </a:moveTo>
                <a:lnTo>
                  <a:pt x="443450" y="791194"/>
                </a:lnTo>
                <a:lnTo>
                  <a:pt x="485881" y="778023"/>
                </a:lnTo>
                <a:lnTo>
                  <a:pt x="524279" y="757183"/>
                </a:lnTo>
                <a:lnTo>
                  <a:pt x="557733" y="729581"/>
                </a:lnTo>
                <a:lnTo>
                  <a:pt x="585334" y="696127"/>
                </a:lnTo>
                <a:lnTo>
                  <a:pt x="606175" y="657730"/>
                </a:lnTo>
                <a:lnTo>
                  <a:pt x="619346" y="615298"/>
                </a:lnTo>
                <a:lnTo>
                  <a:pt x="623939" y="569741"/>
                </a:lnTo>
                <a:lnTo>
                  <a:pt x="619346" y="524187"/>
                </a:lnTo>
                <a:lnTo>
                  <a:pt x="606175" y="481757"/>
                </a:lnTo>
                <a:lnTo>
                  <a:pt x="585334" y="443360"/>
                </a:lnTo>
                <a:lnTo>
                  <a:pt x="557733" y="409906"/>
                </a:lnTo>
                <a:lnTo>
                  <a:pt x="524279" y="382303"/>
                </a:lnTo>
                <a:lnTo>
                  <a:pt x="485881" y="361461"/>
                </a:lnTo>
                <a:lnTo>
                  <a:pt x="443450" y="348289"/>
                </a:lnTo>
                <a:lnTo>
                  <a:pt x="397893" y="343696"/>
                </a:lnTo>
                <a:lnTo>
                  <a:pt x="352336" y="348289"/>
                </a:lnTo>
                <a:lnTo>
                  <a:pt x="309905" y="361461"/>
                </a:lnTo>
                <a:lnTo>
                  <a:pt x="271508" y="382303"/>
                </a:lnTo>
                <a:lnTo>
                  <a:pt x="238054" y="409906"/>
                </a:lnTo>
                <a:lnTo>
                  <a:pt x="210452" y="443360"/>
                </a:lnTo>
                <a:lnTo>
                  <a:pt x="189611" y="481757"/>
                </a:lnTo>
                <a:lnTo>
                  <a:pt x="176440" y="524187"/>
                </a:lnTo>
                <a:lnTo>
                  <a:pt x="171848" y="569741"/>
                </a:lnTo>
                <a:lnTo>
                  <a:pt x="176440" y="615298"/>
                </a:lnTo>
                <a:lnTo>
                  <a:pt x="189611" y="657730"/>
                </a:lnTo>
                <a:lnTo>
                  <a:pt x="210452" y="696127"/>
                </a:lnTo>
                <a:lnTo>
                  <a:pt x="238054" y="729581"/>
                </a:lnTo>
                <a:lnTo>
                  <a:pt x="271508" y="757183"/>
                </a:lnTo>
                <a:lnTo>
                  <a:pt x="309905" y="778023"/>
                </a:lnTo>
                <a:lnTo>
                  <a:pt x="352336" y="791194"/>
                </a:lnTo>
                <a:lnTo>
                  <a:pt x="397893" y="795787"/>
                </a:lnTo>
                <a:close/>
              </a:path>
              <a:path w="796290" h="796289">
                <a:moveTo>
                  <a:pt x="397893" y="795787"/>
                </a:moveTo>
                <a:lnTo>
                  <a:pt x="443888" y="792412"/>
                </a:lnTo>
                <a:lnTo>
                  <a:pt x="487788" y="782608"/>
                </a:lnTo>
                <a:lnTo>
                  <a:pt x="529110" y="766857"/>
                </a:lnTo>
                <a:lnTo>
                  <a:pt x="567375" y="745641"/>
                </a:lnTo>
                <a:lnTo>
                  <a:pt x="602100" y="719440"/>
                </a:lnTo>
                <a:lnTo>
                  <a:pt x="632804" y="688736"/>
                </a:lnTo>
                <a:lnTo>
                  <a:pt x="659005" y="654011"/>
                </a:lnTo>
                <a:lnTo>
                  <a:pt x="680221" y="615747"/>
                </a:lnTo>
                <a:lnTo>
                  <a:pt x="695972" y="574424"/>
                </a:lnTo>
                <a:lnTo>
                  <a:pt x="705776" y="530524"/>
                </a:lnTo>
                <a:lnTo>
                  <a:pt x="709151" y="484529"/>
                </a:lnTo>
                <a:lnTo>
                  <a:pt x="705776" y="438534"/>
                </a:lnTo>
                <a:lnTo>
                  <a:pt x="695972" y="394635"/>
                </a:lnTo>
                <a:lnTo>
                  <a:pt x="680221" y="353312"/>
                </a:lnTo>
                <a:lnTo>
                  <a:pt x="659005" y="315047"/>
                </a:lnTo>
                <a:lnTo>
                  <a:pt x="632804" y="280322"/>
                </a:lnTo>
                <a:lnTo>
                  <a:pt x="602100" y="249619"/>
                </a:lnTo>
                <a:lnTo>
                  <a:pt x="567375" y="223418"/>
                </a:lnTo>
                <a:lnTo>
                  <a:pt x="529110" y="202201"/>
                </a:lnTo>
                <a:lnTo>
                  <a:pt x="487788" y="186450"/>
                </a:lnTo>
                <a:lnTo>
                  <a:pt x="443888" y="176647"/>
                </a:lnTo>
                <a:lnTo>
                  <a:pt x="397893" y="173272"/>
                </a:lnTo>
                <a:lnTo>
                  <a:pt x="351898" y="176647"/>
                </a:lnTo>
                <a:lnTo>
                  <a:pt x="307999" y="186450"/>
                </a:lnTo>
                <a:lnTo>
                  <a:pt x="266676" y="202201"/>
                </a:lnTo>
                <a:lnTo>
                  <a:pt x="228411" y="223418"/>
                </a:lnTo>
                <a:lnTo>
                  <a:pt x="193686" y="249619"/>
                </a:lnTo>
                <a:lnTo>
                  <a:pt x="162983" y="280322"/>
                </a:lnTo>
                <a:lnTo>
                  <a:pt x="136782" y="315047"/>
                </a:lnTo>
                <a:lnTo>
                  <a:pt x="115565" y="353312"/>
                </a:lnTo>
                <a:lnTo>
                  <a:pt x="99814" y="394635"/>
                </a:lnTo>
                <a:lnTo>
                  <a:pt x="90010" y="438534"/>
                </a:lnTo>
                <a:lnTo>
                  <a:pt x="86636" y="484529"/>
                </a:lnTo>
                <a:lnTo>
                  <a:pt x="90010" y="530524"/>
                </a:lnTo>
                <a:lnTo>
                  <a:pt x="99814" y="574424"/>
                </a:lnTo>
                <a:lnTo>
                  <a:pt x="115565" y="615747"/>
                </a:lnTo>
                <a:lnTo>
                  <a:pt x="136782" y="654011"/>
                </a:lnTo>
                <a:lnTo>
                  <a:pt x="162983" y="688736"/>
                </a:lnTo>
                <a:lnTo>
                  <a:pt x="193686" y="719440"/>
                </a:lnTo>
                <a:lnTo>
                  <a:pt x="228411" y="745641"/>
                </a:lnTo>
                <a:lnTo>
                  <a:pt x="266676" y="766857"/>
                </a:lnTo>
                <a:lnTo>
                  <a:pt x="307999" y="782608"/>
                </a:lnTo>
                <a:lnTo>
                  <a:pt x="351898" y="792412"/>
                </a:lnTo>
                <a:lnTo>
                  <a:pt x="397893" y="795787"/>
                </a:lnTo>
                <a:close/>
              </a:path>
              <a:path w="796290" h="796289">
                <a:moveTo>
                  <a:pt x="397893" y="795787"/>
                </a:moveTo>
                <a:lnTo>
                  <a:pt x="444296" y="793110"/>
                </a:lnTo>
                <a:lnTo>
                  <a:pt x="489127" y="785278"/>
                </a:lnTo>
                <a:lnTo>
                  <a:pt x="532087" y="772590"/>
                </a:lnTo>
                <a:lnTo>
                  <a:pt x="572878" y="755345"/>
                </a:lnTo>
                <a:lnTo>
                  <a:pt x="611200" y="733840"/>
                </a:lnTo>
                <a:lnTo>
                  <a:pt x="646756" y="708375"/>
                </a:lnTo>
                <a:lnTo>
                  <a:pt x="679247" y="679247"/>
                </a:lnTo>
                <a:lnTo>
                  <a:pt x="708375" y="646756"/>
                </a:lnTo>
                <a:lnTo>
                  <a:pt x="733840" y="611200"/>
                </a:lnTo>
                <a:lnTo>
                  <a:pt x="755345" y="572878"/>
                </a:lnTo>
                <a:lnTo>
                  <a:pt x="772590" y="532087"/>
                </a:lnTo>
                <a:lnTo>
                  <a:pt x="785278" y="489127"/>
                </a:lnTo>
                <a:lnTo>
                  <a:pt x="793110" y="444296"/>
                </a:lnTo>
                <a:lnTo>
                  <a:pt x="795787" y="397893"/>
                </a:lnTo>
                <a:lnTo>
                  <a:pt x="793110" y="351490"/>
                </a:lnTo>
                <a:lnTo>
                  <a:pt x="785278" y="306659"/>
                </a:lnTo>
                <a:lnTo>
                  <a:pt x="772590" y="263699"/>
                </a:lnTo>
                <a:lnTo>
                  <a:pt x="755345" y="222909"/>
                </a:lnTo>
                <a:lnTo>
                  <a:pt x="733840" y="184586"/>
                </a:lnTo>
                <a:lnTo>
                  <a:pt x="708375" y="149030"/>
                </a:lnTo>
                <a:lnTo>
                  <a:pt x="679247" y="116539"/>
                </a:lnTo>
                <a:lnTo>
                  <a:pt x="646756" y="87412"/>
                </a:lnTo>
                <a:lnTo>
                  <a:pt x="611200" y="61946"/>
                </a:lnTo>
                <a:lnTo>
                  <a:pt x="572878" y="40442"/>
                </a:lnTo>
                <a:lnTo>
                  <a:pt x="532087" y="23196"/>
                </a:lnTo>
                <a:lnTo>
                  <a:pt x="489127" y="10508"/>
                </a:lnTo>
                <a:lnTo>
                  <a:pt x="444296" y="2676"/>
                </a:lnTo>
                <a:lnTo>
                  <a:pt x="397893" y="0"/>
                </a:lnTo>
                <a:lnTo>
                  <a:pt x="351490" y="2676"/>
                </a:lnTo>
                <a:lnTo>
                  <a:pt x="306659" y="10508"/>
                </a:lnTo>
                <a:lnTo>
                  <a:pt x="263699" y="23196"/>
                </a:lnTo>
                <a:lnTo>
                  <a:pt x="222909" y="40442"/>
                </a:lnTo>
                <a:lnTo>
                  <a:pt x="184586" y="61946"/>
                </a:lnTo>
                <a:lnTo>
                  <a:pt x="149030" y="87412"/>
                </a:lnTo>
                <a:lnTo>
                  <a:pt x="116539" y="116539"/>
                </a:lnTo>
                <a:lnTo>
                  <a:pt x="87412" y="149030"/>
                </a:lnTo>
                <a:lnTo>
                  <a:pt x="61946" y="184586"/>
                </a:lnTo>
                <a:lnTo>
                  <a:pt x="40442" y="222909"/>
                </a:lnTo>
                <a:lnTo>
                  <a:pt x="23196" y="263699"/>
                </a:lnTo>
                <a:lnTo>
                  <a:pt x="10508" y="306659"/>
                </a:lnTo>
                <a:lnTo>
                  <a:pt x="2676" y="351490"/>
                </a:lnTo>
                <a:lnTo>
                  <a:pt x="0" y="397893"/>
                </a:lnTo>
                <a:lnTo>
                  <a:pt x="2676" y="444296"/>
                </a:lnTo>
                <a:lnTo>
                  <a:pt x="10508" y="489127"/>
                </a:lnTo>
                <a:lnTo>
                  <a:pt x="23196" y="532087"/>
                </a:lnTo>
                <a:lnTo>
                  <a:pt x="40442" y="572878"/>
                </a:lnTo>
                <a:lnTo>
                  <a:pt x="61946" y="611200"/>
                </a:lnTo>
                <a:lnTo>
                  <a:pt x="87412" y="646756"/>
                </a:lnTo>
                <a:lnTo>
                  <a:pt x="116539" y="679247"/>
                </a:lnTo>
                <a:lnTo>
                  <a:pt x="149030" y="708375"/>
                </a:lnTo>
                <a:lnTo>
                  <a:pt x="184586" y="733840"/>
                </a:lnTo>
                <a:lnTo>
                  <a:pt x="222909" y="755345"/>
                </a:lnTo>
                <a:lnTo>
                  <a:pt x="263699" y="772590"/>
                </a:lnTo>
                <a:lnTo>
                  <a:pt x="306659" y="785278"/>
                </a:lnTo>
                <a:lnTo>
                  <a:pt x="351490" y="793110"/>
                </a:lnTo>
                <a:lnTo>
                  <a:pt x="397893" y="795787"/>
                </a:lnTo>
                <a:close/>
              </a:path>
            </a:pathLst>
          </a:custGeom>
          <a:ln w="785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165"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010028"/>
            <a:ext cx="5421263" cy="4902361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2467702" y="1462783"/>
            <a:ext cx="293285" cy="310127"/>
          </a:xfrm>
          <a:custGeom>
            <a:avLst/>
            <a:gdLst/>
            <a:ahLst/>
            <a:cxnLst/>
            <a:rect l="l" t="t" r="r" b="b"/>
            <a:pathLst>
              <a:path w="453390" h="479425">
                <a:moveTo>
                  <a:pt x="11811" y="6680"/>
                </a:moveTo>
                <a:lnTo>
                  <a:pt x="1821" y="6680"/>
                </a:lnTo>
                <a:lnTo>
                  <a:pt x="0" y="8502"/>
                </a:lnTo>
                <a:lnTo>
                  <a:pt x="0" y="21371"/>
                </a:lnTo>
                <a:lnTo>
                  <a:pt x="153209" y="286745"/>
                </a:lnTo>
                <a:lnTo>
                  <a:pt x="155031" y="288567"/>
                </a:lnTo>
                <a:lnTo>
                  <a:pt x="174539" y="288567"/>
                </a:lnTo>
                <a:lnTo>
                  <a:pt x="176350" y="286745"/>
                </a:lnTo>
                <a:lnTo>
                  <a:pt x="194946" y="254536"/>
                </a:lnTo>
                <a:lnTo>
                  <a:pt x="154654" y="254536"/>
                </a:lnTo>
                <a:lnTo>
                  <a:pt x="138236" y="224338"/>
                </a:lnTo>
                <a:lnTo>
                  <a:pt x="13622" y="8502"/>
                </a:lnTo>
                <a:lnTo>
                  <a:pt x="11811" y="6680"/>
                </a:lnTo>
                <a:close/>
              </a:path>
              <a:path w="453390" h="479425">
                <a:moveTo>
                  <a:pt x="376863" y="20732"/>
                </a:moveTo>
                <a:lnTo>
                  <a:pt x="329937" y="20732"/>
                </a:lnTo>
                <a:lnTo>
                  <a:pt x="371635" y="36855"/>
                </a:lnTo>
                <a:lnTo>
                  <a:pt x="404983" y="65496"/>
                </a:lnTo>
                <a:lnTo>
                  <a:pt x="427104" y="103783"/>
                </a:lnTo>
                <a:lnTo>
                  <a:pt x="435117" y="148843"/>
                </a:lnTo>
                <a:lnTo>
                  <a:pt x="435117" y="286745"/>
                </a:lnTo>
                <a:lnTo>
                  <a:pt x="436939" y="288567"/>
                </a:lnTo>
                <a:lnTo>
                  <a:pt x="451525" y="288567"/>
                </a:lnTo>
                <a:lnTo>
                  <a:pt x="453347" y="286745"/>
                </a:lnTo>
                <a:lnTo>
                  <a:pt x="453347" y="148843"/>
                </a:lnTo>
                <a:lnTo>
                  <a:pt x="445746" y="101844"/>
                </a:lnTo>
                <a:lnTo>
                  <a:pt x="424591" y="60991"/>
                </a:lnTo>
                <a:lnTo>
                  <a:pt x="392353" y="28753"/>
                </a:lnTo>
                <a:lnTo>
                  <a:pt x="376863" y="20732"/>
                </a:lnTo>
                <a:close/>
              </a:path>
              <a:path w="453390" h="479425">
                <a:moveTo>
                  <a:pt x="304514" y="0"/>
                </a:moveTo>
                <a:lnTo>
                  <a:pt x="257514" y="7599"/>
                </a:lnTo>
                <a:lnTo>
                  <a:pt x="216658" y="28753"/>
                </a:lnTo>
                <a:lnTo>
                  <a:pt x="184417" y="60991"/>
                </a:lnTo>
                <a:lnTo>
                  <a:pt x="163261" y="101844"/>
                </a:lnTo>
                <a:lnTo>
                  <a:pt x="155660" y="148843"/>
                </a:lnTo>
                <a:lnTo>
                  <a:pt x="155660" y="217166"/>
                </a:lnTo>
                <a:lnTo>
                  <a:pt x="156665" y="254536"/>
                </a:lnTo>
                <a:lnTo>
                  <a:pt x="172884" y="254536"/>
                </a:lnTo>
                <a:lnTo>
                  <a:pt x="173900" y="217166"/>
                </a:lnTo>
                <a:lnTo>
                  <a:pt x="173900" y="148843"/>
                </a:lnTo>
                <a:lnTo>
                  <a:pt x="184179" y="98053"/>
                </a:lnTo>
                <a:lnTo>
                  <a:pt x="212196" y="56534"/>
                </a:lnTo>
                <a:lnTo>
                  <a:pt x="253718" y="28519"/>
                </a:lnTo>
                <a:lnTo>
                  <a:pt x="303841" y="18376"/>
                </a:lnTo>
                <a:lnTo>
                  <a:pt x="372314" y="18376"/>
                </a:lnTo>
                <a:lnTo>
                  <a:pt x="351504" y="7599"/>
                </a:lnTo>
                <a:lnTo>
                  <a:pt x="304514" y="0"/>
                </a:lnTo>
                <a:close/>
              </a:path>
              <a:path w="453390" h="479425">
                <a:moveTo>
                  <a:pt x="372314" y="18376"/>
                </a:moveTo>
                <a:lnTo>
                  <a:pt x="310241" y="18376"/>
                </a:lnTo>
                <a:lnTo>
                  <a:pt x="191166" y="224642"/>
                </a:lnTo>
                <a:lnTo>
                  <a:pt x="174905" y="254536"/>
                </a:lnTo>
                <a:lnTo>
                  <a:pt x="194946" y="254536"/>
                </a:lnTo>
                <a:lnTo>
                  <a:pt x="329937" y="20732"/>
                </a:lnTo>
                <a:lnTo>
                  <a:pt x="376863" y="20732"/>
                </a:lnTo>
                <a:lnTo>
                  <a:pt x="372314" y="18376"/>
                </a:lnTo>
                <a:close/>
              </a:path>
              <a:path w="453390" h="479425">
                <a:moveTo>
                  <a:pt x="204569" y="352554"/>
                </a:moveTo>
                <a:lnTo>
                  <a:pt x="123032" y="352554"/>
                </a:lnTo>
                <a:lnTo>
                  <a:pt x="121420" y="354177"/>
                </a:lnTo>
                <a:lnTo>
                  <a:pt x="121420" y="477535"/>
                </a:lnTo>
                <a:lnTo>
                  <a:pt x="123032" y="479147"/>
                </a:lnTo>
                <a:lnTo>
                  <a:pt x="204569" y="479147"/>
                </a:lnTo>
                <a:lnTo>
                  <a:pt x="206182" y="477535"/>
                </a:lnTo>
                <a:lnTo>
                  <a:pt x="206182" y="465095"/>
                </a:lnTo>
                <a:lnTo>
                  <a:pt x="204569" y="463472"/>
                </a:lnTo>
                <a:lnTo>
                  <a:pt x="140927" y="463472"/>
                </a:lnTo>
                <a:lnTo>
                  <a:pt x="138906" y="461451"/>
                </a:lnTo>
                <a:lnTo>
                  <a:pt x="138906" y="424793"/>
                </a:lnTo>
                <a:lnTo>
                  <a:pt x="140927" y="422772"/>
                </a:lnTo>
                <a:lnTo>
                  <a:pt x="200936" y="422772"/>
                </a:lnTo>
                <a:lnTo>
                  <a:pt x="202548" y="421159"/>
                </a:lnTo>
                <a:lnTo>
                  <a:pt x="202548" y="408720"/>
                </a:lnTo>
                <a:lnTo>
                  <a:pt x="200936" y="407108"/>
                </a:lnTo>
                <a:lnTo>
                  <a:pt x="140927" y="407108"/>
                </a:lnTo>
                <a:lnTo>
                  <a:pt x="138906" y="405076"/>
                </a:lnTo>
                <a:lnTo>
                  <a:pt x="138906" y="370250"/>
                </a:lnTo>
                <a:lnTo>
                  <a:pt x="140927" y="368229"/>
                </a:lnTo>
                <a:lnTo>
                  <a:pt x="204569" y="368229"/>
                </a:lnTo>
                <a:lnTo>
                  <a:pt x="206182" y="366617"/>
                </a:lnTo>
                <a:lnTo>
                  <a:pt x="206182" y="354177"/>
                </a:lnTo>
                <a:lnTo>
                  <a:pt x="204569" y="352554"/>
                </a:lnTo>
                <a:close/>
              </a:path>
              <a:path w="453390" h="479425">
                <a:moveTo>
                  <a:pt x="12261" y="352565"/>
                </a:moveTo>
                <a:lnTo>
                  <a:pt x="1633" y="352565"/>
                </a:lnTo>
                <a:lnTo>
                  <a:pt x="20" y="354209"/>
                </a:lnTo>
                <a:lnTo>
                  <a:pt x="41" y="366753"/>
                </a:lnTo>
                <a:lnTo>
                  <a:pt x="39977" y="477482"/>
                </a:lnTo>
                <a:lnTo>
                  <a:pt x="41642" y="479147"/>
                </a:lnTo>
                <a:lnTo>
                  <a:pt x="57715" y="479147"/>
                </a:lnTo>
                <a:lnTo>
                  <a:pt x="59380" y="477482"/>
                </a:lnTo>
                <a:lnTo>
                  <a:pt x="67715" y="454384"/>
                </a:lnTo>
                <a:lnTo>
                  <a:pt x="48522" y="454384"/>
                </a:lnTo>
                <a:lnTo>
                  <a:pt x="13915" y="354209"/>
                </a:lnTo>
                <a:lnTo>
                  <a:pt x="12261" y="352565"/>
                </a:lnTo>
                <a:close/>
              </a:path>
              <a:path w="453390" h="479425">
                <a:moveTo>
                  <a:pt x="97724" y="352565"/>
                </a:moveTo>
                <a:lnTo>
                  <a:pt x="87096" y="352565"/>
                </a:lnTo>
                <a:lnTo>
                  <a:pt x="85431" y="354209"/>
                </a:lnTo>
                <a:lnTo>
                  <a:pt x="50836" y="454384"/>
                </a:lnTo>
                <a:lnTo>
                  <a:pt x="67715" y="454384"/>
                </a:lnTo>
                <a:lnTo>
                  <a:pt x="99337" y="366753"/>
                </a:lnTo>
                <a:lnTo>
                  <a:pt x="99337" y="354209"/>
                </a:lnTo>
                <a:lnTo>
                  <a:pt x="97724" y="352565"/>
                </a:lnTo>
                <a:close/>
              </a:path>
              <a:path w="453390" h="479425">
                <a:moveTo>
                  <a:pt x="373161" y="352554"/>
                </a:moveTo>
                <a:lnTo>
                  <a:pt x="357025" y="352554"/>
                </a:lnTo>
                <a:lnTo>
                  <a:pt x="355413" y="354292"/>
                </a:lnTo>
                <a:lnTo>
                  <a:pt x="355413" y="477535"/>
                </a:lnTo>
                <a:lnTo>
                  <a:pt x="357025" y="479147"/>
                </a:lnTo>
                <a:lnTo>
                  <a:pt x="371276" y="479147"/>
                </a:lnTo>
                <a:lnTo>
                  <a:pt x="372889" y="477535"/>
                </a:lnTo>
                <a:lnTo>
                  <a:pt x="372889" y="380867"/>
                </a:lnTo>
                <a:lnTo>
                  <a:pt x="392290" y="380867"/>
                </a:lnTo>
                <a:lnTo>
                  <a:pt x="376637" y="354292"/>
                </a:lnTo>
                <a:lnTo>
                  <a:pt x="373161" y="352554"/>
                </a:lnTo>
                <a:close/>
              </a:path>
              <a:path w="453390" h="479425">
                <a:moveTo>
                  <a:pt x="392290" y="380867"/>
                </a:moveTo>
                <a:lnTo>
                  <a:pt x="375255" y="380867"/>
                </a:lnTo>
                <a:lnTo>
                  <a:pt x="432196" y="477535"/>
                </a:lnTo>
                <a:lnTo>
                  <a:pt x="432374" y="477535"/>
                </a:lnTo>
                <a:lnTo>
                  <a:pt x="435599" y="479147"/>
                </a:lnTo>
                <a:lnTo>
                  <a:pt x="451724" y="479147"/>
                </a:lnTo>
                <a:lnTo>
                  <a:pt x="453347" y="477535"/>
                </a:lnTo>
                <a:lnTo>
                  <a:pt x="453347" y="450823"/>
                </a:lnTo>
                <a:lnTo>
                  <a:pt x="433494" y="450823"/>
                </a:lnTo>
                <a:lnTo>
                  <a:pt x="392290" y="380867"/>
                </a:lnTo>
                <a:close/>
              </a:path>
              <a:path w="453390" h="479425">
                <a:moveTo>
                  <a:pt x="451724" y="352554"/>
                </a:moveTo>
                <a:lnTo>
                  <a:pt x="437473" y="352554"/>
                </a:lnTo>
                <a:lnTo>
                  <a:pt x="435861" y="354292"/>
                </a:lnTo>
                <a:lnTo>
                  <a:pt x="435861" y="450823"/>
                </a:lnTo>
                <a:lnTo>
                  <a:pt x="453347" y="450823"/>
                </a:lnTo>
                <a:lnTo>
                  <a:pt x="453347" y="354292"/>
                </a:lnTo>
                <a:lnTo>
                  <a:pt x="451724" y="352554"/>
                </a:lnTo>
                <a:close/>
              </a:path>
              <a:path w="453390" h="479425">
                <a:moveTo>
                  <a:pt x="246945" y="352554"/>
                </a:moveTo>
                <a:lnTo>
                  <a:pt x="230809" y="352554"/>
                </a:lnTo>
                <a:lnTo>
                  <a:pt x="229197" y="354292"/>
                </a:lnTo>
                <a:lnTo>
                  <a:pt x="229197" y="477535"/>
                </a:lnTo>
                <a:lnTo>
                  <a:pt x="230809" y="479147"/>
                </a:lnTo>
                <a:lnTo>
                  <a:pt x="245071" y="479147"/>
                </a:lnTo>
                <a:lnTo>
                  <a:pt x="246683" y="477535"/>
                </a:lnTo>
                <a:lnTo>
                  <a:pt x="246683" y="380867"/>
                </a:lnTo>
                <a:lnTo>
                  <a:pt x="266074" y="380867"/>
                </a:lnTo>
                <a:lnTo>
                  <a:pt x="250421" y="354292"/>
                </a:lnTo>
                <a:lnTo>
                  <a:pt x="246945" y="352554"/>
                </a:lnTo>
                <a:close/>
              </a:path>
              <a:path w="453390" h="479425">
                <a:moveTo>
                  <a:pt x="266074" y="380867"/>
                </a:moveTo>
                <a:lnTo>
                  <a:pt x="249039" y="380867"/>
                </a:lnTo>
                <a:lnTo>
                  <a:pt x="305970" y="477535"/>
                </a:lnTo>
                <a:lnTo>
                  <a:pt x="306147" y="477535"/>
                </a:lnTo>
                <a:lnTo>
                  <a:pt x="309372" y="479147"/>
                </a:lnTo>
                <a:lnTo>
                  <a:pt x="325508" y="479147"/>
                </a:lnTo>
                <a:lnTo>
                  <a:pt x="327131" y="477535"/>
                </a:lnTo>
                <a:lnTo>
                  <a:pt x="327131" y="450823"/>
                </a:lnTo>
                <a:lnTo>
                  <a:pt x="307278" y="450823"/>
                </a:lnTo>
                <a:lnTo>
                  <a:pt x="266074" y="380867"/>
                </a:lnTo>
                <a:close/>
              </a:path>
              <a:path w="453390" h="479425">
                <a:moveTo>
                  <a:pt x="325508" y="352554"/>
                </a:moveTo>
                <a:lnTo>
                  <a:pt x="311257" y="352554"/>
                </a:lnTo>
                <a:lnTo>
                  <a:pt x="309634" y="354292"/>
                </a:lnTo>
                <a:lnTo>
                  <a:pt x="309634" y="450823"/>
                </a:lnTo>
                <a:lnTo>
                  <a:pt x="327131" y="450823"/>
                </a:lnTo>
                <a:lnTo>
                  <a:pt x="327131" y="354292"/>
                </a:lnTo>
                <a:lnTo>
                  <a:pt x="325508" y="352554"/>
                </a:lnTo>
                <a:close/>
              </a:path>
            </a:pathLst>
          </a:custGeom>
          <a:solidFill>
            <a:srgbClr val="FFFFFF">
              <a:alpha val="59999"/>
            </a:srgbClr>
          </a:solidFill>
        </p:spPr>
        <p:txBody>
          <a:bodyPr wrap="square" lIns="0" tIns="0" rIns="0" bIns="0" rtlCol="0"/>
          <a:lstStyle/>
          <a:p>
            <a:endParaRPr sz="1165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20701883" y="11962473"/>
            <a:ext cx="395079" cy="5642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920" b="0" i="0">
                <a:solidFill>
                  <a:schemeClr val="bg1"/>
                </a:solidFill>
                <a:latin typeface="Replica-Mono"/>
                <a:cs typeface="Replica-Mono"/>
              </a:defRPr>
            </a:lvl1pPr>
          </a:lstStyle>
          <a:p>
            <a:pPr marL="190337">
              <a:lnSpc>
                <a:spcPts val="2229"/>
              </a:lnSpc>
            </a:pPr>
            <a:fld id="{81D60167-4931-47E6-BA6A-407CBD079E47}" type="slidenum">
              <a:rPr lang="en-US" altLang="ko-KR" spc="-53"/>
              <a:pPr marL="190337">
                <a:lnSpc>
                  <a:spcPts val="2229"/>
                </a:lnSpc>
              </a:pPr>
              <a:t>18</a:t>
            </a:fld>
            <a:endParaRPr spc="-16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75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EAEA62-9378-A7EB-C044-5C3A38B37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38EB17B-41EE-A7D4-B6F9-C6193AA92D43}"/>
              </a:ext>
            </a:extLst>
          </p:cNvPr>
          <p:cNvSpPr txBox="1"/>
          <p:nvPr/>
        </p:nvSpPr>
        <p:spPr>
          <a:xfrm>
            <a:off x="1150674" y="4322802"/>
            <a:ext cx="1070345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660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핵심 원료 자료</a:t>
            </a:r>
            <a:endParaRPr lang="en-US" altLang="ko-KR" sz="6600" dirty="0">
              <a:solidFill>
                <a:srgbClr val="FF0000"/>
              </a:solidFill>
              <a:latin typeface="Gothic A1" pitchFamily="2" charset="-127"/>
              <a:ea typeface="Gothic A1" pitchFamily="2" charset="-127"/>
              <a:cs typeface="Gothic A1" pitchFamily="2" charset="-127"/>
            </a:endParaRPr>
          </a:p>
        </p:txBody>
      </p:sp>
      <p:pic>
        <p:nvPicPr>
          <p:cNvPr id="3" name="Picture 2" descr="A white circle and a gold circle&#10;&#10;Description automatically generated">
            <a:extLst>
              <a:ext uri="{FF2B5EF4-FFF2-40B4-BE49-F238E27FC236}">
                <a16:creationId xmlns:a16="http://schemas.microsoft.com/office/drawing/2014/main" id="{C89147D5-CAB4-6FDF-C82E-B775DBD4A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38" y="157996"/>
            <a:ext cx="1553716" cy="155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7887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75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FEB88E-B060-3CD7-448D-4AB63DD61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and a gold circle&#10;&#10;Description automatically generated">
            <a:extLst>
              <a:ext uri="{FF2B5EF4-FFF2-40B4-BE49-F238E27FC236}">
                <a16:creationId xmlns:a16="http://schemas.microsoft.com/office/drawing/2014/main" id="{CDB2D32C-9984-2023-BA34-954C9D178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38" y="157996"/>
            <a:ext cx="1553716" cy="15537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6A061E-2937-D75A-C109-182A99AC4C73}"/>
              </a:ext>
            </a:extLst>
          </p:cNvPr>
          <p:cNvSpPr txBox="1"/>
          <p:nvPr/>
        </p:nvSpPr>
        <p:spPr>
          <a:xfrm>
            <a:off x="1556503" y="3030140"/>
            <a:ext cx="989179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sz="180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GENOBIOME은 다음 두 가지 강력한 개념을 결합한 이름입니다:</a:t>
            </a:r>
          </a:p>
          <a:p>
            <a:pPr marL="304810" indent="-304810">
              <a:buFont typeface="Arial" panose="020B0604020202020204" pitchFamily="34" charset="0"/>
              <a:buChar char="•"/>
            </a:pPr>
            <a:endParaRPr lang="en-KR" sz="1800" dirty="0">
              <a:solidFill>
                <a:schemeClr val="bg1"/>
              </a:solidFill>
              <a:latin typeface="Gothic A1" pitchFamily="2" charset="-127"/>
              <a:ea typeface="Gothic A1" pitchFamily="2" charset="-127"/>
              <a:cs typeface="Gothic A1" pitchFamily="2" charset="-127"/>
            </a:endParaRPr>
          </a:p>
          <a:p>
            <a:pPr algn="l"/>
            <a:r>
              <a:rPr lang="en-KR" sz="180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"GENO": &lt;게놈(genome)&gt;에서 유래된 단어로, 생명의 유전적 기반을 의미하며 분자 및 세포 수준에서의 혁신을 강조합니다. 이는 피부 생물학에 대한 깊은 이해를 바탕으로 과학적인 솔루션과 개인 맞춤형 케어를 상징합니다.</a:t>
            </a:r>
          </a:p>
          <a:p>
            <a:pPr marL="304810" indent="-304810">
              <a:buFont typeface="Arial" panose="020B0604020202020204" pitchFamily="34" charset="0"/>
              <a:buChar char="•"/>
            </a:pPr>
            <a:endParaRPr lang="en-KR" sz="1800" dirty="0">
              <a:solidFill>
                <a:schemeClr val="bg1"/>
              </a:solidFill>
              <a:latin typeface="Gothic A1" pitchFamily="2" charset="-127"/>
              <a:ea typeface="Gothic A1" pitchFamily="2" charset="-127"/>
              <a:cs typeface="Gothic A1" pitchFamily="2" charset="-127"/>
            </a:endParaRPr>
          </a:p>
          <a:p>
            <a:r>
              <a:rPr lang="en-KR" sz="180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"BIOME": 마이크로바이옴(microbiome)을 의미하며, 피부 건강에 필수적인 미생물 생태계를 나타냅니다. 이는 균형과 조화를 상징하며, 피부의 자연 보호막을 강화하고 건강을 회복시키는 전체론적 접근 방식을 반영합니다.</a:t>
            </a:r>
          </a:p>
          <a:p>
            <a:pPr marL="304810" indent="-304810">
              <a:buFont typeface="Arial" panose="020B0604020202020204" pitchFamily="34" charset="0"/>
              <a:buChar char="•"/>
            </a:pPr>
            <a:endParaRPr lang="en-KR" sz="1800" dirty="0">
              <a:solidFill>
                <a:schemeClr val="bg1"/>
              </a:solidFill>
              <a:latin typeface="Gothic A1" pitchFamily="2" charset="-127"/>
              <a:ea typeface="Gothic A1" pitchFamily="2" charset="-127"/>
              <a:cs typeface="Gothic A1" pitchFamily="2" charset="-127"/>
            </a:endParaRPr>
          </a:p>
          <a:p>
            <a:r>
              <a:rPr lang="en-KR" sz="180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이 두 개념이 결합된 GENOBIOME은 최첨단 </a:t>
            </a:r>
            <a:r>
              <a:rPr lang="ko-KR" altLang="en-US" sz="180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세포 분자</a:t>
            </a:r>
            <a:r>
              <a:rPr lang="en-KR" sz="180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 연구와 마이크로바이옴 과학을 연결하여 피부 활력과 건강을 촉진하는 혁신적인 스킨케어 브랜드를 의미합니다. 이 이름은 과학, 혁신, 그리고 자연의 조화를 통해 피부 고민의 근본 원인을 해결하는 것을 목표로 합니다.</a:t>
            </a:r>
          </a:p>
        </p:txBody>
      </p:sp>
    </p:spTree>
    <p:extLst>
      <p:ext uri="{BB962C8B-B14F-4D97-AF65-F5344CB8AC3E}">
        <p14:creationId xmlns:p14="http://schemas.microsoft.com/office/powerpoint/2010/main" val="213237990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직사각형"/>
          <p:cNvSpPr/>
          <p:nvPr/>
        </p:nvSpPr>
        <p:spPr>
          <a:xfrm>
            <a:off x="464170" y="1072856"/>
            <a:ext cx="12076460" cy="58738"/>
          </a:xfrm>
          <a:prstGeom prst="rect">
            <a:avLst/>
          </a:prstGeom>
          <a:solidFill>
            <a:srgbClr val="A9D6F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44" name="직사각형">
            <a:extLst>
              <a:ext uri="{FF2B5EF4-FFF2-40B4-BE49-F238E27FC236}">
                <a16:creationId xmlns:a16="http://schemas.microsoft.com/office/drawing/2014/main" id="{1DCDB0CB-63AE-47CE-8E6E-EA7B83BBE9B5}"/>
              </a:ext>
            </a:extLst>
          </p:cNvPr>
          <p:cNvSpPr/>
          <p:nvPr/>
        </p:nvSpPr>
        <p:spPr>
          <a:xfrm>
            <a:off x="533400" y="1250863"/>
            <a:ext cx="12007230" cy="7979071"/>
          </a:xfrm>
          <a:prstGeom prst="rect">
            <a:avLst/>
          </a:prstGeom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45" name="직사각형">
            <a:extLst>
              <a:ext uri="{FF2B5EF4-FFF2-40B4-BE49-F238E27FC236}">
                <a16:creationId xmlns:a16="http://schemas.microsoft.com/office/drawing/2014/main" id="{9B965388-7A03-4ABA-95FA-1F5B6EC714B9}"/>
              </a:ext>
            </a:extLst>
          </p:cNvPr>
          <p:cNvSpPr/>
          <p:nvPr/>
        </p:nvSpPr>
        <p:spPr>
          <a:xfrm>
            <a:off x="533400" y="1263389"/>
            <a:ext cx="12007230" cy="419101"/>
          </a:xfrm>
          <a:prstGeom prst="rect">
            <a:avLst/>
          </a:prstGeom>
          <a:solidFill>
            <a:srgbClr val="D6D6D6"/>
          </a:solidFill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48" name="Product’s key points">
            <a:extLst>
              <a:ext uri="{FF2B5EF4-FFF2-40B4-BE49-F238E27FC236}">
                <a16:creationId xmlns:a16="http://schemas.microsoft.com/office/drawing/2014/main" id="{5BA48B67-8919-46FA-BB33-DBCB24554F88}"/>
              </a:ext>
            </a:extLst>
          </p:cNvPr>
          <p:cNvSpPr txBox="1"/>
          <p:nvPr/>
        </p:nvSpPr>
        <p:spPr>
          <a:xfrm>
            <a:off x="757066" y="1262925"/>
            <a:ext cx="2168863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 b="0">
                <a:solidFill>
                  <a:srgbClr val="FFFFFF"/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 ExtraBold"/>
                <a:sym typeface="나눔고딕 ExtraBold"/>
              </a:rPr>
              <a:t>Concept </a:t>
            </a:r>
            <a:r>
              <a:rPr kumimoji="0" sz="1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 ExtraBold"/>
                <a:sym typeface="나눔고딕 ExtraBold"/>
              </a:rPr>
              <a:t>key points</a:t>
            </a:r>
          </a:p>
        </p:txBody>
      </p:sp>
      <p:graphicFrame>
        <p:nvGraphicFramePr>
          <p:cNvPr id="2" name="개체 1">
            <a:extLst>
              <a:ext uri="{FF2B5EF4-FFF2-40B4-BE49-F238E27FC236}">
                <a16:creationId xmlns:a16="http://schemas.microsoft.com/office/drawing/2014/main" id="{B739DE73-FDFA-40C7-B749-78BFD05879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05939" y="3683357"/>
          <a:ext cx="3761234" cy="5322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667375" imgH="8020050" progId="Acrobat.Document.DC">
                  <p:embed/>
                </p:oleObj>
              </mc:Choice>
              <mc:Fallback>
                <p:oleObj name="Acrobat Document" r:id="rId3" imgW="5667375" imgH="8020050" progId="Acrobat.Document.DC">
                  <p:embed/>
                  <p:pic>
                    <p:nvPicPr>
                      <p:cNvPr id="2" name="개체 1">
                        <a:extLst>
                          <a:ext uri="{FF2B5EF4-FFF2-40B4-BE49-F238E27FC236}">
                            <a16:creationId xmlns:a16="http://schemas.microsoft.com/office/drawing/2014/main" id="{B739DE73-FDFA-40C7-B749-78BFD05879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05939" y="3683357"/>
                        <a:ext cx="3761234" cy="5322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- 특징 설명…">
            <a:extLst>
              <a:ext uri="{FF2B5EF4-FFF2-40B4-BE49-F238E27FC236}">
                <a16:creationId xmlns:a16="http://schemas.microsoft.com/office/drawing/2014/main" id="{20D75ED8-1C6C-4315-9CCB-C39D42B53D8A}"/>
              </a:ext>
            </a:extLst>
          </p:cNvPr>
          <p:cNvSpPr txBox="1"/>
          <p:nvPr/>
        </p:nvSpPr>
        <p:spPr>
          <a:xfrm>
            <a:off x="749446" y="2193078"/>
            <a:ext cx="6883036" cy="2406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285750" marR="0" lvl="0" indent="-285750" algn="l" defTabSz="584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 sz="1700">
                <a:solidFill>
                  <a:srgbClr val="797979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kumimoji="0" lang="ko-KR" alt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인삼 사포닌의 미생물 발효 생물전환 기술로 탄생한 </a:t>
            </a:r>
            <a:r>
              <a:rPr kumimoji="0" lang="ko-KR" alt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안티에이징</a:t>
            </a:r>
            <a:r>
              <a:rPr kumimoji="0" lang="ko-KR" alt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 성분</a:t>
            </a:r>
            <a:endParaRPr kumimoji="0" lang="en-US" altLang="ko-KR" sz="17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/>
              <a:ea typeface="나눔고딕"/>
              <a:sym typeface="나눔고딕"/>
            </a:endParaRPr>
          </a:p>
          <a:p>
            <a:pPr marL="285750" marR="0" lvl="0" indent="-285750" algn="l" defTabSz="584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 sz="1700">
                <a:solidFill>
                  <a:srgbClr val="797979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kumimoji="0" lang="ko-KR" alt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가장 강력한 항산화제 중 하나로</a:t>
            </a:r>
            <a:r>
              <a:rPr kumimoji="0" lang="en-US" altLang="ko-KR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, </a:t>
            </a:r>
            <a:r>
              <a:rPr kumimoji="0" lang="ko-KR" alt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건조함</a:t>
            </a:r>
            <a:r>
              <a:rPr kumimoji="0" lang="en-US" altLang="ko-KR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, </a:t>
            </a:r>
            <a:r>
              <a:rPr kumimoji="0" lang="ko-KR" alt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과색소</a:t>
            </a:r>
            <a:r>
              <a:rPr kumimoji="0" lang="ko-KR" alt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 침착</a:t>
            </a:r>
            <a:r>
              <a:rPr kumimoji="0" lang="en-US" altLang="ko-KR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, </a:t>
            </a:r>
            <a:r>
              <a:rPr kumimoji="0" lang="ko-KR" alt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주름 발생</a:t>
            </a:r>
            <a:r>
              <a:rPr kumimoji="0" lang="en-US" altLang="ko-KR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, </a:t>
            </a:r>
            <a:r>
              <a:rPr kumimoji="0" lang="ko-KR" alt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탄력 상실</a:t>
            </a:r>
            <a:r>
              <a:rPr kumimoji="0" lang="en-US" altLang="ko-KR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, </a:t>
            </a:r>
            <a:r>
              <a:rPr kumimoji="0" lang="ko-KR" alt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광노화를 포함한 모든 피부에 콜라겐 합성 촉진</a:t>
            </a:r>
            <a:r>
              <a:rPr kumimoji="0" lang="en-US" altLang="ko-KR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 </a:t>
            </a:r>
            <a:r>
              <a:rPr kumimoji="0" lang="ko-KR" alt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및 피부보습</a:t>
            </a:r>
            <a:r>
              <a:rPr kumimoji="0" lang="en-US" altLang="ko-KR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, </a:t>
            </a:r>
            <a:r>
              <a:rPr kumimoji="0" lang="ko-KR" alt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탄력</a:t>
            </a:r>
            <a:r>
              <a:rPr kumimoji="0" lang="en-US" altLang="ko-KR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, </a:t>
            </a:r>
            <a:r>
              <a:rPr kumimoji="0" lang="ko-KR" alt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강화</a:t>
            </a:r>
            <a:r>
              <a:rPr kumimoji="0" lang="en-US" altLang="ko-KR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, </a:t>
            </a:r>
            <a:r>
              <a:rPr kumimoji="0" lang="ko-KR" alt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미백</a:t>
            </a:r>
            <a:r>
              <a:rPr kumimoji="0" lang="en-US" altLang="ko-KR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, </a:t>
            </a:r>
            <a:r>
              <a:rPr kumimoji="0" lang="ko-KR" alt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주름개선에 도움을 줌</a:t>
            </a:r>
            <a:endParaRPr kumimoji="0" lang="en-US" altLang="ko-KR" sz="17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/>
              <a:ea typeface="나눔고딕"/>
              <a:sym typeface="나눔고딕"/>
            </a:endParaRPr>
          </a:p>
          <a:p>
            <a:pPr marL="285750" marR="0" lvl="0" indent="-285750" algn="l" defTabSz="584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 sz="1700">
                <a:solidFill>
                  <a:srgbClr val="797979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kumimoji="0" lang="en-US" altLang="ko-KR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VENN</a:t>
            </a:r>
            <a:r>
              <a:rPr kumimoji="0" lang="ko-KR" alt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만의 특허 받은 수용화 기술로 수용성 제품에 대한 용해도 증가 및 피부 투과성 향상</a:t>
            </a:r>
            <a:endParaRPr kumimoji="0" lang="en-US" altLang="ko-KR" sz="17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나눔고딕"/>
              <a:ea typeface="나눔고딕"/>
              <a:sym typeface="나눔고딕"/>
            </a:endParaRPr>
          </a:p>
        </p:txBody>
      </p:sp>
      <p:sp>
        <p:nvSpPr>
          <p:cNvPr id="24" name="제품명 입력해주세요">
            <a:extLst>
              <a:ext uri="{FF2B5EF4-FFF2-40B4-BE49-F238E27FC236}">
                <a16:creationId xmlns:a16="http://schemas.microsoft.com/office/drawing/2014/main" id="{80A3CBB7-1654-4431-AD45-3D0ABDD98B13}"/>
              </a:ext>
            </a:extLst>
          </p:cNvPr>
          <p:cNvSpPr txBox="1"/>
          <p:nvPr/>
        </p:nvSpPr>
        <p:spPr>
          <a:xfrm>
            <a:off x="672172" y="263034"/>
            <a:ext cx="629018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rgbClr val="81B8F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81B8F8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Ginsenoside Compound K</a:t>
            </a:r>
            <a:endParaRPr kumimoji="0" lang="en-US" altLang="ko-KR" sz="3900" b="1" i="0" u="none" strike="noStrike" kern="0" cap="none" spc="0" normalizeH="0" baseline="0" noProof="0" dirty="0">
              <a:ln>
                <a:noFill/>
              </a:ln>
              <a:solidFill>
                <a:srgbClr val="81B8F8"/>
              </a:solidFill>
              <a:effectLst/>
              <a:uLnTx/>
              <a:uFillTx/>
              <a:latin typeface="나눔고딕"/>
              <a:ea typeface="나눔고딕"/>
              <a:sym typeface="나눔고딕"/>
            </a:endParaRPr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CEFB60C7-EF8A-4801-AE54-5E7E3B4D4BDD}"/>
              </a:ext>
            </a:extLst>
          </p:cNvPr>
          <p:cNvSpPr/>
          <p:nvPr/>
        </p:nvSpPr>
        <p:spPr>
          <a:xfrm>
            <a:off x="720769" y="5098696"/>
            <a:ext cx="6883036" cy="3778489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pic>
        <p:nvPicPr>
          <p:cNvPr id="2050" name="Picture 2" descr="Ginsenoside Compound K">
            <a:extLst>
              <a:ext uri="{FF2B5EF4-FFF2-40B4-BE49-F238E27FC236}">
                <a16:creationId xmlns:a16="http://schemas.microsoft.com/office/drawing/2014/main" id="{A7C07DF7-C7E8-5955-D450-87E35465B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54" y="1711373"/>
            <a:ext cx="30480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36528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620D1E3-CF35-F742-8EAB-82A0075AF442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8" b="2412"/>
          <a:stretch/>
        </p:blipFill>
        <p:spPr>
          <a:xfrm>
            <a:off x="8018" y="1196652"/>
            <a:ext cx="12988736" cy="7337750"/>
          </a:xfrm>
          <a:noFill/>
        </p:spPr>
      </p:pic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A5B6E0A3-3651-2449-ADBC-9C488E15989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2292476" y="8114300"/>
            <a:ext cx="357790" cy="348813"/>
          </a:xfrm>
          <a:prstGeom prst="rect">
            <a:avLst/>
          </a:prstGeom>
        </p:spPr>
        <p:txBody>
          <a:bodyPr/>
          <a:lstStyle/>
          <a:p>
            <a:pPr marL="36081">
              <a:spcBef>
                <a:spcPts val="156"/>
              </a:spcBef>
            </a:pPr>
            <a:fld id="{81D60167-4931-47E6-BA6A-407CBD079E47}" type="slidenum">
              <a:rPr lang="uk-UA" spc="-35"/>
              <a:pPr marL="36081">
                <a:spcBef>
                  <a:spcPts val="156"/>
                </a:spcBef>
              </a:pPr>
              <a:t>21</a:t>
            </a:fld>
            <a:endParaRPr lang="uk-UA" spc="-35" dirty="0"/>
          </a:p>
        </p:txBody>
      </p:sp>
      <p:sp>
        <p:nvSpPr>
          <p:cNvPr id="4" name="Right Bracket 3">
            <a:extLst>
              <a:ext uri="{FF2B5EF4-FFF2-40B4-BE49-F238E27FC236}">
                <a16:creationId xmlns:a16="http://schemas.microsoft.com/office/drawing/2014/main" id="{EF90390D-4094-FB4E-8656-CA2AF03710E3}"/>
              </a:ext>
            </a:extLst>
          </p:cNvPr>
          <p:cNvSpPr/>
          <p:nvPr/>
        </p:nvSpPr>
        <p:spPr>
          <a:xfrm>
            <a:off x="11914386" y="2820245"/>
            <a:ext cx="64943" cy="4437828"/>
          </a:xfrm>
          <a:prstGeom prst="rightBracket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557"/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01D5970F-AE20-544E-A5AE-2D475B8C9266}"/>
              </a:ext>
            </a:extLst>
          </p:cNvPr>
          <p:cNvSpPr/>
          <p:nvPr/>
        </p:nvSpPr>
        <p:spPr>
          <a:xfrm>
            <a:off x="10182551" y="2820245"/>
            <a:ext cx="108240" cy="4437828"/>
          </a:xfrm>
          <a:prstGeom prst="leftBracket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557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A4E7906-AB42-FE47-BE2F-63AFDCDDB3A8}"/>
              </a:ext>
            </a:extLst>
          </p:cNvPr>
          <p:cNvCxnSpPr>
            <a:cxnSpLocks/>
          </p:cNvCxnSpPr>
          <p:nvPr/>
        </p:nvCxnSpPr>
        <p:spPr>
          <a:xfrm flipV="1">
            <a:off x="9641353" y="4985042"/>
            <a:ext cx="432959" cy="23954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37E02E4-CB89-2F41-ABD1-010EB89C3B03}"/>
              </a:ext>
            </a:extLst>
          </p:cNvPr>
          <p:cNvSpPr txBox="1"/>
          <p:nvPr/>
        </p:nvSpPr>
        <p:spPr>
          <a:xfrm>
            <a:off x="8299179" y="7366315"/>
            <a:ext cx="4372885" cy="1067413"/>
          </a:xfrm>
          <a:prstGeom prst="rect">
            <a:avLst/>
          </a:prstGeom>
        </p:spPr>
        <p:txBody>
          <a:bodyPr vert="horz" wrap="square" lIns="0" tIns="18039" rIns="0" bIns="0" rtlCol="0">
            <a:spAutoFit/>
          </a:bodyPr>
          <a:lstStyle/>
          <a:p>
            <a:pPr marL="18041">
              <a:lnSpc>
                <a:spcPct val="150000"/>
              </a:lnSpc>
              <a:spcBef>
                <a:spcPts val="142"/>
              </a:spcBef>
            </a:pPr>
            <a:r>
              <a:rPr lang="ko-KR" altLang="en-US" sz="1136" spc="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  <a:cs typeface="Arial"/>
              </a:rPr>
              <a:t>비타민</a:t>
            </a:r>
            <a:r>
              <a:rPr lang="en-US" altLang="ko-KR" sz="1136" spc="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  <a:cs typeface="Arial"/>
              </a:rPr>
              <a:t>C</a:t>
            </a:r>
            <a:r>
              <a:rPr lang="ko-KR" altLang="en-US" sz="1136" spc="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  <a:cs typeface="Arial"/>
              </a:rPr>
              <a:t>의 최고 항산화력은 </a:t>
            </a:r>
            <a:r>
              <a:rPr lang="en-US" altLang="ko-KR" sz="1136" spc="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  <a:cs typeface="Arial"/>
              </a:rPr>
              <a:t>97.5%</a:t>
            </a:r>
            <a:r>
              <a:rPr lang="ko-KR" altLang="en-US" sz="1136" spc="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  <a:cs typeface="Arial"/>
              </a:rPr>
              <a:t> 정도인 방면</a:t>
            </a:r>
            <a:r>
              <a:rPr lang="en-US" altLang="ko-KR" sz="1136" spc="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  <a:cs typeface="Arial"/>
              </a:rPr>
              <a:t>,</a:t>
            </a:r>
            <a:r>
              <a:rPr lang="ko-KR" altLang="en-US" sz="1136" spc="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  <a:cs typeface="Arial"/>
              </a:rPr>
              <a:t> 컴파운드</a:t>
            </a:r>
            <a:r>
              <a:rPr lang="en-US" altLang="ko-KR" sz="1136" spc="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  <a:cs typeface="Arial"/>
              </a:rPr>
              <a:t>K</a:t>
            </a:r>
            <a:r>
              <a:rPr lang="ko-KR" altLang="en-US" sz="1136" spc="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  <a:cs typeface="Arial"/>
              </a:rPr>
              <a:t>의 항산화력은 </a:t>
            </a:r>
            <a:r>
              <a:rPr lang="en-US" altLang="ko-KR" sz="1136" spc="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  <a:cs typeface="Arial"/>
              </a:rPr>
              <a:t>ppm</a:t>
            </a:r>
            <a:r>
              <a:rPr lang="ko-KR" altLang="en-US" sz="1136" spc="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  <a:cs typeface="Arial"/>
              </a:rPr>
              <a:t>이 높아질수록 항산화력이 증가</a:t>
            </a:r>
            <a:r>
              <a:rPr lang="en-US" altLang="ko-KR" sz="1136" spc="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  <a:cs typeface="Arial"/>
              </a:rPr>
              <a:t>.</a:t>
            </a:r>
            <a:r>
              <a:rPr lang="ko-KR" altLang="en-US" sz="1136" spc="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  <a:cs typeface="Arial"/>
              </a:rPr>
              <a:t> </a:t>
            </a:r>
            <a:endParaRPr lang="en-US" altLang="ko-KR" sz="1136" spc="14" dirty="0">
              <a:solidFill>
                <a:schemeClr val="bg1"/>
              </a:solidFill>
              <a:latin typeface="NanumSquareOTF" panose="020B0600000101010101" pitchFamily="34" charset="-127"/>
              <a:ea typeface="NanumSquareOTF" panose="020B0600000101010101" pitchFamily="34" charset="-127"/>
              <a:cs typeface="Arial"/>
            </a:endParaRPr>
          </a:p>
          <a:p>
            <a:pPr marL="18041">
              <a:lnSpc>
                <a:spcPct val="150000"/>
              </a:lnSpc>
              <a:spcBef>
                <a:spcPts val="142"/>
              </a:spcBef>
            </a:pPr>
            <a:r>
              <a:rPr lang="en-US" altLang="ko-KR" sz="1136" spc="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  <a:cs typeface="Arial"/>
              </a:rPr>
              <a:t>750ppm</a:t>
            </a:r>
            <a:r>
              <a:rPr lang="ko-KR" altLang="en-US" sz="1136" spc="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  <a:cs typeface="Arial"/>
              </a:rPr>
              <a:t>에서는 비타민</a:t>
            </a:r>
            <a:r>
              <a:rPr lang="en-US" altLang="ko-KR" sz="1136" spc="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  <a:cs typeface="Arial"/>
              </a:rPr>
              <a:t>C</a:t>
            </a:r>
            <a:r>
              <a:rPr lang="ko-KR" altLang="en-US" sz="1136" spc="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  <a:cs typeface="Arial"/>
              </a:rPr>
              <a:t>와 대등한 항산화력을 보임</a:t>
            </a:r>
            <a:r>
              <a:rPr lang="en-US" altLang="ko-KR" sz="1136" spc="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  <a:cs typeface="Arial"/>
              </a:rPr>
              <a:t>.</a:t>
            </a:r>
          </a:p>
          <a:p>
            <a:pPr marL="18041">
              <a:lnSpc>
                <a:spcPct val="150000"/>
              </a:lnSpc>
              <a:spcBef>
                <a:spcPts val="142"/>
              </a:spcBef>
            </a:pPr>
            <a:r>
              <a:rPr lang="ko-KR" altLang="en-US" sz="1136" spc="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  <a:cs typeface="Arial"/>
              </a:rPr>
              <a:t>수용화 특허기슬로 최대 </a:t>
            </a:r>
            <a:r>
              <a:rPr lang="en-US" altLang="ko-KR" sz="1136" spc="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  <a:cs typeface="Arial"/>
              </a:rPr>
              <a:t>400,000ppm </a:t>
            </a:r>
            <a:r>
              <a:rPr lang="ko-KR" altLang="en-US" sz="1136" spc="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  <a:cs typeface="Arial"/>
              </a:rPr>
              <a:t>까지 컴파운드</a:t>
            </a:r>
            <a:r>
              <a:rPr lang="en-US" altLang="ko-KR" sz="1136" spc="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  <a:cs typeface="Arial"/>
              </a:rPr>
              <a:t>K</a:t>
            </a:r>
            <a:r>
              <a:rPr lang="ko-KR" altLang="en-US" sz="1136" spc="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  <a:cs typeface="Arial"/>
              </a:rPr>
              <a:t> 수용화 가능</a:t>
            </a:r>
            <a:r>
              <a:rPr lang="en-US" altLang="ko-KR" sz="1136" spc="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  <a:cs typeface="Arial"/>
              </a:rPr>
              <a:t>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63C7737-F3FA-394A-BB6C-2A389D40FF8F}"/>
              </a:ext>
            </a:extLst>
          </p:cNvPr>
          <p:cNvCxnSpPr>
            <a:cxnSpLocks/>
          </p:cNvCxnSpPr>
          <p:nvPr/>
        </p:nvCxnSpPr>
        <p:spPr>
          <a:xfrm>
            <a:off x="8257763" y="7380471"/>
            <a:ext cx="430606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09BF453-CBAE-B641-AB10-7D46555095AF}"/>
              </a:ext>
            </a:extLst>
          </p:cNvPr>
          <p:cNvCxnSpPr>
            <a:cxnSpLocks/>
          </p:cNvCxnSpPr>
          <p:nvPr/>
        </p:nvCxnSpPr>
        <p:spPr>
          <a:xfrm>
            <a:off x="8250231" y="7373392"/>
            <a:ext cx="0" cy="10840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830C3B3-ED6D-8C4C-AFA3-0603B954DE94}"/>
              </a:ext>
            </a:extLst>
          </p:cNvPr>
          <p:cNvCxnSpPr>
            <a:cxnSpLocks/>
          </p:cNvCxnSpPr>
          <p:nvPr/>
        </p:nvCxnSpPr>
        <p:spPr>
          <a:xfrm>
            <a:off x="8234226" y="8446668"/>
            <a:ext cx="4329598" cy="1078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BB201B6-EE07-3A46-A714-5394D3E613BF}"/>
              </a:ext>
            </a:extLst>
          </p:cNvPr>
          <p:cNvCxnSpPr>
            <a:cxnSpLocks/>
          </p:cNvCxnSpPr>
          <p:nvPr/>
        </p:nvCxnSpPr>
        <p:spPr>
          <a:xfrm flipV="1">
            <a:off x="12563823" y="7378782"/>
            <a:ext cx="0" cy="10786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0826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직사각형"/>
          <p:cNvSpPr/>
          <p:nvPr/>
        </p:nvSpPr>
        <p:spPr>
          <a:xfrm>
            <a:off x="464170" y="1072856"/>
            <a:ext cx="12076460" cy="58738"/>
          </a:xfrm>
          <a:prstGeom prst="rect">
            <a:avLst/>
          </a:prstGeom>
          <a:solidFill>
            <a:srgbClr val="A9D6F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7" name="제품명 입력해주세요"/>
          <p:cNvSpPr txBox="1"/>
          <p:nvPr/>
        </p:nvSpPr>
        <p:spPr>
          <a:xfrm>
            <a:off x="672172" y="263034"/>
            <a:ext cx="4318490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rgbClr val="81B8F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algn="l"/>
            <a:r>
              <a:rPr lang="ko-KR" altLang="en-US" sz="4000" dirty="0"/>
              <a:t>인삼열매 </a:t>
            </a:r>
            <a:r>
              <a:rPr lang="en-US" altLang="ko-KR" sz="4000" dirty="0"/>
              <a:t>Exosome</a:t>
            </a:r>
          </a:p>
        </p:txBody>
      </p:sp>
      <p:sp>
        <p:nvSpPr>
          <p:cNvPr id="44" name="직사각형">
            <a:extLst>
              <a:ext uri="{FF2B5EF4-FFF2-40B4-BE49-F238E27FC236}">
                <a16:creationId xmlns:a16="http://schemas.microsoft.com/office/drawing/2014/main" id="{1DCDB0CB-63AE-47CE-8E6E-EA7B83BBE9B5}"/>
              </a:ext>
            </a:extLst>
          </p:cNvPr>
          <p:cNvSpPr/>
          <p:nvPr/>
        </p:nvSpPr>
        <p:spPr>
          <a:xfrm>
            <a:off x="533400" y="1250863"/>
            <a:ext cx="12007230" cy="7979071"/>
          </a:xfrm>
          <a:prstGeom prst="rect">
            <a:avLst/>
          </a:prstGeom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5" name="직사각형">
            <a:extLst>
              <a:ext uri="{FF2B5EF4-FFF2-40B4-BE49-F238E27FC236}">
                <a16:creationId xmlns:a16="http://schemas.microsoft.com/office/drawing/2014/main" id="{9B965388-7A03-4ABA-95FA-1F5B6EC714B9}"/>
              </a:ext>
            </a:extLst>
          </p:cNvPr>
          <p:cNvSpPr/>
          <p:nvPr/>
        </p:nvSpPr>
        <p:spPr>
          <a:xfrm>
            <a:off x="533400" y="1263389"/>
            <a:ext cx="12007230" cy="419101"/>
          </a:xfrm>
          <a:prstGeom prst="rect">
            <a:avLst/>
          </a:prstGeom>
          <a:solidFill>
            <a:srgbClr val="D6D6D6"/>
          </a:solidFill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8" name="Product’s key points">
            <a:extLst>
              <a:ext uri="{FF2B5EF4-FFF2-40B4-BE49-F238E27FC236}">
                <a16:creationId xmlns:a16="http://schemas.microsoft.com/office/drawing/2014/main" id="{5BA48B67-8919-46FA-BB33-DBCB24554F88}"/>
              </a:ext>
            </a:extLst>
          </p:cNvPr>
          <p:cNvSpPr txBox="1"/>
          <p:nvPr/>
        </p:nvSpPr>
        <p:spPr>
          <a:xfrm>
            <a:off x="757066" y="1262925"/>
            <a:ext cx="2168863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 b="0">
                <a:solidFill>
                  <a:srgbClr val="FFFFFF"/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lang="en-US" b="1" dirty="0">
                <a:solidFill>
                  <a:schemeClr val="tx1"/>
                </a:solidFill>
              </a:rPr>
              <a:t>Concept </a:t>
            </a:r>
            <a:r>
              <a:rPr b="1" dirty="0">
                <a:solidFill>
                  <a:schemeClr val="tx1"/>
                </a:solidFill>
              </a:rPr>
              <a:t>key points</a:t>
            </a:r>
          </a:p>
        </p:txBody>
      </p:sp>
      <p:sp>
        <p:nvSpPr>
          <p:cNvPr id="64" name="*상기 내용은 화장품 법에 의해 검토되지 않았습니다.">
            <a:extLst>
              <a:ext uri="{FF2B5EF4-FFF2-40B4-BE49-F238E27FC236}">
                <a16:creationId xmlns:a16="http://schemas.microsoft.com/office/drawing/2014/main" id="{91924200-7255-4793-9AA9-EFF1BF00B9CA}"/>
              </a:ext>
            </a:extLst>
          </p:cNvPr>
          <p:cNvSpPr txBox="1"/>
          <p:nvPr/>
        </p:nvSpPr>
        <p:spPr>
          <a:xfrm>
            <a:off x="460673" y="9426145"/>
            <a:ext cx="3223502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1100">
                <a:solidFill>
                  <a:srgbClr val="5E5E5E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*상기 내용은 화장품 법에 의해 검토되지 않았습니다.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6B5B98A-821F-4764-84F2-F9CFDA802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66" y="1878701"/>
            <a:ext cx="10022551" cy="27174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7F4FD2-EF50-431C-BD40-19DD257C5C86}"/>
              </a:ext>
            </a:extLst>
          </p:cNvPr>
          <p:cNvSpPr txBox="1"/>
          <p:nvPr/>
        </p:nvSpPr>
        <p:spPr>
          <a:xfrm>
            <a:off x="11048468" y="3192027"/>
            <a:ext cx="1353813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UVB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로부터 세포 손상 방지</a:t>
            </a:r>
            <a:endParaRPr kumimoji="0" lang="ko-KR" altLang="en-US" sz="14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맑은 고딕" panose="020B0503020000020004" pitchFamily="50" charset="-127"/>
              <a:ea typeface="맑은 고딕" panose="020B0503020000020004" pitchFamily="50" charset="-127"/>
              <a:sym typeface="Helvetica Neue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7E133F35-6CDF-47A4-B056-828BABA7A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065" y="5180782"/>
            <a:ext cx="3532659" cy="3577236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ED24749E-A16C-467A-BA24-EAB0E35456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9479" y="5516575"/>
            <a:ext cx="7613240" cy="3057950"/>
          </a:xfrm>
          <a:prstGeom prst="rect">
            <a:avLst/>
          </a:prstGeom>
        </p:spPr>
      </p:pic>
      <p:sp>
        <p:nvSpPr>
          <p:cNvPr id="26" name="✔︎1.제목">
            <a:extLst>
              <a:ext uri="{FF2B5EF4-FFF2-40B4-BE49-F238E27FC236}">
                <a16:creationId xmlns:a16="http://schemas.microsoft.com/office/drawing/2014/main" id="{3FE571B7-4E49-4826-889D-2654E245201E}"/>
              </a:ext>
            </a:extLst>
          </p:cNvPr>
          <p:cNvSpPr txBox="1"/>
          <p:nvPr/>
        </p:nvSpPr>
        <p:spPr>
          <a:xfrm>
            <a:off x="799853" y="4743657"/>
            <a:ext cx="1064394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rgbClr val="81B8F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algn="l"/>
            <a:r>
              <a:rPr lang="ko-KR" altLang="en-US" sz="2000" dirty="0"/>
              <a:t>산화방지</a:t>
            </a:r>
            <a:endParaRPr lang="en-US" altLang="ko-KR" sz="2000" dirty="0"/>
          </a:p>
        </p:txBody>
      </p:sp>
      <p:sp>
        <p:nvSpPr>
          <p:cNvPr id="27" name="✔︎1.제목">
            <a:extLst>
              <a:ext uri="{FF2B5EF4-FFF2-40B4-BE49-F238E27FC236}">
                <a16:creationId xmlns:a16="http://schemas.microsoft.com/office/drawing/2014/main" id="{C00C87D4-230E-40C1-A0F2-043CCCD9AD88}"/>
              </a:ext>
            </a:extLst>
          </p:cNvPr>
          <p:cNvSpPr txBox="1"/>
          <p:nvPr/>
        </p:nvSpPr>
        <p:spPr>
          <a:xfrm>
            <a:off x="4928422" y="4815264"/>
            <a:ext cx="1617430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rgbClr val="81B8F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algn="l"/>
            <a:r>
              <a:rPr lang="ko-KR" altLang="en-US" sz="2000" dirty="0"/>
              <a:t>피부</a:t>
            </a:r>
            <a:r>
              <a:rPr lang="en-US" altLang="ko-KR" sz="2000" dirty="0"/>
              <a:t> </a:t>
            </a:r>
            <a:r>
              <a:rPr lang="ko-KR" altLang="en-US" sz="2000" dirty="0"/>
              <a:t>탄력개선</a:t>
            </a:r>
            <a:endParaRPr lang="en-US" altLang="ko-KR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352152-6FB4-4FA7-9BFF-D81AC2DDCFD0}"/>
              </a:ext>
            </a:extLst>
          </p:cNvPr>
          <p:cNvSpPr txBox="1"/>
          <p:nvPr/>
        </p:nvSpPr>
        <p:spPr>
          <a:xfrm>
            <a:off x="6590762" y="8785280"/>
            <a:ext cx="4499533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1400" dirty="0">
                <a:latin typeface="맑은"/>
              </a:rPr>
              <a:t>탄력 관련 유전자 발현 증가</a:t>
            </a:r>
            <a:endParaRPr kumimoji="0" lang="ko-KR" altLang="en-US" sz="14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맑은"/>
              <a:sym typeface="Helvetica Neue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0CAC94-96DA-4025-9CC3-363F0AD54363}"/>
              </a:ext>
            </a:extLst>
          </p:cNvPr>
          <p:cNvSpPr txBox="1"/>
          <p:nvPr/>
        </p:nvSpPr>
        <p:spPr>
          <a:xfrm>
            <a:off x="1406270" y="8798157"/>
            <a:ext cx="2380121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1400" dirty="0">
                <a:latin typeface="맑은"/>
              </a:rPr>
              <a:t>세포내 활성산소 생성 억제</a:t>
            </a:r>
            <a:endParaRPr kumimoji="0" lang="ko-KR" altLang="en-US" sz="14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맑은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8611548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직사각형"/>
          <p:cNvSpPr/>
          <p:nvPr/>
        </p:nvSpPr>
        <p:spPr>
          <a:xfrm>
            <a:off x="464170" y="1072856"/>
            <a:ext cx="12076460" cy="58738"/>
          </a:xfrm>
          <a:prstGeom prst="rect">
            <a:avLst/>
          </a:prstGeom>
          <a:solidFill>
            <a:srgbClr val="A9D6F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7" name="제품명 입력해주세요"/>
          <p:cNvSpPr txBox="1"/>
          <p:nvPr/>
        </p:nvSpPr>
        <p:spPr>
          <a:xfrm>
            <a:off x="672172" y="263034"/>
            <a:ext cx="7264809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900">
                <a:solidFill>
                  <a:srgbClr val="81B8F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algn="l"/>
            <a:r>
              <a:rPr lang="ko-KR" altLang="en-US" sz="4000" dirty="0"/>
              <a:t>인삼열매 </a:t>
            </a:r>
            <a:r>
              <a:rPr lang="en-US" altLang="ko-KR" sz="4000" dirty="0"/>
              <a:t>Exosome</a:t>
            </a:r>
          </a:p>
        </p:txBody>
      </p:sp>
      <p:sp>
        <p:nvSpPr>
          <p:cNvPr id="44" name="직사각형">
            <a:extLst>
              <a:ext uri="{FF2B5EF4-FFF2-40B4-BE49-F238E27FC236}">
                <a16:creationId xmlns:a16="http://schemas.microsoft.com/office/drawing/2014/main" id="{1DCDB0CB-63AE-47CE-8E6E-EA7B83BBE9B5}"/>
              </a:ext>
            </a:extLst>
          </p:cNvPr>
          <p:cNvSpPr/>
          <p:nvPr/>
        </p:nvSpPr>
        <p:spPr>
          <a:xfrm>
            <a:off x="533400" y="1250863"/>
            <a:ext cx="12007230" cy="7979071"/>
          </a:xfrm>
          <a:prstGeom prst="rect">
            <a:avLst/>
          </a:prstGeom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5" name="직사각형">
            <a:extLst>
              <a:ext uri="{FF2B5EF4-FFF2-40B4-BE49-F238E27FC236}">
                <a16:creationId xmlns:a16="http://schemas.microsoft.com/office/drawing/2014/main" id="{9B965388-7A03-4ABA-95FA-1F5B6EC714B9}"/>
              </a:ext>
            </a:extLst>
          </p:cNvPr>
          <p:cNvSpPr/>
          <p:nvPr/>
        </p:nvSpPr>
        <p:spPr>
          <a:xfrm>
            <a:off x="533400" y="1263389"/>
            <a:ext cx="12007230" cy="419101"/>
          </a:xfrm>
          <a:prstGeom prst="rect">
            <a:avLst/>
          </a:prstGeom>
          <a:solidFill>
            <a:srgbClr val="D6D6D6"/>
          </a:solidFill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8" name="Product’s key points">
            <a:extLst>
              <a:ext uri="{FF2B5EF4-FFF2-40B4-BE49-F238E27FC236}">
                <a16:creationId xmlns:a16="http://schemas.microsoft.com/office/drawing/2014/main" id="{5BA48B67-8919-46FA-BB33-DBCB24554F88}"/>
              </a:ext>
            </a:extLst>
          </p:cNvPr>
          <p:cNvSpPr txBox="1"/>
          <p:nvPr/>
        </p:nvSpPr>
        <p:spPr>
          <a:xfrm>
            <a:off x="757066" y="1262925"/>
            <a:ext cx="2168863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 b="0">
                <a:solidFill>
                  <a:srgbClr val="FFFFFF"/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lang="en-US" b="1" dirty="0">
                <a:solidFill>
                  <a:schemeClr val="tx1"/>
                </a:solidFill>
              </a:rPr>
              <a:t>Concept </a:t>
            </a:r>
            <a:r>
              <a:rPr b="1" dirty="0">
                <a:solidFill>
                  <a:schemeClr val="tx1"/>
                </a:solidFill>
              </a:rPr>
              <a:t>key points</a:t>
            </a:r>
          </a:p>
        </p:txBody>
      </p:sp>
      <p:sp>
        <p:nvSpPr>
          <p:cNvPr id="64" name="*상기 내용은 화장품 법에 의해 검토되지 않았습니다.">
            <a:extLst>
              <a:ext uri="{FF2B5EF4-FFF2-40B4-BE49-F238E27FC236}">
                <a16:creationId xmlns:a16="http://schemas.microsoft.com/office/drawing/2014/main" id="{91924200-7255-4793-9AA9-EFF1BF00B9CA}"/>
              </a:ext>
            </a:extLst>
          </p:cNvPr>
          <p:cNvSpPr txBox="1"/>
          <p:nvPr/>
        </p:nvSpPr>
        <p:spPr>
          <a:xfrm>
            <a:off x="460673" y="9426145"/>
            <a:ext cx="3223502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1100">
                <a:solidFill>
                  <a:srgbClr val="5E5E5E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*상기 내용은 화장품 법에 의해 검토되지 않았습니다.</a:t>
            </a:r>
          </a:p>
        </p:txBody>
      </p:sp>
      <p:sp>
        <p:nvSpPr>
          <p:cNvPr id="18" name="✔︎1.제목">
            <a:extLst>
              <a:ext uri="{FF2B5EF4-FFF2-40B4-BE49-F238E27FC236}">
                <a16:creationId xmlns:a16="http://schemas.microsoft.com/office/drawing/2014/main" id="{2E89EB8F-EB50-4423-928E-1C81A98C5618}"/>
              </a:ext>
            </a:extLst>
          </p:cNvPr>
          <p:cNvSpPr txBox="1"/>
          <p:nvPr/>
        </p:nvSpPr>
        <p:spPr>
          <a:xfrm>
            <a:off x="799853" y="1771628"/>
            <a:ext cx="1617430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rgbClr val="81B8F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algn="l"/>
            <a:r>
              <a:rPr lang="ko-KR" altLang="en-US" sz="2000" dirty="0"/>
              <a:t>피부장벽 강화</a:t>
            </a:r>
            <a:endParaRPr lang="en-US" altLang="ko-KR" sz="2000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C7A4FB3-0954-4E28-95C8-C45DD87C5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310" y="2184280"/>
            <a:ext cx="9855127" cy="691085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F352152-6FB4-4FA7-9BFF-D81AC2DDCFD0}"/>
              </a:ext>
            </a:extLst>
          </p:cNvPr>
          <p:cNvSpPr txBox="1"/>
          <p:nvPr/>
        </p:nvSpPr>
        <p:spPr>
          <a:xfrm>
            <a:off x="8139448" y="7563319"/>
            <a:ext cx="360608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수분 및 지질 장벽에 관여하는 유전자의 발현 증가를 통해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피부장벽 강화</a:t>
            </a:r>
            <a:endParaRPr kumimoji="0" lang="ko-KR" altLang="en-US" sz="14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맑은 고딕" panose="020B0503020000020004" pitchFamily="50" charset="-127"/>
              <a:ea typeface="맑은 고딕" panose="020B0503020000020004" pitchFamily="50" charset="-127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8884840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직사각형"/>
          <p:cNvSpPr/>
          <p:nvPr/>
        </p:nvSpPr>
        <p:spPr>
          <a:xfrm>
            <a:off x="464170" y="1072856"/>
            <a:ext cx="12076460" cy="58738"/>
          </a:xfrm>
          <a:prstGeom prst="rect">
            <a:avLst/>
          </a:prstGeom>
          <a:solidFill>
            <a:srgbClr val="A9D6F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7" name="제품명 입력해주세요"/>
          <p:cNvSpPr txBox="1"/>
          <p:nvPr/>
        </p:nvSpPr>
        <p:spPr>
          <a:xfrm>
            <a:off x="672172" y="263034"/>
            <a:ext cx="3353482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rgbClr val="81B8F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algn="l"/>
            <a:r>
              <a:rPr lang="ko-KR" altLang="en-US" sz="4000" dirty="0"/>
              <a:t>인삼</a:t>
            </a:r>
            <a:r>
              <a:rPr lang="en-US" altLang="ko-KR" sz="4000" dirty="0"/>
              <a:t> Exosome</a:t>
            </a:r>
          </a:p>
        </p:txBody>
      </p:sp>
      <p:sp>
        <p:nvSpPr>
          <p:cNvPr id="44" name="직사각형">
            <a:extLst>
              <a:ext uri="{FF2B5EF4-FFF2-40B4-BE49-F238E27FC236}">
                <a16:creationId xmlns:a16="http://schemas.microsoft.com/office/drawing/2014/main" id="{1DCDB0CB-63AE-47CE-8E6E-EA7B83BBE9B5}"/>
              </a:ext>
            </a:extLst>
          </p:cNvPr>
          <p:cNvSpPr/>
          <p:nvPr/>
        </p:nvSpPr>
        <p:spPr>
          <a:xfrm>
            <a:off x="533400" y="1250863"/>
            <a:ext cx="12007230" cy="7979071"/>
          </a:xfrm>
          <a:prstGeom prst="rect">
            <a:avLst/>
          </a:prstGeom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5" name="직사각형">
            <a:extLst>
              <a:ext uri="{FF2B5EF4-FFF2-40B4-BE49-F238E27FC236}">
                <a16:creationId xmlns:a16="http://schemas.microsoft.com/office/drawing/2014/main" id="{9B965388-7A03-4ABA-95FA-1F5B6EC714B9}"/>
              </a:ext>
            </a:extLst>
          </p:cNvPr>
          <p:cNvSpPr/>
          <p:nvPr/>
        </p:nvSpPr>
        <p:spPr>
          <a:xfrm>
            <a:off x="533400" y="1263389"/>
            <a:ext cx="12007230" cy="419101"/>
          </a:xfrm>
          <a:prstGeom prst="rect">
            <a:avLst/>
          </a:prstGeom>
          <a:solidFill>
            <a:srgbClr val="D6D6D6"/>
          </a:solidFill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8" name="Product’s key points">
            <a:extLst>
              <a:ext uri="{FF2B5EF4-FFF2-40B4-BE49-F238E27FC236}">
                <a16:creationId xmlns:a16="http://schemas.microsoft.com/office/drawing/2014/main" id="{5BA48B67-8919-46FA-BB33-DBCB24554F88}"/>
              </a:ext>
            </a:extLst>
          </p:cNvPr>
          <p:cNvSpPr txBox="1"/>
          <p:nvPr/>
        </p:nvSpPr>
        <p:spPr>
          <a:xfrm>
            <a:off x="757066" y="1262925"/>
            <a:ext cx="2168863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 b="0">
                <a:solidFill>
                  <a:srgbClr val="FFFFFF"/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lang="en-US" b="1" dirty="0">
                <a:solidFill>
                  <a:schemeClr val="tx1"/>
                </a:solidFill>
              </a:rPr>
              <a:t>Concept </a:t>
            </a:r>
            <a:r>
              <a:rPr b="1" dirty="0">
                <a:solidFill>
                  <a:schemeClr val="tx1"/>
                </a:solidFill>
              </a:rPr>
              <a:t>key points</a:t>
            </a:r>
          </a:p>
        </p:txBody>
      </p:sp>
      <p:sp>
        <p:nvSpPr>
          <p:cNvPr id="64" name="*상기 내용은 화장품 법에 의해 검토되지 않았습니다.">
            <a:extLst>
              <a:ext uri="{FF2B5EF4-FFF2-40B4-BE49-F238E27FC236}">
                <a16:creationId xmlns:a16="http://schemas.microsoft.com/office/drawing/2014/main" id="{91924200-7255-4793-9AA9-EFF1BF00B9CA}"/>
              </a:ext>
            </a:extLst>
          </p:cNvPr>
          <p:cNvSpPr txBox="1"/>
          <p:nvPr/>
        </p:nvSpPr>
        <p:spPr>
          <a:xfrm>
            <a:off x="460673" y="9426145"/>
            <a:ext cx="3223502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1100">
                <a:solidFill>
                  <a:srgbClr val="5E5E5E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*상기 내용은 화장품 법에 의해 검토되지 않았습니다.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B6F25D0-E4C2-4BC6-93A9-591F119CC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04" y="1824417"/>
            <a:ext cx="10574414" cy="353478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07F23B1-7619-46C8-87CB-2C0F71385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172" y="5758451"/>
            <a:ext cx="5830228" cy="2740832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0C6B57F3-5DF1-4B7F-A877-D57F6EB3F7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2421" y="5891118"/>
            <a:ext cx="5928026" cy="25792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24940DB-CEC7-469D-8C48-A17DC4E20E37}"/>
              </a:ext>
            </a:extLst>
          </p:cNvPr>
          <p:cNvSpPr txBox="1"/>
          <p:nvPr/>
        </p:nvSpPr>
        <p:spPr>
          <a:xfrm>
            <a:off x="1118859" y="8677942"/>
            <a:ext cx="4514826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1400" dirty="0">
                <a:latin typeface="맑은"/>
              </a:rPr>
              <a:t>피부보습 유전자 발현 증가</a:t>
            </a:r>
            <a:endParaRPr kumimoji="0" lang="ko-KR" altLang="en-US" sz="14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맑은"/>
              <a:sym typeface="Helvetica Neue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D89AD9-0390-41BB-93B5-EE953C4892E0}"/>
              </a:ext>
            </a:extLst>
          </p:cNvPr>
          <p:cNvSpPr txBox="1"/>
          <p:nvPr/>
        </p:nvSpPr>
        <p:spPr>
          <a:xfrm>
            <a:off x="6961930" y="8691126"/>
            <a:ext cx="5069008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1400" dirty="0">
                <a:latin typeface="맑은"/>
              </a:rPr>
              <a:t>피부노화 및 탄력 관련 유전자 발현 증가</a:t>
            </a:r>
            <a:endParaRPr kumimoji="0" lang="ko-KR" altLang="en-US" sz="14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맑은"/>
              <a:sym typeface="Helvetica Neu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23CCBB-76FC-0379-B5B5-9DE8ECA972BC}"/>
              </a:ext>
            </a:extLst>
          </p:cNvPr>
          <p:cNvSpPr txBox="1"/>
          <p:nvPr/>
        </p:nvSpPr>
        <p:spPr>
          <a:xfrm>
            <a:off x="11125742" y="3462486"/>
            <a:ext cx="1353813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UVB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로부터 세포 손상 방지</a:t>
            </a:r>
            <a:endParaRPr kumimoji="0" lang="ko-KR" altLang="en-US" sz="14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맑은 고딕" panose="020B0503020000020004" pitchFamily="50" charset="-127"/>
              <a:ea typeface="맑은 고딕" panose="020B0503020000020004" pitchFamily="50" charset="-127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0932058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4E72D-37AD-4D6F-031C-C7A6B0E51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BCF402D4-3DCE-3086-FD41-FAAFAE444EBC}"/>
              </a:ext>
            </a:extLst>
          </p:cNvPr>
          <p:cNvSpPr txBox="1"/>
          <p:nvPr/>
        </p:nvSpPr>
        <p:spPr>
          <a:xfrm>
            <a:off x="642025" y="5518960"/>
            <a:ext cx="3051980" cy="1446865"/>
          </a:xfrm>
          <a:prstGeom prst="rect">
            <a:avLst/>
          </a:prstGeom>
        </p:spPr>
        <p:txBody>
          <a:bodyPr vert="horz" wrap="square" lIns="0" tIns="7805" rIns="0" bIns="0" rtlCol="0">
            <a:spAutoFit/>
          </a:bodyPr>
          <a:lstStyle/>
          <a:p>
            <a:pPr marL="8215" marR="3287">
              <a:lnSpc>
                <a:spcPct val="106300"/>
              </a:lnSpc>
              <a:spcBef>
                <a:spcPts val="62"/>
              </a:spcBef>
            </a:pPr>
            <a:r>
              <a:rPr sz="1488" dirty="0">
                <a:solidFill>
                  <a:srgbClr val="FFFFFF"/>
                </a:solidFill>
              </a:rPr>
              <a:t>Method</a:t>
            </a:r>
            <a:r>
              <a:rPr sz="1488" spc="129" dirty="0">
                <a:solidFill>
                  <a:srgbClr val="FFFFFF"/>
                </a:solidFill>
              </a:rPr>
              <a:t> </a:t>
            </a:r>
            <a:r>
              <a:rPr sz="1488" dirty="0">
                <a:solidFill>
                  <a:srgbClr val="FFFFFF"/>
                </a:solidFill>
              </a:rPr>
              <a:t>for</a:t>
            </a:r>
            <a:r>
              <a:rPr sz="1488" spc="129" dirty="0">
                <a:solidFill>
                  <a:srgbClr val="FFFFFF"/>
                </a:solidFill>
              </a:rPr>
              <a:t> </a:t>
            </a:r>
            <a:r>
              <a:rPr sz="1488" dirty="0">
                <a:solidFill>
                  <a:srgbClr val="FFFFFF"/>
                </a:solidFill>
              </a:rPr>
              <a:t>Producing</a:t>
            </a:r>
            <a:r>
              <a:rPr sz="1488" spc="129" dirty="0">
                <a:solidFill>
                  <a:srgbClr val="FFFFFF"/>
                </a:solidFill>
              </a:rPr>
              <a:t> </a:t>
            </a:r>
            <a:r>
              <a:rPr sz="1488" dirty="0">
                <a:solidFill>
                  <a:srgbClr val="FFFFFF"/>
                </a:solidFill>
              </a:rPr>
              <a:t>a</a:t>
            </a:r>
            <a:r>
              <a:rPr sz="1488" spc="132" dirty="0">
                <a:solidFill>
                  <a:srgbClr val="FFFFFF"/>
                </a:solidFill>
              </a:rPr>
              <a:t> </a:t>
            </a:r>
            <a:r>
              <a:rPr sz="1488" spc="-6" dirty="0">
                <a:solidFill>
                  <a:srgbClr val="FFFFFF"/>
                </a:solidFill>
              </a:rPr>
              <a:t>Multi- </a:t>
            </a:r>
            <a:r>
              <a:rPr sz="1488" dirty="0">
                <a:solidFill>
                  <a:srgbClr val="FFFFFF"/>
                </a:solidFill>
              </a:rPr>
              <a:t>Layered</a:t>
            </a:r>
            <a:r>
              <a:rPr sz="1488" spc="220" dirty="0">
                <a:solidFill>
                  <a:srgbClr val="FFFFFF"/>
                </a:solidFill>
              </a:rPr>
              <a:t> </a:t>
            </a:r>
            <a:r>
              <a:rPr sz="1488" dirty="0">
                <a:solidFill>
                  <a:srgbClr val="FFFFFF"/>
                </a:solidFill>
              </a:rPr>
              <a:t>Skin-Active</a:t>
            </a:r>
            <a:r>
              <a:rPr sz="1488" spc="220" dirty="0">
                <a:solidFill>
                  <a:srgbClr val="FFFFFF"/>
                </a:solidFill>
              </a:rPr>
              <a:t> </a:t>
            </a:r>
            <a:r>
              <a:rPr sz="1488" spc="-6" dirty="0">
                <a:solidFill>
                  <a:srgbClr val="FFFFFF"/>
                </a:solidFill>
              </a:rPr>
              <a:t>Substance </a:t>
            </a:r>
            <a:r>
              <a:rPr sz="1488" dirty="0">
                <a:solidFill>
                  <a:srgbClr val="FFFFFF"/>
                </a:solidFill>
              </a:rPr>
              <a:t>Carrier</a:t>
            </a:r>
            <a:r>
              <a:rPr sz="1488" spc="172" dirty="0">
                <a:solidFill>
                  <a:srgbClr val="FFFFFF"/>
                </a:solidFill>
              </a:rPr>
              <a:t> </a:t>
            </a:r>
            <a:r>
              <a:rPr sz="1488" dirty="0">
                <a:solidFill>
                  <a:srgbClr val="FFFFFF"/>
                </a:solidFill>
              </a:rPr>
              <a:t>and</a:t>
            </a:r>
            <a:r>
              <a:rPr sz="1488" spc="181" dirty="0">
                <a:solidFill>
                  <a:srgbClr val="FFFFFF"/>
                </a:solidFill>
              </a:rPr>
              <a:t> </a:t>
            </a:r>
            <a:r>
              <a:rPr sz="1488" dirty="0">
                <a:solidFill>
                  <a:srgbClr val="FFFFFF"/>
                </a:solidFill>
              </a:rPr>
              <a:t>Functional</a:t>
            </a:r>
            <a:r>
              <a:rPr sz="1488" spc="181" dirty="0">
                <a:solidFill>
                  <a:srgbClr val="FFFFFF"/>
                </a:solidFill>
              </a:rPr>
              <a:t> </a:t>
            </a:r>
            <a:r>
              <a:rPr sz="1488" spc="-6" dirty="0">
                <a:solidFill>
                  <a:srgbClr val="FFFFFF"/>
                </a:solidFill>
              </a:rPr>
              <a:t>Cosmetic </a:t>
            </a:r>
            <a:r>
              <a:rPr sz="1488" dirty="0">
                <a:solidFill>
                  <a:srgbClr val="FFFFFF"/>
                </a:solidFill>
              </a:rPr>
              <a:t>Composition</a:t>
            </a:r>
            <a:r>
              <a:rPr sz="1488" spc="259" dirty="0">
                <a:solidFill>
                  <a:srgbClr val="FFFFFF"/>
                </a:solidFill>
              </a:rPr>
              <a:t> </a:t>
            </a:r>
            <a:r>
              <a:rPr sz="1488" dirty="0">
                <a:solidFill>
                  <a:srgbClr val="FFFFFF"/>
                </a:solidFill>
              </a:rPr>
              <a:t>Containing</a:t>
            </a:r>
            <a:r>
              <a:rPr sz="1488" spc="269" dirty="0">
                <a:solidFill>
                  <a:srgbClr val="FFFFFF"/>
                </a:solidFill>
              </a:rPr>
              <a:t> </a:t>
            </a:r>
            <a:r>
              <a:rPr sz="1488" spc="-16" dirty="0">
                <a:solidFill>
                  <a:srgbClr val="FFFFFF"/>
                </a:solidFill>
              </a:rPr>
              <a:t>the </a:t>
            </a:r>
            <a:r>
              <a:rPr sz="1488" dirty="0">
                <a:solidFill>
                  <a:srgbClr val="FFFFFF"/>
                </a:solidFill>
              </a:rPr>
              <a:t>Skin-Active</a:t>
            </a:r>
            <a:r>
              <a:rPr sz="1488" spc="256" dirty="0">
                <a:solidFill>
                  <a:srgbClr val="FFFFFF"/>
                </a:solidFill>
              </a:rPr>
              <a:t> </a:t>
            </a:r>
            <a:r>
              <a:rPr sz="1488" dirty="0">
                <a:solidFill>
                  <a:srgbClr val="FFFFFF"/>
                </a:solidFill>
              </a:rPr>
              <a:t>Substance</a:t>
            </a:r>
            <a:r>
              <a:rPr sz="1488" spc="256" dirty="0">
                <a:solidFill>
                  <a:srgbClr val="FFFFFF"/>
                </a:solidFill>
              </a:rPr>
              <a:t> </a:t>
            </a:r>
            <a:r>
              <a:rPr sz="1488" spc="-6" dirty="0">
                <a:solidFill>
                  <a:srgbClr val="FFFFFF"/>
                </a:solidFill>
              </a:rPr>
              <a:t>Carrier </a:t>
            </a:r>
            <a:r>
              <a:rPr sz="1488" dirty="0">
                <a:solidFill>
                  <a:srgbClr val="FFFFFF"/>
                </a:solidFill>
              </a:rPr>
              <a:t>Produced</a:t>
            </a:r>
            <a:r>
              <a:rPr sz="1488" spc="185" dirty="0">
                <a:solidFill>
                  <a:srgbClr val="FFFFFF"/>
                </a:solidFill>
              </a:rPr>
              <a:t> </a:t>
            </a:r>
            <a:r>
              <a:rPr sz="1488" spc="-6" dirty="0">
                <a:solidFill>
                  <a:srgbClr val="FFFFFF"/>
                </a:solidFill>
              </a:rPr>
              <a:t>Thereby</a:t>
            </a:r>
            <a:endParaRPr sz="1488"/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8DB25E92-4038-9131-4DF3-9BF7061177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2210" y="799215"/>
            <a:ext cx="6802258" cy="2515013"/>
          </a:xfrm>
          <a:prstGeom prst="rect">
            <a:avLst/>
          </a:prstGeom>
        </p:spPr>
        <p:txBody>
          <a:bodyPr vert="horz" wrap="square" lIns="0" tIns="52290" rIns="0" bIns="0" rtlCol="0" anchor="ctr">
            <a:spAutoFit/>
          </a:bodyPr>
          <a:lstStyle/>
          <a:p>
            <a:pPr marL="8215">
              <a:spcBef>
                <a:spcPts val="81"/>
              </a:spcBef>
            </a:pPr>
            <a:r>
              <a:rPr spc="29" dirty="0">
                <a:solidFill>
                  <a:srgbClr val="FFFFFF"/>
                </a:solidFill>
              </a:rPr>
              <a:t>OUR</a:t>
            </a:r>
            <a:r>
              <a:rPr spc="107" dirty="0">
                <a:solidFill>
                  <a:srgbClr val="FFFFFF"/>
                </a:solidFill>
              </a:rPr>
              <a:t> </a:t>
            </a:r>
            <a:r>
              <a:rPr spc="-6" dirty="0">
                <a:solidFill>
                  <a:srgbClr val="FFFFFF"/>
                </a:solidFill>
              </a:rPr>
              <a:t>PATENTS</a:t>
            </a: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E5D25902-0652-0EE8-BA95-862BA857CD21}"/>
              </a:ext>
            </a:extLst>
          </p:cNvPr>
          <p:cNvSpPr/>
          <p:nvPr/>
        </p:nvSpPr>
        <p:spPr>
          <a:xfrm>
            <a:off x="12467702" y="1462783"/>
            <a:ext cx="293285" cy="310127"/>
          </a:xfrm>
          <a:custGeom>
            <a:avLst/>
            <a:gdLst/>
            <a:ahLst/>
            <a:cxnLst/>
            <a:rect l="l" t="t" r="r" b="b"/>
            <a:pathLst>
              <a:path w="453390" h="479425">
                <a:moveTo>
                  <a:pt x="11811" y="6680"/>
                </a:moveTo>
                <a:lnTo>
                  <a:pt x="1821" y="6680"/>
                </a:lnTo>
                <a:lnTo>
                  <a:pt x="0" y="8502"/>
                </a:lnTo>
                <a:lnTo>
                  <a:pt x="0" y="21371"/>
                </a:lnTo>
                <a:lnTo>
                  <a:pt x="153209" y="286745"/>
                </a:lnTo>
                <a:lnTo>
                  <a:pt x="155031" y="288567"/>
                </a:lnTo>
                <a:lnTo>
                  <a:pt x="174539" y="288567"/>
                </a:lnTo>
                <a:lnTo>
                  <a:pt x="176350" y="286745"/>
                </a:lnTo>
                <a:lnTo>
                  <a:pt x="194946" y="254536"/>
                </a:lnTo>
                <a:lnTo>
                  <a:pt x="154654" y="254536"/>
                </a:lnTo>
                <a:lnTo>
                  <a:pt x="138236" y="224338"/>
                </a:lnTo>
                <a:lnTo>
                  <a:pt x="13622" y="8502"/>
                </a:lnTo>
                <a:lnTo>
                  <a:pt x="11811" y="6680"/>
                </a:lnTo>
                <a:close/>
              </a:path>
              <a:path w="453390" h="479425">
                <a:moveTo>
                  <a:pt x="376863" y="20732"/>
                </a:moveTo>
                <a:lnTo>
                  <a:pt x="329937" y="20732"/>
                </a:lnTo>
                <a:lnTo>
                  <a:pt x="371635" y="36855"/>
                </a:lnTo>
                <a:lnTo>
                  <a:pt x="404983" y="65496"/>
                </a:lnTo>
                <a:lnTo>
                  <a:pt x="427104" y="103783"/>
                </a:lnTo>
                <a:lnTo>
                  <a:pt x="435117" y="148843"/>
                </a:lnTo>
                <a:lnTo>
                  <a:pt x="435117" y="286745"/>
                </a:lnTo>
                <a:lnTo>
                  <a:pt x="436939" y="288567"/>
                </a:lnTo>
                <a:lnTo>
                  <a:pt x="451525" y="288567"/>
                </a:lnTo>
                <a:lnTo>
                  <a:pt x="453347" y="286745"/>
                </a:lnTo>
                <a:lnTo>
                  <a:pt x="453347" y="148843"/>
                </a:lnTo>
                <a:lnTo>
                  <a:pt x="445746" y="101844"/>
                </a:lnTo>
                <a:lnTo>
                  <a:pt x="424591" y="60991"/>
                </a:lnTo>
                <a:lnTo>
                  <a:pt x="392353" y="28753"/>
                </a:lnTo>
                <a:lnTo>
                  <a:pt x="376863" y="20732"/>
                </a:lnTo>
                <a:close/>
              </a:path>
              <a:path w="453390" h="479425">
                <a:moveTo>
                  <a:pt x="304514" y="0"/>
                </a:moveTo>
                <a:lnTo>
                  <a:pt x="257514" y="7599"/>
                </a:lnTo>
                <a:lnTo>
                  <a:pt x="216658" y="28753"/>
                </a:lnTo>
                <a:lnTo>
                  <a:pt x="184417" y="60991"/>
                </a:lnTo>
                <a:lnTo>
                  <a:pt x="163261" y="101844"/>
                </a:lnTo>
                <a:lnTo>
                  <a:pt x="155660" y="148843"/>
                </a:lnTo>
                <a:lnTo>
                  <a:pt x="155660" y="217166"/>
                </a:lnTo>
                <a:lnTo>
                  <a:pt x="156665" y="254536"/>
                </a:lnTo>
                <a:lnTo>
                  <a:pt x="172884" y="254536"/>
                </a:lnTo>
                <a:lnTo>
                  <a:pt x="173900" y="217166"/>
                </a:lnTo>
                <a:lnTo>
                  <a:pt x="173900" y="148843"/>
                </a:lnTo>
                <a:lnTo>
                  <a:pt x="184179" y="98053"/>
                </a:lnTo>
                <a:lnTo>
                  <a:pt x="212196" y="56534"/>
                </a:lnTo>
                <a:lnTo>
                  <a:pt x="253718" y="28519"/>
                </a:lnTo>
                <a:lnTo>
                  <a:pt x="303841" y="18376"/>
                </a:lnTo>
                <a:lnTo>
                  <a:pt x="372314" y="18376"/>
                </a:lnTo>
                <a:lnTo>
                  <a:pt x="351504" y="7599"/>
                </a:lnTo>
                <a:lnTo>
                  <a:pt x="304514" y="0"/>
                </a:lnTo>
                <a:close/>
              </a:path>
              <a:path w="453390" h="479425">
                <a:moveTo>
                  <a:pt x="372314" y="18376"/>
                </a:moveTo>
                <a:lnTo>
                  <a:pt x="310241" y="18376"/>
                </a:lnTo>
                <a:lnTo>
                  <a:pt x="191166" y="224642"/>
                </a:lnTo>
                <a:lnTo>
                  <a:pt x="174905" y="254536"/>
                </a:lnTo>
                <a:lnTo>
                  <a:pt x="194946" y="254536"/>
                </a:lnTo>
                <a:lnTo>
                  <a:pt x="329937" y="20732"/>
                </a:lnTo>
                <a:lnTo>
                  <a:pt x="376863" y="20732"/>
                </a:lnTo>
                <a:lnTo>
                  <a:pt x="372314" y="18376"/>
                </a:lnTo>
                <a:close/>
              </a:path>
              <a:path w="453390" h="479425">
                <a:moveTo>
                  <a:pt x="204569" y="352554"/>
                </a:moveTo>
                <a:lnTo>
                  <a:pt x="123032" y="352554"/>
                </a:lnTo>
                <a:lnTo>
                  <a:pt x="121420" y="354177"/>
                </a:lnTo>
                <a:lnTo>
                  <a:pt x="121420" y="477535"/>
                </a:lnTo>
                <a:lnTo>
                  <a:pt x="123032" y="479147"/>
                </a:lnTo>
                <a:lnTo>
                  <a:pt x="204569" y="479147"/>
                </a:lnTo>
                <a:lnTo>
                  <a:pt x="206182" y="477535"/>
                </a:lnTo>
                <a:lnTo>
                  <a:pt x="206182" y="465095"/>
                </a:lnTo>
                <a:lnTo>
                  <a:pt x="204569" y="463472"/>
                </a:lnTo>
                <a:lnTo>
                  <a:pt x="140927" y="463472"/>
                </a:lnTo>
                <a:lnTo>
                  <a:pt x="138906" y="461451"/>
                </a:lnTo>
                <a:lnTo>
                  <a:pt x="138906" y="424793"/>
                </a:lnTo>
                <a:lnTo>
                  <a:pt x="140927" y="422772"/>
                </a:lnTo>
                <a:lnTo>
                  <a:pt x="200936" y="422772"/>
                </a:lnTo>
                <a:lnTo>
                  <a:pt x="202548" y="421159"/>
                </a:lnTo>
                <a:lnTo>
                  <a:pt x="202548" y="408720"/>
                </a:lnTo>
                <a:lnTo>
                  <a:pt x="200936" y="407108"/>
                </a:lnTo>
                <a:lnTo>
                  <a:pt x="140927" y="407108"/>
                </a:lnTo>
                <a:lnTo>
                  <a:pt x="138906" y="405076"/>
                </a:lnTo>
                <a:lnTo>
                  <a:pt x="138906" y="370250"/>
                </a:lnTo>
                <a:lnTo>
                  <a:pt x="140927" y="368229"/>
                </a:lnTo>
                <a:lnTo>
                  <a:pt x="204569" y="368229"/>
                </a:lnTo>
                <a:lnTo>
                  <a:pt x="206182" y="366617"/>
                </a:lnTo>
                <a:lnTo>
                  <a:pt x="206182" y="354177"/>
                </a:lnTo>
                <a:lnTo>
                  <a:pt x="204569" y="352554"/>
                </a:lnTo>
                <a:close/>
              </a:path>
              <a:path w="453390" h="479425">
                <a:moveTo>
                  <a:pt x="12261" y="352565"/>
                </a:moveTo>
                <a:lnTo>
                  <a:pt x="1633" y="352565"/>
                </a:lnTo>
                <a:lnTo>
                  <a:pt x="20" y="354209"/>
                </a:lnTo>
                <a:lnTo>
                  <a:pt x="41" y="366753"/>
                </a:lnTo>
                <a:lnTo>
                  <a:pt x="39977" y="477482"/>
                </a:lnTo>
                <a:lnTo>
                  <a:pt x="41642" y="479147"/>
                </a:lnTo>
                <a:lnTo>
                  <a:pt x="57715" y="479147"/>
                </a:lnTo>
                <a:lnTo>
                  <a:pt x="59380" y="477482"/>
                </a:lnTo>
                <a:lnTo>
                  <a:pt x="67715" y="454384"/>
                </a:lnTo>
                <a:lnTo>
                  <a:pt x="48522" y="454384"/>
                </a:lnTo>
                <a:lnTo>
                  <a:pt x="13915" y="354209"/>
                </a:lnTo>
                <a:lnTo>
                  <a:pt x="12261" y="352565"/>
                </a:lnTo>
                <a:close/>
              </a:path>
              <a:path w="453390" h="479425">
                <a:moveTo>
                  <a:pt x="97724" y="352565"/>
                </a:moveTo>
                <a:lnTo>
                  <a:pt x="87096" y="352565"/>
                </a:lnTo>
                <a:lnTo>
                  <a:pt x="85431" y="354209"/>
                </a:lnTo>
                <a:lnTo>
                  <a:pt x="50836" y="454384"/>
                </a:lnTo>
                <a:lnTo>
                  <a:pt x="67715" y="454384"/>
                </a:lnTo>
                <a:lnTo>
                  <a:pt x="99337" y="366753"/>
                </a:lnTo>
                <a:lnTo>
                  <a:pt x="99337" y="354209"/>
                </a:lnTo>
                <a:lnTo>
                  <a:pt x="97724" y="352565"/>
                </a:lnTo>
                <a:close/>
              </a:path>
              <a:path w="453390" h="479425">
                <a:moveTo>
                  <a:pt x="373161" y="352554"/>
                </a:moveTo>
                <a:lnTo>
                  <a:pt x="357025" y="352554"/>
                </a:lnTo>
                <a:lnTo>
                  <a:pt x="355413" y="354292"/>
                </a:lnTo>
                <a:lnTo>
                  <a:pt x="355413" y="477535"/>
                </a:lnTo>
                <a:lnTo>
                  <a:pt x="357025" y="479147"/>
                </a:lnTo>
                <a:lnTo>
                  <a:pt x="371276" y="479147"/>
                </a:lnTo>
                <a:lnTo>
                  <a:pt x="372889" y="477535"/>
                </a:lnTo>
                <a:lnTo>
                  <a:pt x="372889" y="380867"/>
                </a:lnTo>
                <a:lnTo>
                  <a:pt x="392290" y="380867"/>
                </a:lnTo>
                <a:lnTo>
                  <a:pt x="376637" y="354292"/>
                </a:lnTo>
                <a:lnTo>
                  <a:pt x="373161" y="352554"/>
                </a:lnTo>
                <a:close/>
              </a:path>
              <a:path w="453390" h="479425">
                <a:moveTo>
                  <a:pt x="392290" y="380867"/>
                </a:moveTo>
                <a:lnTo>
                  <a:pt x="375255" y="380867"/>
                </a:lnTo>
                <a:lnTo>
                  <a:pt x="432196" y="477535"/>
                </a:lnTo>
                <a:lnTo>
                  <a:pt x="432374" y="477535"/>
                </a:lnTo>
                <a:lnTo>
                  <a:pt x="435599" y="479147"/>
                </a:lnTo>
                <a:lnTo>
                  <a:pt x="451724" y="479147"/>
                </a:lnTo>
                <a:lnTo>
                  <a:pt x="453347" y="477535"/>
                </a:lnTo>
                <a:lnTo>
                  <a:pt x="453347" y="450823"/>
                </a:lnTo>
                <a:lnTo>
                  <a:pt x="433494" y="450823"/>
                </a:lnTo>
                <a:lnTo>
                  <a:pt x="392290" y="380867"/>
                </a:lnTo>
                <a:close/>
              </a:path>
              <a:path w="453390" h="479425">
                <a:moveTo>
                  <a:pt x="451724" y="352554"/>
                </a:moveTo>
                <a:lnTo>
                  <a:pt x="437473" y="352554"/>
                </a:lnTo>
                <a:lnTo>
                  <a:pt x="435861" y="354292"/>
                </a:lnTo>
                <a:lnTo>
                  <a:pt x="435861" y="450823"/>
                </a:lnTo>
                <a:lnTo>
                  <a:pt x="453347" y="450823"/>
                </a:lnTo>
                <a:lnTo>
                  <a:pt x="453347" y="354292"/>
                </a:lnTo>
                <a:lnTo>
                  <a:pt x="451724" y="352554"/>
                </a:lnTo>
                <a:close/>
              </a:path>
              <a:path w="453390" h="479425">
                <a:moveTo>
                  <a:pt x="246945" y="352554"/>
                </a:moveTo>
                <a:lnTo>
                  <a:pt x="230809" y="352554"/>
                </a:lnTo>
                <a:lnTo>
                  <a:pt x="229197" y="354292"/>
                </a:lnTo>
                <a:lnTo>
                  <a:pt x="229197" y="477535"/>
                </a:lnTo>
                <a:lnTo>
                  <a:pt x="230809" y="479147"/>
                </a:lnTo>
                <a:lnTo>
                  <a:pt x="245071" y="479147"/>
                </a:lnTo>
                <a:lnTo>
                  <a:pt x="246683" y="477535"/>
                </a:lnTo>
                <a:lnTo>
                  <a:pt x="246683" y="380867"/>
                </a:lnTo>
                <a:lnTo>
                  <a:pt x="266074" y="380867"/>
                </a:lnTo>
                <a:lnTo>
                  <a:pt x="250421" y="354292"/>
                </a:lnTo>
                <a:lnTo>
                  <a:pt x="246945" y="352554"/>
                </a:lnTo>
                <a:close/>
              </a:path>
              <a:path w="453390" h="479425">
                <a:moveTo>
                  <a:pt x="266074" y="380867"/>
                </a:moveTo>
                <a:lnTo>
                  <a:pt x="249039" y="380867"/>
                </a:lnTo>
                <a:lnTo>
                  <a:pt x="305970" y="477535"/>
                </a:lnTo>
                <a:lnTo>
                  <a:pt x="306147" y="477535"/>
                </a:lnTo>
                <a:lnTo>
                  <a:pt x="309372" y="479147"/>
                </a:lnTo>
                <a:lnTo>
                  <a:pt x="325508" y="479147"/>
                </a:lnTo>
                <a:lnTo>
                  <a:pt x="327131" y="477535"/>
                </a:lnTo>
                <a:lnTo>
                  <a:pt x="327131" y="450823"/>
                </a:lnTo>
                <a:lnTo>
                  <a:pt x="307278" y="450823"/>
                </a:lnTo>
                <a:lnTo>
                  <a:pt x="266074" y="380867"/>
                </a:lnTo>
                <a:close/>
              </a:path>
              <a:path w="453390" h="479425">
                <a:moveTo>
                  <a:pt x="325508" y="352554"/>
                </a:moveTo>
                <a:lnTo>
                  <a:pt x="311257" y="352554"/>
                </a:lnTo>
                <a:lnTo>
                  <a:pt x="309634" y="354292"/>
                </a:lnTo>
                <a:lnTo>
                  <a:pt x="309634" y="450823"/>
                </a:lnTo>
                <a:lnTo>
                  <a:pt x="327131" y="450823"/>
                </a:lnTo>
                <a:lnTo>
                  <a:pt x="327131" y="354292"/>
                </a:lnTo>
                <a:lnTo>
                  <a:pt x="325508" y="352554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1165"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2D68B7AA-DEA0-372F-B603-365F0F37588D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20701883" y="11962473"/>
            <a:ext cx="395079" cy="5642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920" b="0" i="0">
                <a:solidFill>
                  <a:schemeClr val="bg1"/>
                </a:solidFill>
                <a:latin typeface="Replica-Mono"/>
                <a:cs typeface="Replica-Mono"/>
              </a:defRPr>
            </a:lvl1pPr>
          </a:lstStyle>
          <a:p>
            <a:pPr marL="190337">
              <a:lnSpc>
                <a:spcPts val="2229"/>
              </a:lnSpc>
            </a:pPr>
            <a:fld id="{81D60167-4931-47E6-BA6A-407CBD079E47}" type="slidenum">
              <a:rPr lang="en-US" altLang="ko-KR" spc="-53"/>
              <a:pPr marL="190337">
                <a:lnSpc>
                  <a:spcPts val="2229"/>
                </a:lnSpc>
              </a:pPr>
              <a:t>25</a:t>
            </a:fld>
            <a:endParaRPr spc="-16" dirty="0"/>
          </a:p>
        </p:txBody>
      </p:sp>
      <p:sp>
        <p:nvSpPr>
          <p:cNvPr id="25" name="object 2">
            <a:extLst>
              <a:ext uri="{FF2B5EF4-FFF2-40B4-BE49-F238E27FC236}">
                <a16:creationId xmlns:a16="http://schemas.microsoft.com/office/drawing/2014/main" id="{3217D7C6-41DD-23CE-EC95-B6604CE44E9D}"/>
              </a:ext>
            </a:extLst>
          </p:cNvPr>
          <p:cNvSpPr/>
          <p:nvPr/>
        </p:nvSpPr>
        <p:spPr>
          <a:xfrm>
            <a:off x="0" y="1219149"/>
            <a:ext cx="13004800" cy="7315302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6323C"/>
          </a:solidFill>
        </p:spPr>
        <p:txBody>
          <a:bodyPr wrap="square" lIns="0" tIns="0" rIns="0" bIns="0" rtlCol="0"/>
          <a:lstStyle/>
          <a:p>
            <a:endParaRPr sz="1165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6705269-0075-06F6-185D-AF19A8D348A3}"/>
              </a:ext>
            </a:extLst>
          </p:cNvPr>
          <p:cNvSpPr txBox="1">
            <a:spLocks/>
          </p:cNvSpPr>
          <p:nvPr/>
        </p:nvSpPr>
        <p:spPr>
          <a:xfrm>
            <a:off x="1397594" y="2718607"/>
            <a:ext cx="11607206" cy="4247397"/>
          </a:xfrm>
          <a:prstGeom prst="rect">
            <a:avLst/>
          </a:prstGeom>
        </p:spPr>
        <p:txBody>
          <a:bodyPr vert="horz" lIns="97536" tIns="48768" rIns="97536" bIns="48768" rtlCol="0" anchor="ctr">
            <a:normAutofit fontScale="97500"/>
          </a:bodyPr>
          <a:lstStyle>
            <a:lvl1pPr algn="l" defTabSz="1152144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554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5914" dirty="0" err="1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니포좀</a:t>
            </a:r>
            <a:r>
              <a:rPr lang="en-US" altLang="ko-KR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(</a:t>
            </a:r>
            <a:r>
              <a:rPr lang="ko-KR" altLang="en-US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변형침투기술</a:t>
            </a:r>
            <a:r>
              <a:rPr lang="en-US" altLang="ko-KR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)</a:t>
            </a:r>
            <a:r>
              <a:rPr lang="ko-KR" altLang="en-US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된 </a:t>
            </a:r>
            <a:endParaRPr lang="en-US" altLang="ko-KR" sz="5914" dirty="0">
              <a:solidFill>
                <a:schemeClr val="bg1"/>
              </a:solidFill>
              <a:latin typeface="NanumSquareOTF" panose="020B0600000101010101" pitchFamily="34" charset="-127"/>
              <a:ea typeface="NanumSquareOTF" panose="020B0600000101010101" pitchFamily="34" charset="-127"/>
            </a:endParaRPr>
          </a:p>
          <a:p>
            <a:endParaRPr lang="en-US" altLang="ko-KR" sz="5914" dirty="0">
              <a:solidFill>
                <a:schemeClr val="bg1"/>
              </a:solidFill>
              <a:latin typeface="NanumSquareOTF" panose="020B0600000101010101" pitchFamily="34" charset="-127"/>
              <a:ea typeface="NanumSquareOTF" panose="020B0600000101010101" pitchFamily="34" charset="-127"/>
            </a:endParaRPr>
          </a:p>
          <a:p>
            <a:r>
              <a:rPr lang="en-US" altLang="ko-KR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D-</a:t>
            </a:r>
            <a:r>
              <a:rPr lang="en-US" altLang="ko-KR" sz="5914" dirty="0" err="1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Pethenol</a:t>
            </a:r>
            <a:r>
              <a:rPr lang="ko-KR" altLang="en-US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의</a:t>
            </a:r>
            <a:r>
              <a:rPr lang="en-US" altLang="ko-KR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 </a:t>
            </a:r>
            <a:r>
              <a:rPr lang="ko-KR" altLang="en-US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강력한 </a:t>
            </a:r>
            <a:r>
              <a:rPr lang="ko-KR" altLang="en-US" sz="5914" dirty="0" err="1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항염효과</a:t>
            </a:r>
            <a:r>
              <a:rPr lang="en-US" altLang="ko-KR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?</a:t>
            </a:r>
            <a:endParaRPr lang="en-US" sz="5914" dirty="0">
              <a:solidFill>
                <a:schemeClr val="bg1"/>
              </a:solidFill>
              <a:latin typeface="NanumSquareOTF" panose="020B0600000101010101" pitchFamily="34" charset="-127"/>
              <a:ea typeface="NanumSquareOTF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55012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직사각형"/>
          <p:cNvSpPr/>
          <p:nvPr/>
        </p:nvSpPr>
        <p:spPr>
          <a:xfrm>
            <a:off x="464170" y="1072856"/>
            <a:ext cx="12076460" cy="58738"/>
          </a:xfrm>
          <a:prstGeom prst="rect">
            <a:avLst/>
          </a:prstGeom>
          <a:solidFill>
            <a:srgbClr val="A9D6F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137" name="제품명 입력해주세요"/>
          <p:cNvSpPr txBox="1"/>
          <p:nvPr/>
        </p:nvSpPr>
        <p:spPr>
          <a:xfrm>
            <a:off x="672172" y="263033"/>
            <a:ext cx="4736874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rgbClr val="81B8F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81B8F8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Panthenol</a:t>
            </a:r>
            <a:r>
              <a:rPr kumimoji="0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81B8F8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 </a:t>
            </a:r>
            <a:r>
              <a:rPr kumimoji="0" lang="en-US" altLang="ko-KR" sz="4000" b="1" i="0" u="none" strike="noStrike" kern="0" cap="none" spc="0" normalizeH="0" baseline="0" noProof="0" dirty="0" err="1">
                <a:ln>
                  <a:noFill/>
                </a:ln>
                <a:solidFill>
                  <a:srgbClr val="81B8F8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Niosome</a:t>
            </a:r>
            <a:endParaRPr kumimoji="0" lang="en-US" altLang="ko-KR" sz="4000" b="1" i="0" u="none" strike="noStrike" kern="0" cap="none" spc="0" normalizeH="0" baseline="0" noProof="0" dirty="0">
              <a:ln>
                <a:noFill/>
              </a:ln>
              <a:solidFill>
                <a:srgbClr val="81B8F8"/>
              </a:solidFill>
              <a:effectLst/>
              <a:uLnTx/>
              <a:uFillTx/>
              <a:latin typeface="나눔고딕"/>
              <a:ea typeface="나눔고딕"/>
              <a:sym typeface="나눔고딕"/>
            </a:endParaRPr>
          </a:p>
        </p:txBody>
      </p:sp>
      <p:sp>
        <p:nvSpPr>
          <p:cNvPr id="44" name="직사각형">
            <a:extLst>
              <a:ext uri="{FF2B5EF4-FFF2-40B4-BE49-F238E27FC236}">
                <a16:creationId xmlns:a16="http://schemas.microsoft.com/office/drawing/2014/main" id="{1DCDB0CB-63AE-47CE-8E6E-EA7B83BBE9B5}"/>
              </a:ext>
            </a:extLst>
          </p:cNvPr>
          <p:cNvSpPr/>
          <p:nvPr/>
        </p:nvSpPr>
        <p:spPr>
          <a:xfrm>
            <a:off x="533400" y="1250863"/>
            <a:ext cx="12007230" cy="7979071"/>
          </a:xfrm>
          <a:prstGeom prst="rect">
            <a:avLst/>
          </a:prstGeom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45" name="직사각형">
            <a:extLst>
              <a:ext uri="{FF2B5EF4-FFF2-40B4-BE49-F238E27FC236}">
                <a16:creationId xmlns:a16="http://schemas.microsoft.com/office/drawing/2014/main" id="{9B965388-7A03-4ABA-95FA-1F5B6EC714B9}"/>
              </a:ext>
            </a:extLst>
          </p:cNvPr>
          <p:cNvSpPr/>
          <p:nvPr/>
        </p:nvSpPr>
        <p:spPr>
          <a:xfrm>
            <a:off x="533400" y="1263389"/>
            <a:ext cx="12007230" cy="419101"/>
          </a:xfrm>
          <a:prstGeom prst="rect">
            <a:avLst/>
          </a:prstGeom>
          <a:solidFill>
            <a:srgbClr val="D6D6D6"/>
          </a:solidFill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48" name="Product’s key points">
            <a:extLst>
              <a:ext uri="{FF2B5EF4-FFF2-40B4-BE49-F238E27FC236}">
                <a16:creationId xmlns:a16="http://schemas.microsoft.com/office/drawing/2014/main" id="{5BA48B67-8919-46FA-BB33-DBCB24554F88}"/>
              </a:ext>
            </a:extLst>
          </p:cNvPr>
          <p:cNvSpPr txBox="1"/>
          <p:nvPr/>
        </p:nvSpPr>
        <p:spPr>
          <a:xfrm>
            <a:off x="757066" y="1262925"/>
            <a:ext cx="2168863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 b="0">
                <a:solidFill>
                  <a:srgbClr val="FFFFFF"/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 ExtraBold"/>
                <a:sym typeface="나눔고딕 ExtraBold"/>
              </a:rPr>
              <a:t>Concept </a:t>
            </a:r>
            <a:r>
              <a:rPr kumimoji="0" sz="1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 ExtraBold"/>
                <a:sym typeface="나눔고딕 ExtraBold"/>
              </a:rPr>
              <a:t>key points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BC4EFEC1-3318-4832-8DDF-E684AA18D521}"/>
              </a:ext>
            </a:extLst>
          </p:cNvPr>
          <p:cNvSpPr/>
          <p:nvPr/>
        </p:nvSpPr>
        <p:spPr>
          <a:xfrm>
            <a:off x="5174414" y="5609165"/>
            <a:ext cx="7073395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584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5 % Panthenol </a:t>
            </a:r>
            <a:r>
              <a:rPr kumimoji="0" lang="en-US" altLang="ko-K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Niosome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(D-Panthenol 0.25 %)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은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2 % D-panthenol 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대비 약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3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배의 염증억제 작용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5A7056-E958-4F21-BF35-171033B4C004}"/>
              </a:ext>
            </a:extLst>
          </p:cNvPr>
          <p:cNvSpPr txBox="1"/>
          <p:nvPr/>
        </p:nvSpPr>
        <p:spPr>
          <a:xfrm>
            <a:off x="756991" y="5552810"/>
            <a:ext cx="436266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85750" marR="0" lvl="0" indent="-28575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세포내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NF-kB(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염증성 유전자 발현 유도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) 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활성이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Panthenol </a:t>
            </a:r>
            <a:r>
              <a:rPr kumimoji="0" lang="en-US" altLang="ko-K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Niosome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 0.1%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와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 1%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에서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 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각각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18.46%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와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35.07%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감소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sym typeface="Helvetica Neu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D50E57-274C-1053-DCB3-1673CACB5D7D}"/>
              </a:ext>
            </a:extLst>
          </p:cNvPr>
          <p:cNvSpPr txBox="1"/>
          <p:nvPr/>
        </p:nvSpPr>
        <p:spPr>
          <a:xfrm>
            <a:off x="11164780" y="2259159"/>
            <a:ext cx="1319271" cy="2410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Panthenol </a:t>
            </a:r>
            <a:r>
              <a:rPr kumimoji="0" lang="en-US" altLang="ko-KR" sz="9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Niosome</a:t>
            </a:r>
            <a:r>
              <a:rPr kumimoji="0" lang="ko-KR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 </a:t>
            </a:r>
            <a:r>
              <a:rPr kumimoji="0" lang="en-US" altLang="ko-K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5 %</a:t>
            </a:r>
            <a:endParaRPr kumimoji="0" lang="ko-KR" altLang="en-US" sz="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  <a:sym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B842DF-1914-5E5B-E09E-C4D0D9C6991B}"/>
              </a:ext>
            </a:extLst>
          </p:cNvPr>
          <p:cNvSpPr txBox="1"/>
          <p:nvPr/>
        </p:nvSpPr>
        <p:spPr>
          <a:xfrm>
            <a:off x="11162630" y="2797929"/>
            <a:ext cx="1319271" cy="2410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Panthenol</a:t>
            </a:r>
            <a:r>
              <a:rPr kumimoji="0" lang="ko-KR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 </a:t>
            </a:r>
            <a:r>
              <a:rPr kumimoji="0" lang="en-US" altLang="ko-KR" sz="9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Niosome</a:t>
            </a:r>
            <a:r>
              <a:rPr kumimoji="0" lang="en-US" altLang="ko-K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 3 %</a:t>
            </a:r>
            <a:endParaRPr kumimoji="0" lang="ko-KR" altLang="en-US" sz="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  <a:sym typeface="Helvetica Neu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D6B20F-88CE-5197-533F-A9102DBEED9E}"/>
              </a:ext>
            </a:extLst>
          </p:cNvPr>
          <p:cNvSpPr txBox="1"/>
          <p:nvPr/>
        </p:nvSpPr>
        <p:spPr>
          <a:xfrm>
            <a:off x="11159369" y="3364595"/>
            <a:ext cx="1300035" cy="2410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Panthenol</a:t>
            </a:r>
            <a:r>
              <a:rPr kumimoji="0" lang="ko-KR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 </a:t>
            </a:r>
            <a:r>
              <a:rPr kumimoji="0" lang="en-US" altLang="ko-KR" sz="9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Niosome</a:t>
            </a:r>
            <a:r>
              <a:rPr kumimoji="0" lang="en-US" altLang="ko-K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 1 %</a:t>
            </a:r>
            <a:endParaRPr kumimoji="0" lang="ko-KR" altLang="en-US" sz="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  <a:sym typeface="Helvetica Neue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D35491-A203-F258-1A5C-FE85E9769EAC}"/>
              </a:ext>
            </a:extLst>
          </p:cNvPr>
          <p:cNvSpPr txBox="1"/>
          <p:nvPr/>
        </p:nvSpPr>
        <p:spPr>
          <a:xfrm>
            <a:off x="11180736" y="3905507"/>
            <a:ext cx="1128514" cy="2410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Empty </a:t>
            </a:r>
            <a:r>
              <a:rPr kumimoji="0" lang="en-US" altLang="ko-KR" sz="9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Niosome</a:t>
            </a:r>
            <a:r>
              <a:rPr kumimoji="0" lang="en-US" altLang="ko-K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 5 %</a:t>
            </a:r>
            <a:endParaRPr kumimoji="0" lang="ko-KR" altLang="en-US" sz="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  <a:sym typeface="Helvetica Neu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B37263-2F5D-22B6-7B58-C94C462B7BA4}"/>
              </a:ext>
            </a:extLst>
          </p:cNvPr>
          <p:cNvSpPr txBox="1"/>
          <p:nvPr/>
        </p:nvSpPr>
        <p:spPr>
          <a:xfrm>
            <a:off x="11185110" y="4495792"/>
            <a:ext cx="1166986" cy="2410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Hydrocortisone</a:t>
            </a:r>
            <a:r>
              <a:rPr kumimoji="0" lang="ko-KR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 </a:t>
            </a:r>
            <a:r>
              <a:rPr kumimoji="0" lang="en-US" altLang="ko-K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0.1 %</a:t>
            </a:r>
            <a:endParaRPr kumimoji="0" lang="ko-KR" altLang="en-US" sz="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  <a:sym typeface="Helvetica Neu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27AFD0-DAD1-2E8F-CBD0-317D7D4A0AB9}"/>
              </a:ext>
            </a:extLst>
          </p:cNvPr>
          <p:cNvSpPr txBox="1"/>
          <p:nvPr/>
        </p:nvSpPr>
        <p:spPr>
          <a:xfrm>
            <a:off x="11170444" y="4995921"/>
            <a:ext cx="960199" cy="2410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D- Panthenol</a:t>
            </a:r>
            <a:r>
              <a:rPr kumimoji="0" lang="ko-KR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 </a:t>
            </a:r>
            <a:r>
              <a:rPr kumimoji="0" lang="en-US" altLang="ko-K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2%</a:t>
            </a:r>
            <a:endParaRPr kumimoji="0" lang="ko-KR" altLang="en-US" sz="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  <a:sym typeface="Helvetica Neue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9F4CB5-D002-EA7B-EA1C-C835D4310577}"/>
              </a:ext>
            </a:extLst>
          </p:cNvPr>
          <p:cNvSpPr txBox="1"/>
          <p:nvPr/>
        </p:nvSpPr>
        <p:spPr>
          <a:xfrm>
            <a:off x="959416" y="1801759"/>
            <a:ext cx="3457977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2E76B7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항염</a:t>
            </a:r>
            <a:r>
              <a:rPr kumimoji="0" lang="ko-KR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E76B7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 효능</a:t>
            </a:r>
            <a:r>
              <a:rPr kumimoji="0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srgbClr val="2E76B7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(NF-</a:t>
            </a:r>
            <a:r>
              <a:rPr kumimoji="0" lang="en-US" altLang="ko-KR" sz="1400" b="1" i="0" u="none" strike="noStrike" kern="0" cap="none" spc="0" normalizeH="0" baseline="0" noProof="0" dirty="0" err="1">
                <a:ln>
                  <a:noFill/>
                </a:ln>
                <a:solidFill>
                  <a:srgbClr val="2E76B7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κB</a:t>
            </a:r>
            <a:r>
              <a:rPr kumimoji="0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srgbClr val="2E76B7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 </a:t>
            </a:r>
            <a:r>
              <a:rPr kumimoji="0" lang="ko-KR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E76B7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활성 저해</a:t>
            </a:r>
            <a:r>
              <a:rPr kumimoji="0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srgbClr val="2E76B7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)</a:t>
            </a:r>
            <a:endParaRPr kumimoji="0" lang="ko-KR" alt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  <a:sym typeface="Helvetica Neue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797F75-FDE7-E2DB-F3E5-9560724B7508}"/>
              </a:ext>
            </a:extLst>
          </p:cNvPr>
          <p:cNvSpPr txBox="1"/>
          <p:nvPr/>
        </p:nvSpPr>
        <p:spPr>
          <a:xfrm>
            <a:off x="6144716" y="1730886"/>
            <a:ext cx="4668591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0" cap="none" spc="0" normalizeH="0" baseline="0" noProof="0">
                <a:ln>
                  <a:noFill/>
                </a:ln>
                <a:solidFill>
                  <a:srgbClr val="2E76B7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항염 효능</a:t>
            </a:r>
            <a:r>
              <a:rPr kumimoji="0" lang="en-US" altLang="ko-KR" sz="1400" b="1" i="0" u="none" strike="noStrike" kern="0" cap="none" spc="0" normalizeH="0" baseline="0" noProof="0">
                <a:ln>
                  <a:noFill/>
                </a:ln>
                <a:solidFill>
                  <a:srgbClr val="2E76B7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(Reduction of microcirculation, </a:t>
            </a:r>
            <a:r>
              <a:rPr kumimoji="0" lang="ko-KR" altLang="en-US" sz="1400" b="1" i="0" u="none" strike="noStrike" kern="0" cap="none" spc="0" normalizeH="0" baseline="0" noProof="0">
                <a:ln>
                  <a:noFill/>
                </a:ln>
                <a:solidFill>
                  <a:srgbClr val="2E76B7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미세혈액순환</a:t>
            </a:r>
            <a:r>
              <a:rPr kumimoji="0" lang="en-US" altLang="ko-KR" sz="1400" b="1" i="0" u="none" strike="noStrike" kern="0" cap="none" spc="0" normalizeH="0" baseline="0" noProof="0">
                <a:ln>
                  <a:noFill/>
                </a:ln>
                <a:solidFill>
                  <a:srgbClr val="2E76B7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)</a:t>
            </a:r>
            <a:endParaRPr kumimoji="0" lang="ko-KR" alt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  <a:sym typeface="Helvetica Neue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3B7FDAF3-F417-66AD-E864-39B2A152D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31" y="2122880"/>
            <a:ext cx="4045095" cy="3432201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26F1565A-3BA4-5A27-001F-4E660A5B0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4322" y="2109609"/>
            <a:ext cx="5755439" cy="3338154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DFFA247D-9B55-EE30-4807-61C758CEE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9572" y="2239970"/>
            <a:ext cx="219106" cy="3038899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B0E7CEF6-ABFD-EEEE-E772-869FDA5936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203" y="6329011"/>
            <a:ext cx="4183163" cy="283218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50E5C13-701C-B475-55EE-41679324CA05}"/>
              </a:ext>
            </a:extLst>
          </p:cNvPr>
          <p:cNvSpPr txBox="1"/>
          <p:nvPr/>
        </p:nvSpPr>
        <p:spPr>
          <a:xfrm>
            <a:off x="4767201" y="6062051"/>
            <a:ext cx="3457977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E76B7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보습 효능</a:t>
            </a:r>
            <a:endParaRPr kumimoji="0" lang="ko-KR" alt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  <a:sym typeface="Helvetica Neue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036D5F-3152-9568-C261-85047AA6C87D}"/>
              </a:ext>
            </a:extLst>
          </p:cNvPr>
          <p:cNvSpPr txBox="1"/>
          <p:nvPr/>
        </p:nvSpPr>
        <p:spPr>
          <a:xfrm>
            <a:off x="2801950" y="9015345"/>
            <a:ext cx="777457" cy="1795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Panthenol </a:t>
            </a:r>
            <a:r>
              <a:rPr kumimoji="0" lang="en-US" altLang="ko-KR" sz="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Niosome</a:t>
            </a:r>
            <a:r>
              <a:rPr kumimoji="0" lang="ko-KR" altLang="en-US" sz="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 </a:t>
            </a:r>
            <a:r>
              <a:rPr kumimoji="0" lang="en-US" altLang="ko-KR" sz="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5 %</a:t>
            </a:r>
            <a:endParaRPr kumimoji="0" lang="ko-KR" altLang="en-US" sz="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  <a:sym typeface="Helvetica Neue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E2D9B8D-6ADF-C571-09B5-62C5E8772C31}"/>
              </a:ext>
            </a:extLst>
          </p:cNvPr>
          <p:cNvSpPr txBox="1"/>
          <p:nvPr/>
        </p:nvSpPr>
        <p:spPr>
          <a:xfrm>
            <a:off x="3657480" y="9017004"/>
            <a:ext cx="578684" cy="1795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D- Panthenol</a:t>
            </a:r>
            <a:r>
              <a:rPr kumimoji="0" lang="ko-KR" altLang="en-US" sz="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 </a:t>
            </a:r>
            <a:r>
              <a:rPr kumimoji="0" lang="en-US" altLang="ko-KR" sz="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2%</a:t>
            </a:r>
            <a:endParaRPr kumimoji="0" lang="ko-KR" altLang="en-US" sz="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  <a:sym typeface="Helvetica Neue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755B44D-DD50-8F41-B9D6-2D696B7F34F2}"/>
              </a:ext>
            </a:extLst>
          </p:cNvPr>
          <p:cNvSpPr txBox="1"/>
          <p:nvPr/>
        </p:nvSpPr>
        <p:spPr>
          <a:xfrm>
            <a:off x="4582804" y="9027735"/>
            <a:ext cx="294954" cy="1795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무도포</a:t>
            </a:r>
            <a:endParaRPr kumimoji="0" lang="ko-KR" altLang="en-US" sz="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  <a:sym typeface="Helvetica Neue"/>
            </a:endParaRPr>
          </a:p>
        </p:txBody>
      </p:sp>
      <p:pic>
        <p:nvPicPr>
          <p:cNvPr id="49" name="그림 48">
            <a:extLst>
              <a:ext uri="{FF2B5EF4-FFF2-40B4-BE49-F238E27FC236}">
                <a16:creationId xmlns:a16="http://schemas.microsoft.com/office/drawing/2014/main" id="{7B8304FB-2059-4930-E3B8-8D0621E18A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3786" y="6343745"/>
            <a:ext cx="4183163" cy="286352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9ED6137D-7D02-D23B-5752-90F994047052}"/>
              </a:ext>
            </a:extLst>
          </p:cNvPr>
          <p:cNvSpPr txBox="1"/>
          <p:nvPr/>
        </p:nvSpPr>
        <p:spPr>
          <a:xfrm>
            <a:off x="8646818" y="9058735"/>
            <a:ext cx="777457" cy="1795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Panthenol </a:t>
            </a:r>
            <a:r>
              <a:rPr kumimoji="0" lang="en-US" altLang="ko-KR" sz="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Niosome</a:t>
            </a:r>
            <a:r>
              <a:rPr kumimoji="0" lang="ko-KR" altLang="en-US" sz="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 </a:t>
            </a:r>
            <a:r>
              <a:rPr kumimoji="0" lang="en-US" altLang="ko-KR" sz="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5 %</a:t>
            </a:r>
            <a:endParaRPr kumimoji="0" lang="ko-KR" altLang="en-US" sz="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  <a:sym typeface="Helvetica Neue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5279074-B4C4-006B-8E6A-1789CB7ED3E4}"/>
              </a:ext>
            </a:extLst>
          </p:cNvPr>
          <p:cNvSpPr txBox="1"/>
          <p:nvPr/>
        </p:nvSpPr>
        <p:spPr>
          <a:xfrm>
            <a:off x="9437154" y="9054210"/>
            <a:ext cx="578684" cy="1795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D- Panthenol</a:t>
            </a:r>
            <a:r>
              <a:rPr kumimoji="0" lang="ko-KR" altLang="en-US" sz="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 </a:t>
            </a:r>
            <a:r>
              <a:rPr kumimoji="0" lang="en-US" altLang="ko-KR" sz="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2%</a:t>
            </a:r>
            <a:endParaRPr kumimoji="0" lang="ko-KR" altLang="en-US" sz="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  <a:sym typeface="Helvetica Neue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6CBC6F1D-7288-ED36-0099-2D3CAFF2A7CE}"/>
              </a:ext>
            </a:extLst>
          </p:cNvPr>
          <p:cNvSpPr/>
          <p:nvPr/>
        </p:nvSpPr>
        <p:spPr>
          <a:xfrm>
            <a:off x="9385248" y="6790957"/>
            <a:ext cx="3087035" cy="1995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l" defTabSz="584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5 % Panthenol </a:t>
            </a:r>
            <a:r>
              <a:rPr kumimoji="0" lang="en-US" altLang="ko-K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Niosome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(D-Panthenol 0.25 %)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 적용 후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138.41%, 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적용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1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주 후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48.24% 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개선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, D-panthenol 2%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는 적용 후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126.73%, 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적용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1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주 후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39.55% 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개선</a:t>
            </a:r>
            <a:endParaRPr kumimoji="0" lang="en-US" altLang="ko-K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sym typeface="Helvetica Neue"/>
            </a:endParaRPr>
          </a:p>
          <a:p>
            <a:pPr marL="171450" marR="0" lvl="0" indent="-171450" algn="l" defTabSz="584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5 % Panthenol </a:t>
            </a:r>
            <a:r>
              <a:rPr kumimoji="0" lang="en-US" altLang="ko-K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Niosome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(D-Panthenol 0.25 %)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은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D-panthenol 2% 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보다 더 우수한 보습 효과 제공</a:t>
            </a:r>
          </a:p>
        </p:txBody>
      </p:sp>
    </p:spTree>
    <p:extLst>
      <p:ext uri="{BB962C8B-B14F-4D97-AF65-F5344CB8AC3E}">
        <p14:creationId xmlns:p14="http://schemas.microsoft.com/office/powerpoint/2010/main" val="211380099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A8B94-5E66-F750-5757-9D5D5235B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직사각형">
            <a:extLst>
              <a:ext uri="{FF2B5EF4-FFF2-40B4-BE49-F238E27FC236}">
                <a16:creationId xmlns:a16="http://schemas.microsoft.com/office/drawing/2014/main" id="{D36FBF73-FAB1-FA42-434F-024ECCFCA2A7}"/>
              </a:ext>
            </a:extLst>
          </p:cNvPr>
          <p:cNvSpPr/>
          <p:nvPr/>
        </p:nvSpPr>
        <p:spPr>
          <a:xfrm>
            <a:off x="464170" y="1072856"/>
            <a:ext cx="12076460" cy="58738"/>
          </a:xfrm>
          <a:prstGeom prst="rect">
            <a:avLst/>
          </a:prstGeom>
          <a:solidFill>
            <a:srgbClr val="A9D6F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137" name="제품명 입력해주세요">
            <a:extLst>
              <a:ext uri="{FF2B5EF4-FFF2-40B4-BE49-F238E27FC236}">
                <a16:creationId xmlns:a16="http://schemas.microsoft.com/office/drawing/2014/main" id="{AA21C3B1-6C88-0D53-F5B9-568DDA8CEACC}"/>
              </a:ext>
            </a:extLst>
          </p:cNvPr>
          <p:cNvSpPr txBox="1"/>
          <p:nvPr/>
        </p:nvSpPr>
        <p:spPr>
          <a:xfrm>
            <a:off x="672172" y="263033"/>
            <a:ext cx="4736874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rgbClr val="81B8F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1" i="0" u="none" strike="noStrike" kern="0" cap="none" spc="0" normalizeH="0" baseline="0" noProof="0" dirty="0">
                <a:ln>
                  <a:noFill/>
                </a:ln>
                <a:solidFill>
                  <a:srgbClr val="81B8F8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Panthenol</a:t>
            </a:r>
            <a:r>
              <a:rPr kumimoji="0" lang="ko-KR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81B8F8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 </a:t>
            </a:r>
            <a:r>
              <a:rPr kumimoji="0" lang="en-US" altLang="ko-KR" sz="4000" b="1" i="0" u="none" strike="noStrike" kern="0" cap="none" spc="0" normalizeH="0" baseline="0" noProof="0" dirty="0" err="1">
                <a:ln>
                  <a:noFill/>
                </a:ln>
                <a:solidFill>
                  <a:srgbClr val="81B8F8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Niosome</a:t>
            </a:r>
            <a:endParaRPr kumimoji="0" lang="en-US" altLang="ko-KR" sz="4000" b="1" i="0" u="none" strike="noStrike" kern="0" cap="none" spc="0" normalizeH="0" baseline="0" noProof="0" dirty="0">
              <a:ln>
                <a:noFill/>
              </a:ln>
              <a:solidFill>
                <a:srgbClr val="81B8F8"/>
              </a:solidFill>
              <a:effectLst/>
              <a:uLnTx/>
              <a:uFillTx/>
              <a:latin typeface="나눔고딕"/>
              <a:ea typeface="나눔고딕"/>
              <a:sym typeface="나눔고딕"/>
            </a:endParaRPr>
          </a:p>
        </p:txBody>
      </p:sp>
      <p:sp>
        <p:nvSpPr>
          <p:cNvPr id="44" name="직사각형">
            <a:extLst>
              <a:ext uri="{FF2B5EF4-FFF2-40B4-BE49-F238E27FC236}">
                <a16:creationId xmlns:a16="http://schemas.microsoft.com/office/drawing/2014/main" id="{9607FA47-2306-18FE-CEEA-96D53ED9FFDA}"/>
              </a:ext>
            </a:extLst>
          </p:cNvPr>
          <p:cNvSpPr/>
          <p:nvPr/>
        </p:nvSpPr>
        <p:spPr>
          <a:xfrm>
            <a:off x="533400" y="1250863"/>
            <a:ext cx="12007230" cy="7979071"/>
          </a:xfrm>
          <a:prstGeom prst="rect">
            <a:avLst/>
          </a:prstGeom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45" name="직사각형">
            <a:extLst>
              <a:ext uri="{FF2B5EF4-FFF2-40B4-BE49-F238E27FC236}">
                <a16:creationId xmlns:a16="http://schemas.microsoft.com/office/drawing/2014/main" id="{49BC11B6-9F09-42D9-7F2D-135371E38BAF}"/>
              </a:ext>
            </a:extLst>
          </p:cNvPr>
          <p:cNvSpPr/>
          <p:nvPr/>
        </p:nvSpPr>
        <p:spPr>
          <a:xfrm>
            <a:off x="533400" y="1263389"/>
            <a:ext cx="12007230" cy="419101"/>
          </a:xfrm>
          <a:prstGeom prst="rect">
            <a:avLst/>
          </a:prstGeom>
          <a:solidFill>
            <a:srgbClr val="D6D6D6"/>
          </a:solidFill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48" name="Product’s key points">
            <a:extLst>
              <a:ext uri="{FF2B5EF4-FFF2-40B4-BE49-F238E27FC236}">
                <a16:creationId xmlns:a16="http://schemas.microsoft.com/office/drawing/2014/main" id="{6D3FEA1A-DF1D-DEB9-1A98-591A22B4465F}"/>
              </a:ext>
            </a:extLst>
          </p:cNvPr>
          <p:cNvSpPr txBox="1"/>
          <p:nvPr/>
        </p:nvSpPr>
        <p:spPr>
          <a:xfrm>
            <a:off x="757066" y="1262925"/>
            <a:ext cx="2168863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 b="0">
                <a:solidFill>
                  <a:srgbClr val="FFFFFF"/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 ExtraBold"/>
                <a:sym typeface="나눔고딕 ExtraBold"/>
              </a:rPr>
              <a:t>Concept </a:t>
            </a:r>
            <a:r>
              <a:rPr kumimoji="0" sz="1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 ExtraBold"/>
                <a:sym typeface="나눔고딕 ExtraBold"/>
              </a:rPr>
              <a:t>key points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D0508B-EA34-3FBD-14D4-AC6591989170}"/>
              </a:ext>
            </a:extLst>
          </p:cNvPr>
          <p:cNvSpPr txBox="1"/>
          <p:nvPr/>
        </p:nvSpPr>
        <p:spPr>
          <a:xfrm>
            <a:off x="1532401" y="1814286"/>
            <a:ext cx="4372377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항염</a:t>
            </a:r>
            <a:r>
              <a:rPr kumimoji="0" lang="ko-KR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 효능</a:t>
            </a: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(*a-value(</a:t>
            </a:r>
            <a:r>
              <a:rPr kumimoji="0" lang="ko-KR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붉은기</a:t>
            </a: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)) 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7BCC81-984F-3701-90FE-A9C7243AE475}"/>
              </a:ext>
            </a:extLst>
          </p:cNvPr>
          <p:cNvSpPr txBox="1"/>
          <p:nvPr/>
        </p:nvSpPr>
        <p:spPr>
          <a:xfrm>
            <a:off x="675069" y="7108016"/>
            <a:ext cx="5815884" cy="18801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자외선 조사 전</a:t>
            </a: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/</a:t>
            </a:r>
            <a:r>
              <a: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후 *</a:t>
            </a: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a-value(</a:t>
            </a:r>
            <a:r>
              <a:rPr kumimoji="0" lang="ko-KR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붉은기</a:t>
            </a: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) </a:t>
            </a:r>
            <a:r>
              <a: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변화량</a:t>
            </a: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(Δ) </a:t>
            </a:r>
            <a:r>
              <a: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비교 </a:t>
            </a: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(vs</a:t>
            </a:r>
            <a:r>
              <a: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 </a:t>
            </a:r>
            <a:r>
              <a:rPr kumimoji="0" lang="ko-KR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무도포</a:t>
            </a: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)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 </a:t>
            </a:r>
          </a:p>
          <a:p>
            <a:pPr marL="171450" marR="0" lvl="0" indent="-171450" algn="l" defTabSz="584200" rtl="0" eaLnBrk="1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Panthenol </a:t>
            </a:r>
            <a:r>
              <a:rPr kumimoji="0" lang="en-US" altLang="ko-K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Niosome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 5%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는 적용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6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시간 후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30.30%, 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적용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24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시간 후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22.38%, 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적용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48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시간 후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40.35% </a:t>
            </a:r>
            <a:r>
              <a:rPr kumimoji="0" lang="ko-KR" alt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붉은기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 개선</a:t>
            </a:r>
            <a:endParaRPr kumimoji="0" lang="en-US" altLang="ko-K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  <a:sym typeface="Helvetica Neue"/>
            </a:endParaRPr>
          </a:p>
          <a:p>
            <a:pPr marL="171450" marR="0" lvl="0" indent="-171450" algn="l" defTabSz="584200" rtl="0" eaLnBrk="1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Panthenol </a:t>
            </a:r>
            <a:r>
              <a:rPr kumimoji="0" lang="en-US" altLang="ko-K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Niosome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 1%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는 적용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6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시간 후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28.99%, 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적용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24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시간 후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20.25%, 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적용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48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시간 후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36.77% </a:t>
            </a:r>
            <a:r>
              <a:rPr kumimoji="0" lang="ko-KR" alt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붉은기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 개선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166DF7-B1BF-970A-7F34-E3449FC1DB09}"/>
              </a:ext>
            </a:extLst>
          </p:cNvPr>
          <p:cNvSpPr txBox="1"/>
          <p:nvPr/>
        </p:nvSpPr>
        <p:spPr>
          <a:xfrm>
            <a:off x="6903779" y="1821047"/>
            <a:ext cx="5409208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>
                <a:solidFill>
                  <a:srgbClr val="2D75B6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항염</a:t>
            </a:r>
            <a:r>
              <a:rPr kumimoji="0" lang="ko-KR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 효능</a:t>
            </a: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(</a:t>
            </a:r>
            <a:r>
              <a:rPr kumimoji="0" lang="en-US" altLang="ko-K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Erytherma</a:t>
            </a: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 index(</a:t>
            </a:r>
            <a:r>
              <a:rPr kumimoji="0" lang="ko-KR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홍반량</a:t>
            </a: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)) 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rgbClr val="2D75B6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sym typeface="Helvetica Neue"/>
            </a:endParaRP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FA4A15EF-055E-5D8A-2B99-BA32A927B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37" y="2282713"/>
            <a:ext cx="5930363" cy="4652924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EA464B12-CFC0-CA37-F518-DE7A34BCF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4727" y="2401981"/>
            <a:ext cx="5999538" cy="455261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33C610F-2ABC-8FF9-6615-BADE3DF8604B}"/>
              </a:ext>
            </a:extLst>
          </p:cNvPr>
          <p:cNvSpPr txBox="1"/>
          <p:nvPr/>
        </p:nvSpPr>
        <p:spPr>
          <a:xfrm>
            <a:off x="6549136" y="7108016"/>
            <a:ext cx="5999538" cy="18801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200000"/>
              </a:lnSpc>
              <a:defRPr sz="1200"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자외선 조사 전</a:t>
            </a: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/</a:t>
            </a:r>
            <a:r>
              <a: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후 </a:t>
            </a:r>
            <a:r>
              <a:rPr kumimoji="0" lang="en-US" altLang="ko-KR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Erytherma</a:t>
            </a: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 index(</a:t>
            </a:r>
            <a:r>
              <a:rPr kumimoji="0" lang="ko-KR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홍반량</a:t>
            </a: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) </a:t>
            </a:r>
            <a:r>
              <a: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변화량</a:t>
            </a: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(Δ) </a:t>
            </a:r>
            <a:r>
              <a: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비교 </a:t>
            </a: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(vs</a:t>
            </a:r>
            <a:r>
              <a:rPr kumimoji="0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 </a:t>
            </a:r>
            <a:r>
              <a:rPr kumimoji="0" lang="ko-KR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무도포</a:t>
            </a: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)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 </a:t>
            </a:r>
            <a:endParaRPr kumimoji="0" lang="en-US" altLang="ko-KR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  <a:sym typeface="Helvetica Neue"/>
            </a:endParaRPr>
          </a:p>
          <a:p>
            <a:pPr marL="171450" marR="0" lvl="0" indent="-171450" algn="l" defTabSz="584200" rtl="0" eaLnBrk="1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Panthenol </a:t>
            </a:r>
            <a:r>
              <a:rPr kumimoji="0" lang="en-US" altLang="ko-K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Niosome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 5%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는 적용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6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시간 후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19.82%, 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적용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24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시간 후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18.40%, 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적용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48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시간 후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23.39% </a:t>
            </a:r>
            <a:r>
              <a:rPr kumimoji="0" lang="ko-KR" alt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홍반량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 개선</a:t>
            </a:r>
            <a:endParaRPr kumimoji="0" lang="en-US" altLang="ko-KR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  <a:sym typeface="Helvetica Neue"/>
            </a:endParaRPr>
          </a:p>
          <a:p>
            <a:pPr marL="171450" marR="0" lvl="0" indent="-171450" algn="l" defTabSz="584200" rtl="0" eaLnBrk="1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Panthenol </a:t>
            </a:r>
            <a:r>
              <a:rPr kumimoji="0" lang="en-US" altLang="ko-K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Niosome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 1%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는 적용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6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시간 후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18.75%, 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적용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24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시간 후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16.58%, 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적용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48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시간 후 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19.16% </a:t>
            </a:r>
            <a:r>
              <a:rPr kumimoji="0" lang="ko-KR" alt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홍반량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 개선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EDBCCB-4BBF-A42C-0D2E-95FDACA197A7}"/>
              </a:ext>
            </a:extLst>
          </p:cNvPr>
          <p:cNvSpPr txBox="1"/>
          <p:nvPr/>
        </p:nvSpPr>
        <p:spPr>
          <a:xfrm>
            <a:off x="790815" y="5978479"/>
            <a:ext cx="916918" cy="1949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Panthenol </a:t>
            </a:r>
            <a:r>
              <a:rPr kumimoji="0" lang="en-US" altLang="ko-K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Niosome</a:t>
            </a:r>
            <a:r>
              <a:rPr kumimoji="0" lang="ko-KR" alt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 </a:t>
            </a:r>
            <a:r>
              <a:rPr kumimoji="0" lang="en-US" altLang="ko-K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5 %</a:t>
            </a:r>
            <a:endParaRPr kumimoji="0" lang="ko-KR" altLang="en-US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1A09A2-BFB3-3575-D788-85D023FD52BE}"/>
              </a:ext>
            </a:extLst>
          </p:cNvPr>
          <p:cNvSpPr txBox="1"/>
          <p:nvPr/>
        </p:nvSpPr>
        <p:spPr>
          <a:xfrm>
            <a:off x="795079" y="6182395"/>
            <a:ext cx="904094" cy="1949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Panthenol </a:t>
            </a:r>
            <a:r>
              <a:rPr kumimoji="0" lang="en-US" altLang="ko-K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Niosome</a:t>
            </a:r>
            <a:r>
              <a:rPr kumimoji="0" lang="ko-KR" alt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 </a:t>
            </a:r>
            <a:r>
              <a:rPr kumimoji="0" lang="en-US" altLang="ko-K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1 %</a:t>
            </a:r>
            <a:endParaRPr kumimoji="0" lang="ko-KR" altLang="en-US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  <a:sym typeface="Helvetica Neu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E495B6-45BE-2477-96DA-4EE1D25B9B7D}"/>
              </a:ext>
            </a:extLst>
          </p:cNvPr>
          <p:cNvSpPr txBox="1"/>
          <p:nvPr/>
        </p:nvSpPr>
        <p:spPr>
          <a:xfrm>
            <a:off x="780427" y="6366940"/>
            <a:ext cx="788677" cy="1949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Empty </a:t>
            </a:r>
            <a:r>
              <a:rPr kumimoji="0" lang="en-US" altLang="ko-K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Niosome</a:t>
            </a:r>
            <a:r>
              <a:rPr kumimoji="0" lang="en-US" altLang="ko-K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 5 %</a:t>
            </a:r>
            <a:endParaRPr kumimoji="0" lang="ko-KR" altLang="en-US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  <a:sym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721943-12D4-0D97-97DC-ADC6B1867C44}"/>
              </a:ext>
            </a:extLst>
          </p:cNvPr>
          <p:cNvSpPr txBox="1"/>
          <p:nvPr/>
        </p:nvSpPr>
        <p:spPr>
          <a:xfrm>
            <a:off x="778047" y="6559903"/>
            <a:ext cx="815928" cy="1949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Hydrocortisone</a:t>
            </a:r>
            <a:r>
              <a:rPr kumimoji="0" lang="ko-KR" alt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 </a:t>
            </a:r>
            <a:r>
              <a:rPr kumimoji="0" lang="en-US" altLang="ko-K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0.1 %</a:t>
            </a:r>
            <a:endParaRPr kumimoji="0" lang="ko-KR" altLang="en-US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  <a:sym typeface="Helvetica Neu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AC6AF0-9C40-63E2-71AC-A2507049278C}"/>
              </a:ext>
            </a:extLst>
          </p:cNvPr>
          <p:cNvSpPr txBox="1"/>
          <p:nvPr/>
        </p:nvSpPr>
        <p:spPr>
          <a:xfrm>
            <a:off x="777331" y="6733030"/>
            <a:ext cx="678071" cy="1949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D- Panthenol</a:t>
            </a:r>
            <a:r>
              <a:rPr kumimoji="0" lang="ko-KR" alt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 </a:t>
            </a:r>
            <a:r>
              <a:rPr kumimoji="0" lang="en-US" altLang="ko-K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2%</a:t>
            </a:r>
            <a:endParaRPr kumimoji="0" lang="ko-KR" altLang="en-US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  <a:sym typeface="Helvetica Neu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D69112-98DA-8ED4-B814-FC05DCA35761}"/>
              </a:ext>
            </a:extLst>
          </p:cNvPr>
          <p:cNvSpPr txBox="1"/>
          <p:nvPr/>
        </p:nvSpPr>
        <p:spPr>
          <a:xfrm>
            <a:off x="6738715" y="5989210"/>
            <a:ext cx="916918" cy="1949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Panthenol </a:t>
            </a:r>
            <a:r>
              <a:rPr kumimoji="0" lang="en-US" altLang="ko-K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Niosome</a:t>
            </a:r>
            <a:r>
              <a:rPr kumimoji="0" lang="ko-KR" alt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 </a:t>
            </a:r>
            <a:r>
              <a:rPr kumimoji="0" lang="en-US" altLang="ko-K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5 %</a:t>
            </a:r>
            <a:endParaRPr kumimoji="0" lang="ko-KR" altLang="en-US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  <a:sym typeface="Helvetica Neue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E92E82-F109-8288-8596-6B7E2F3F80C6}"/>
              </a:ext>
            </a:extLst>
          </p:cNvPr>
          <p:cNvSpPr txBox="1"/>
          <p:nvPr/>
        </p:nvSpPr>
        <p:spPr>
          <a:xfrm>
            <a:off x="6742979" y="6193126"/>
            <a:ext cx="904094" cy="1949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Panthenol </a:t>
            </a:r>
            <a:r>
              <a:rPr kumimoji="0" lang="en-US" altLang="ko-K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Niosome</a:t>
            </a:r>
            <a:r>
              <a:rPr kumimoji="0" lang="ko-KR" alt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 </a:t>
            </a:r>
            <a:r>
              <a:rPr kumimoji="0" lang="en-US" altLang="ko-K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1 %</a:t>
            </a:r>
            <a:endParaRPr kumimoji="0" lang="ko-KR" altLang="en-US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  <a:sym typeface="Helvetica Neu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4A09F6-FEE4-5D81-ABD8-1883068706AE}"/>
              </a:ext>
            </a:extLst>
          </p:cNvPr>
          <p:cNvSpPr txBox="1"/>
          <p:nvPr/>
        </p:nvSpPr>
        <p:spPr>
          <a:xfrm>
            <a:off x="6728327" y="6377671"/>
            <a:ext cx="788677" cy="1949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Empty </a:t>
            </a:r>
            <a:r>
              <a:rPr kumimoji="0" lang="en-US" altLang="ko-K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Niosome</a:t>
            </a:r>
            <a:r>
              <a:rPr kumimoji="0" lang="en-US" altLang="ko-K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 5 %</a:t>
            </a:r>
            <a:endParaRPr kumimoji="0" lang="ko-KR" altLang="en-US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  <a:sym typeface="Helvetica Neu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D0D70F-7A1D-16F0-575E-C2253328A0DD}"/>
              </a:ext>
            </a:extLst>
          </p:cNvPr>
          <p:cNvSpPr txBox="1"/>
          <p:nvPr/>
        </p:nvSpPr>
        <p:spPr>
          <a:xfrm>
            <a:off x="6725947" y="6570634"/>
            <a:ext cx="815928" cy="1949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Hydrocortisone</a:t>
            </a:r>
            <a:r>
              <a:rPr kumimoji="0" lang="ko-KR" alt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 </a:t>
            </a:r>
            <a:r>
              <a:rPr kumimoji="0" lang="en-US" altLang="ko-K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0.1 %</a:t>
            </a:r>
            <a:endParaRPr kumimoji="0" lang="ko-KR" altLang="en-US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  <a:sym typeface="Helvetica Neu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74A167-8820-F3AF-CB2B-AFA42B74B83E}"/>
              </a:ext>
            </a:extLst>
          </p:cNvPr>
          <p:cNvSpPr txBox="1"/>
          <p:nvPr/>
        </p:nvSpPr>
        <p:spPr>
          <a:xfrm>
            <a:off x="6725231" y="6743761"/>
            <a:ext cx="678071" cy="1949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D- Panthenol</a:t>
            </a:r>
            <a:r>
              <a:rPr kumimoji="0" lang="ko-KR" alt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 </a:t>
            </a:r>
            <a:r>
              <a:rPr kumimoji="0" lang="en-US" altLang="ko-K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  <a:sym typeface="Helvetica Neue"/>
              </a:rPr>
              <a:t>2%</a:t>
            </a:r>
            <a:endParaRPr kumimoji="0" lang="ko-KR" altLang="en-US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8359363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4E72D-37AD-4D6F-031C-C7A6B0E51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BCF402D4-3DCE-3086-FD41-FAAFAE444EBC}"/>
              </a:ext>
            </a:extLst>
          </p:cNvPr>
          <p:cNvSpPr txBox="1"/>
          <p:nvPr/>
        </p:nvSpPr>
        <p:spPr>
          <a:xfrm>
            <a:off x="642025" y="5518960"/>
            <a:ext cx="3051980" cy="1446865"/>
          </a:xfrm>
          <a:prstGeom prst="rect">
            <a:avLst/>
          </a:prstGeom>
        </p:spPr>
        <p:txBody>
          <a:bodyPr vert="horz" wrap="square" lIns="0" tIns="7805" rIns="0" bIns="0" rtlCol="0">
            <a:spAutoFit/>
          </a:bodyPr>
          <a:lstStyle/>
          <a:p>
            <a:pPr marL="8215" marR="3287">
              <a:lnSpc>
                <a:spcPct val="106300"/>
              </a:lnSpc>
              <a:spcBef>
                <a:spcPts val="62"/>
              </a:spcBef>
            </a:pPr>
            <a:r>
              <a:rPr sz="1488" dirty="0">
                <a:solidFill>
                  <a:srgbClr val="FFFFFF"/>
                </a:solidFill>
              </a:rPr>
              <a:t>Method</a:t>
            </a:r>
            <a:r>
              <a:rPr sz="1488" spc="129" dirty="0">
                <a:solidFill>
                  <a:srgbClr val="FFFFFF"/>
                </a:solidFill>
              </a:rPr>
              <a:t> </a:t>
            </a:r>
            <a:r>
              <a:rPr sz="1488" dirty="0">
                <a:solidFill>
                  <a:srgbClr val="FFFFFF"/>
                </a:solidFill>
              </a:rPr>
              <a:t>for</a:t>
            </a:r>
            <a:r>
              <a:rPr sz="1488" spc="129" dirty="0">
                <a:solidFill>
                  <a:srgbClr val="FFFFFF"/>
                </a:solidFill>
              </a:rPr>
              <a:t> </a:t>
            </a:r>
            <a:r>
              <a:rPr sz="1488" dirty="0">
                <a:solidFill>
                  <a:srgbClr val="FFFFFF"/>
                </a:solidFill>
              </a:rPr>
              <a:t>Producing</a:t>
            </a:r>
            <a:r>
              <a:rPr sz="1488" spc="129" dirty="0">
                <a:solidFill>
                  <a:srgbClr val="FFFFFF"/>
                </a:solidFill>
              </a:rPr>
              <a:t> </a:t>
            </a:r>
            <a:r>
              <a:rPr sz="1488" dirty="0">
                <a:solidFill>
                  <a:srgbClr val="FFFFFF"/>
                </a:solidFill>
              </a:rPr>
              <a:t>a</a:t>
            </a:r>
            <a:r>
              <a:rPr sz="1488" spc="132" dirty="0">
                <a:solidFill>
                  <a:srgbClr val="FFFFFF"/>
                </a:solidFill>
              </a:rPr>
              <a:t> </a:t>
            </a:r>
            <a:r>
              <a:rPr sz="1488" spc="-6" dirty="0">
                <a:solidFill>
                  <a:srgbClr val="FFFFFF"/>
                </a:solidFill>
              </a:rPr>
              <a:t>Multi- </a:t>
            </a:r>
            <a:r>
              <a:rPr sz="1488" dirty="0">
                <a:solidFill>
                  <a:srgbClr val="FFFFFF"/>
                </a:solidFill>
              </a:rPr>
              <a:t>Layered</a:t>
            </a:r>
            <a:r>
              <a:rPr sz="1488" spc="220" dirty="0">
                <a:solidFill>
                  <a:srgbClr val="FFFFFF"/>
                </a:solidFill>
              </a:rPr>
              <a:t> </a:t>
            </a:r>
            <a:r>
              <a:rPr sz="1488" dirty="0">
                <a:solidFill>
                  <a:srgbClr val="FFFFFF"/>
                </a:solidFill>
              </a:rPr>
              <a:t>Skin-Active</a:t>
            </a:r>
            <a:r>
              <a:rPr sz="1488" spc="220" dirty="0">
                <a:solidFill>
                  <a:srgbClr val="FFFFFF"/>
                </a:solidFill>
              </a:rPr>
              <a:t> </a:t>
            </a:r>
            <a:r>
              <a:rPr sz="1488" spc="-6" dirty="0">
                <a:solidFill>
                  <a:srgbClr val="FFFFFF"/>
                </a:solidFill>
              </a:rPr>
              <a:t>Substance </a:t>
            </a:r>
            <a:r>
              <a:rPr sz="1488" dirty="0">
                <a:solidFill>
                  <a:srgbClr val="FFFFFF"/>
                </a:solidFill>
              </a:rPr>
              <a:t>Carrier</a:t>
            </a:r>
            <a:r>
              <a:rPr sz="1488" spc="172" dirty="0">
                <a:solidFill>
                  <a:srgbClr val="FFFFFF"/>
                </a:solidFill>
              </a:rPr>
              <a:t> </a:t>
            </a:r>
            <a:r>
              <a:rPr sz="1488" dirty="0">
                <a:solidFill>
                  <a:srgbClr val="FFFFFF"/>
                </a:solidFill>
              </a:rPr>
              <a:t>and</a:t>
            </a:r>
            <a:r>
              <a:rPr sz="1488" spc="181" dirty="0">
                <a:solidFill>
                  <a:srgbClr val="FFFFFF"/>
                </a:solidFill>
              </a:rPr>
              <a:t> </a:t>
            </a:r>
            <a:r>
              <a:rPr sz="1488" dirty="0">
                <a:solidFill>
                  <a:srgbClr val="FFFFFF"/>
                </a:solidFill>
              </a:rPr>
              <a:t>Functional</a:t>
            </a:r>
            <a:r>
              <a:rPr sz="1488" spc="181" dirty="0">
                <a:solidFill>
                  <a:srgbClr val="FFFFFF"/>
                </a:solidFill>
              </a:rPr>
              <a:t> </a:t>
            </a:r>
            <a:r>
              <a:rPr sz="1488" spc="-6" dirty="0">
                <a:solidFill>
                  <a:srgbClr val="FFFFFF"/>
                </a:solidFill>
              </a:rPr>
              <a:t>Cosmetic </a:t>
            </a:r>
            <a:r>
              <a:rPr sz="1488" dirty="0">
                <a:solidFill>
                  <a:srgbClr val="FFFFFF"/>
                </a:solidFill>
              </a:rPr>
              <a:t>Composition</a:t>
            </a:r>
            <a:r>
              <a:rPr sz="1488" spc="259" dirty="0">
                <a:solidFill>
                  <a:srgbClr val="FFFFFF"/>
                </a:solidFill>
              </a:rPr>
              <a:t> </a:t>
            </a:r>
            <a:r>
              <a:rPr sz="1488" dirty="0">
                <a:solidFill>
                  <a:srgbClr val="FFFFFF"/>
                </a:solidFill>
              </a:rPr>
              <a:t>Containing</a:t>
            </a:r>
            <a:r>
              <a:rPr sz="1488" spc="269" dirty="0">
                <a:solidFill>
                  <a:srgbClr val="FFFFFF"/>
                </a:solidFill>
              </a:rPr>
              <a:t> </a:t>
            </a:r>
            <a:r>
              <a:rPr sz="1488" spc="-16" dirty="0">
                <a:solidFill>
                  <a:srgbClr val="FFFFFF"/>
                </a:solidFill>
              </a:rPr>
              <a:t>the </a:t>
            </a:r>
            <a:r>
              <a:rPr sz="1488" dirty="0">
                <a:solidFill>
                  <a:srgbClr val="FFFFFF"/>
                </a:solidFill>
              </a:rPr>
              <a:t>Skin-Active</a:t>
            </a:r>
            <a:r>
              <a:rPr sz="1488" spc="256" dirty="0">
                <a:solidFill>
                  <a:srgbClr val="FFFFFF"/>
                </a:solidFill>
              </a:rPr>
              <a:t> </a:t>
            </a:r>
            <a:r>
              <a:rPr sz="1488" dirty="0">
                <a:solidFill>
                  <a:srgbClr val="FFFFFF"/>
                </a:solidFill>
              </a:rPr>
              <a:t>Substance</a:t>
            </a:r>
            <a:r>
              <a:rPr sz="1488" spc="256" dirty="0">
                <a:solidFill>
                  <a:srgbClr val="FFFFFF"/>
                </a:solidFill>
              </a:rPr>
              <a:t> </a:t>
            </a:r>
            <a:r>
              <a:rPr sz="1488" spc="-6" dirty="0">
                <a:solidFill>
                  <a:srgbClr val="FFFFFF"/>
                </a:solidFill>
              </a:rPr>
              <a:t>Carrier </a:t>
            </a:r>
            <a:r>
              <a:rPr sz="1488" dirty="0">
                <a:solidFill>
                  <a:srgbClr val="FFFFFF"/>
                </a:solidFill>
              </a:rPr>
              <a:t>Produced</a:t>
            </a:r>
            <a:r>
              <a:rPr sz="1488" spc="185" dirty="0">
                <a:solidFill>
                  <a:srgbClr val="FFFFFF"/>
                </a:solidFill>
              </a:rPr>
              <a:t> </a:t>
            </a:r>
            <a:r>
              <a:rPr sz="1488" spc="-6" dirty="0">
                <a:solidFill>
                  <a:srgbClr val="FFFFFF"/>
                </a:solidFill>
              </a:rPr>
              <a:t>Thereby</a:t>
            </a:r>
            <a:endParaRPr sz="1488"/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8DB25E92-4038-9131-4DF3-9BF7061177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2210" y="799215"/>
            <a:ext cx="6802258" cy="2515013"/>
          </a:xfrm>
          <a:prstGeom prst="rect">
            <a:avLst/>
          </a:prstGeom>
        </p:spPr>
        <p:txBody>
          <a:bodyPr vert="horz" wrap="square" lIns="0" tIns="52290" rIns="0" bIns="0" rtlCol="0" anchor="ctr">
            <a:spAutoFit/>
          </a:bodyPr>
          <a:lstStyle/>
          <a:p>
            <a:pPr marL="8215">
              <a:spcBef>
                <a:spcPts val="81"/>
              </a:spcBef>
            </a:pPr>
            <a:r>
              <a:rPr spc="29" dirty="0">
                <a:solidFill>
                  <a:srgbClr val="FFFFFF"/>
                </a:solidFill>
              </a:rPr>
              <a:t>OUR</a:t>
            </a:r>
            <a:r>
              <a:rPr spc="107" dirty="0">
                <a:solidFill>
                  <a:srgbClr val="FFFFFF"/>
                </a:solidFill>
              </a:rPr>
              <a:t> </a:t>
            </a:r>
            <a:r>
              <a:rPr spc="-6" dirty="0">
                <a:solidFill>
                  <a:srgbClr val="FFFFFF"/>
                </a:solidFill>
              </a:rPr>
              <a:t>PATENTS</a:t>
            </a: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E5D25902-0652-0EE8-BA95-862BA857CD21}"/>
              </a:ext>
            </a:extLst>
          </p:cNvPr>
          <p:cNvSpPr/>
          <p:nvPr/>
        </p:nvSpPr>
        <p:spPr>
          <a:xfrm>
            <a:off x="12467702" y="1462783"/>
            <a:ext cx="293285" cy="310127"/>
          </a:xfrm>
          <a:custGeom>
            <a:avLst/>
            <a:gdLst/>
            <a:ahLst/>
            <a:cxnLst/>
            <a:rect l="l" t="t" r="r" b="b"/>
            <a:pathLst>
              <a:path w="453390" h="479425">
                <a:moveTo>
                  <a:pt x="11811" y="6680"/>
                </a:moveTo>
                <a:lnTo>
                  <a:pt x="1821" y="6680"/>
                </a:lnTo>
                <a:lnTo>
                  <a:pt x="0" y="8502"/>
                </a:lnTo>
                <a:lnTo>
                  <a:pt x="0" y="21371"/>
                </a:lnTo>
                <a:lnTo>
                  <a:pt x="153209" y="286745"/>
                </a:lnTo>
                <a:lnTo>
                  <a:pt x="155031" y="288567"/>
                </a:lnTo>
                <a:lnTo>
                  <a:pt x="174539" y="288567"/>
                </a:lnTo>
                <a:lnTo>
                  <a:pt x="176350" y="286745"/>
                </a:lnTo>
                <a:lnTo>
                  <a:pt x="194946" y="254536"/>
                </a:lnTo>
                <a:lnTo>
                  <a:pt x="154654" y="254536"/>
                </a:lnTo>
                <a:lnTo>
                  <a:pt x="138236" y="224338"/>
                </a:lnTo>
                <a:lnTo>
                  <a:pt x="13622" y="8502"/>
                </a:lnTo>
                <a:lnTo>
                  <a:pt x="11811" y="6680"/>
                </a:lnTo>
                <a:close/>
              </a:path>
              <a:path w="453390" h="479425">
                <a:moveTo>
                  <a:pt x="376863" y="20732"/>
                </a:moveTo>
                <a:lnTo>
                  <a:pt x="329937" y="20732"/>
                </a:lnTo>
                <a:lnTo>
                  <a:pt x="371635" y="36855"/>
                </a:lnTo>
                <a:lnTo>
                  <a:pt x="404983" y="65496"/>
                </a:lnTo>
                <a:lnTo>
                  <a:pt x="427104" y="103783"/>
                </a:lnTo>
                <a:lnTo>
                  <a:pt x="435117" y="148843"/>
                </a:lnTo>
                <a:lnTo>
                  <a:pt x="435117" y="286745"/>
                </a:lnTo>
                <a:lnTo>
                  <a:pt x="436939" y="288567"/>
                </a:lnTo>
                <a:lnTo>
                  <a:pt x="451525" y="288567"/>
                </a:lnTo>
                <a:lnTo>
                  <a:pt x="453347" y="286745"/>
                </a:lnTo>
                <a:lnTo>
                  <a:pt x="453347" y="148843"/>
                </a:lnTo>
                <a:lnTo>
                  <a:pt x="445746" y="101844"/>
                </a:lnTo>
                <a:lnTo>
                  <a:pt x="424591" y="60991"/>
                </a:lnTo>
                <a:lnTo>
                  <a:pt x="392353" y="28753"/>
                </a:lnTo>
                <a:lnTo>
                  <a:pt x="376863" y="20732"/>
                </a:lnTo>
                <a:close/>
              </a:path>
              <a:path w="453390" h="479425">
                <a:moveTo>
                  <a:pt x="304514" y="0"/>
                </a:moveTo>
                <a:lnTo>
                  <a:pt x="257514" y="7599"/>
                </a:lnTo>
                <a:lnTo>
                  <a:pt x="216658" y="28753"/>
                </a:lnTo>
                <a:lnTo>
                  <a:pt x="184417" y="60991"/>
                </a:lnTo>
                <a:lnTo>
                  <a:pt x="163261" y="101844"/>
                </a:lnTo>
                <a:lnTo>
                  <a:pt x="155660" y="148843"/>
                </a:lnTo>
                <a:lnTo>
                  <a:pt x="155660" y="217166"/>
                </a:lnTo>
                <a:lnTo>
                  <a:pt x="156665" y="254536"/>
                </a:lnTo>
                <a:lnTo>
                  <a:pt x="172884" y="254536"/>
                </a:lnTo>
                <a:lnTo>
                  <a:pt x="173900" y="217166"/>
                </a:lnTo>
                <a:lnTo>
                  <a:pt x="173900" y="148843"/>
                </a:lnTo>
                <a:lnTo>
                  <a:pt x="184179" y="98053"/>
                </a:lnTo>
                <a:lnTo>
                  <a:pt x="212196" y="56534"/>
                </a:lnTo>
                <a:lnTo>
                  <a:pt x="253718" y="28519"/>
                </a:lnTo>
                <a:lnTo>
                  <a:pt x="303841" y="18376"/>
                </a:lnTo>
                <a:lnTo>
                  <a:pt x="372314" y="18376"/>
                </a:lnTo>
                <a:lnTo>
                  <a:pt x="351504" y="7599"/>
                </a:lnTo>
                <a:lnTo>
                  <a:pt x="304514" y="0"/>
                </a:lnTo>
                <a:close/>
              </a:path>
              <a:path w="453390" h="479425">
                <a:moveTo>
                  <a:pt x="372314" y="18376"/>
                </a:moveTo>
                <a:lnTo>
                  <a:pt x="310241" y="18376"/>
                </a:lnTo>
                <a:lnTo>
                  <a:pt x="191166" y="224642"/>
                </a:lnTo>
                <a:lnTo>
                  <a:pt x="174905" y="254536"/>
                </a:lnTo>
                <a:lnTo>
                  <a:pt x="194946" y="254536"/>
                </a:lnTo>
                <a:lnTo>
                  <a:pt x="329937" y="20732"/>
                </a:lnTo>
                <a:lnTo>
                  <a:pt x="376863" y="20732"/>
                </a:lnTo>
                <a:lnTo>
                  <a:pt x="372314" y="18376"/>
                </a:lnTo>
                <a:close/>
              </a:path>
              <a:path w="453390" h="479425">
                <a:moveTo>
                  <a:pt x="204569" y="352554"/>
                </a:moveTo>
                <a:lnTo>
                  <a:pt x="123032" y="352554"/>
                </a:lnTo>
                <a:lnTo>
                  <a:pt x="121420" y="354177"/>
                </a:lnTo>
                <a:lnTo>
                  <a:pt x="121420" y="477535"/>
                </a:lnTo>
                <a:lnTo>
                  <a:pt x="123032" y="479147"/>
                </a:lnTo>
                <a:lnTo>
                  <a:pt x="204569" y="479147"/>
                </a:lnTo>
                <a:lnTo>
                  <a:pt x="206182" y="477535"/>
                </a:lnTo>
                <a:lnTo>
                  <a:pt x="206182" y="465095"/>
                </a:lnTo>
                <a:lnTo>
                  <a:pt x="204569" y="463472"/>
                </a:lnTo>
                <a:lnTo>
                  <a:pt x="140927" y="463472"/>
                </a:lnTo>
                <a:lnTo>
                  <a:pt x="138906" y="461451"/>
                </a:lnTo>
                <a:lnTo>
                  <a:pt x="138906" y="424793"/>
                </a:lnTo>
                <a:lnTo>
                  <a:pt x="140927" y="422772"/>
                </a:lnTo>
                <a:lnTo>
                  <a:pt x="200936" y="422772"/>
                </a:lnTo>
                <a:lnTo>
                  <a:pt x="202548" y="421159"/>
                </a:lnTo>
                <a:lnTo>
                  <a:pt x="202548" y="408720"/>
                </a:lnTo>
                <a:lnTo>
                  <a:pt x="200936" y="407108"/>
                </a:lnTo>
                <a:lnTo>
                  <a:pt x="140927" y="407108"/>
                </a:lnTo>
                <a:lnTo>
                  <a:pt x="138906" y="405076"/>
                </a:lnTo>
                <a:lnTo>
                  <a:pt x="138906" y="370250"/>
                </a:lnTo>
                <a:lnTo>
                  <a:pt x="140927" y="368229"/>
                </a:lnTo>
                <a:lnTo>
                  <a:pt x="204569" y="368229"/>
                </a:lnTo>
                <a:lnTo>
                  <a:pt x="206182" y="366617"/>
                </a:lnTo>
                <a:lnTo>
                  <a:pt x="206182" y="354177"/>
                </a:lnTo>
                <a:lnTo>
                  <a:pt x="204569" y="352554"/>
                </a:lnTo>
                <a:close/>
              </a:path>
              <a:path w="453390" h="479425">
                <a:moveTo>
                  <a:pt x="12261" y="352565"/>
                </a:moveTo>
                <a:lnTo>
                  <a:pt x="1633" y="352565"/>
                </a:lnTo>
                <a:lnTo>
                  <a:pt x="20" y="354209"/>
                </a:lnTo>
                <a:lnTo>
                  <a:pt x="41" y="366753"/>
                </a:lnTo>
                <a:lnTo>
                  <a:pt x="39977" y="477482"/>
                </a:lnTo>
                <a:lnTo>
                  <a:pt x="41642" y="479147"/>
                </a:lnTo>
                <a:lnTo>
                  <a:pt x="57715" y="479147"/>
                </a:lnTo>
                <a:lnTo>
                  <a:pt x="59380" y="477482"/>
                </a:lnTo>
                <a:lnTo>
                  <a:pt x="67715" y="454384"/>
                </a:lnTo>
                <a:lnTo>
                  <a:pt x="48522" y="454384"/>
                </a:lnTo>
                <a:lnTo>
                  <a:pt x="13915" y="354209"/>
                </a:lnTo>
                <a:lnTo>
                  <a:pt x="12261" y="352565"/>
                </a:lnTo>
                <a:close/>
              </a:path>
              <a:path w="453390" h="479425">
                <a:moveTo>
                  <a:pt x="97724" y="352565"/>
                </a:moveTo>
                <a:lnTo>
                  <a:pt x="87096" y="352565"/>
                </a:lnTo>
                <a:lnTo>
                  <a:pt x="85431" y="354209"/>
                </a:lnTo>
                <a:lnTo>
                  <a:pt x="50836" y="454384"/>
                </a:lnTo>
                <a:lnTo>
                  <a:pt x="67715" y="454384"/>
                </a:lnTo>
                <a:lnTo>
                  <a:pt x="99337" y="366753"/>
                </a:lnTo>
                <a:lnTo>
                  <a:pt x="99337" y="354209"/>
                </a:lnTo>
                <a:lnTo>
                  <a:pt x="97724" y="352565"/>
                </a:lnTo>
                <a:close/>
              </a:path>
              <a:path w="453390" h="479425">
                <a:moveTo>
                  <a:pt x="373161" y="352554"/>
                </a:moveTo>
                <a:lnTo>
                  <a:pt x="357025" y="352554"/>
                </a:lnTo>
                <a:lnTo>
                  <a:pt x="355413" y="354292"/>
                </a:lnTo>
                <a:lnTo>
                  <a:pt x="355413" y="477535"/>
                </a:lnTo>
                <a:lnTo>
                  <a:pt x="357025" y="479147"/>
                </a:lnTo>
                <a:lnTo>
                  <a:pt x="371276" y="479147"/>
                </a:lnTo>
                <a:lnTo>
                  <a:pt x="372889" y="477535"/>
                </a:lnTo>
                <a:lnTo>
                  <a:pt x="372889" y="380867"/>
                </a:lnTo>
                <a:lnTo>
                  <a:pt x="392290" y="380867"/>
                </a:lnTo>
                <a:lnTo>
                  <a:pt x="376637" y="354292"/>
                </a:lnTo>
                <a:lnTo>
                  <a:pt x="373161" y="352554"/>
                </a:lnTo>
                <a:close/>
              </a:path>
              <a:path w="453390" h="479425">
                <a:moveTo>
                  <a:pt x="392290" y="380867"/>
                </a:moveTo>
                <a:lnTo>
                  <a:pt x="375255" y="380867"/>
                </a:lnTo>
                <a:lnTo>
                  <a:pt x="432196" y="477535"/>
                </a:lnTo>
                <a:lnTo>
                  <a:pt x="432374" y="477535"/>
                </a:lnTo>
                <a:lnTo>
                  <a:pt x="435599" y="479147"/>
                </a:lnTo>
                <a:lnTo>
                  <a:pt x="451724" y="479147"/>
                </a:lnTo>
                <a:lnTo>
                  <a:pt x="453347" y="477535"/>
                </a:lnTo>
                <a:lnTo>
                  <a:pt x="453347" y="450823"/>
                </a:lnTo>
                <a:lnTo>
                  <a:pt x="433494" y="450823"/>
                </a:lnTo>
                <a:lnTo>
                  <a:pt x="392290" y="380867"/>
                </a:lnTo>
                <a:close/>
              </a:path>
              <a:path w="453390" h="479425">
                <a:moveTo>
                  <a:pt x="451724" y="352554"/>
                </a:moveTo>
                <a:lnTo>
                  <a:pt x="437473" y="352554"/>
                </a:lnTo>
                <a:lnTo>
                  <a:pt x="435861" y="354292"/>
                </a:lnTo>
                <a:lnTo>
                  <a:pt x="435861" y="450823"/>
                </a:lnTo>
                <a:lnTo>
                  <a:pt x="453347" y="450823"/>
                </a:lnTo>
                <a:lnTo>
                  <a:pt x="453347" y="354292"/>
                </a:lnTo>
                <a:lnTo>
                  <a:pt x="451724" y="352554"/>
                </a:lnTo>
                <a:close/>
              </a:path>
              <a:path w="453390" h="479425">
                <a:moveTo>
                  <a:pt x="246945" y="352554"/>
                </a:moveTo>
                <a:lnTo>
                  <a:pt x="230809" y="352554"/>
                </a:lnTo>
                <a:lnTo>
                  <a:pt x="229197" y="354292"/>
                </a:lnTo>
                <a:lnTo>
                  <a:pt x="229197" y="477535"/>
                </a:lnTo>
                <a:lnTo>
                  <a:pt x="230809" y="479147"/>
                </a:lnTo>
                <a:lnTo>
                  <a:pt x="245071" y="479147"/>
                </a:lnTo>
                <a:lnTo>
                  <a:pt x="246683" y="477535"/>
                </a:lnTo>
                <a:lnTo>
                  <a:pt x="246683" y="380867"/>
                </a:lnTo>
                <a:lnTo>
                  <a:pt x="266074" y="380867"/>
                </a:lnTo>
                <a:lnTo>
                  <a:pt x="250421" y="354292"/>
                </a:lnTo>
                <a:lnTo>
                  <a:pt x="246945" y="352554"/>
                </a:lnTo>
                <a:close/>
              </a:path>
              <a:path w="453390" h="479425">
                <a:moveTo>
                  <a:pt x="266074" y="380867"/>
                </a:moveTo>
                <a:lnTo>
                  <a:pt x="249039" y="380867"/>
                </a:lnTo>
                <a:lnTo>
                  <a:pt x="305970" y="477535"/>
                </a:lnTo>
                <a:lnTo>
                  <a:pt x="306147" y="477535"/>
                </a:lnTo>
                <a:lnTo>
                  <a:pt x="309372" y="479147"/>
                </a:lnTo>
                <a:lnTo>
                  <a:pt x="325508" y="479147"/>
                </a:lnTo>
                <a:lnTo>
                  <a:pt x="327131" y="477535"/>
                </a:lnTo>
                <a:lnTo>
                  <a:pt x="327131" y="450823"/>
                </a:lnTo>
                <a:lnTo>
                  <a:pt x="307278" y="450823"/>
                </a:lnTo>
                <a:lnTo>
                  <a:pt x="266074" y="380867"/>
                </a:lnTo>
                <a:close/>
              </a:path>
              <a:path w="453390" h="479425">
                <a:moveTo>
                  <a:pt x="325508" y="352554"/>
                </a:moveTo>
                <a:lnTo>
                  <a:pt x="311257" y="352554"/>
                </a:lnTo>
                <a:lnTo>
                  <a:pt x="309634" y="354292"/>
                </a:lnTo>
                <a:lnTo>
                  <a:pt x="309634" y="450823"/>
                </a:lnTo>
                <a:lnTo>
                  <a:pt x="327131" y="450823"/>
                </a:lnTo>
                <a:lnTo>
                  <a:pt x="327131" y="354292"/>
                </a:lnTo>
                <a:lnTo>
                  <a:pt x="325508" y="352554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 sz="1165"/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2D68B7AA-DEA0-372F-B603-365F0F37588D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20701883" y="11962473"/>
            <a:ext cx="395079" cy="5642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920" b="0" i="0">
                <a:solidFill>
                  <a:schemeClr val="bg1"/>
                </a:solidFill>
                <a:latin typeface="Replica-Mono"/>
                <a:cs typeface="Replica-Mono"/>
              </a:defRPr>
            </a:lvl1pPr>
          </a:lstStyle>
          <a:p>
            <a:pPr marL="190337">
              <a:lnSpc>
                <a:spcPts val="2229"/>
              </a:lnSpc>
            </a:pPr>
            <a:fld id="{81D60167-4931-47E6-BA6A-407CBD079E47}" type="slidenum">
              <a:rPr lang="en-US" altLang="ko-KR" spc="-53"/>
              <a:pPr marL="190337">
                <a:lnSpc>
                  <a:spcPts val="2229"/>
                </a:lnSpc>
              </a:pPr>
              <a:t>28</a:t>
            </a:fld>
            <a:endParaRPr spc="-16" dirty="0"/>
          </a:p>
        </p:txBody>
      </p:sp>
      <p:sp>
        <p:nvSpPr>
          <p:cNvPr id="25" name="object 2">
            <a:extLst>
              <a:ext uri="{FF2B5EF4-FFF2-40B4-BE49-F238E27FC236}">
                <a16:creationId xmlns:a16="http://schemas.microsoft.com/office/drawing/2014/main" id="{3217D7C6-41DD-23CE-EC95-B6604CE44E9D}"/>
              </a:ext>
            </a:extLst>
          </p:cNvPr>
          <p:cNvSpPr/>
          <p:nvPr/>
        </p:nvSpPr>
        <p:spPr>
          <a:xfrm>
            <a:off x="0" y="1219149"/>
            <a:ext cx="13004800" cy="7315302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6323C"/>
          </a:solidFill>
        </p:spPr>
        <p:txBody>
          <a:bodyPr wrap="square" lIns="0" tIns="0" rIns="0" bIns="0" rtlCol="0"/>
          <a:lstStyle/>
          <a:p>
            <a:endParaRPr sz="1165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6705269-0075-06F6-185D-AF19A8D348A3}"/>
              </a:ext>
            </a:extLst>
          </p:cNvPr>
          <p:cNvSpPr txBox="1">
            <a:spLocks/>
          </p:cNvSpPr>
          <p:nvPr/>
        </p:nvSpPr>
        <p:spPr>
          <a:xfrm>
            <a:off x="1397594" y="2718607"/>
            <a:ext cx="11607206" cy="4247397"/>
          </a:xfrm>
          <a:prstGeom prst="rect">
            <a:avLst/>
          </a:prstGeom>
        </p:spPr>
        <p:txBody>
          <a:bodyPr vert="horz" lIns="97536" tIns="48768" rIns="97536" bIns="48768" rtlCol="0" anchor="ctr">
            <a:normAutofit fontScale="97500"/>
          </a:bodyPr>
          <a:lstStyle>
            <a:lvl1pPr algn="l" defTabSz="1152144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554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5914" dirty="0" err="1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니포좀</a:t>
            </a:r>
            <a:r>
              <a:rPr lang="en-US" altLang="ko-KR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(</a:t>
            </a:r>
            <a:r>
              <a:rPr lang="ko-KR" altLang="en-US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변형침투기술</a:t>
            </a:r>
            <a:r>
              <a:rPr lang="en-US" altLang="ko-KR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)</a:t>
            </a:r>
            <a:r>
              <a:rPr lang="ko-KR" altLang="en-US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된 </a:t>
            </a:r>
            <a:endParaRPr lang="en-US" altLang="ko-KR" sz="5914" dirty="0">
              <a:solidFill>
                <a:schemeClr val="bg1"/>
              </a:solidFill>
              <a:latin typeface="NanumSquareOTF" panose="020B0600000101010101" pitchFamily="34" charset="-127"/>
              <a:ea typeface="NanumSquareOTF" panose="020B0600000101010101" pitchFamily="34" charset="-127"/>
            </a:endParaRPr>
          </a:p>
          <a:p>
            <a:endParaRPr lang="en-US" altLang="ko-KR" sz="5914" dirty="0">
              <a:solidFill>
                <a:schemeClr val="bg1"/>
              </a:solidFill>
              <a:latin typeface="NanumSquareOTF" panose="020B0600000101010101" pitchFamily="34" charset="-127"/>
              <a:ea typeface="NanumSquareOTF" panose="020B0600000101010101" pitchFamily="34" charset="-127"/>
            </a:endParaRPr>
          </a:p>
          <a:p>
            <a:r>
              <a:rPr lang="en-US" altLang="ko-KR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D-</a:t>
            </a:r>
            <a:r>
              <a:rPr lang="en-US" altLang="ko-KR" sz="5914" dirty="0" err="1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Pethenol</a:t>
            </a:r>
            <a:r>
              <a:rPr lang="ko-KR" altLang="en-US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의</a:t>
            </a:r>
            <a:r>
              <a:rPr lang="en-US" altLang="ko-KR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 </a:t>
            </a:r>
            <a:r>
              <a:rPr lang="ko-KR" altLang="en-US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강력한 </a:t>
            </a:r>
            <a:r>
              <a:rPr lang="ko-KR" altLang="en-US" sz="5914" dirty="0" err="1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항염효과</a:t>
            </a:r>
            <a:r>
              <a:rPr lang="en-US" altLang="ko-KR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?</a:t>
            </a:r>
            <a:endParaRPr lang="en-US" sz="5914" dirty="0">
              <a:solidFill>
                <a:schemeClr val="bg1"/>
              </a:solidFill>
              <a:latin typeface="NanumSquareOTF" panose="020B0600000101010101" pitchFamily="34" charset="-127"/>
              <a:ea typeface="NanumSquareOTF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8625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직사각형"/>
          <p:cNvSpPr/>
          <p:nvPr/>
        </p:nvSpPr>
        <p:spPr>
          <a:xfrm>
            <a:off x="464170" y="1072856"/>
            <a:ext cx="12076460" cy="58738"/>
          </a:xfrm>
          <a:prstGeom prst="rect">
            <a:avLst/>
          </a:prstGeom>
          <a:solidFill>
            <a:srgbClr val="A9D6F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7" name="제품명 입력해주세요"/>
          <p:cNvSpPr txBox="1"/>
          <p:nvPr/>
        </p:nvSpPr>
        <p:spPr>
          <a:xfrm>
            <a:off x="672172" y="270728"/>
            <a:ext cx="4607030" cy="702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rgbClr val="81B8F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algn="l"/>
            <a:r>
              <a:rPr lang="en-US" altLang="ko-KR" dirty="0"/>
              <a:t>Willow Bark Extract</a:t>
            </a:r>
          </a:p>
        </p:txBody>
      </p:sp>
      <p:sp>
        <p:nvSpPr>
          <p:cNvPr id="44" name="직사각형">
            <a:extLst>
              <a:ext uri="{FF2B5EF4-FFF2-40B4-BE49-F238E27FC236}">
                <a16:creationId xmlns:a16="http://schemas.microsoft.com/office/drawing/2014/main" id="{1DCDB0CB-63AE-47CE-8E6E-EA7B83BBE9B5}"/>
              </a:ext>
            </a:extLst>
          </p:cNvPr>
          <p:cNvSpPr/>
          <p:nvPr/>
        </p:nvSpPr>
        <p:spPr>
          <a:xfrm>
            <a:off x="533400" y="1250863"/>
            <a:ext cx="12007230" cy="7979071"/>
          </a:xfrm>
          <a:prstGeom prst="rect">
            <a:avLst/>
          </a:prstGeom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5" name="직사각형">
            <a:extLst>
              <a:ext uri="{FF2B5EF4-FFF2-40B4-BE49-F238E27FC236}">
                <a16:creationId xmlns:a16="http://schemas.microsoft.com/office/drawing/2014/main" id="{9B965388-7A03-4ABA-95FA-1F5B6EC714B9}"/>
              </a:ext>
            </a:extLst>
          </p:cNvPr>
          <p:cNvSpPr/>
          <p:nvPr/>
        </p:nvSpPr>
        <p:spPr>
          <a:xfrm>
            <a:off x="533400" y="1263389"/>
            <a:ext cx="12007230" cy="419101"/>
          </a:xfrm>
          <a:prstGeom prst="rect">
            <a:avLst/>
          </a:prstGeom>
          <a:solidFill>
            <a:srgbClr val="D6D6D6"/>
          </a:solidFill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8" name="Product’s key points">
            <a:extLst>
              <a:ext uri="{FF2B5EF4-FFF2-40B4-BE49-F238E27FC236}">
                <a16:creationId xmlns:a16="http://schemas.microsoft.com/office/drawing/2014/main" id="{5BA48B67-8919-46FA-BB33-DBCB24554F88}"/>
              </a:ext>
            </a:extLst>
          </p:cNvPr>
          <p:cNvSpPr txBox="1"/>
          <p:nvPr/>
        </p:nvSpPr>
        <p:spPr>
          <a:xfrm>
            <a:off x="757066" y="1262925"/>
            <a:ext cx="2168863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 b="0">
                <a:solidFill>
                  <a:srgbClr val="FFFFFF"/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lang="en-US" b="1" dirty="0">
                <a:solidFill>
                  <a:schemeClr val="tx1"/>
                </a:solidFill>
              </a:rPr>
              <a:t>Concept </a:t>
            </a:r>
            <a:r>
              <a:rPr b="1" dirty="0">
                <a:solidFill>
                  <a:schemeClr val="tx1"/>
                </a:solidFill>
              </a:rPr>
              <a:t>key points</a:t>
            </a:r>
          </a:p>
        </p:txBody>
      </p:sp>
      <p:sp>
        <p:nvSpPr>
          <p:cNvPr id="62" name="✔︎1.제목">
            <a:extLst>
              <a:ext uri="{FF2B5EF4-FFF2-40B4-BE49-F238E27FC236}">
                <a16:creationId xmlns:a16="http://schemas.microsoft.com/office/drawing/2014/main" id="{3C2A3761-68A6-4522-A790-51ACE5DBB020}"/>
              </a:ext>
            </a:extLst>
          </p:cNvPr>
          <p:cNvSpPr txBox="1"/>
          <p:nvPr/>
        </p:nvSpPr>
        <p:spPr>
          <a:xfrm>
            <a:off x="935894" y="2016621"/>
            <a:ext cx="2723502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rgbClr val="81B8F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algn="l"/>
            <a:r>
              <a:rPr lang="ko-KR" altLang="en-US" sz="2000" dirty="0"/>
              <a:t>천연 </a:t>
            </a:r>
            <a:r>
              <a:rPr lang="ko-KR" altLang="en-US" sz="2000" dirty="0" err="1"/>
              <a:t>살리실산</a:t>
            </a:r>
            <a:r>
              <a:rPr lang="ko-KR" altLang="en-US" sz="2000" dirty="0"/>
              <a:t> 대체 성분</a:t>
            </a:r>
            <a:endParaRPr lang="en-US" altLang="ko-KR" sz="2000" dirty="0"/>
          </a:p>
        </p:txBody>
      </p:sp>
      <p:sp>
        <p:nvSpPr>
          <p:cNvPr id="64" name="*상기 내용은 화장품 법에 의해 검토되지 않았습니다.">
            <a:extLst>
              <a:ext uri="{FF2B5EF4-FFF2-40B4-BE49-F238E27FC236}">
                <a16:creationId xmlns:a16="http://schemas.microsoft.com/office/drawing/2014/main" id="{91924200-7255-4793-9AA9-EFF1BF00B9CA}"/>
              </a:ext>
            </a:extLst>
          </p:cNvPr>
          <p:cNvSpPr txBox="1"/>
          <p:nvPr/>
        </p:nvSpPr>
        <p:spPr>
          <a:xfrm>
            <a:off x="460673" y="9426145"/>
            <a:ext cx="3223502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1100">
                <a:solidFill>
                  <a:srgbClr val="5E5E5E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*상기 내용은 화장품 법에 의해 검토되지 않았습니다.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4030CCE8-A33A-45C7-AFC1-EC1F2599FA22}"/>
              </a:ext>
            </a:extLst>
          </p:cNvPr>
          <p:cNvSpPr/>
          <p:nvPr/>
        </p:nvSpPr>
        <p:spPr>
          <a:xfrm>
            <a:off x="1105109" y="8771801"/>
            <a:ext cx="46739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피부재생에 있어 합성 </a:t>
            </a:r>
            <a:r>
              <a:rPr lang="ko-KR" altLang="en-US" sz="1400" b="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살리실산과</a:t>
            </a:r>
            <a:r>
              <a:rPr lang="ko-KR" altLang="en-US" sz="14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유사한 효능을 보임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B41772C-3D79-4E1E-AF3B-727AE01A1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337" y="5698764"/>
            <a:ext cx="4684719" cy="297720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EE4D705-7C9E-40CC-8FA3-AB042B031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963" y="5665619"/>
            <a:ext cx="5990438" cy="3051520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A0DF47F7-FC60-4111-9615-D8400561A160}"/>
              </a:ext>
            </a:extLst>
          </p:cNvPr>
          <p:cNvSpPr/>
          <p:nvPr/>
        </p:nvSpPr>
        <p:spPr>
          <a:xfrm>
            <a:off x="6678007" y="8795238"/>
            <a:ext cx="46739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비타민</a:t>
            </a:r>
            <a:r>
              <a:rPr lang="en-US" altLang="ko-KR" sz="14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E</a:t>
            </a:r>
            <a:r>
              <a:rPr lang="ko-KR" altLang="en-US" sz="14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유사체와 유사한 항산화기능을 가진다</a:t>
            </a:r>
            <a:r>
              <a:rPr lang="en-US" altLang="ko-KR" sz="14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400" b="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D157187-C0F8-414B-9FE8-852482C902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7835" y="1878701"/>
            <a:ext cx="5477183" cy="3236021"/>
          </a:xfrm>
          <a:prstGeom prst="rect">
            <a:avLst/>
          </a:prstGeom>
        </p:spPr>
      </p:pic>
      <p:sp>
        <p:nvSpPr>
          <p:cNvPr id="22" name="직사각형 21">
            <a:extLst>
              <a:ext uri="{FF2B5EF4-FFF2-40B4-BE49-F238E27FC236}">
                <a16:creationId xmlns:a16="http://schemas.microsoft.com/office/drawing/2014/main" id="{9A58B913-1DD0-4735-8F10-432100308F1E}"/>
              </a:ext>
            </a:extLst>
          </p:cNvPr>
          <p:cNvSpPr/>
          <p:nvPr/>
        </p:nvSpPr>
        <p:spPr>
          <a:xfrm>
            <a:off x="8124772" y="5161631"/>
            <a:ext cx="31140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피부밀도를 개선하는데 도움을 줌</a:t>
            </a:r>
          </a:p>
        </p:txBody>
      </p:sp>
      <p:sp>
        <p:nvSpPr>
          <p:cNvPr id="20" name="- 특징 설명…">
            <a:extLst>
              <a:ext uri="{FF2B5EF4-FFF2-40B4-BE49-F238E27FC236}">
                <a16:creationId xmlns:a16="http://schemas.microsoft.com/office/drawing/2014/main" id="{81C0E568-2447-42AE-8769-8650C9BEEEF1}"/>
              </a:ext>
            </a:extLst>
          </p:cNvPr>
          <p:cNvSpPr txBox="1"/>
          <p:nvPr/>
        </p:nvSpPr>
        <p:spPr>
          <a:xfrm>
            <a:off x="943125" y="2449377"/>
            <a:ext cx="5709124" cy="201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7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살리실산의</a:t>
            </a:r>
            <a:r>
              <a:rPr lang="ko-KR" altLang="en-US" sz="17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천연 공급원인 </a:t>
            </a:r>
            <a:r>
              <a:rPr lang="ko-KR" altLang="en-US" sz="17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흰버드나무껍질</a:t>
            </a:r>
            <a:r>
              <a:rPr lang="ko-KR" altLang="en-US" sz="17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추출물</a:t>
            </a:r>
            <a:endParaRPr lang="en-US" altLang="ko-KR" sz="17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7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각질제거</a:t>
            </a:r>
            <a:r>
              <a:rPr lang="en-US" altLang="ko-KR" sz="17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7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항균 등의 </a:t>
            </a:r>
            <a:r>
              <a:rPr lang="ko-KR" altLang="en-US" sz="1700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살리실산과</a:t>
            </a:r>
            <a:r>
              <a:rPr lang="ko-KR" altLang="en-US" sz="17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동일한 장점을 지니지만 자극 없는 천연 추출물</a:t>
            </a:r>
            <a:endParaRPr lang="en-US" altLang="ko-KR" sz="17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7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세포 재생 및 죽은 피부세포를 제거해 피부 트러블 감소</a:t>
            </a:r>
          </a:p>
        </p:txBody>
      </p:sp>
    </p:spTree>
    <p:extLst>
      <p:ext uri="{BB962C8B-B14F-4D97-AF65-F5344CB8AC3E}">
        <p14:creationId xmlns:p14="http://schemas.microsoft.com/office/powerpoint/2010/main" val="83065926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75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0DD34F-E5D9-15FA-59B7-272119F96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1196056-C341-A181-EA35-60A5A4F314CD}"/>
              </a:ext>
            </a:extLst>
          </p:cNvPr>
          <p:cNvSpPr txBox="1"/>
          <p:nvPr/>
        </p:nvSpPr>
        <p:spPr>
          <a:xfrm>
            <a:off x="1150674" y="2189924"/>
            <a:ext cx="10703451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GENOBIOME</a:t>
            </a:r>
            <a:r>
              <a:rPr lang="ko-KR" altLang="en-US" sz="180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 </a:t>
            </a:r>
            <a:r>
              <a:rPr lang="en-US" altLang="ko-KR" sz="180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REJUVENATION</a:t>
            </a:r>
            <a:r>
              <a:rPr lang="ko-KR" altLang="en-US" sz="180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 </a:t>
            </a:r>
            <a:r>
              <a:rPr lang="en-US" altLang="ko-KR" sz="180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SERUM |</a:t>
            </a:r>
            <a:r>
              <a:rPr lang="ko-KR" altLang="en-US" sz="180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 제노바이옴 리쥬비네이션 세럼</a:t>
            </a:r>
            <a:endParaRPr lang="en-US" altLang="ko-KR" sz="1800" dirty="0">
              <a:solidFill>
                <a:schemeClr val="bg1"/>
              </a:solidFill>
              <a:latin typeface="Gothic A1" pitchFamily="2" charset="-127"/>
              <a:ea typeface="Gothic A1" pitchFamily="2" charset="-127"/>
              <a:cs typeface="Gothic A1" pitchFamily="2" charset="-127"/>
            </a:endParaRPr>
          </a:p>
          <a:p>
            <a:endParaRPr lang="en-US" altLang="ko-KR" sz="1800" dirty="0">
              <a:solidFill>
                <a:schemeClr val="bg1"/>
              </a:solidFill>
              <a:latin typeface="Gothic A1" pitchFamily="2" charset="-127"/>
              <a:ea typeface="Gothic A1" pitchFamily="2" charset="-127"/>
              <a:cs typeface="Gothic A1" pitchFamily="2" charset="-127"/>
            </a:endParaRPr>
          </a:p>
          <a:p>
            <a:r>
              <a:rPr lang="ko-KR" altLang="en-US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제노바이옴 리쥬비네이션 </a:t>
            </a:r>
            <a:r>
              <a:rPr lang="ko-KR" altLang="en-US" sz="1800" b="0" dirty="0" err="1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세럼은</a:t>
            </a:r>
            <a:r>
              <a:rPr lang="ko-KR" altLang="en-US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 피부의 본질적인 활력을 되찾아 주고 건강한 피부 환경을 조성하기 위해 최첨단 생명과학 기술과 독자적인 혁신 성분으로 설계된 고기능성 </a:t>
            </a:r>
            <a:r>
              <a:rPr lang="ko-KR" altLang="en-US" sz="1800" b="0" dirty="0" err="1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세럼입니다</a:t>
            </a:r>
            <a:r>
              <a:rPr lang="en-US" altLang="ko-KR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.</a:t>
            </a:r>
          </a:p>
          <a:p>
            <a:endParaRPr lang="en-US" altLang="ko-KR" sz="1800" b="0" dirty="0">
              <a:solidFill>
                <a:schemeClr val="bg1"/>
              </a:solidFill>
              <a:latin typeface="Gothic A1" pitchFamily="2" charset="-127"/>
              <a:ea typeface="Gothic A1" pitchFamily="2" charset="-127"/>
              <a:cs typeface="Gothic A1" pitchFamily="2" charset="-127"/>
            </a:endParaRPr>
          </a:p>
          <a:p>
            <a:r>
              <a:rPr lang="ko-KR" altLang="en-US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핵심 성분인 진세노사이드 컴파운드 </a:t>
            </a:r>
            <a:r>
              <a:rPr lang="en-US" altLang="ko-KR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K</a:t>
            </a:r>
            <a:r>
              <a:rPr lang="ko-KR" altLang="en-US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와 인삼 뿌리 및 열매에서 유래된 </a:t>
            </a:r>
            <a:r>
              <a:rPr lang="ko-KR" altLang="en-US" sz="1800" b="0" dirty="0" err="1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엑소좀은</a:t>
            </a:r>
            <a:r>
              <a:rPr lang="ko-KR" altLang="en-US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 피부 본연의 재생 능력 활성화에 도움을 주고</a:t>
            </a:r>
            <a:r>
              <a:rPr lang="en-US" altLang="ko-KR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, </a:t>
            </a:r>
            <a:r>
              <a:rPr lang="ko-KR" altLang="en-US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피부에 탄탄한 탄력과 풍부한 영양 공급에 기여합니다</a:t>
            </a:r>
            <a:r>
              <a:rPr lang="en-US" altLang="ko-KR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.</a:t>
            </a:r>
            <a:r>
              <a:rPr lang="en-US" altLang="ko-KR" sz="1800" dirty="0">
                <a:solidFill>
                  <a:srgbClr val="FF0000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*</a:t>
            </a:r>
          </a:p>
          <a:p>
            <a:endParaRPr lang="en-US" altLang="ko-KR" sz="1800" b="0" dirty="0">
              <a:solidFill>
                <a:schemeClr val="bg1"/>
              </a:solidFill>
              <a:latin typeface="Gothic A1" pitchFamily="2" charset="-127"/>
              <a:ea typeface="Gothic A1" pitchFamily="2" charset="-127"/>
              <a:cs typeface="Gothic A1" pitchFamily="2" charset="-127"/>
            </a:endParaRPr>
          </a:p>
          <a:p>
            <a:r>
              <a:rPr lang="ko-KR" altLang="en-US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또한 </a:t>
            </a:r>
            <a:r>
              <a:rPr lang="en-US" altLang="ko-KR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11</a:t>
            </a:r>
            <a:r>
              <a:rPr lang="ko-KR" altLang="en-US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가지 아미노산과 인체 타입</a:t>
            </a:r>
            <a:r>
              <a:rPr lang="en-US" altLang="ko-KR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-III </a:t>
            </a:r>
            <a:r>
              <a:rPr lang="ko-KR" altLang="en-US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콜라겐 구조를 모방한 비건 콜라겐이 피부 깊숙이 수분을 전달하여 보습을 강화해 줍니다</a:t>
            </a:r>
            <a:r>
              <a:rPr lang="en-US" altLang="ko-KR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. </a:t>
            </a:r>
            <a:r>
              <a:rPr lang="ko-KR" altLang="en-US" sz="1800" b="0" dirty="0" err="1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팔미토일</a:t>
            </a:r>
            <a:r>
              <a:rPr lang="ko-KR" altLang="en-US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 </a:t>
            </a:r>
            <a:r>
              <a:rPr lang="ko-KR" altLang="en-US" sz="1800" b="0" dirty="0" err="1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펜타펩타이드</a:t>
            </a:r>
            <a:r>
              <a:rPr lang="en-US" altLang="ko-KR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-4, </a:t>
            </a:r>
            <a:r>
              <a:rPr lang="en-US" altLang="ko-KR" sz="1800" b="0" dirty="0" err="1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sh</a:t>
            </a:r>
            <a:r>
              <a:rPr lang="en-US" altLang="ko-KR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-</a:t>
            </a:r>
            <a:r>
              <a:rPr lang="ko-KR" altLang="en-US" sz="1800" b="0" dirty="0" err="1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폴리펩타이드</a:t>
            </a:r>
            <a:r>
              <a:rPr lang="en-US" altLang="ko-KR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-64, </a:t>
            </a:r>
            <a:r>
              <a:rPr lang="ko-KR" altLang="en-US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구리 </a:t>
            </a:r>
            <a:r>
              <a:rPr lang="ko-KR" altLang="en-US" sz="1800" b="0" dirty="0" err="1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트라이펩타이드</a:t>
            </a:r>
            <a:r>
              <a:rPr lang="en-US" altLang="ko-KR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-1 </a:t>
            </a:r>
            <a:r>
              <a:rPr lang="ko-KR" altLang="en-US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등으로 구성된 과학적인 펩타이드 복합체는 피부 탄력 개선에 도움을 주며 부드럽고 매끄러운 </a:t>
            </a:r>
            <a:r>
              <a:rPr lang="ko-KR" altLang="en-US" sz="1800" b="0" dirty="0" err="1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피부결로</a:t>
            </a:r>
            <a:r>
              <a:rPr lang="ko-KR" altLang="en-US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 가꿔줍니다</a:t>
            </a:r>
            <a:r>
              <a:rPr lang="en-US" altLang="ko-KR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.</a:t>
            </a:r>
            <a:r>
              <a:rPr lang="en-US" altLang="ko-KR" sz="1800" dirty="0">
                <a:solidFill>
                  <a:srgbClr val="FF0000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*</a:t>
            </a:r>
          </a:p>
          <a:p>
            <a:endParaRPr lang="en-US" altLang="ko-KR" sz="1800" b="0" dirty="0">
              <a:solidFill>
                <a:schemeClr val="bg1"/>
              </a:solidFill>
              <a:latin typeface="Gothic A1" pitchFamily="2" charset="-127"/>
              <a:ea typeface="Gothic A1" pitchFamily="2" charset="-127"/>
              <a:cs typeface="Gothic A1" pitchFamily="2" charset="-127"/>
            </a:endParaRPr>
          </a:p>
          <a:p>
            <a:r>
              <a:rPr lang="ko-KR" altLang="en-US" sz="1800" b="0" dirty="0" err="1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아세틸</a:t>
            </a:r>
            <a:r>
              <a:rPr lang="ko-KR" altLang="en-US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 </a:t>
            </a:r>
            <a:r>
              <a:rPr lang="ko-KR" altLang="en-US" sz="1800" b="0" dirty="0" err="1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헥사펩타이드</a:t>
            </a:r>
            <a:r>
              <a:rPr lang="en-US" altLang="ko-KR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-8</a:t>
            </a:r>
            <a:r>
              <a:rPr lang="ko-KR" altLang="en-US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과 </a:t>
            </a:r>
            <a:r>
              <a:rPr lang="ko-KR" altLang="en-US" sz="1800" b="0" dirty="0" err="1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니코티노일</a:t>
            </a:r>
            <a:r>
              <a:rPr lang="ko-KR" altLang="en-US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 </a:t>
            </a:r>
            <a:r>
              <a:rPr lang="ko-KR" altLang="en-US" sz="1800" b="0" dirty="0" err="1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디펩타이드</a:t>
            </a:r>
            <a:r>
              <a:rPr lang="en-US" altLang="ko-KR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-22</a:t>
            </a:r>
            <a:r>
              <a:rPr lang="ko-KR" altLang="en-US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는 피부 장벽 강화와 외부 스트레스로부터의 보호에 도움을 주고</a:t>
            </a:r>
            <a:r>
              <a:rPr lang="en-US" altLang="ko-KR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, </a:t>
            </a:r>
            <a:r>
              <a:rPr lang="ko-KR" altLang="en-US" sz="1800" b="0" dirty="0" err="1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니오좀으로</a:t>
            </a:r>
            <a:r>
              <a:rPr lang="ko-KR" altLang="en-US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 </a:t>
            </a:r>
            <a:r>
              <a:rPr lang="ko-KR" altLang="en-US" sz="1800" b="0" dirty="0" err="1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캡슐화된</a:t>
            </a:r>
            <a:r>
              <a:rPr lang="ko-KR" altLang="en-US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 </a:t>
            </a:r>
            <a:r>
              <a:rPr lang="ko-KR" altLang="en-US" sz="1800" b="0" dirty="0" err="1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판테놀은</a:t>
            </a:r>
            <a:r>
              <a:rPr lang="ko-KR" altLang="en-US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 피부에 편안한 진정 및 지속적인 보습감을 부여합니다</a:t>
            </a:r>
            <a:r>
              <a:rPr lang="en-US" altLang="ko-KR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.</a:t>
            </a:r>
            <a:r>
              <a:rPr lang="en-US" altLang="ko-KR" sz="1800" dirty="0">
                <a:solidFill>
                  <a:srgbClr val="FF0000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*</a:t>
            </a:r>
          </a:p>
          <a:p>
            <a:endParaRPr lang="en-US" altLang="ko-KR" sz="1800" b="0" dirty="0">
              <a:solidFill>
                <a:schemeClr val="bg1"/>
              </a:solidFill>
              <a:latin typeface="Gothic A1" pitchFamily="2" charset="-127"/>
              <a:ea typeface="Gothic A1" pitchFamily="2" charset="-127"/>
              <a:cs typeface="Gothic A1" pitchFamily="2" charset="-127"/>
            </a:endParaRPr>
          </a:p>
          <a:p>
            <a:r>
              <a:rPr lang="ko-KR" altLang="en-US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이처럼 제노바이옴 리쥬비네이션 </a:t>
            </a:r>
            <a:r>
              <a:rPr lang="ko-KR" altLang="en-US" sz="1800" b="0" dirty="0" err="1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세럼은</a:t>
            </a:r>
            <a:r>
              <a:rPr lang="ko-KR" altLang="en-US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 피부의 복합적인 요구를 충족시키는 정교한 </a:t>
            </a:r>
            <a:r>
              <a:rPr lang="ko-KR" altLang="en-US" sz="1800" b="0" dirty="0" err="1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포뮬러로</a:t>
            </a:r>
            <a:r>
              <a:rPr lang="ko-KR" altLang="en-US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 </a:t>
            </a:r>
            <a:r>
              <a:rPr lang="ko-KR" altLang="en-US" sz="1800" b="0" dirty="0" err="1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다차원적인</a:t>
            </a:r>
            <a:r>
              <a:rPr lang="ko-KR" altLang="en-US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 효과를 통해 피부를 건강하고 생기 넘치게 가꿔줍니다</a:t>
            </a:r>
            <a:r>
              <a:rPr lang="en-US" altLang="ko-KR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. </a:t>
            </a:r>
          </a:p>
          <a:p>
            <a:endParaRPr lang="en-US" altLang="ko-KR" sz="1800" b="0" dirty="0">
              <a:solidFill>
                <a:schemeClr val="bg1"/>
              </a:solidFill>
              <a:latin typeface="Gothic A1" pitchFamily="2" charset="-127"/>
              <a:ea typeface="Gothic A1" pitchFamily="2" charset="-127"/>
              <a:cs typeface="Gothic A1" pitchFamily="2" charset="-127"/>
            </a:endParaRPr>
          </a:p>
          <a:p>
            <a:r>
              <a:rPr lang="ko-KR" altLang="en-US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본 제품은 피부 미백 및 주름 개선에 도움을 주는 이중 기능성 화장품입니다</a:t>
            </a:r>
            <a:r>
              <a:rPr lang="en-US" altLang="ko-KR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.</a:t>
            </a:r>
          </a:p>
          <a:p>
            <a:br>
              <a:rPr lang="en-US" altLang="ko-KR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</a:br>
            <a:br>
              <a:rPr lang="en-US" altLang="ko-KR" sz="1800" b="0" dirty="0">
                <a:solidFill>
                  <a:schemeClr val="bg1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</a:br>
            <a:r>
              <a:rPr lang="ko-KR" altLang="en-US" sz="1800" dirty="0">
                <a:solidFill>
                  <a:srgbClr val="FF0000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* </a:t>
            </a:r>
            <a:r>
              <a:rPr lang="ko-KR" altLang="en-US" sz="1800" dirty="0" err="1">
                <a:solidFill>
                  <a:srgbClr val="FF0000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원료적</a:t>
            </a:r>
            <a:r>
              <a:rPr lang="ko-KR" altLang="en-US" sz="1800" dirty="0">
                <a:solidFill>
                  <a:srgbClr val="FF0000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 특성에 한함</a:t>
            </a:r>
            <a:r>
              <a:rPr lang="en-US" altLang="ko-KR" sz="1800" dirty="0">
                <a:solidFill>
                  <a:srgbClr val="FF0000"/>
                </a:solidFill>
                <a:latin typeface="Gothic A1" pitchFamily="2" charset="-127"/>
                <a:ea typeface="Gothic A1" pitchFamily="2" charset="-127"/>
                <a:cs typeface="Gothic A1" pitchFamily="2" charset="-127"/>
              </a:rPr>
              <a:t>.</a:t>
            </a:r>
          </a:p>
        </p:txBody>
      </p:sp>
      <p:pic>
        <p:nvPicPr>
          <p:cNvPr id="3" name="Picture 2" descr="A white circle and a gold circle&#10;&#10;Description automatically generated">
            <a:extLst>
              <a:ext uri="{FF2B5EF4-FFF2-40B4-BE49-F238E27FC236}">
                <a16:creationId xmlns:a16="http://schemas.microsoft.com/office/drawing/2014/main" id="{8D2AABD4-378F-0A1E-B7B5-F82886911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38" y="157996"/>
            <a:ext cx="1553716" cy="155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4353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직사각형"/>
          <p:cNvSpPr/>
          <p:nvPr/>
        </p:nvSpPr>
        <p:spPr>
          <a:xfrm>
            <a:off x="464170" y="1072856"/>
            <a:ext cx="12076460" cy="58738"/>
          </a:xfrm>
          <a:prstGeom prst="rect">
            <a:avLst/>
          </a:prstGeom>
          <a:solidFill>
            <a:srgbClr val="A9D6F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137" name="제품명 입력해주세요"/>
          <p:cNvSpPr txBox="1"/>
          <p:nvPr/>
        </p:nvSpPr>
        <p:spPr>
          <a:xfrm>
            <a:off x="672172" y="270728"/>
            <a:ext cx="2382062" cy="702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rgbClr val="81B8F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900" b="1" i="0" u="none" strike="noStrike" kern="0" cap="none" spc="0" normalizeH="0" baseline="0" noProof="0" dirty="0">
                <a:ln>
                  <a:noFill/>
                </a:ln>
                <a:solidFill>
                  <a:srgbClr val="81B8F8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Triple HA </a:t>
            </a:r>
          </a:p>
        </p:txBody>
      </p:sp>
      <p:sp>
        <p:nvSpPr>
          <p:cNvPr id="44" name="직사각형">
            <a:extLst>
              <a:ext uri="{FF2B5EF4-FFF2-40B4-BE49-F238E27FC236}">
                <a16:creationId xmlns:a16="http://schemas.microsoft.com/office/drawing/2014/main" id="{1DCDB0CB-63AE-47CE-8E6E-EA7B83BBE9B5}"/>
              </a:ext>
            </a:extLst>
          </p:cNvPr>
          <p:cNvSpPr/>
          <p:nvPr/>
        </p:nvSpPr>
        <p:spPr>
          <a:xfrm>
            <a:off x="533400" y="1250863"/>
            <a:ext cx="12007230" cy="7979071"/>
          </a:xfrm>
          <a:prstGeom prst="rect">
            <a:avLst/>
          </a:prstGeom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45" name="직사각형">
            <a:extLst>
              <a:ext uri="{FF2B5EF4-FFF2-40B4-BE49-F238E27FC236}">
                <a16:creationId xmlns:a16="http://schemas.microsoft.com/office/drawing/2014/main" id="{9B965388-7A03-4ABA-95FA-1F5B6EC714B9}"/>
              </a:ext>
            </a:extLst>
          </p:cNvPr>
          <p:cNvSpPr/>
          <p:nvPr/>
        </p:nvSpPr>
        <p:spPr>
          <a:xfrm>
            <a:off x="533400" y="1263389"/>
            <a:ext cx="12007230" cy="419101"/>
          </a:xfrm>
          <a:prstGeom prst="rect">
            <a:avLst/>
          </a:prstGeom>
          <a:solidFill>
            <a:srgbClr val="D6D6D6"/>
          </a:solidFill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48" name="Product’s key points">
            <a:extLst>
              <a:ext uri="{FF2B5EF4-FFF2-40B4-BE49-F238E27FC236}">
                <a16:creationId xmlns:a16="http://schemas.microsoft.com/office/drawing/2014/main" id="{5BA48B67-8919-46FA-BB33-DBCB24554F88}"/>
              </a:ext>
            </a:extLst>
          </p:cNvPr>
          <p:cNvSpPr txBox="1"/>
          <p:nvPr/>
        </p:nvSpPr>
        <p:spPr>
          <a:xfrm>
            <a:off x="757066" y="1262925"/>
            <a:ext cx="2168863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 b="0">
                <a:solidFill>
                  <a:srgbClr val="FFFFFF"/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 ExtraBold"/>
                <a:sym typeface="나눔고딕 ExtraBold"/>
              </a:rPr>
              <a:t>Concept </a:t>
            </a:r>
            <a:r>
              <a:rPr kumimoji="0" sz="1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 ExtraBold"/>
                <a:sym typeface="나눔고딕 ExtraBold"/>
              </a:rPr>
              <a:t>key points</a:t>
            </a:r>
          </a:p>
        </p:txBody>
      </p:sp>
      <p:sp>
        <p:nvSpPr>
          <p:cNvPr id="62" name="✔︎1.제목">
            <a:extLst>
              <a:ext uri="{FF2B5EF4-FFF2-40B4-BE49-F238E27FC236}">
                <a16:creationId xmlns:a16="http://schemas.microsoft.com/office/drawing/2014/main" id="{3C2A3761-68A6-4522-A790-51ACE5DBB020}"/>
              </a:ext>
            </a:extLst>
          </p:cNvPr>
          <p:cNvSpPr txBox="1"/>
          <p:nvPr/>
        </p:nvSpPr>
        <p:spPr>
          <a:xfrm>
            <a:off x="935894" y="1875739"/>
            <a:ext cx="5331588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rgbClr val="81B8F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>
                <a:ln>
                  <a:noFill/>
                </a:ln>
                <a:solidFill>
                  <a:srgbClr val="81B8F8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3</a:t>
            </a:r>
            <a:r>
              <a:rPr kumimoji="0" lang="ko-KR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1B8F8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가지 </a:t>
            </a:r>
            <a:r>
              <a:rPr kumimoji="0" lang="ko-KR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1B8F8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하이알루론산의</a:t>
            </a:r>
            <a:r>
              <a:rPr kumimoji="0" lang="ko-KR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1B8F8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  복합 수분 유지 </a:t>
            </a:r>
            <a:r>
              <a:rPr kumimoji="0" lang="ko-KR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1B8F8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메카니즘</a:t>
            </a:r>
            <a:r>
              <a:rPr kumimoji="0" lang="ko-KR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1B8F8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 </a:t>
            </a:r>
            <a:endParaRPr kumimoji="0" lang="en-US" altLang="ko-KR" sz="2000" b="1" i="0" u="none" strike="noStrike" kern="0" cap="none" spc="0" normalizeH="0" baseline="0" noProof="0" dirty="0">
              <a:ln>
                <a:noFill/>
              </a:ln>
              <a:solidFill>
                <a:srgbClr val="81B8F8"/>
              </a:solidFill>
              <a:effectLst/>
              <a:uLnTx/>
              <a:uFillTx/>
              <a:latin typeface="나눔고딕"/>
              <a:ea typeface="나눔고딕"/>
              <a:sym typeface="나눔고딕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62DD57E-C73B-49F6-88B8-64666C7B8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642" y="2405379"/>
            <a:ext cx="3240000" cy="218132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4C53FCB-D24D-4EBD-ABBF-FAD088154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055" y="4667779"/>
            <a:ext cx="3240000" cy="216706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8C8E0C3-391C-436C-AF85-A8CA35D641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817" y="6939639"/>
            <a:ext cx="3240000" cy="2182998"/>
          </a:xfrm>
          <a:prstGeom prst="rect">
            <a:avLst/>
          </a:prstGeom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590B8647-3AF2-421B-8CBF-C6422625A98B}"/>
              </a:ext>
            </a:extLst>
          </p:cNvPr>
          <p:cNvSpPr/>
          <p:nvPr/>
        </p:nvSpPr>
        <p:spPr>
          <a:xfrm>
            <a:off x="4804933" y="2594687"/>
            <a:ext cx="3398013" cy="1989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Sodium Hyaluronate (M.W : 1.5 million</a:t>
            </a:r>
            <a:r>
              <a:rPr kumimoji="0" lang="ko-KR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 </a:t>
            </a:r>
            <a:r>
              <a:rPr kumimoji="0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Da)</a:t>
            </a:r>
          </a:p>
          <a:p>
            <a:pPr marL="0" marR="0" lvl="0" indent="0" algn="l" defTabSz="584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나선형 구조로 다른 보습제 대비</a:t>
            </a: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, 1g </a:t>
            </a:r>
            <a:r>
              <a:rPr kumimoji="0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당 </a:t>
            </a: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1,000ml</a:t>
            </a:r>
            <a:r>
              <a:rPr kumimoji="0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의 물을 담아 강력한 보습 효과 제공 및 수분 유지 효과 우수</a:t>
            </a:r>
            <a:endParaRPr kumimoji="0" lang="en-US" altLang="ko-K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sym typeface="Helvetica Neue"/>
            </a:endParaRPr>
          </a:p>
          <a:p>
            <a:pPr marL="0" marR="0" lvl="0" indent="0" algn="l" defTabSz="584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세포 재생 및 피부 보수에 도움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D89DDBD8-C0C1-4223-9F25-0C6883F531DB}"/>
              </a:ext>
            </a:extLst>
          </p:cNvPr>
          <p:cNvSpPr/>
          <p:nvPr/>
        </p:nvSpPr>
        <p:spPr>
          <a:xfrm>
            <a:off x="4745475" y="4898035"/>
            <a:ext cx="2963638" cy="1667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Sodium Acetylated Hyaluronate</a:t>
            </a:r>
          </a:p>
          <a:p>
            <a:pPr marL="0" marR="0" lvl="0" indent="0" algn="l" defTabSz="584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(M.W : 0.03~0.05 million Da)</a:t>
            </a:r>
          </a:p>
          <a:p>
            <a:pPr marL="0" marR="0" lvl="0" indent="0" algn="l" defTabSz="584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피부가 수분을 증발 </a:t>
            </a:r>
            <a:r>
              <a:rPr kumimoji="0" lang="ko-KR" alt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시킬때</a:t>
            </a:r>
            <a:r>
              <a:rPr kumimoji="0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피부표면에 남아 피부내부에서의 수분증발을 방지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6DD0C4BD-01D7-47AC-B2F8-6A54AF8AAB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9625" y="7103767"/>
            <a:ext cx="3971145" cy="202447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120795EC-D793-4069-9328-B5DABFE4B3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3202" y="4896400"/>
            <a:ext cx="3067904" cy="1929403"/>
          </a:xfrm>
          <a:prstGeom prst="rect">
            <a:avLst/>
          </a:prstGeom>
        </p:spPr>
      </p:pic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21BEFEA9-0407-4531-C4BB-E44659809AF5}"/>
              </a:ext>
            </a:extLst>
          </p:cNvPr>
          <p:cNvSpPr/>
          <p:nvPr/>
        </p:nvSpPr>
        <p:spPr>
          <a:xfrm>
            <a:off x="4572084" y="2463822"/>
            <a:ext cx="7585571" cy="2160000"/>
          </a:xfrm>
          <a:prstGeom prst="roundRect">
            <a:avLst/>
          </a:prstGeom>
          <a:noFill/>
          <a:ln w="127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AC1890E3-6D44-1CDB-A0C6-974E2C0147BC}"/>
              </a:ext>
            </a:extLst>
          </p:cNvPr>
          <p:cNvSpPr/>
          <p:nvPr/>
        </p:nvSpPr>
        <p:spPr>
          <a:xfrm>
            <a:off x="4582815" y="4715479"/>
            <a:ext cx="7585571" cy="2160000"/>
          </a:xfrm>
          <a:prstGeom prst="roundRect">
            <a:avLst/>
          </a:prstGeom>
          <a:noFill/>
          <a:ln w="127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AFA93F98-C459-28DB-0E5E-0F0F9F1218AB}"/>
              </a:ext>
            </a:extLst>
          </p:cNvPr>
          <p:cNvSpPr/>
          <p:nvPr/>
        </p:nvSpPr>
        <p:spPr>
          <a:xfrm>
            <a:off x="4580667" y="6992894"/>
            <a:ext cx="7585571" cy="2160000"/>
          </a:xfrm>
          <a:prstGeom prst="roundRect">
            <a:avLst/>
          </a:prstGeom>
          <a:noFill/>
          <a:ln w="127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BF6119EB-CA72-D4FB-4389-EDB28E518902}"/>
              </a:ext>
            </a:extLst>
          </p:cNvPr>
          <p:cNvSpPr/>
          <p:nvPr/>
        </p:nvSpPr>
        <p:spPr>
          <a:xfrm>
            <a:off x="4743327" y="7123933"/>
            <a:ext cx="2963638" cy="1989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Hydrolyzed Hyaluronic Acid</a:t>
            </a:r>
            <a:endParaRPr kumimoji="0" lang="ko-KR" alt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sym typeface="Helvetica Neue"/>
            </a:endParaRPr>
          </a:p>
          <a:p>
            <a:pPr marL="0" marR="0" lvl="0" indent="0" algn="l" defTabSz="584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(M.W : 3,000~3,500 Da)</a:t>
            </a:r>
          </a:p>
          <a:p>
            <a:pPr marL="0" marR="0" lvl="0" indent="0" algn="l" defTabSz="584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분자량이 낮아 피부의 진피층까지 도달하여 수분함량 유지</a:t>
            </a:r>
            <a:endParaRPr kumimoji="0" lang="en-US" altLang="ko-K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sym typeface="Helvetica Neue"/>
            </a:endParaRPr>
          </a:p>
          <a:p>
            <a:pPr marL="0" marR="0" lvl="0" indent="0" algn="l" defTabSz="584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세안 후에도 피부에 잔류하여 보습 유지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18FD9CA9-42F6-BC3B-2C0F-D11F68D089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5028" y="2594687"/>
            <a:ext cx="1981606" cy="1924581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4D28FAF3-F2BB-4B73-7EFE-4AFBD416ED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88716" y="2594687"/>
            <a:ext cx="1329711" cy="1924581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07DE5612-5FF8-E179-E39F-CC5E4C4C77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83078" y="4896018"/>
            <a:ext cx="1371547" cy="182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04011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직사각형"/>
          <p:cNvSpPr/>
          <p:nvPr/>
        </p:nvSpPr>
        <p:spPr>
          <a:xfrm>
            <a:off x="464170" y="1072856"/>
            <a:ext cx="12076460" cy="58738"/>
          </a:xfrm>
          <a:prstGeom prst="rect">
            <a:avLst/>
          </a:prstGeom>
          <a:solidFill>
            <a:srgbClr val="A9D6F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7" name="제품명 입력해주세요"/>
          <p:cNvSpPr txBox="1"/>
          <p:nvPr/>
        </p:nvSpPr>
        <p:spPr>
          <a:xfrm>
            <a:off x="672172" y="270728"/>
            <a:ext cx="6580328" cy="702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rgbClr val="81B8F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algn="l"/>
            <a:r>
              <a:rPr lang="en-US" altLang="ko-KR" dirty="0" err="1"/>
              <a:t>Centella</a:t>
            </a:r>
            <a:r>
              <a:rPr lang="en-US" altLang="ko-KR" dirty="0"/>
              <a:t> Asiatica Leaf Water</a:t>
            </a:r>
          </a:p>
        </p:txBody>
      </p:sp>
      <p:sp>
        <p:nvSpPr>
          <p:cNvPr id="44" name="직사각형">
            <a:extLst>
              <a:ext uri="{FF2B5EF4-FFF2-40B4-BE49-F238E27FC236}">
                <a16:creationId xmlns:a16="http://schemas.microsoft.com/office/drawing/2014/main" id="{1DCDB0CB-63AE-47CE-8E6E-EA7B83BBE9B5}"/>
              </a:ext>
            </a:extLst>
          </p:cNvPr>
          <p:cNvSpPr/>
          <p:nvPr/>
        </p:nvSpPr>
        <p:spPr>
          <a:xfrm>
            <a:off x="533400" y="1250863"/>
            <a:ext cx="12007230" cy="7979071"/>
          </a:xfrm>
          <a:prstGeom prst="rect">
            <a:avLst/>
          </a:prstGeom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5" name="직사각형">
            <a:extLst>
              <a:ext uri="{FF2B5EF4-FFF2-40B4-BE49-F238E27FC236}">
                <a16:creationId xmlns:a16="http://schemas.microsoft.com/office/drawing/2014/main" id="{9B965388-7A03-4ABA-95FA-1F5B6EC714B9}"/>
              </a:ext>
            </a:extLst>
          </p:cNvPr>
          <p:cNvSpPr/>
          <p:nvPr/>
        </p:nvSpPr>
        <p:spPr>
          <a:xfrm>
            <a:off x="533400" y="1263389"/>
            <a:ext cx="12007230" cy="419101"/>
          </a:xfrm>
          <a:prstGeom prst="rect">
            <a:avLst/>
          </a:prstGeom>
          <a:solidFill>
            <a:srgbClr val="D6D6D6"/>
          </a:solidFill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8" name="Product’s key points">
            <a:extLst>
              <a:ext uri="{FF2B5EF4-FFF2-40B4-BE49-F238E27FC236}">
                <a16:creationId xmlns:a16="http://schemas.microsoft.com/office/drawing/2014/main" id="{5BA48B67-8919-46FA-BB33-DBCB24554F88}"/>
              </a:ext>
            </a:extLst>
          </p:cNvPr>
          <p:cNvSpPr txBox="1"/>
          <p:nvPr/>
        </p:nvSpPr>
        <p:spPr>
          <a:xfrm>
            <a:off x="757066" y="1262925"/>
            <a:ext cx="2168863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 b="0">
                <a:solidFill>
                  <a:srgbClr val="FFFFFF"/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lang="en-US" b="1" dirty="0">
                <a:solidFill>
                  <a:schemeClr val="tx1"/>
                </a:solidFill>
              </a:rPr>
              <a:t>Concept </a:t>
            </a:r>
            <a:r>
              <a:rPr b="1" dirty="0">
                <a:solidFill>
                  <a:schemeClr val="tx1"/>
                </a:solidFill>
              </a:rPr>
              <a:t>key points</a:t>
            </a:r>
          </a:p>
        </p:txBody>
      </p:sp>
      <p:sp>
        <p:nvSpPr>
          <p:cNvPr id="64" name="*상기 내용은 화장품 법에 의해 검토되지 않았습니다.">
            <a:extLst>
              <a:ext uri="{FF2B5EF4-FFF2-40B4-BE49-F238E27FC236}">
                <a16:creationId xmlns:a16="http://schemas.microsoft.com/office/drawing/2014/main" id="{91924200-7255-4793-9AA9-EFF1BF00B9CA}"/>
              </a:ext>
            </a:extLst>
          </p:cNvPr>
          <p:cNvSpPr txBox="1"/>
          <p:nvPr/>
        </p:nvSpPr>
        <p:spPr>
          <a:xfrm>
            <a:off x="460673" y="9426145"/>
            <a:ext cx="3223502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1100">
                <a:solidFill>
                  <a:srgbClr val="5E5E5E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*상기 내용은 화장품 법에 의해 검토되지 않았습니다.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E9158E3-7F9C-4785-AD6D-5A452F2C4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66" y="4039595"/>
            <a:ext cx="7138784" cy="441827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537204C3-8A6D-431C-AB2C-36BDE8AD8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8388" y="4149481"/>
            <a:ext cx="4206694" cy="4418274"/>
          </a:xfrm>
          <a:prstGeom prst="rect">
            <a:avLst/>
          </a:prstGeom>
        </p:spPr>
      </p:pic>
      <p:sp>
        <p:nvSpPr>
          <p:cNvPr id="29" name="직사각형 28">
            <a:extLst>
              <a:ext uri="{FF2B5EF4-FFF2-40B4-BE49-F238E27FC236}">
                <a16:creationId xmlns:a16="http://schemas.microsoft.com/office/drawing/2014/main" id="{991DE158-FC8E-4F39-9DE1-8DBBDE5A0001}"/>
              </a:ext>
            </a:extLst>
          </p:cNvPr>
          <p:cNvSpPr/>
          <p:nvPr/>
        </p:nvSpPr>
        <p:spPr>
          <a:xfrm>
            <a:off x="4662059" y="8683179"/>
            <a:ext cx="36806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ko-KR" sz="14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Collagen 1 </a:t>
            </a:r>
            <a:r>
              <a:rPr lang="en-US" altLang="ko-KR" sz="1400" b="0">
                <a:latin typeface="맑은 고딕" panose="020B0503020000020004" pitchFamily="50" charset="-127"/>
                <a:ea typeface="맑은 고딕" panose="020B0503020000020004" pitchFamily="50" charset="-127"/>
              </a:rPr>
              <a:t>&amp; 3 </a:t>
            </a:r>
            <a:r>
              <a:rPr lang="ko-KR" altLang="en-US" sz="14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및</a:t>
            </a:r>
            <a:r>
              <a:rPr lang="en-US" altLang="ko-KR" sz="14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엘라스틴의</a:t>
            </a:r>
            <a:r>
              <a:rPr lang="ko-KR" altLang="en-US" sz="1400" b="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발현 유도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C34956-04FE-07D1-EC52-824534505452}"/>
              </a:ext>
            </a:extLst>
          </p:cNvPr>
          <p:cNvSpPr txBox="1"/>
          <p:nvPr/>
        </p:nvSpPr>
        <p:spPr>
          <a:xfrm>
            <a:off x="656822" y="1865822"/>
            <a:ext cx="7461566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ko-KR" sz="2400" b="1" i="0" u="none" strike="noStrike" baseline="0" dirty="0">
                <a:solidFill>
                  <a:srgbClr val="535353"/>
                </a:solidFill>
                <a:latin typeface="AppleSDGothicNeo-ExtraBold"/>
              </a:rPr>
              <a:t>Eco - Low Temperature Vacuum Extract(</a:t>
            </a:r>
            <a:r>
              <a:rPr lang="ko-KR" altLang="en-US" sz="2400" b="1" i="0" u="none" strike="noStrike" baseline="0" dirty="0">
                <a:solidFill>
                  <a:srgbClr val="535353"/>
                </a:solidFill>
                <a:latin typeface="AppleSDGothicNeo-ExtraBold"/>
              </a:rPr>
              <a:t>저온 진공 추출</a:t>
            </a:r>
            <a:r>
              <a:rPr lang="en-US" altLang="ko-KR" sz="2400" b="1" i="0" u="none" strike="noStrike" baseline="0" dirty="0">
                <a:solidFill>
                  <a:srgbClr val="535353"/>
                </a:solidFill>
                <a:latin typeface="AppleSDGothicNeo-ExtraBold"/>
              </a:rPr>
              <a:t>)</a:t>
            </a: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53D2B9-C3AA-1278-FAE2-C6F694791D42}"/>
              </a:ext>
            </a:extLst>
          </p:cNvPr>
          <p:cNvSpPr txBox="1"/>
          <p:nvPr/>
        </p:nvSpPr>
        <p:spPr>
          <a:xfrm>
            <a:off x="748670" y="2357117"/>
            <a:ext cx="11576412" cy="13433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400" b="0" dirty="0">
                <a:solidFill>
                  <a:srgbClr val="23181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원물의 고유 수분과 휘발성 물질의 증발을 유도하여 </a:t>
            </a:r>
            <a:r>
              <a:rPr lang="ko-KR" altLang="en-US" sz="1400" b="0" dirty="0" err="1">
                <a:solidFill>
                  <a:srgbClr val="23181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이젝터로</a:t>
            </a:r>
            <a:r>
              <a:rPr lang="ko-KR" altLang="en-US" sz="1400" b="0" dirty="0">
                <a:solidFill>
                  <a:srgbClr val="23181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0" dirty="0" err="1">
                <a:solidFill>
                  <a:srgbClr val="23181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포집하는</a:t>
            </a:r>
            <a:r>
              <a:rPr lang="ko-KR" altLang="en-US" sz="1400" b="0" dirty="0">
                <a:solidFill>
                  <a:srgbClr val="23181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추출 기술</a:t>
            </a:r>
            <a:endParaRPr lang="en-US" altLang="ko-KR" sz="1400" b="0" dirty="0">
              <a:solidFill>
                <a:srgbClr val="23181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400" b="0" i="0" u="none" strike="noStrike" baseline="0" dirty="0">
                <a:solidFill>
                  <a:srgbClr val="23181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유기용매</a:t>
            </a:r>
            <a:r>
              <a:rPr lang="en-US" altLang="ko-KR" sz="1400" b="0" i="0" u="none" strike="noStrike" baseline="0" dirty="0">
                <a:solidFill>
                  <a:srgbClr val="23181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b="0" i="0" u="none" strike="noStrike" baseline="0" dirty="0">
                <a:solidFill>
                  <a:srgbClr val="23181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스팀 증류 추출과 비교하여 유효성분 파괴 없이 고유 물질 추출</a:t>
            </a:r>
            <a:endParaRPr lang="en-US" altLang="ko-KR" sz="1400" b="0" i="0" u="none" strike="noStrike" baseline="0" dirty="0">
              <a:solidFill>
                <a:srgbClr val="23181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400" b="0" i="0" u="none" strike="noStrike" baseline="0" dirty="0">
                <a:solidFill>
                  <a:srgbClr val="23181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열변성으로 인한 유효성분 파괴 최소화 및 진공상태 추출로 원물이 산화되지 않고 추출 가능</a:t>
            </a:r>
            <a:endParaRPr lang="en-US" altLang="ko-KR" sz="1400" b="0" i="0" u="none" strike="noStrike" baseline="0" dirty="0">
              <a:solidFill>
                <a:srgbClr val="23181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sz="1400" b="0" dirty="0">
                <a:solidFill>
                  <a:srgbClr val="23181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KIST </a:t>
            </a:r>
            <a:r>
              <a:rPr lang="ko-KR" altLang="en-US" sz="1400" b="0" dirty="0" err="1">
                <a:solidFill>
                  <a:srgbClr val="23181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스마트팜</a:t>
            </a:r>
            <a:r>
              <a:rPr lang="ko-KR" altLang="en-US" sz="1400" b="0" dirty="0">
                <a:solidFill>
                  <a:srgbClr val="23181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특허 기술이 적용된 국내 최대 </a:t>
            </a:r>
            <a:r>
              <a:rPr lang="ko-KR" altLang="en-US" sz="1400" b="0" dirty="0" err="1">
                <a:solidFill>
                  <a:srgbClr val="23181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병풀</a:t>
            </a:r>
            <a:r>
              <a:rPr lang="ko-KR" altLang="en-US" sz="1400" b="0" dirty="0">
                <a:solidFill>
                  <a:srgbClr val="23181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0" dirty="0" err="1">
                <a:solidFill>
                  <a:srgbClr val="23181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스마트팜</a:t>
            </a:r>
            <a:r>
              <a:rPr lang="ko-KR" altLang="en-US" sz="1400" b="0" dirty="0">
                <a:solidFill>
                  <a:srgbClr val="231815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원물 사용</a:t>
            </a:r>
            <a:endParaRPr lang="ko-KR" altLang="en-US" sz="1400" b="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7757297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직사각형"/>
          <p:cNvSpPr/>
          <p:nvPr/>
        </p:nvSpPr>
        <p:spPr>
          <a:xfrm>
            <a:off x="464170" y="1072856"/>
            <a:ext cx="12076460" cy="58738"/>
          </a:xfrm>
          <a:prstGeom prst="rect">
            <a:avLst/>
          </a:prstGeom>
          <a:solidFill>
            <a:srgbClr val="A9D6F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44" name="직사각형">
            <a:extLst>
              <a:ext uri="{FF2B5EF4-FFF2-40B4-BE49-F238E27FC236}">
                <a16:creationId xmlns:a16="http://schemas.microsoft.com/office/drawing/2014/main" id="{1DCDB0CB-63AE-47CE-8E6E-EA7B83BBE9B5}"/>
              </a:ext>
            </a:extLst>
          </p:cNvPr>
          <p:cNvSpPr/>
          <p:nvPr/>
        </p:nvSpPr>
        <p:spPr>
          <a:xfrm>
            <a:off x="533400" y="1250863"/>
            <a:ext cx="12007230" cy="7979071"/>
          </a:xfrm>
          <a:prstGeom prst="rect">
            <a:avLst/>
          </a:prstGeom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45" name="직사각형">
            <a:extLst>
              <a:ext uri="{FF2B5EF4-FFF2-40B4-BE49-F238E27FC236}">
                <a16:creationId xmlns:a16="http://schemas.microsoft.com/office/drawing/2014/main" id="{9B965388-7A03-4ABA-95FA-1F5B6EC714B9}"/>
              </a:ext>
            </a:extLst>
          </p:cNvPr>
          <p:cNvSpPr/>
          <p:nvPr/>
        </p:nvSpPr>
        <p:spPr>
          <a:xfrm>
            <a:off x="533400" y="1263389"/>
            <a:ext cx="12007230" cy="419101"/>
          </a:xfrm>
          <a:prstGeom prst="rect">
            <a:avLst/>
          </a:prstGeom>
          <a:solidFill>
            <a:srgbClr val="D6D6D6"/>
          </a:solidFill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48" name="Product’s key points">
            <a:extLst>
              <a:ext uri="{FF2B5EF4-FFF2-40B4-BE49-F238E27FC236}">
                <a16:creationId xmlns:a16="http://schemas.microsoft.com/office/drawing/2014/main" id="{5BA48B67-8919-46FA-BB33-DBCB24554F88}"/>
              </a:ext>
            </a:extLst>
          </p:cNvPr>
          <p:cNvSpPr txBox="1"/>
          <p:nvPr/>
        </p:nvSpPr>
        <p:spPr>
          <a:xfrm>
            <a:off x="757066" y="1262925"/>
            <a:ext cx="2168863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 b="0">
                <a:solidFill>
                  <a:srgbClr val="FFFFFF"/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 ExtraBold"/>
                <a:sym typeface="나눔고딕 ExtraBold"/>
              </a:rPr>
              <a:t>Concept </a:t>
            </a:r>
            <a:r>
              <a:rPr kumimoji="0" sz="1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 ExtraBold"/>
                <a:sym typeface="나눔고딕 ExtraBold"/>
              </a:rPr>
              <a:t>key points</a:t>
            </a:r>
          </a:p>
        </p:txBody>
      </p:sp>
      <p:sp>
        <p:nvSpPr>
          <p:cNvPr id="22" name="✔︎1.제목">
            <a:extLst>
              <a:ext uri="{FF2B5EF4-FFF2-40B4-BE49-F238E27FC236}">
                <a16:creationId xmlns:a16="http://schemas.microsoft.com/office/drawing/2014/main" id="{A50C6752-9140-4778-8A8E-1F7540DE228E}"/>
              </a:ext>
            </a:extLst>
          </p:cNvPr>
          <p:cNvSpPr txBox="1"/>
          <p:nvPr/>
        </p:nvSpPr>
        <p:spPr>
          <a:xfrm>
            <a:off x="726182" y="1852944"/>
            <a:ext cx="1617430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rgbClr val="81B8F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1B8F8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수용성 콜라겐</a:t>
            </a:r>
            <a:endParaRPr kumimoji="0" lang="en-US" altLang="ko-KR" sz="2000" b="1" i="0" u="none" strike="noStrike" kern="0" cap="none" spc="0" normalizeH="0" baseline="0" noProof="0" dirty="0">
              <a:ln>
                <a:noFill/>
              </a:ln>
              <a:solidFill>
                <a:srgbClr val="81B8F8"/>
              </a:solidFill>
              <a:effectLst/>
              <a:uLnTx/>
              <a:uFillTx/>
              <a:latin typeface="나눔고딕"/>
              <a:ea typeface="나눔고딕"/>
              <a:sym typeface="나눔고딕"/>
            </a:endParaRPr>
          </a:p>
        </p:txBody>
      </p:sp>
      <p:sp>
        <p:nvSpPr>
          <p:cNvPr id="28" name="- 특징 설명…">
            <a:extLst>
              <a:ext uri="{FF2B5EF4-FFF2-40B4-BE49-F238E27FC236}">
                <a16:creationId xmlns:a16="http://schemas.microsoft.com/office/drawing/2014/main" id="{208B9B51-2EAF-4912-BF9A-2090CEDF3E4A}"/>
              </a:ext>
            </a:extLst>
          </p:cNvPr>
          <p:cNvSpPr txBox="1"/>
          <p:nvPr/>
        </p:nvSpPr>
        <p:spPr>
          <a:xfrm>
            <a:off x="713303" y="2283544"/>
            <a:ext cx="9409491" cy="1030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285750" marR="0" lvl="0" indent="-285750" algn="l" defTabSz="584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효모균</a:t>
            </a: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(Pichia pastoris)</a:t>
            </a:r>
            <a:r>
              <a:rPr kumimoji="0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을 이용하여 제조된 재조합</a:t>
            </a: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(Recombinant) </a:t>
            </a:r>
            <a:r>
              <a:rPr kumimoji="0" lang="ko-KR" alt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인체유사</a:t>
            </a:r>
            <a:r>
              <a:rPr kumimoji="0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 </a:t>
            </a: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Type-3 </a:t>
            </a:r>
            <a:r>
              <a:rPr kumimoji="0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콜라겐</a:t>
            </a: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, Vegan &amp; Halal </a:t>
            </a:r>
            <a:r>
              <a:rPr kumimoji="0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인증</a:t>
            </a:r>
            <a:endParaRPr kumimoji="0" lang="en-US" altLang="ko-K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sym typeface="Helvetica Neue"/>
            </a:endParaRPr>
          </a:p>
          <a:p>
            <a:pPr marL="285750" marR="0" lvl="0" indent="-285750" algn="l" defTabSz="584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분자량 약 </a:t>
            </a: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55,000Da</a:t>
            </a:r>
            <a:r>
              <a:rPr kumimoji="0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의 </a:t>
            </a:r>
            <a:r>
              <a:rPr kumimoji="0" lang="ko-KR" alt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저분자</a:t>
            </a:r>
            <a:r>
              <a:rPr kumimoji="0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 콜라겐으로 피부 침투 효과 우수</a:t>
            </a:r>
            <a:endParaRPr kumimoji="0" lang="en-US" altLang="ko-K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sym typeface="Helvetica Neue"/>
            </a:endParaRPr>
          </a:p>
          <a:p>
            <a:pPr marL="285750" marR="0" lvl="0" indent="-285750" algn="l" defTabSz="584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세포간 지질구조 강화 및 세포 성장 및 분화</a:t>
            </a: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, </a:t>
            </a:r>
            <a:r>
              <a:rPr kumimoji="0" lang="ko-KR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상처 치유에 도움</a:t>
            </a:r>
            <a:endParaRPr kumimoji="0" lang="en-US" altLang="ko-K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sym typeface="Helvetica Neue"/>
            </a:endParaRPr>
          </a:p>
        </p:txBody>
      </p:sp>
      <p:sp>
        <p:nvSpPr>
          <p:cNvPr id="14" name="제품명 입력해주세요">
            <a:extLst>
              <a:ext uri="{FF2B5EF4-FFF2-40B4-BE49-F238E27FC236}">
                <a16:creationId xmlns:a16="http://schemas.microsoft.com/office/drawing/2014/main" id="{961E51D8-112E-4A5B-BEC3-4D5C8D65A133}"/>
              </a:ext>
            </a:extLst>
          </p:cNvPr>
          <p:cNvSpPr txBox="1"/>
          <p:nvPr/>
        </p:nvSpPr>
        <p:spPr>
          <a:xfrm>
            <a:off x="672172" y="270728"/>
            <a:ext cx="3973845" cy="702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rgbClr val="81B8F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900" b="1" i="0" u="none" strike="noStrike" kern="0" cap="none" spc="0" normalizeH="0" baseline="0" noProof="0" dirty="0">
                <a:ln>
                  <a:noFill/>
                </a:ln>
                <a:solidFill>
                  <a:srgbClr val="81B8F8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Soluble</a:t>
            </a:r>
            <a:r>
              <a:rPr kumimoji="0" lang="ko-KR" altLang="en-US" sz="3900" b="1" i="0" u="none" strike="noStrike" kern="0" cap="none" spc="0" normalizeH="0" baseline="0" noProof="0" dirty="0">
                <a:ln>
                  <a:noFill/>
                </a:ln>
                <a:solidFill>
                  <a:srgbClr val="81B8F8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 </a:t>
            </a:r>
            <a:r>
              <a:rPr kumimoji="0" lang="en-US" altLang="ko-KR" sz="3900" b="1" i="0" u="none" strike="noStrike" kern="0" cap="none" spc="0" normalizeH="0" baseline="0" noProof="0" dirty="0">
                <a:ln>
                  <a:noFill/>
                </a:ln>
                <a:solidFill>
                  <a:srgbClr val="81B8F8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Collagen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FB8555-2B7C-D4EA-FB37-1A0678D01910}"/>
              </a:ext>
            </a:extLst>
          </p:cNvPr>
          <p:cNvSpPr txBox="1"/>
          <p:nvPr/>
        </p:nvSpPr>
        <p:spPr>
          <a:xfrm>
            <a:off x="6387921" y="4898019"/>
            <a:ext cx="5633486" cy="1020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marR="0" lvl="0" indent="-285750" algn="l" defTabSz="584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ko-KR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인공 피부에 대한 피부 침투 </a:t>
            </a:r>
            <a:r>
              <a:rPr kumimoji="0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Test : 80~90% </a:t>
            </a:r>
            <a:r>
              <a:rPr kumimoji="0" lang="ko-KR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피부 침투 확인</a:t>
            </a:r>
          </a:p>
          <a:p>
            <a:pPr marL="285750" marR="0" lvl="0" indent="-285750" algn="l" defTabSz="584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ko-KR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각질층</a:t>
            </a:r>
            <a:r>
              <a:rPr kumimoji="0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(SC)</a:t>
            </a:r>
            <a:r>
              <a:rPr kumimoji="0" lang="ko-KR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의 세포간 지질구조의 결정화를 촉진하고 향상 시킴 </a:t>
            </a:r>
            <a:r>
              <a:rPr kumimoji="0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: </a:t>
            </a:r>
            <a:r>
              <a:rPr kumimoji="0" lang="ko-KR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피부 장벽기능 강화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B15EE837-D11D-9749-1F89-B53E19477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434" y="4254406"/>
            <a:ext cx="5633487" cy="2318086"/>
          </a:xfrm>
          <a:prstGeom prst="rect">
            <a:avLst/>
          </a:prstGeom>
        </p:spPr>
      </p:pic>
      <p:sp>
        <p:nvSpPr>
          <p:cNvPr id="8" name="✔︎1.제목">
            <a:extLst>
              <a:ext uri="{FF2B5EF4-FFF2-40B4-BE49-F238E27FC236}">
                <a16:creationId xmlns:a16="http://schemas.microsoft.com/office/drawing/2014/main" id="{6E98430A-7253-EFF2-9A8D-E801EDE54A54}"/>
              </a:ext>
            </a:extLst>
          </p:cNvPr>
          <p:cNvSpPr txBox="1"/>
          <p:nvPr/>
        </p:nvSpPr>
        <p:spPr>
          <a:xfrm>
            <a:off x="754434" y="3669053"/>
            <a:ext cx="3108223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rgbClr val="81B8F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1B8F8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피부 침투 및 장벽 기능 강화</a:t>
            </a:r>
            <a:endParaRPr kumimoji="0" lang="en-US" altLang="ko-KR" sz="2000" b="1" i="0" u="none" strike="noStrike" kern="0" cap="none" spc="0" normalizeH="0" baseline="0" noProof="0" dirty="0">
              <a:ln>
                <a:noFill/>
              </a:ln>
              <a:solidFill>
                <a:srgbClr val="81B8F8"/>
              </a:solidFill>
              <a:effectLst/>
              <a:uLnTx/>
              <a:uFillTx/>
              <a:latin typeface="나눔고딕"/>
              <a:ea typeface="나눔고딕"/>
              <a:sym typeface="나눔고딕"/>
            </a:endParaRPr>
          </a:p>
        </p:txBody>
      </p:sp>
      <p:sp>
        <p:nvSpPr>
          <p:cNvPr id="9" name="✔︎1.제목">
            <a:extLst>
              <a:ext uri="{FF2B5EF4-FFF2-40B4-BE49-F238E27FC236}">
                <a16:creationId xmlns:a16="http://schemas.microsoft.com/office/drawing/2014/main" id="{9A972C8D-3676-64E8-E8D8-6F1A793D6F1D}"/>
              </a:ext>
            </a:extLst>
          </p:cNvPr>
          <p:cNvSpPr txBox="1"/>
          <p:nvPr/>
        </p:nvSpPr>
        <p:spPr>
          <a:xfrm>
            <a:off x="752286" y="6590411"/>
            <a:ext cx="1136530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rgbClr val="81B8F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1B8F8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세포 성장</a:t>
            </a:r>
            <a:endParaRPr kumimoji="0" lang="en-US" altLang="ko-KR" sz="2000" b="1" i="0" u="none" strike="noStrike" kern="0" cap="none" spc="0" normalizeH="0" baseline="0" noProof="0" dirty="0">
              <a:ln>
                <a:noFill/>
              </a:ln>
              <a:solidFill>
                <a:srgbClr val="81B8F8"/>
              </a:solidFill>
              <a:effectLst/>
              <a:uLnTx/>
              <a:uFillTx/>
              <a:latin typeface="나눔고딕"/>
              <a:ea typeface="나눔고딕"/>
              <a:sym typeface="나눔고딕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6324AB39-4136-5BF5-4F94-3384A3CD8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165" y="7030069"/>
            <a:ext cx="4589929" cy="212463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3A97F3AE-37C5-AC32-50C0-DBB257DA6A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0333" y="7038251"/>
            <a:ext cx="3756401" cy="209551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8FBD53E-70A8-8B61-BFC7-86239E18A372}"/>
              </a:ext>
            </a:extLst>
          </p:cNvPr>
          <p:cNvSpPr txBox="1"/>
          <p:nvPr/>
        </p:nvSpPr>
        <p:spPr>
          <a:xfrm>
            <a:off x="9226734" y="7644502"/>
            <a:ext cx="3189689" cy="1020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marR="0" lvl="0" indent="-285750" algn="l" defTabSz="584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Control(Fish Collagen) </a:t>
            </a:r>
            <a:r>
              <a:rPr kumimoji="0" lang="ko-KR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대비 우수한 </a:t>
            </a:r>
            <a:r>
              <a:rPr kumimoji="0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Human Epidermal Cell </a:t>
            </a:r>
            <a:r>
              <a:rPr kumimoji="0" lang="ko-KR" alt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분화 효능</a:t>
            </a:r>
          </a:p>
        </p:txBody>
      </p:sp>
    </p:spTree>
    <p:extLst>
      <p:ext uri="{BB962C8B-B14F-4D97-AF65-F5344CB8AC3E}">
        <p14:creationId xmlns:p14="http://schemas.microsoft.com/office/powerpoint/2010/main" val="1266354930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FDF66-99BB-2A47-FBFB-10439310E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직사각형">
            <a:extLst>
              <a:ext uri="{FF2B5EF4-FFF2-40B4-BE49-F238E27FC236}">
                <a16:creationId xmlns:a16="http://schemas.microsoft.com/office/drawing/2014/main" id="{23F378DE-CD80-F9EE-5651-F586210680C2}"/>
              </a:ext>
            </a:extLst>
          </p:cNvPr>
          <p:cNvSpPr/>
          <p:nvPr/>
        </p:nvSpPr>
        <p:spPr>
          <a:xfrm>
            <a:off x="464170" y="1072856"/>
            <a:ext cx="12076460" cy="58738"/>
          </a:xfrm>
          <a:prstGeom prst="rect">
            <a:avLst/>
          </a:prstGeom>
          <a:solidFill>
            <a:srgbClr val="A9D6F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44" name="직사각형">
            <a:extLst>
              <a:ext uri="{FF2B5EF4-FFF2-40B4-BE49-F238E27FC236}">
                <a16:creationId xmlns:a16="http://schemas.microsoft.com/office/drawing/2014/main" id="{906D1E3B-81D0-F97D-D82E-79752D4505C4}"/>
              </a:ext>
            </a:extLst>
          </p:cNvPr>
          <p:cNvSpPr/>
          <p:nvPr/>
        </p:nvSpPr>
        <p:spPr>
          <a:xfrm>
            <a:off x="533400" y="1250863"/>
            <a:ext cx="12007230" cy="7979071"/>
          </a:xfrm>
          <a:prstGeom prst="rect">
            <a:avLst/>
          </a:prstGeom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45" name="직사각형">
            <a:extLst>
              <a:ext uri="{FF2B5EF4-FFF2-40B4-BE49-F238E27FC236}">
                <a16:creationId xmlns:a16="http://schemas.microsoft.com/office/drawing/2014/main" id="{ADE91FF6-E572-208E-D064-13FE4F536A18}"/>
              </a:ext>
            </a:extLst>
          </p:cNvPr>
          <p:cNvSpPr/>
          <p:nvPr/>
        </p:nvSpPr>
        <p:spPr>
          <a:xfrm>
            <a:off x="533400" y="1263389"/>
            <a:ext cx="12007230" cy="419101"/>
          </a:xfrm>
          <a:prstGeom prst="rect">
            <a:avLst/>
          </a:prstGeom>
          <a:solidFill>
            <a:srgbClr val="D6D6D6"/>
          </a:solidFill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48" name="Product’s key points">
            <a:extLst>
              <a:ext uri="{FF2B5EF4-FFF2-40B4-BE49-F238E27FC236}">
                <a16:creationId xmlns:a16="http://schemas.microsoft.com/office/drawing/2014/main" id="{CC3CAB93-AD90-AAC7-A6E4-6F1D34D5A026}"/>
              </a:ext>
            </a:extLst>
          </p:cNvPr>
          <p:cNvSpPr txBox="1"/>
          <p:nvPr/>
        </p:nvSpPr>
        <p:spPr>
          <a:xfrm>
            <a:off x="757066" y="1262925"/>
            <a:ext cx="2168863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 b="0">
                <a:solidFill>
                  <a:srgbClr val="FFFFFF"/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 ExtraBold"/>
                <a:sym typeface="나눔고딕 ExtraBold"/>
              </a:rPr>
              <a:t>Concept </a:t>
            </a:r>
            <a:r>
              <a:rPr kumimoji="0" sz="1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 ExtraBold"/>
                <a:sym typeface="나눔고딕 ExtraBold"/>
              </a:rPr>
              <a:t>key points</a:t>
            </a: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1714A5BD-4174-774A-4A85-3C130DE9E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714" y="5453300"/>
            <a:ext cx="5416694" cy="3703579"/>
          </a:xfrm>
          <a:prstGeom prst="rect">
            <a:avLst/>
          </a:prstGeom>
        </p:spPr>
      </p:pic>
      <p:sp>
        <p:nvSpPr>
          <p:cNvPr id="14" name="제품명 입력해주세요">
            <a:extLst>
              <a:ext uri="{FF2B5EF4-FFF2-40B4-BE49-F238E27FC236}">
                <a16:creationId xmlns:a16="http://schemas.microsoft.com/office/drawing/2014/main" id="{7AA14E5C-C7C6-EB2C-1B48-78F2471E13F4}"/>
              </a:ext>
            </a:extLst>
          </p:cNvPr>
          <p:cNvSpPr txBox="1"/>
          <p:nvPr/>
        </p:nvSpPr>
        <p:spPr>
          <a:xfrm>
            <a:off x="672172" y="270728"/>
            <a:ext cx="3973845" cy="702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rgbClr val="81B8F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900" b="1" i="0" u="none" strike="noStrike" kern="0" cap="none" spc="0" normalizeH="0" baseline="0" noProof="0" dirty="0">
                <a:ln>
                  <a:noFill/>
                </a:ln>
                <a:solidFill>
                  <a:srgbClr val="81B8F8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Soluble</a:t>
            </a:r>
            <a:r>
              <a:rPr kumimoji="0" lang="ko-KR" altLang="en-US" sz="3900" b="1" i="0" u="none" strike="noStrike" kern="0" cap="none" spc="0" normalizeH="0" baseline="0" noProof="0" dirty="0">
                <a:ln>
                  <a:noFill/>
                </a:ln>
                <a:solidFill>
                  <a:srgbClr val="81B8F8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 </a:t>
            </a:r>
            <a:r>
              <a:rPr kumimoji="0" lang="en-US" altLang="ko-KR" sz="3900" b="1" i="0" u="none" strike="noStrike" kern="0" cap="none" spc="0" normalizeH="0" baseline="0" noProof="0" dirty="0">
                <a:ln>
                  <a:noFill/>
                </a:ln>
                <a:solidFill>
                  <a:srgbClr val="81B8F8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Collagen</a:t>
            </a:r>
          </a:p>
        </p:txBody>
      </p:sp>
      <p:sp>
        <p:nvSpPr>
          <p:cNvPr id="2" name="✔︎1.제목">
            <a:extLst>
              <a:ext uri="{FF2B5EF4-FFF2-40B4-BE49-F238E27FC236}">
                <a16:creationId xmlns:a16="http://schemas.microsoft.com/office/drawing/2014/main" id="{445A0C59-EBFB-6205-E1E9-B89588ADB231}"/>
              </a:ext>
            </a:extLst>
          </p:cNvPr>
          <p:cNvSpPr txBox="1"/>
          <p:nvPr/>
        </p:nvSpPr>
        <p:spPr>
          <a:xfrm>
            <a:off x="754434" y="1801617"/>
            <a:ext cx="2515112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rgbClr val="81B8F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>
                <a:ln>
                  <a:noFill/>
                </a:ln>
                <a:solidFill>
                  <a:srgbClr val="81B8F8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Wound Healing </a:t>
            </a:r>
            <a:r>
              <a:rPr kumimoji="0" lang="ko-KR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1B8F8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효능</a:t>
            </a:r>
            <a:endParaRPr kumimoji="0" lang="en-US" altLang="ko-KR" sz="2000" b="1" i="0" u="none" strike="noStrike" kern="0" cap="none" spc="0" normalizeH="0" baseline="0" noProof="0" dirty="0">
              <a:ln>
                <a:noFill/>
              </a:ln>
              <a:solidFill>
                <a:srgbClr val="81B8F8"/>
              </a:solidFill>
              <a:effectLst/>
              <a:uLnTx/>
              <a:uFillTx/>
              <a:latin typeface="나눔고딕"/>
              <a:ea typeface="나눔고딕"/>
              <a:sym typeface="나눔고딕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0D21D53-44AE-EE54-6AEE-A6694DD61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172" y="2331113"/>
            <a:ext cx="2810267" cy="265784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071F082-70B4-14AA-2D25-3F06ABA2E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2421" y="2432726"/>
            <a:ext cx="3009979" cy="253400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818D7846-B0E2-05FA-686D-CC354480F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8855" y="2281233"/>
            <a:ext cx="4267200" cy="269837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27AEC8C-336D-E773-145A-79CE056963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4594" y="2461082"/>
            <a:ext cx="1702986" cy="2415718"/>
          </a:xfrm>
          <a:prstGeom prst="rect">
            <a:avLst/>
          </a:prstGeom>
        </p:spPr>
      </p:pic>
      <p:sp>
        <p:nvSpPr>
          <p:cNvPr id="13" name="✔︎1.제목">
            <a:extLst>
              <a:ext uri="{FF2B5EF4-FFF2-40B4-BE49-F238E27FC236}">
                <a16:creationId xmlns:a16="http://schemas.microsoft.com/office/drawing/2014/main" id="{9BB2F7B5-EBE9-D48E-00C5-10AC4762B706}"/>
              </a:ext>
            </a:extLst>
          </p:cNvPr>
          <p:cNvSpPr txBox="1"/>
          <p:nvPr/>
        </p:nvSpPr>
        <p:spPr>
          <a:xfrm>
            <a:off x="752286" y="5019191"/>
            <a:ext cx="2002151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rgbClr val="81B8F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1B8F8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주름</a:t>
            </a:r>
            <a:r>
              <a:rPr kumimoji="0" lang="en-US" altLang="ko-KR" sz="2000" b="1" i="0" u="none" strike="noStrike" kern="0" cap="none" spc="0" normalizeH="0" baseline="0" noProof="0" dirty="0">
                <a:ln>
                  <a:noFill/>
                </a:ln>
                <a:solidFill>
                  <a:srgbClr val="81B8F8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 </a:t>
            </a:r>
            <a:r>
              <a:rPr kumimoji="0" lang="ko-KR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1B8F8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및 미백</a:t>
            </a:r>
            <a:r>
              <a:rPr kumimoji="0" lang="en-US" altLang="ko-KR" sz="2000" b="1" i="0" u="none" strike="noStrike" kern="0" cap="none" spc="0" normalizeH="0" baseline="0" noProof="0" dirty="0">
                <a:ln>
                  <a:noFill/>
                </a:ln>
                <a:solidFill>
                  <a:srgbClr val="81B8F8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 </a:t>
            </a:r>
            <a:r>
              <a:rPr kumimoji="0" lang="ko-KR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1B8F8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효능</a:t>
            </a:r>
            <a:endParaRPr kumimoji="0" lang="en-US" altLang="ko-KR" sz="2000" b="1" i="0" u="none" strike="noStrike" kern="0" cap="none" spc="0" normalizeH="0" baseline="0" noProof="0" dirty="0">
              <a:ln>
                <a:noFill/>
              </a:ln>
              <a:solidFill>
                <a:srgbClr val="81B8F8"/>
              </a:solidFill>
              <a:effectLst/>
              <a:uLnTx/>
              <a:uFillTx/>
              <a:latin typeface="나눔고딕"/>
              <a:ea typeface="나눔고딕"/>
              <a:sym typeface="나눔고딕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7735C640-9D94-2422-3C30-1FA71DFFB3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5568" y="5453301"/>
            <a:ext cx="4473061" cy="355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54848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5AF42-281B-9260-06D5-50B6575DA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직사각형">
            <a:extLst>
              <a:ext uri="{FF2B5EF4-FFF2-40B4-BE49-F238E27FC236}">
                <a16:creationId xmlns:a16="http://schemas.microsoft.com/office/drawing/2014/main" id="{4FEE8F60-B663-2A4C-F3CB-DF1E4F604F8E}"/>
              </a:ext>
            </a:extLst>
          </p:cNvPr>
          <p:cNvSpPr/>
          <p:nvPr/>
        </p:nvSpPr>
        <p:spPr>
          <a:xfrm>
            <a:off x="464170" y="1072856"/>
            <a:ext cx="12076460" cy="58738"/>
          </a:xfrm>
          <a:prstGeom prst="rect">
            <a:avLst/>
          </a:prstGeom>
          <a:solidFill>
            <a:srgbClr val="A9D6F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137" name="제품명 입력해주세요">
            <a:extLst>
              <a:ext uri="{FF2B5EF4-FFF2-40B4-BE49-F238E27FC236}">
                <a16:creationId xmlns:a16="http://schemas.microsoft.com/office/drawing/2014/main" id="{514CA51B-22A5-A3E5-2826-68A1336CFF55}"/>
              </a:ext>
            </a:extLst>
          </p:cNvPr>
          <p:cNvSpPr txBox="1"/>
          <p:nvPr/>
        </p:nvSpPr>
        <p:spPr>
          <a:xfrm>
            <a:off x="672172" y="270728"/>
            <a:ext cx="5358839" cy="702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rgbClr val="81B8F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900" b="1" i="0" u="none" strike="noStrike" kern="0" cap="none" spc="0" normalizeH="0" baseline="0" noProof="0" dirty="0" err="1">
                <a:ln>
                  <a:noFill/>
                </a:ln>
                <a:solidFill>
                  <a:srgbClr val="81B8F8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Extensin</a:t>
            </a:r>
            <a:r>
              <a:rPr kumimoji="0" lang="en-US" altLang="ko-KR" sz="3900" b="1" i="0" u="none" strike="noStrike" kern="0" cap="none" spc="0" normalizeH="0" baseline="0" noProof="0" dirty="0">
                <a:ln>
                  <a:noFill/>
                </a:ln>
                <a:solidFill>
                  <a:srgbClr val="81B8F8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(</a:t>
            </a:r>
            <a:r>
              <a:rPr kumimoji="0" lang="ko-KR" altLang="en-US" sz="3900" b="1" i="0" u="none" strike="noStrike" kern="0" cap="none" spc="0" normalizeH="0" baseline="0" noProof="0" dirty="0">
                <a:ln>
                  <a:noFill/>
                </a:ln>
                <a:solidFill>
                  <a:srgbClr val="81B8F8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식물성 콜라겐</a:t>
            </a:r>
            <a:r>
              <a:rPr kumimoji="0" lang="en-US" altLang="ko-KR" sz="3900" b="1" i="0" u="none" strike="noStrike" kern="0" cap="none" spc="0" normalizeH="0" baseline="0" noProof="0" dirty="0">
                <a:ln>
                  <a:noFill/>
                </a:ln>
                <a:solidFill>
                  <a:srgbClr val="81B8F8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)</a:t>
            </a:r>
          </a:p>
        </p:txBody>
      </p:sp>
      <p:sp>
        <p:nvSpPr>
          <p:cNvPr id="44" name="직사각형">
            <a:extLst>
              <a:ext uri="{FF2B5EF4-FFF2-40B4-BE49-F238E27FC236}">
                <a16:creationId xmlns:a16="http://schemas.microsoft.com/office/drawing/2014/main" id="{78B6628E-608A-4C18-74E8-A78618FE97C2}"/>
              </a:ext>
            </a:extLst>
          </p:cNvPr>
          <p:cNvSpPr/>
          <p:nvPr/>
        </p:nvSpPr>
        <p:spPr>
          <a:xfrm>
            <a:off x="533400" y="1250863"/>
            <a:ext cx="12007230" cy="7979071"/>
          </a:xfrm>
          <a:prstGeom prst="rect">
            <a:avLst/>
          </a:prstGeom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45" name="직사각형">
            <a:extLst>
              <a:ext uri="{FF2B5EF4-FFF2-40B4-BE49-F238E27FC236}">
                <a16:creationId xmlns:a16="http://schemas.microsoft.com/office/drawing/2014/main" id="{08FD9425-0897-04D4-0F1C-C33A5F57DA8D}"/>
              </a:ext>
            </a:extLst>
          </p:cNvPr>
          <p:cNvSpPr/>
          <p:nvPr/>
        </p:nvSpPr>
        <p:spPr>
          <a:xfrm>
            <a:off x="533400" y="1263389"/>
            <a:ext cx="12007230" cy="419101"/>
          </a:xfrm>
          <a:prstGeom prst="rect">
            <a:avLst/>
          </a:prstGeom>
          <a:solidFill>
            <a:srgbClr val="D6D6D6"/>
          </a:solidFill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48" name="Product’s key points">
            <a:extLst>
              <a:ext uri="{FF2B5EF4-FFF2-40B4-BE49-F238E27FC236}">
                <a16:creationId xmlns:a16="http://schemas.microsoft.com/office/drawing/2014/main" id="{EF4D7D74-CC92-F3E7-828F-2C7BA849025D}"/>
              </a:ext>
            </a:extLst>
          </p:cNvPr>
          <p:cNvSpPr txBox="1"/>
          <p:nvPr/>
        </p:nvSpPr>
        <p:spPr>
          <a:xfrm>
            <a:off x="757066" y="1262925"/>
            <a:ext cx="2168863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 b="0">
                <a:solidFill>
                  <a:srgbClr val="FFFFFF"/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 ExtraBold"/>
                <a:sym typeface="나눔고딕 ExtraBold"/>
              </a:rPr>
              <a:t>Concept </a:t>
            </a:r>
            <a:r>
              <a:rPr kumimoji="0" sz="1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 ExtraBold"/>
                <a:sym typeface="나눔고딕 ExtraBold"/>
              </a:rPr>
              <a:t>key points</a:t>
            </a:r>
          </a:p>
        </p:txBody>
      </p:sp>
      <p:sp>
        <p:nvSpPr>
          <p:cNvPr id="19" name="- 특징 설명…">
            <a:extLst>
              <a:ext uri="{FF2B5EF4-FFF2-40B4-BE49-F238E27FC236}">
                <a16:creationId xmlns:a16="http://schemas.microsoft.com/office/drawing/2014/main" id="{8DC90011-6518-E37D-E5D0-3F204163AFD4}"/>
              </a:ext>
            </a:extLst>
          </p:cNvPr>
          <p:cNvSpPr txBox="1"/>
          <p:nvPr/>
        </p:nvSpPr>
        <p:spPr>
          <a:xfrm>
            <a:off x="757066" y="1878701"/>
            <a:ext cx="8315682" cy="1162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285750" marR="0" lvl="0" indent="-285750" algn="l" defTabSz="584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 sz="1700">
                <a:solidFill>
                  <a:srgbClr val="797979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kumimoji="0" lang="ko-KR" alt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나눔고딕"/>
              </a:rPr>
              <a:t>흰목이버섯과</a:t>
            </a: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나눔고딕"/>
              </a:rPr>
              <a:t> 솔잎에 존재하는 단백질을 효소 가수분해 기법으로 추출한 당단백질</a:t>
            </a:r>
            <a:endParaRPr kumimoji="0" lang="en-US" altLang="ko-KR" sz="1600" b="1" i="0" u="none" strike="noStrike" kern="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sym typeface="나눔고딕"/>
            </a:endParaRPr>
          </a:p>
          <a:p>
            <a:pPr marL="285750" marR="0" lvl="0" indent="-285750" algn="l" defTabSz="584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 sz="1700">
                <a:solidFill>
                  <a:srgbClr val="797979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나눔고딕"/>
              </a:rPr>
              <a:t>동물성 콜라겐의 구성성분인 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나눔고딕"/>
              </a:rPr>
              <a:t>Hydroxyproline</a:t>
            </a: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나눔고딕"/>
              </a:rPr>
              <a:t>을 </a:t>
            </a:r>
            <a:r>
              <a:rPr kumimoji="0" lang="ko-KR" alt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나눔고딕"/>
              </a:rPr>
              <a:t>비록한</a:t>
            </a: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나눔고딕"/>
              </a:rPr>
              <a:t> 다양한 아미노산과 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나눔고딕"/>
              </a:rPr>
              <a:t>NMF </a:t>
            </a: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나눔고딕"/>
              </a:rPr>
              <a:t>함유</a:t>
            </a:r>
            <a:endParaRPr kumimoji="0" lang="en-US" altLang="ko-KR" sz="1600" b="1" i="0" u="none" strike="noStrike" kern="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sym typeface="나눔고딕"/>
            </a:endParaRPr>
          </a:p>
          <a:p>
            <a:pPr marL="285750" marR="0" lvl="0" indent="-285750" algn="l" defTabSz="584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 sz="1700">
                <a:solidFill>
                  <a:srgbClr val="797979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나눔고딕"/>
              </a:rPr>
              <a:t>M.W 800Da </a:t>
            </a: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나눔고딕"/>
              </a:rPr>
              <a:t>이하</a:t>
            </a:r>
            <a:r>
              <a:rPr kumimoji="0" lang="en-US" altLang="ko-KR" sz="1600" b="1" i="0" u="none" strike="noStrike" kern="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나눔고딕"/>
              </a:rPr>
              <a:t>(260~600Da)</a:t>
            </a:r>
            <a:r>
              <a:rPr kumimoji="0" lang="ko-KR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나눔고딕"/>
              </a:rPr>
              <a:t>로 피부 투과 우수</a:t>
            </a:r>
            <a:endParaRPr kumimoji="0" lang="en-US" altLang="ko-KR" sz="1600" b="1" i="0" u="none" strike="noStrike" kern="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sym typeface="나눔고딕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E1A5DB1-9758-B32D-9253-0ECF6793D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413" y="3084925"/>
            <a:ext cx="4158566" cy="28800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0745E3C-60E4-3E0A-2A0F-86CAB3B49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8346" y="3080085"/>
            <a:ext cx="4349388" cy="2880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6B67F29-C15B-8326-8D2D-28989D7CD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522" y="6280632"/>
            <a:ext cx="4368980" cy="2880000"/>
          </a:xfrm>
          <a:prstGeom prst="rect">
            <a:avLst/>
          </a:prstGeom>
        </p:spPr>
      </p:pic>
      <p:sp>
        <p:nvSpPr>
          <p:cNvPr id="10" name="✔︎1.제목">
            <a:extLst>
              <a:ext uri="{FF2B5EF4-FFF2-40B4-BE49-F238E27FC236}">
                <a16:creationId xmlns:a16="http://schemas.microsoft.com/office/drawing/2014/main" id="{5AC6C00D-3DDD-8EFE-E263-5A8822A90440}"/>
              </a:ext>
            </a:extLst>
          </p:cNvPr>
          <p:cNvSpPr txBox="1"/>
          <p:nvPr/>
        </p:nvSpPr>
        <p:spPr>
          <a:xfrm>
            <a:off x="754434" y="3141019"/>
            <a:ext cx="1064394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rgbClr val="81B8F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1B8F8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보습효과</a:t>
            </a:r>
            <a:endParaRPr kumimoji="0" lang="en-US" altLang="ko-KR" sz="2000" b="1" i="0" u="none" strike="noStrike" kern="0" cap="none" spc="0" normalizeH="0" baseline="0" noProof="0" dirty="0">
              <a:ln>
                <a:noFill/>
              </a:ln>
              <a:solidFill>
                <a:srgbClr val="81B8F8"/>
              </a:solidFill>
              <a:effectLst/>
              <a:uLnTx/>
              <a:uFillTx/>
              <a:latin typeface="나눔고딕"/>
              <a:ea typeface="나눔고딕"/>
              <a:sym typeface="나눔고딕"/>
            </a:endParaRPr>
          </a:p>
        </p:txBody>
      </p:sp>
      <p:sp>
        <p:nvSpPr>
          <p:cNvPr id="11" name="✔︎1.제목">
            <a:extLst>
              <a:ext uri="{FF2B5EF4-FFF2-40B4-BE49-F238E27FC236}">
                <a16:creationId xmlns:a16="http://schemas.microsoft.com/office/drawing/2014/main" id="{035C242E-2C7C-C43D-56E5-1453B32420C9}"/>
              </a:ext>
            </a:extLst>
          </p:cNvPr>
          <p:cNvSpPr txBox="1"/>
          <p:nvPr/>
        </p:nvSpPr>
        <p:spPr>
          <a:xfrm>
            <a:off x="6419001" y="3138871"/>
            <a:ext cx="1545295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rgbClr val="81B8F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1B8F8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노화방지효과</a:t>
            </a:r>
            <a:endParaRPr kumimoji="0" lang="en-US" altLang="ko-KR" sz="2000" b="1" i="0" u="none" strike="noStrike" kern="0" cap="none" spc="0" normalizeH="0" baseline="0" noProof="0" dirty="0">
              <a:ln>
                <a:noFill/>
              </a:ln>
              <a:solidFill>
                <a:srgbClr val="81B8F8"/>
              </a:solidFill>
              <a:effectLst/>
              <a:uLnTx/>
              <a:uFillTx/>
              <a:latin typeface="나눔고딕"/>
              <a:ea typeface="나눔고딕"/>
              <a:sym typeface="나눔고딕"/>
            </a:endParaRPr>
          </a:p>
        </p:txBody>
      </p:sp>
      <p:sp>
        <p:nvSpPr>
          <p:cNvPr id="12" name="✔︎1.제목">
            <a:extLst>
              <a:ext uri="{FF2B5EF4-FFF2-40B4-BE49-F238E27FC236}">
                <a16:creationId xmlns:a16="http://schemas.microsoft.com/office/drawing/2014/main" id="{D651FDD8-CECD-3BF5-E6B8-F0DFE267A186}"/>
              </a:ext>
            </a:extLst>
          </p:cNvPr>
          <p:cNvSpPr txBox="1"/>
          <p:nvPr/>
        </p:nvSpPr>
        <p:spPr>
          <a:xfrm>
            <a:off x="2925929" y="6371470"/>
            <a:ext cx="1304844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rgbClr val="81B8F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1B8F8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항산화효과</a:t>
            </a:r>
            <a:endParaRPr kumimoji="0" lang="en-US" altLang="ko-KR" sz="2000" b="1" i="0" u="none" strike="noStrike" kern="0" cap="none" spc="0" normalizeH="0" baseline="0" noProof="0" dirty="0">
              <a:ln>
                <a:noFill/>
              </a:ln>
              <a:solidFill>
                <a:srgbClr val="81B8F8"/>
              </a:solidFill>
              <a:effectLst/>
              <a:uLnTx/>
              <a:uFillTx/>
              <a:latin typeface="나눔고딕"/>
              <a:ea typeface="나눔고딕"/>
              <a:sym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402343941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직사각형"/>
          <p:cNvSpPr/>
          <p:nvPr/>
        </p:nvSpPr>
        <p:spPr>
          <a:xfrm>
            <a:off x="464170" y="1072856"/>
            <a:ext cx="12076460" cy="58738"/>
          </a:xfrm>
          <a:prstGeom prst="rect">
            <a:avLst/>
          </a:prstGeom>
          <a:solidFill>
            <a:srgbClr val="A9D6F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3" name="*상기 내용은 화장품 법에 의해 검토되지 않았습니다.">
            <a:extLst>
              <a:ext uri="{FF2B5EF4-FFF2-40B4-BE49-F238E27FC236}">
                <a16:creationId xmlns:a16="http://schemas.microsoft.com/office/drawing/2014/main" id="{F7B4EDF2-D278-4CFF-AB98-09F41055C58B}"/>
              </a:ext>
            </a:extLst>
          </p:cNvPr>
          <p:cNvSpPr txBox="1"/>
          <p:nvPr/>
        </p:nvSpPr>
        <p:spPr>
          <a:xfrm>
            <a:off x="460673" y="9426145"/>
            <a:ext cx="3223502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1100">
                <a:solidFill>
                  <a:srgbClr val="5E5E5E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*상기 내용은 화장품 법에 의해 검토되지 않았습니다.</a:t>
            </a:r>
          </a:p>
        </p:txBody>
      </p:sp>
      <p:sp>
        <p:nvSpPr>
          <p:cNvPr id="44" name="직사각형">
            <a:extLst>
              <a:ext uri="{FF2B5EF4-FFF2-40B4-BE49-F238E27FC236}">
                <a16:creationId xmlns:a16="http://schemas.microsoft.com/office/drawing/2014/main" id="{1DCDB0CB-63AE-47CE-8E6E-EA7B83BBE9B5}"/>
              </a:ext>
            </a:extLst>
          </p:cNvPr>
          <p:cNvSpPr/>
          <p:nvPr/>
        </p:nvSpPr>
        <p:spPr>
          <a:xfrm>
            <a:off x="533400" y="1250863"/>
            <a:ext cx="12007230" cy="7979071"/>
          </a:xfrm>
          <a:prstGeom prst="rect">
            <a:avLst/>
          </a:prstGeom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5" name="직사각형">
            <a:extLst>
              <a:ext uri="{FF2B5EF4-FFF2-40B4-BE49-F238E27FC236}">
                <a16:creationId xmlns:a16="http://schemas.microsoft.com/office/drawing/2014/main" id="{9B965388-7A03-4ABA-95FA-1F5B6EC714B9}"/>
              </a:ext>
            </a:extLst>
          </p:cNvPr>
          <p:cNvSpPr/>
          <p:nvPr/>
        </p:nvSpPr>
        <p:spPr>
          <a:xfrm>
            <a:off x="533400" y="1263389"/>
            <a:ext cx="12007230" cy="419101"/>
          </a:xfrm>
          <a:prstGeom prst="rect">
            <a:avLst/>
          </a:prstGeom>
          <a:solidFill>
            <a:srgbClr val="D6D6D6"/>
          </a:solidFill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8" name="Product’s key points">
            <a:extLst>
              <a:ext uri="{FF2B5EF4-FFF2-40B4-BE49-F238E27FC236}">
                <a16:creationId xmlns:a16="http://schemas.microsoft.com/office/drawing/2014/main" id="{5BA48B67-8919-46FA-BB33-DBCB24554F88}"/>
              </a:ext>
            </a:extLst>
          </p:cNvPr>
          <p:cNvSpPr txBox="1"/>
          <p:nvPr/>
        </p:nvSpPr>
        <p:spPr>
          <a:xfrm>
            <a:off x="757066" y="1262925"/>
            <a:ext cx="2168863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 b="0">
                <a:solidFill>
                  <a:srgbClr val="FFFFFF"/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lang="en-US" b="1" dirty="0">
                <a:solidFill>
                  <a:schemeClr val="tx1"/>
                </a:solidFill>
              </a:rPr>
              <a:t>Concept </a:t>
            </a:r>
            <a:r>
              <a:rPr b="1" dirty="0">
                <a:solidFill>
                  <a:schemeClr val="tx1"/>
                </a:solidFill>
              </a:rPr>
              <a:t>key points</a:t>
            </a:r>
          </a:p>
        </p:txBody>
      </p:sp>
      <p:sp>
        <p:nvSpPr>
          <p:cNvPr id="25" name="- 특징 설명…">
            <a:extLst>
              <a:ext uri="{FF2B5EF4-FFF2-40B4-BE49-F238E27FC236}">
                <a16:creationId xmlns:a16="http://schemas.microsoft.com/office/drawing/2014/main" id="{36EA03C8-B12F-42DB-A9B9-434B5176CC24}"/>
              </a:ext>
            </a:extLst>
          </p:cNvPr>
          <p:cNvSpPr txBox="1"/>
          <p:nvPr/>
        </p:nvSpPr>
        <p:spPr>
          <a:xfrm>
            <a:off x="672171" y="1833032"/>
            <a:ext cx="11086240" cy="4368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ü"/>
              <a:defRPr sz="1700">
                <a:solidFill>
                  <a:srgbClr val="797979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en-US" altLang="ko-KR" dirty="0">
                <a:solidFill>
                  <a:schemeClr val="tx1"/>
                </a:solidFill>
              </a:rPr>
              <a:t>Dipeptide </a:t>
            </a:r>
            <a:r>
              <a:rPr lang="en-US" altLang="ko-KR" dirty="0" err="1">
                <a:solidFill>
                  <a:schemeClr val="tx1"/>
                </a:solidFill>
              </a:rPr>
              <a:t>Diaminobutyroyl</a:t>
            </a:r>
            <a:r>
              <a:rPr lang="en-US" altLang="ko-KR" dirty="0">
                <a:solidFill>
                  <a:schemeClr val="tx1"/>
                </a:solidFill>
              </a:rPr>
              <a:t> Benzylamide Diacetate :</a:t>
            </a:r>
            <a:r>
              <a:rPr lang="ko-KR" altLang="en-US" dirty="0">
                <a:solidFill>
                  <a:schemeClr val="tx1"/>
                </a:solidFill>
              </a:rPr>
              <a:t> 뱀 독 유사 펩타이드</a:t>
            </a:r>
            <a:r>
              <a:rPr lang="en-US" altLang="ko-KR" dirty="0">
                <a:solidFill>
                  <a:schemeClr val="tx1"/>
                </a:solidFill>
              </a:rPr>
              <a:t>,</a:t>
            </a:r>
            <a:r>
              <a:rPr lang="ko-KR" altLang="en-US" dirty="0">
                <a:solidFill>
                  <a:schemeClr val="tx1"/>
                </a:solidFill>
              </a:rPr>
              <a:t> 근육을 이완상태 유지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>
                <a:solidFill>
                  <a:schemeClr val="tx1"/>
                </a:solidFill>
              </a:rPr>
              <a:t>주름개선 효과</a:t>
            </a:r>
            <a:endParaRPr lang="en-US" altLang="ko-KR" dirty="0">
              <a:solidFill>
                <a:schemeClr val="tx1"/>
              </a:solidFill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ü"/>
              <a:defRPr sz="1700">
                <a:solidFill>
                  <a:srgbClr val="797979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en-US" altLang="ko-KR" dirty="0">
                <a:solidFill>
                  <a:schemeClr val="tx1"/>
                </a:solidFill>
              </a:rPr>
              <a:t>Acetyl Hexapeptide-8 : </a:t>
            </a:r>
            <a:r>
              <a:rPr lang="ko-KR" altLang="en-US" dirty="0">
                <a:solidFill>
                  <a:schemeClr val="tx1"/>
                </a:solidFill>
              </a:rPr>
              <a:t>보톡스 유사 펩타이드로 주름개선 효과</a:t>
            </a:r>
            <a:endParaRPr lang="en-US" altLang="ko-KR" dirty="0">
              <a:solidFill>
                <a:schemeClr val="tx1"/>
              </a:solidFill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ü"/>
              <a:defRPr sz="1700">
                <a:solidFill>
                  <a:srgbClr val="797979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en-US" altLang="ko-KR" dirty="0">
                <a:solidFill>
                  <a:schemeClr val="tx1"/>
                </a:solidFill>
              </a:rPr>
              <a:t>Palmitoyl Tripeptide-5, Palmitoyl Pentapeptide-4, Palmitoyl Tripeptide-1 : </a:t>
            </a:r>
            <a:r>
              <a:rPr lang="ko-KR" altLang="en-US" dirty="0">
                <a:solidFill>
                  <a:schemeClr val="tx1"/>
                </a:solidFill>
              </a:rPr>
              <a:t>콜라겐 생산 증대</a:t>
            </a:r>
            <a:endParaRPr lang="en-US" altLang="ko-KR" dirty="0">
              <a:solidFill>
                <a:schemeClr val="tx1"/>
              </a:solidFill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ü"/>
              <a:defRPr sz="1700">
                <a:solidFill>
                  <a:srgbClr val="797979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en-US" altLang="ko-KR" dirty="0">
                <a:solidFill>
                  <a:schemeClr val="tx1"/>
                </a:solidFill>
              </a:rPr>
              <a:t>Copper Tripeptide-1 : </a:t>
            </a:r>
            <a:r>
              <a:rPr lang="ko-KR" altLang="en-US" dirty="0">
                <a:solidFill>
                  <a:schemeClr val="tx1"/>
                </a:solidFill>
              </a:rPr>
              <a:t>콜라겐 생산 증대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 err="1">
                <a:solidFill>
                  <a:schemeClr val="tx1"/>
                </a:solidFill>
              </a:rPr>
              <a:t>엘라스틴</a:t>
            </a:r>
            <a:r>
              <a:rPr lang="ko-KR" altLang="en-US" dirty="0">
                <a:solidFill>
                  <a:schemeClr val="tx1"/>
                </a:solidFill>
              </a:rPr>
              <a:t> 분해 억제</a:t>
            </a:r>
            <a:endParaRPr lang="en-US" altLang="ko-KR" dirty="0">
              <a:solidFill>
                <a:schemeClr val="tx1"/>
              </a:solidFill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ü"/>
              <a:defRPr sz="1700">
                <a:solidFill>
                  <a:srgbClr val="797979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en-US" altLang="ko-KR" dirty="0">
                <a:solidFill>
                  <a:schemeClr val="tx1"/>
                </a:solidFill>
              </a:rPr>
              <a:t>Carnosine, Acetyl Tetrapeptide-5 :</a:t>
            </a:r>
            <a:r>
              <a:rPr lang="ko-KR" altLang="en-US" dirty="0">
                <a:solidFill>
                  <a:schemeClr val="tx1"/>
                </a:solidFill>
              </a:rPr>
              <a:t> </a:t>
            </a:r>
            <a:r>
              <a:rPr lang="ko-KR" altLang="en-US" dirty="0" err="1">
                <a:solidFill>
                  <a:schemeClr val="tx1"/>
                </a:solidFill>
              </a:rPr>
              <a:t>항당화</a:t>
            </a:r>
            <a:r>
              <a:rPr lang="ko-KR" altLang="en-US" dirty="0">
                <a:solidFill>
                  <a:schemeClr val="tx1"/>
                </a:solidFill>
              </a:rPr>
              <a:t> 펩타이드로 당화반응을 억제하여 주름개선</a:t>
            </a:r>
            <a:endParaRPr lang="en-US" altLang="ko-KR" dirty="0">
              <a:solidFill>
                <a:schemeClr val="tx1"/>
              </a:solidFill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ü"/>
              <a:defRPr sz="1700">
                <a:solidFill>
                  <a:srgbClr val="797979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en-US" altLang="ko-KR" dirty="0">
                <a:solidFill>
                  <a:schemeClr val="tx1"/>
                </a:solidFill>
              </a:rPr>
              <a:t>Nicotinoyl Dipeptide-22 : </a:t>
            </a:r>
            <a:r>
              <a:rPr lang="ko-KR" altLang="en-US" dirty="0">
                <a:solidFill>
                  <a:schemeClr val="tx1"/>
                </a:solidFill>
              </a:rPr>
              <a:t>멜라닌 합성 억제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 err="1">
                <a:solidFill>
                  <a:schemeClr val="tx1"/>
                </a:solidFill>
              </a:rPr>
              <a:t>멜라노좀</a:t>
            </a:r>
            <a:r>
              <a:rPr lang="ko-KR" altLang="en-US" dirty="0">
                <a:solidFill>
                  <a:schemeClr val="tx1"/>
                </a:solidFill>
              </a:rPr>
              <a:t> 이동 억제</a:t>
            </a:r>
            <a:endParaRPr lang="en-US" altLang="ko-KR" dirty="0">
              <a:solidFill>
                <a:schemeClr val="tx1"/>
              </a:solidFill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ü"/>
              <a:defRPr sz="1700">
                <a:solidFill>
                  <a:srgbClr val="797979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en-US" altLang="ko-KR" dirty="0">
                <a:solidFill>
                  <a:schemeClr val="tx1"/>
                </a:solidFill>
              </a:rPr>
              <a:t>Acetyl Heptapeptide-4 : </a:t>
            </a:r>
            <a:r>
              <a:rPr lang="ko-KR" altLang="en-US" dirty="0">
                <a:solidFill>
                  <a:schemeClr val="tx1"/>
                </a:solidFill>
              </a:rPr>
              <a:t>피부장벽 보호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>
                <a:solidFill>
                  <a:schemeClr val="tx1"/>
                </a:solidFill>
              </a:rPr>
              <a:t>강화</a:t>
            </a:r>
            <a:endParaRPr lang="en-US" altLang="ko-KR" dirty="0">
              <a:solidFill>
                <a:schemeClr val="tx1"/>
              </a:solidFill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ü"/>
              <a:defRPr sz="1700">
                <a:solidFill>
                  <a:srgbClr val="797979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en-US" altLang="ko-KR" dirty="0">
                <a:solidFill>
                  <a:schemeClr val="tx1"/>
                </a:solidFill>
              </a:rPr>
              <a:t>Palmitoyl Tetrapeptide-7 : </a:t>
            </a:r>
            <a:r>
              <a:rPr lang="ko-KR" altLang="en-US" dirty="0">
                <a:solidFill>
                  <a:schemeClr val="tx1"/>
                </a:solidFill>
              </a:rPr>
              <a:t>피부 침투와 </a:t>
            </a:r>
            <a:r>
              <a:rPr lang="ko-KR" altLang="en-US" dirty="0" err="1">
                <a:solidFill>
                  <a:schemeClr val="tx1"/>
                </a:solidFill>
              </a:rPr>
              <a:t>함염</a:t>
            </a:r>
            <a:r>
              <a:rPr lang="ko-KR" altLang="en-US" dirty="0">
                <a:solidFill>
                  <a:schemeClr val="tx1"/>
                </a:solidFill>
              </a:rPr>
              <a:t> 효능</a:t>
            </a:r>
            <a:endParaRPr lang="en-US" altLang="ko-KR" dirty="0">
              <a:solidFill>
                <a:schemeClr val="tx1"/>
              </a:solidFill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ü"/>
              <a:defRPr sz="1700">
                <a:solidFill>
                  <a:srgbClr val="797979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en-US" altLang="ko-KR" dirty="0">
                <a:solidFill>
                  <a:schemeClr val="tx1"/>
                </a:solidFill>
              </a:rPr>
              <a:t>sh-Oligopeptide-1 :</a:t>
            </a:r>
            <a:r>
              <a:rPr lang="ko-KR" altLang="en-US" dirty="0">
                <a:solidFill>
                  <a:schemeClr val="tx1"/>
                </a:solidFill>
              </a:rPr>
              <a:t> 피부의 표피</a:t>
            </a:r>
            <a:r>
              <a:rPr lang="en-US" altLang="ko-KR" dirty="0">
                <a:solidFill>
                  <a:schemeClr val="tx1"/>
                </a:solidFill>
              </a:rPr>
              <a:t>, </a:t>
            </a:r>
            <a:r>
              <a:rPr lang="ko-KR" altLang="en-US" dirty="0">
                <a:solidFill>
                  <a:schemeClr val="tx1"/>
                </a:solidFill>
              </a:rPr>
              <a:t>진피 성장을 촉진</a:t>
            </a:r>
            <a:endParaRPr lang="en-US" altLang="ko-KR" dirty="0">
              <a:solidFill>
                <a:schemeClr val="tx1"/>
              </a:solidFill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ü"/>
              <a:defRPr sz="1700">
                <a:solidFill>
                  <a:srgbClr val="797979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en-US" altLang="ko-KR" dirty="0">
                <a:solidFill>
                  <a:schemeClr val="tx1"/>
                </a:solidFill>
              </a:rPr>
              <a:t>Glutathione :</a:t>
            </a:r>
            <a:r>
              <a:rPr lang="ko-KR" altLang="en-US" dirty="0">
                <a:solidFill>
                  <a:schemeClr val="tx1"/>
                </a:solidFill>
              </a:rPr>
              <a:t> 항산화 펩타이드</a:t>
            </a:r>
            <a:endParaRPr lang="en-US" altLang="ko-KR" dirty="0">
              <a:solidFill>
                <a:schemeClr val="tx1"/>
              </a:solidFill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ü"/>
              <a:defRPr sz="1700">
                <a:solidFill>
                  <a:srgbClr val="797979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en-US" altLang="ko-KR" dirty="0">
                <a:solidFill>
                  <a:schemeClr val="tx1"/>
                </a:solidFill>
              </a:rPr>
              <a:t>sh-Polypeptide-64 : </a:t>
            </a:r>
            <a:r>
              <a:rPr lang="ko-KR" altLang="en-US" dirty="0">
                <a:solidFill>
                  <a:schemeClr val="tx1"/>
                </a:solidFill>
              </a:rPr>
              <a:t>세포이동 촉진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>
                <a:solidFill>
                  <a:schemeClr val="tx1"/>
                </a:solidFill>
              </a:rPr>
              <a:t>재생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  <a:r>
              <a:rPr lang="ko-KR" altLang="en-US" dirty="0">
                <a:solidFill>
                  <a:schemeClr val="tx1"/>
                </a:solidFill>
              </a:rPr>
              <a:t> 콜라겐 분해방지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 err="1">
                <a:solidFill>
                  <a:schemeClr val="tx1"/>
                </a:solidFill>
              </a:rPr>
              <a:t>항노화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3" name="제품명 입력해주세요">
            <a:extLst>
              <a:ext uri="{FF2B5EF4-FFF2-40B4-BE49-F238E27FC236}">
                <a16:creationId xmlns:a16="http://schemas.microsoft.com/office/drawing/2014/main" id="{040BA36B-1A04-471D-B51A-785655F53F7A}"/>
              </a:ext>
            </a:extLst>
          </p:cNvPr>
          <p:cNvSpPr txBox="1"/>
          <p:nvPr/>
        </p:nvSpPr>
        <p:spPr>
          <a:xfrm>
            <a:off x="672172" y="270728"/>
            <a:ext cx="3196388" cy="702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rgbClr val="81B8F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algn="l"/>
            <a:r>
              <a:rPr lang="en-US" altLang="ko-KR" dirty="0"/>
              <a:t>14</a:t>
            </a:r>
            <a:r>
              <a:rPr lang="ko-KR" altLang="en-US" dirty="0"/>
              <a:t>종 펩타이드</a:t>
            </a:r>
            <a:endParaRPr lang="en-US" altLang="ko-KR" dirty="0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9C2CDB06-D040-4977-9BB9-04F4319B3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409" y="6277589"/>
            <a:ext cx="8425571" cy="2533751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E0BE70EB-0942-410D-AB61-9BC077A11323}"/>
              </a:ext>
            </a:extLst>
          </p:cNvPr>
          <p:cNvSpPr/>
          <p:nvPr/>
        </p:nvSpPr>
        <p:spPr>
          <a:xfrm>
            <a:off x="4222119" y="8798302"/>
            <a:ext cx="45635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ko-KR" sz="1400" dirty="0"/>
              <a:t>Dipeptide </a:t>
            </a:r>
            <a:r>
              <a:rPr lang="en-US" altLang="ko-KR" sz="1400" dirty="0" err="1"/>
              <a:t>Diaminobutyroyl</a:t>
            </a:r>
            <a:r>
              <a:rPr lang="en-US" altLang="ko-KR" sz="1400" dirty="0"/>
              <a:t> Benzylamide Diacetate</a:t>
            </a:r>
            <a:endParaRPr lang="ko-KR" altLang="en-US" sz="1400" b="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4918303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직사각형"/>
          <p:cNvSpPr/>
          <p:nvPr/>
        </p:nvSpPr>
        <p:spPr>
          <a:xfrm>
            <a:off x="464170" y="1072856"/>
            <a:ext cx="12076460" cy="58738"/>
          </a:xfrm>
          <a:prstGeom prst="rect">
            <a:avLst/>
          </a:prstGeom>
          <a:solidFill>
            <a:srgbClr val="A9D6F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3" name="*상기 내용은 화장품 법에 의해 검토되지 않았습니다.">
            <a:extLst>
              <a:ext uri="{FF2B5EF4-FFF2-40B4-BE49-F238E27FC236}">
                <a16:creationId xmlns:a16="http://schemas.microsoft.com/office/drawing/2014/main" id="{F7B4EDF2-D278-4CFF-AB98-09F41055C58B}"/>
              </a:ext>
            </a:extLst>
          </p:cNvPr>
          <p:cNvSpPr txBox="1"/>
          <p:nvPr/>
        </p:nvSpPr>
        <p:spPr>
          <a:xfrm>
            <a:off x="460673" y="9426145"/>
            <a:ext cx="3223502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1100">
                <a:solidFill>
                  <a:srgbClr val="5E5E5E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*상기 내용은 화장품 법에 의해 검토되지 않았습니다.</a:t>
            </a:r>
          </a:p>
        </p:txBody>
      </p:sp>
      <p:sp>
        <p:nvSpPr>
          <p:cNvPr id="44" name="직사각형">
            <a:extLst>
              <a:ext uri="{FF2B5EF4-FFF2-40B4-BE49-F238E27FC236}">
                <a16:creationId xmlns:a16="http://schemas.microsoft.com/office/drawing/2014/main" id="{1DCDB0CB-63AE-47CE-8E6E-EA7B83BBE9B5}"/>
              </a:ext>
            </a:extLst>
          </p:cNvPr>
          <p:cNvSpPr/>
          <p:nvPr/>
        </p:nvSpPr>
        <p:spPr>
          <a:xfrm>
            <a:off x="533400" y="1250863"/>
            <a:ext cx="12007230" cy="7979071"/>
          </a:xfrm>
          <a:prstGeom prst="rect">
            <a:avLst/>
          </a:prstGeom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5" name="직사각형">
            <a:extLst>
              <a:ext uri="{FF2B5EF4-FFF2-40B4-BE49-F238E27FC236}">
                <a16:creationId xmlns:a16="http://schemas.microsoft.com/office/drawing/2014/main" id="{9B965388-7A03-4ABA-95FA-1F5B6EC714B9}"/>
              </a:ext>
            </a:extLst>
          </p:cNvPr>
          <p:cNvSpPr/>
          <p:nvPr/>
        </p:nvSpPr>
        <p:spPr>
          <a:xfrm>
            <a:off x="533400" y="1263389"/>
            <a:ext cx="12007230" cy="419101"/>
          </a:xfrm>
          <a:prstGeom prst="rect">
            <a:avLst/>
          </a:prstGeom>
          <a:solidFill>
            <a:srgbClr val="D6D6D6"/>
          </a:solidFill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8" name="Product’s key points">
            <a:extLst>
              <a:ext uri="{FF2B5EF4-FFF2-40B4-BE49-F238E27FC236}">
                <a16:creationId xmlns:a16="http://schemas.microsoft.com/office/drawing/2014/main" id="{5BA48B67-8919-46FA-BB33-DBCB24554F88}"/>
              </a:ext>
            </a:extLst>
          </p:cNvPr>
          <p:cNvSpPr txBox="1"/>
          <p:nvPr/>
        </p:nvSpPr>
        <p:spPr>
          <a:xfrm>
            <a:off x="757066" y="1262925"/>
            <a:ext cx="2168863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 b="0">
                <a:solidFill>
                  <a:srgbClr val="FFFFFF"/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lang="en-US" b="1" dirty="0">
                <a:solidFill>
                  <a:schemeClr val="tx1"/>
                </a:solidFill>
              </a:rPr>
              <a:t>Concept </a:t>
            </a:r>
            <a:r>
              <a:rPr b="1" dirty="0">
                <a:solidFill>
                  <a:schemeClr val="tx1"/>
                </a:solidFill>
              </a:rPr>
              <a:t>key points</a:t>
            </a:r>
          </a:p>
        </p:txBody>
      </p:sp>
      <p:sp>
        <p:nvSpPr>
          <p:cNvPr id="24" name="- 특징 설명…">
            <a:extLst>
              <a:ext uri="{FF2B5EF4-FFF2-40B4-BE49-F238E27FC236}">
                <a16:creationId xmlns:a16="http://schemas.microsoft.com/office/drawing/2014/main" id="{2DFCBF8E-ADCB-4DB3-B5BA-9F8DDEE367BD}"/>
              </a:ext>
            </a:extLst>
          </p:cNvPr>
          <p:cNvSpPr txBox="1"/>
          <p:nvPr/>
        </p:nvSpPr>
        <p:spPr>
          <a:xfrm>
            <a:off x="759793" y="1862159"/>
            <a:ext cx="11359225" cy="1621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ü"/>
              <a:defRPr sz="1700">
                <a:solidFill>
                  <a:srgbClr val="797979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피부 각질층 내의 아미노산 성분 비율과 유사한 필수 아미노산 </a:t>
            </a:r>
            <a:r>
              <a:rPr lang="en-US" altLang="ko-KR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9</a:t>
            </a:r>
            <a:r>
              <a:rPr lang="ko-KR" altLang="en-US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종과 </a:t>
            </a:r>
            <a:r>
              <a:rPr lang="ko-KR" altLang="en-US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비필수</a:t>
            </a:r>
            <a:r>
              <a:rPr lang="ko-KR" altLang="en-US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아미노산 </a:t>
            </a:r>
            <a:r>
              <a:rPr lang="en-US" altLang="ko-KR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8</a:t>
            </a:r>
            <a:r>
              <a:rPr lang="ko-KR" altLang="en-US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종의 </a:t>
            </a:r>
            <a:r>
              <a:rPr lang="en-US" altLang="ko-KR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17</a:t>
            </a:r>
            <a:r>
              <a:rPr lang="ko-KR" altLang="en-US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종 아미노산</a:t>
            </a:r>
            <a:endParaRPr lang="en-US" altLang="ko-KR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ü"/>
              <a:defRPr sz="1700">
                <a:solidFill>
                  <a:srgbClr val="797979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콜라겐과 </a:t>
            </a:r>
            <a:r>
              <a:rPr lang="ko-KR" altLang="en-US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엘라스틴</a:t>
            </a:r>
            <a:r>
              <a:rPr lang="ko-KR" altLang="en-US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합성성분 포함</a:t>
            </a:r>
            <a:r>
              <a:rPr lang="en-US" altLang="ko-KR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콜라겐 생합성을 통한 피부탄력 증진</a:t>
            </a:r>
            <a:endParaRPr lang="en-US" altLang="ko-KR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ü"/>
              <a:defRPr sz="1700">
                <a:solidFill>
                  <a:srgbClr val="797979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피부세포 구성 </a:t>
            </a:r>
            <a:r>
              <a:rPr lang="en-US" altLang="ko-KR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&amp; </a:t>
            </a:r>
            <a:r>
              <a:rPr lang="ko-KR" altLang="en-US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세포 분열 시 필요한 아미노산 배합으로 피부노화 방지</a:t>
            </a:r>
            <a:endParaRPr lang="en-US" altLang="ko-KR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ü"/>
              <a:defRPr sz="1700">
                <a:solidFill>
                  <a:srgbClr val="797979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피부의 신진대사를 촉진</a:t>
            </a:r>
            <a:r>
              <a:rPr lang="en-US" altLang="ko-KR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멜라닌배출을 도와 기미</a:t>
            </a:r>
            <a:r>
              <a:rPr lang="en-US" altLang="ko-KR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주근깨 및 각질제거</a:t>
            </a:r>
            <a:endParaRPr lang="en-US" altLang="ko-KR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3" name="제품명 입력해주세요">
            <a:extLst>
              <a:ext uri="{FF2B5EF4-FFF2-40B4-BE49-F238E27FC236}">
                <a16:creationId xmlns:a16="http://schemas.microsoft.com/office/drawing/2014/main" id="{3A0F5D8B-A6CD-40AA-A5EA-0741278F2AD2}"/>
              </a:ext>
            </a:extLst>
          </p:cNvPr>
          <p:cNvSpPr txBox="1"/>
          <p:nvPr/>
        </p:nvSpPr>
        <p:spPr>
          <a:xfrm>
            <a:off x="672172" y="270728"/>
            <a:ext cx="5002973" cy="702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rgbClr val="81B8F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algn="l"/>
            <a:r>
              <a:rPr lang="en-US" altLang="ko-KR" dirty="0"/>
              <a:t>Amino Acid Complex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96C75C7-C060-19E4-AEC1-02A7555EA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074" y="3681740"/>
            <a:ext cx="5391902" cy="3372321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CD05573-9114-5E24-EBC4-0ABE26470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221" y="3562271"/>
            <a:ext cx="6056345" cy="355618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2738EBFF-15C6-FDA1-79CF-86C943EE57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5896" y="7054061"/>
            <a:ext cx="3905795" cy="20005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8F467A-BD91-8C21-2C7F-B16820EB6BE4}"/>
              </a:ext>
            </a:extLst>
          </p:cNvPr>
          <p:cNvSpPr txBox="1"/>
          <p:nvPr/>
        </p:nvSpPr>
        <p:spPr>
          <a:xfrm>
            <a:off x="6740449" y="7268742"/>
            <a:ext cx="4206591" cy="11695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altLang="ko-KR" sz="1400" b="0" i="0" u="none" strike="noStrike" baseline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lane 1 : Control (water)</a:t>
            </a:r>
          </a:p>
          <a:p>
            <a:pPr algn="l"/>
            <a:r>
              <a:rPr lang="en-US" altLang="ko-KR" sz="1400" b="0" i="0" u="none" strike="noStrike" baseline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lane 2 : Amino Acid Complex 5%</a:t>
            </a:r>
          </a:p>
          <a:p>
            <a:pPr algn="l"/>
            <a:r>
              <a:rPr lang="en-US" altLang="ko-KR" sz="1400" b="0" i="0" u="none" strike="noStrike" baseline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lane 3 : Amino Acid Complex 7%</a:t>
            </a:r>
          </a:p>
          <a:p>
            <a:pPr algn="l"/>
            <a:r>
              <a:rPr lang="en-US" altLang="ko-KR" sz="1400" b="0" i="0" u="none" strike="noStrike" baseline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lane 4 : Ascorbic acid 150mM</a:t>
            </a:r>
          </a:p>
          <a:p>
            <a:pPr algn="l"/>
            <a:r>
              <a:rPr lang="en-US" altLang="ko-KR" sz="1400" b="0" i="0" u="none" strike="noStrike" baseline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lane 5 : EGCG (Epigallocatechin gallate) 25mM </a:t>
            </a:r>
            <a:endParaRPr lang="ko-KR" altLang="en-US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C4E9E3-A154-8F9B-52E2-6852A278AF23}"/>
              </a:ext>
            </a:extLst>
          </p:cNvPr>
          <p:cNvSpPr txBox="1"/>
          <p:nvPr/>
        </p:nvSpPr>
        <p:spPr>
          <a:xfrm>
            <a:off x="6740449" y="8489809"/>
            <a:ext cx="5337253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ko-KR" altLang="en-US" sz="1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주름 생성의 억제에 관여하는 </a:t>
            </a:r>
            <a:r>
              <a:rPr lang="en-US" altLang="ko-KR" sz="1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TIMP-1</a:t>
            </a:r>
            <a:r>
              <a:rPr lang="ko-KR" altLang="en-US" sz="1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 </a:t>
            </a:r>
            <a:r>
              <a:rPr lang="en-US" altLang="ko-KR" sz="1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mRNA </a:t>
            </a:r>
            <a:r>
              <a:rPr lang="ko-KR" altLang="en-US" sz="1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발현을 증가</a:t>
            </a:r>
            <a:r>
              <a:rPr lang="en-US" altLang="ko-KR" sz="1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</a:p>
          <a:p>
            <a:pPr algn="l"/>
            <a:r>
              <a:rPr lang="ko-KR" altLang="en-US" sz="1400" b="0" i="0" u="none" strike="noStrike" baseline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탄력 있는 피부를 유지시켜 주는 효과 </a:t>
            </a:r>
            <a:endParaRPr lang="ko-KR" altLang="en-US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4585128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15791-5E66-BDDB-EAC7-B89D751FE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직사각형">
            <a:extLst>
              <a:ext uri="{FF2B5EF4-FFF2-40B4-BE49-F238E27FC236}">
                <a16:creationId xmlns:a16="http://schemas.microsoft.com/office/drawing/2014/main" id="{0C5C6BC7-E408-D79F-5A39-7AFE355372AF}"/>
              </a:ext>
            </a:extLst>
          </p:cNvPr>
          <p:cNvSpPr/>
          <p:nvPr/>
        </p:nvSpPr>
        <p:spPr>
          <a:xfrm>
            <a:off x="464170" y="1072856"/>
            <a:ext cx="12076460" cy="58738"/>
          </a:xfrm>
          <a:prstGeom prst="rect">
            <a:avLst/>
          </a:prstGeom>
          <a:solidFill>
            <a:srgbClr val="A9D6F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3" name="*상기 내용은 화장품 법에 의해 검토되지 않았습니다.">
            <a:extLst>
              <a:ext uri="{FF2B5EF4-FFF2-40B4-BE49-F238E27FC236}">
                <a16:creationId xmlns:a16="http://schemas.microsoft.com/office/drawing/2014/main" id="{ED115B4F-78F8-FD6C-CB46-94778835A4E7}"/>
              </a:ext>
            </a:extLst>
          </p:cNvPr>
          <p:cNvSpPr txBox="1"/>
          <p:nvPr/>
        </p:nvSpPr>
        <p:spPr>
          <a:xfrm>
            <a:off x="460673" y="9426145"/>
            <a:ext cx="3223502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1100">
                <a:solidFill>
                  <a:srgbClr val="5E5E5E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*상기 내용은 화장품 법에 의해 검토되지 않았습니다.</a:t>
            </a:r>
          </a:p>
        </p:txBody>
      </p:sp>
      <p:sp>
        <p:nvSpPr>
          <p:cNvPr id="44" name="직사각형">
            <a:extLst>
              <a:ext uri="{FF2B5EF4-FFF2-40B4-BE49-F238E27FC236}">
                <a16:creationId xmlns:a16="http://schemas.microsoft.com/office/drawing/2014/main" id="{867B0884-D96E-50D9-2865-320E251A4F94}"/>
              </a:ext>
            </a:extLst>
          </p:cNvPr>
          <p:cNvSpPr/>
          <p:nvPr/>
        </p:nvSpPr>
        <p:spPr>
          <a:xfrm>
            <a:off x="533400" y="1250863"/>
            <a:ext cx="12007230" cy="7979071"/>
          </a:xfrm>
          <a:prstGeom prst="rect">
            <a:avLst/>
          </a:prstGeom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5" name="직사각형">
            <a:extLst>
              <a:ext uri="{FF2B5EF4-FFF2-40B4-BE49-F238E27FC236}">
                <a16:creationId xmlns:a16="http://schemas.microsoft.com/office/drawing/2014/main" id="{18D574ED-49C0-7AE3-8487-C19F895A8A82}"/>
              </a:ext>
            </a:extLst>
          </p:cNvPr>
          <p:cNvSpPr/>
          <p:nvPr/>
        </p:nvSpPr>
        <p:spPr>
          <a:xfrm>
            <a:off x="533400" y="1263389"/>
            <a:ext cx="12007230" cy="419101"/>
          </a:xfrm>
          <a:prstGeom prst="rect">
            <a:avLst/>
          </a:prstGeom>
          <a:solidFill>
            <a:srgbClr val="D6D6D6"/>
          </a:solidFill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8" name="Product’s key points">
            <a:extLst>
              <a:ext uri="{FF2B5EF4-FFF2-40B4-BE49-F238E27FC236}">
                <a16:creationId xmlns:a16="http://schemas.microsoft.com/office/drawing/2014/main" id="{32CAC849-DA08-E3A9-0257-F6A9D00D8A89}"/>
              </a:ext>
            </a:extLst>
          </p:cNvPr>
          <p:cNvSpPr txBox="1"/>
          <p:nvPr/>
        </p:nvSpPr>
        <p:spPr>
          <a:xfrm>
            <a:off x="757066" y="1262925"/>
            <a:ext cx="2168863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 b="0">
                <a:solidFill>
                  <a:srgbClr val="FFFFFF"/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lang="en-US" b="1" dirty="0">
                <a:solidFill>
                  <a:schemeClr val="tx1"/>
                </a:solidFill>
              </a:rPr>
              <a:t>Concept </a:t>
            </a:r>
            <a:r>
              <a:rPr b="1" dirty="0">
                <a:solidFill>
                  <a:schemeClr val="tx1"/>
                </a:solidFill>
              </a:rPr>
              <a:t>key points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F1CAE611-4267-EB31-5521-1A268FF6A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226" y="4448047"/>
            <a:ext cx="7883371" cy="4781887"/>
          </a:xfrm>
          <a:prstGeom prst="rect">
            <a:avLst/>
          </a:prstGeom>
        </p:spPr>
      </p:pic>
      <p:sp>
        <p:nvSpPr>
          <p:cNvPr id="13" name="제품명 입력해주세요">
            <a:extLst>
              <a:ext uri="{FF2B5EF4-FFF2-40B4-BE49-F238E27FC236}">
                <a16:creationId xmlns:a16="http://schemas.microsoft.com/office/drawing/2014/main" id="{0396223D-04D5-ECA9-5FFD-3316D2F3A94D}"/>
              </a:ext>
            </a:extLst>
          </p:cNvPr>
          <p:cNvSpPr txBox="1"/>
          <p:nvPr/>
        </p:nvSpPr>
        <p:spPr>
          <a:xfrm>
            <a:off x="672172" y="270728"/>
            <a:ext cx="5002973" cy="702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rgbClr val="81B8F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algn="l"/>
            <a:r>
              <a:rPr lang="en-US" altLang="ko-KR" dirty="0"/>
              <a:t>Amino Acid Complex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A643E0B-35BE-8495-F8D2-07E6B234D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685" y="1866480"/>
            <a:ext cx="4829266" cy="250994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FCF9735-1FB7-479E-2F32-2A7643FEDD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4614" y="2186511"/>
            <a:ext cx="4296375" cy="201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54770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직사각형"/>
          <p:cNvSpPr/>
          <p:nvPr/>
        </p:nvSpPr>
        <p:spPr>
          <a:xfrm>
            <a:off x="464170" y="1072856"/>
            <a:ext cx="12076460" cy="58738"/>
          </a:xfrm>
          <a:prstGeom prst="rect">
            <a:avLst/>
          </a:prstGeom>
          <a:solidFill>
            <a:srgbClr val="A9D6F8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44" name="직사각형">
            <a:extLst>
              <a:ext uri="{FF2B5EF4-FFF2-40B4-BE49-F238E27FC236}">
                <a16:creationId xmlns:a16="http://schemas.microsoft.com/office/drawing/2014/main" id="{1DCDB0CB-63AE-47CE-8E6E-EA7B83BBE9B5}"/>
              </a:ext>
            </a:extLst>
          </p:cNvPr>
          <p:cNvSpPr/>
          <p:nvPr/>
        </p:nvSpPr>
        <p:spPr>
          <a:xfrm>
            <a:off x="533400" y="1250863"/>
            <a:ext cx="12007230" cy="7979071"/>
          </a:xfrm>
          <a:prstGeom prst="rect">
            <a:avLst/>
          </a:prstGeom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45" name="직사각형">
            <a:extLst>
              <a:ext uri="{FF2B5EF4-FFF2-40B4-BE49-F238E27FC236}">
                <a16:creationId xmlns:a16="http://schemas.microsoft.com/office/drawing/2014/main" id="{9B965388-7A03-4ABA-95FA-1F5B6EC714B9}"/>
              </a:ext>
            </a:extLst>
          </p:cNvPr>
          <p:cNvSpPr/>
          <p:nvPr/>
        </p:nvSpPr>
        <p:spPr>
          <a:xfrm>
            <a:off x="533400" y="1263389"/>
            <a:ext cx="12007230" cy="419101"/>
          </a:xfrm>
          <a:prstGeom prst="rect">
            <a:avLst/>
          </a:prstGeom>
          <a:solidFill>
            <a:srgbClr val="D6D6D6"/>
          </a:solidFill>
          <a:ln w="25400">
            <a:solidFill>
              <a:srgbClr val="C0C0C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48" name="Product’s key points">
            <a:extLst>
              <a:ext uri="{FF2B5EF4-FFF2-40B4-BE49-F238E27FC236}">
                <a16:creationId xmlns:a16="http://schemas.microsoft.com/office/drawing/2014/main" id="{5BA48B67-8919-46FA-BB33-DBCB24554F88}"/>
              </a:ext>
            </a:extLst>
          </p:cNvPr>
          <p:cNvSpPr txBox="1"/>
          <p:nvPr/>
        </p:nvSpPr>
        <p:spPr>
          <a:xfrm>
            <a:off x="757066" y="1262925"/>
            <a:ext cx="2168863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 b="0">
                <a:solidFill>
                  <a:srgbClr val="FFFFFF"/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 ExtraBold"/>
                <a:sym typeface="나눔고딕 ExtraBold"/>
              </a:rPr>
              <a:t>Concept </a:t>
            </a:r>
            <a:r>
              <a:rPr kumimoji="0" sz="1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나눔고딕 ExtraBold"/>
                <a:sym typeface="나눔고딕 ExtraBold"/>
              </a:rPr>
              <a:t>key points</a:t>
            </a:r>
          </a:p>
        </p:txBody>
      </p:sp>
      <p:sp>
        <p:nvSpPr>
          <p:cNvPr id="15" name="✔︎1.제목">
            <a:extLst>
              <a:ext uri="{FF2B5EF4-FFF2-40B4-BE49-F238E27FC236}">
                <a16:creationId xmlns:a16="http://schemas.microsoft.com/office/drawing/2014/main" id="{69C7CE05-CE6F-462B-8C02-C44297F04F74}"/>
              </a:ext>
            </a:extLst>
          </p:cNvPr>
          <p:cNvSpPr txBox="1"/>
          <p:nvPr/>
        </p:nvSpPr>
        <p:spPr>
          <a:xfrm>
            <a:off x="945125" y="1878702"/>
            <a:ext cx="2928687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rgbClr val="81B8F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>
                <a:ln>
                  <a:noFill/>
                </a:ln>
                <a:solidFill>
                  <a:srgbClr val="81B8F8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Niacinamide-</a:t>
            </a:r>
            <a:r>
              <a:rPr kumimoji="0" lang="ko-KR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1B8F8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미백 기능성</a:t>
            </a:r>
            <a:endParaRPr kumimoji="0" lang="en-US" altLang="ko-KR" sz="2000" b="1" i="0" u="none" strike="noStrike" kern="0" cap="none" spc="0" normalizeH="0" baseline="0" noProof="0" dirty="0">
              <a:ln>
                <a:noFill/>
              </a:ln>
              <a:solidFill>
                <a:srgbClr val="81B8F8"/>
              </a:solidFill>
              <a:effectLst/>
              <a:uLnTx/>
              <a:uFillTx/>
              <a:latin typeface="나눔고딕"/>
              <a:ea typeface="나눔고딕"/>
              <a:sym typeface="나눔고딕"/>
            </a:endParaRPr>
          </a:p>
        </p:txBody>
      </p:sp>
      <p:sp>
        <p:nvSpPr>
          <p:cNvPr id="17" name="- 특징 설명…">
            <a:extLst>
              <a:ext uri="{FF2B5EF4-FFF2-40B4-BE49-F238E27FC236}">
                <a16:creationId xmlns:a16="http://schemas.microsoft.com/office/drawing/2014/main" id="{0794D1E2-79AB-40FE-A3C0-5B9A1F288B12}"/>
              </a:ext>
            </a:extLst>
          </p:cNvPr>
          <p:cNvSpPr txBox="1"/>
          <p:nvPr/>
        </p:nvSpPr>
        <p:spPr>
          <a:xfrm>
            <a:off x="927871" y="4878760"/>
            <a:ext cx="5289596" cy="343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171450" marR="0" lvl="0" indent="-171450" algn="ctr" defTabSz="584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 sz="1700">
                <a:solidFill>
                  <a:srgbClr val="797979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kumimoji="0" lang="ko-KR" alt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나눔고딕"/>
              </a:rPr>
              <a:t>멜라노좀의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나눔고딕"/>
              </a:rPr>
              <a:t> 세포내 이동을 억제</a:t>
            </a:r>
          </a:p>
        </p:txBody>
      </p:sp>
      <p:sp>
        <p:nvSpPr>
          <p:cNvPr id="18" name="✔︎1.제목">
            <a:extLst>
              <a:ext uri="{FF2B5EF4-FFF2-40B4-BE49-F238E27FC236}">
                <a16:creationId xmlns:a16="http://schemas.microsoft.com/office/drawing/2014/main" id="{137CB887-7105-4EAD-86D8-ED93BB7791F4}"/>
              </a:ext>
            </a:extLst>
          </p:cNvPr>
          <p:cNvSpPr txBox="1"/>
          <p:nvPr/>
        </p:nvSpPr>
        <p:spPr>
          <a:xfrm>
            <a:off x="7177922" y="1878701"/>
            <a:ext cx="2728311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rgbClr val="81B8F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0" cap="none" spc="0" normalizeH="0" baseline="0" noProof="0" dirty="0">
                <a:ln>
                  <a:noFill/>
                </a:ln>
                <a:solidFill>
                  <a:srgbClr val="81B8F8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Adenosine-</a:t>
            </a:r>
            <a:r>
              <a:rPr kumimoji="0" lang="ko-KR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1B8F8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주름 기능성</a:t>
            </a:r>
            <a:endParaRPr kumimoji="0" lang="en-US" altLang="ko-KR" sz="2000" b="1" i="0" u="none" strike="noStrike" kern="0" cap="none" spc="0" normalizeH="0" baseline="0" noProof="0" dirty="0">
              <a:ln>
                <a:noFill/>
              </a:ln>
              <a:solidFill>
                <a:srgbClr val="81B8F8"/>
              </a:solidFill>
              <a:effectLst/>
              <a:uLnTx/>
              <a:uFillTx/>
              <a:latin typeface="나눔고딕"/>
              <a:ea typeface="나눔고딕"/>
              <a:sym typeface="나눔고딕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7FE826C9-0AEB-467F-AF24-F7777CD52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922" y="2289070"/>
            <a:ext cx="4896533" cy="2286319"/>
          </a:xfrm>
          <a:prstGeom prst="rect">
            <a:avLst/>
          </a:prstGeom>
        </p:spPr>
      </p:pic>
      <p:sp>
        <p:nvSpPr>
          <p:cNvPr id="23" name="- 특징 설명…">
            <a:extLst>
              <a:ext uri="{FF2B5EF4-FFF2-40B4-BE49-F238E27FC236}">
                <a16:creationId xmlns:a16="http://schemas.microsoft.com/office/drawing/2014/main" id="{38966102-51CC-43A8-A681-4575622D35B0}"/>
              </a:ext>
            </a:extLst>
          </p:cNvPr>
          <p:cNvSpPr txBox="1"/>
          <p:nvPr/>
        </p:nvSpPr>
        <p:spPr>
          <a:xfrm>
            <a:off x="7525298" y="4785900"/>
            <a:ext cx="4439228" cy="343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lnSpc>
                <a:spcPct val="150000"/>
              </a:lnSpc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나눔고딕"/>
              </a:defRPr>
            </a:lvl1pPr>
          </a:lstStyle>
          <a:p>
            <a:pPr marL="171450" marR="0" lvl="0" indent="-171450" algn="ctr" defTabSz="5842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활성산소 제거</a:t>
            </a:r>
            <a:r>
              <a:rPr kumimoji="0" lang="en-US" altLang="ko-K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,</a:t>
            </a:r>
            <a:r>
              <a: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sym typeface="Helvetica Neue"/>
              </a:rPr>
              <a:t> 콜라겐 생성 증대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87FC994B-CA02-44BD-913F-D6A9EEA3A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74" y="2434103"/>
            <a:ext cx="4970888" cy="2442697"/>
          </a:xfrm>
          <a:prstGeom prst="rect">
            <a:avLst/>
          </a:prstGeom>
        </p:spPr>
      </p:pic>
      <p:sp>
        <p:nvSpPr>
          <p:cNvPr id="25" name="제품명 입력해주세요">
            <a:extLst>
              <a:ext uri="{FF2B5EF4-FFF2-40B4-BE49-F238E27FC236}">
                <a16:creationId xmlns:a16="http://schemas.microsoft.com/office/drawing/2014/main" id="{0864B781-72DE-44FC-958E-716E4C9ABDF4}"/>
              </a:ext>
            </a:extLst>
          </p:cNvPr>
          <p:cNvSpPr txBox="1"/>
          <p:nvPr/>
        </p:nvSpPr>
        <p:spPr>
          <a:xfrm>
            <a:off x="672172" y="270728"/>
            <a:ext cx="3948197" cy="702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rgbClr val="81B8F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900" b="1" i="0" u="none" strike="noStrike" kern="0" cap="none" spc="0" normalizeH="0" baseline="0" noProof="0" dirty="0">
                <a:ln>
                  <a:noFill/>
                </a:ln>
                <a:solidFill>
                  <a:srgbClr val="81B8F8"/>
                </a:solidFill>
                <a:effectLst/>
                <a:uLnTx/>
                <a:uFillTx/>
                <a:latin typeface="나눔고딕"/>
                <a:ea typeface="나눔고딕"/>
                <a:sym typeface="나눔고딕"/>
              </a:rPr>
              <a:t>그 밖의 효능 원료</a:t>
            </a:r>
            <a:endParaRPr kumimoji="0" lang="en-US" altLang="ko-KR" sz="3900" b="1" i="0" u="none" strike="noStrike" kern="0" cap="none" spc="0" normalizeH="0" baseline="0" noProof="0" dirty="0">
              <a:ln>
                <a:noFill/>
              </a:ln>
              <a:solidFill>
                <a:srgbClr val="81B8F8"/>
              </a:solidFill>
              <a:effectLst/>
              <a:uLnTx/>
              <a:uFillTx/>
              <a:latin typeface="나눔고딕"/>
              <a:ea typeface="나눔고딕"/>
              <a:sym typeface="나눔고딕"/>
            </a:endParaRPr>
          </a:p>
        </p:txBody>
      </p:sp>
      <p:sp>
        <p:nvSpPr>
          <p:cNvPr id="3" name="- 특징 설명…">
            <a:extLst>
              <a:ext uri="{FF2B5EF4-FFF2-40B4-BE49-F238E27FC236}">
                <a16:creationId xmlns:a16="http://schemas.microsoft.com/office/drawing/2014/main" id="{FF540F61-46C0-841D-0AE5-BA02F21BC6F7}"/>
              </a:ext>
            </a:extLst>
          </p:cNvPr>
          <p:cNvSpPr txBox="1"/>
          <p:nvPr/>
        </p:nvSpPr>
        <p:spPr>
          <a:xfrm>
            <a:off x="918473" y="6716292"/>
            <a:ext cx="7842684" cy="1621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ü"/>
              <a:defRPr sz="1700">
                <a:solidFill>
                  <a:srgbClr val="797979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감초뿌리에서 추출한 천연 성분</a:t>
            </a:r>
            <a:r>
              <a:rPr lang="en-US" altLang="ko-KR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피부를 촉촉하고 매끄럽게 유지</a:t>
            </a:r>
            <a:endParaRPr lang="en-US" altLang="ko-KR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ü"/>
              <a:defRPr sz="1700">
                <a:solidFill>
                  <a:srgbClr val="797979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뛰어난 </a:t>
            </a:r>
            <a:r>
              <a:rPr lang="ko-KR" altLang="en-US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항염효과로</a:t>
            </a:r>
            <a:r>
              <a:rPr lang="ko-KR" altLang="en-US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민감한 피부에 도움</a:t>
            </a:r>
            <a:endParaRPr lang="en-US" altLang="ko-KR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ü"/>
              <a:defRPr sz="1700">
                <a:solidFill>
                  <a:srgbClr val="797979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남성호르몬과 유사한 구조로 피지조절에 도움</a:t>
            </a:r>
            <a:endParaRPr lang="en-US" altLang="ko-KR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ü"/>
              <a:defRPr sz="1700">
                <a:solidFill>
                  <a:srgbClr val="797979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dirty="0" err="1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자유라디칼로부터</a:t>
            </a:r>
            <a:r>
              <a:rPr lang="ko-KR" altLang="en-US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피부를 보호하고 피부의 표피장벽을 손상으로부터 회복</a:t>
            </a:r>
            <a:endParaRPr lang="en-US" altLang="ko-KR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✔︎1.제목">
            <a:extLst>
              <a:ext uri="{FF2B5EF4-FFF2-40B4-BE49-F238E27FC236}">
                <a16:creationId xmlns:a16="http://schemas.microsoft.com/office/drawing/2014/main" id="{1EC6D47D-1E05-0A1E-DED3-5D87FF452985}"/>
              </a:ext>
            </a:extLst>
          </p:cNvPr>
          <p:cNvSpPr txBox="1"/>
          <p:nvPr/>
        </p:nvSpPr>
        <p:spPr>
          <a:xfrm>
            <a:off x="945124" y="6115805"/>
            <a:ext cx="3162725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">
                <a:solidFill>
                  <a:srgbClr val="81B8F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pPr algn="l"/>
            <a:r>
              <a:rPr lang="en-US" altLang="ko-KR" sz="2000" dirty="0"/>
              <a:t>Dipotassium Glycyrrhizate</a:t>
            </a: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D5B5BC44-7D62-2ABE-96FA-F72730BAC41B}"/>
              </a:ext>
            </a:extLst>
          </p:cNvPr>
          <p:cNvSpPr/>
          <p:nvPr/>
        </p:nvSpPr>
        <p:spPr>
          <a:xfrm>
            <a:off x="8976573" y="6526174"/>
            <a:ext cx="1944710" cy="1812100"/>
          </a:xfrm>
          <a:prstGeom prst="roundRect">
            <a:avLst>
              <a:gd name="adj" fmla="val 20927"/>
            </a:avLst>
          </a:prstGeom>
          <a:blipFill>
            <a:blip r:embed="rId5"/>
            <a:stretch>
              <a:fillRect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03993139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0" y="1219149"/>
            <a:ext cx="13004800" cy="7315302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6323C"/>
          </a:solidFill>
        </p:spPr>
        <p:txBody>
          <a:bodyPr wrap="square" lIns="0" tIns="0" rIns="0" bIns="0" rtlCol="0"/>
          <a:lstStyle/>
          <a:p>
            <a:endParaRPr sz="1165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A67B4A3-B058-79E2-2480-A64A7778F2B0}"/>
              </a:ext>
            </a:extLst>
          </p:cNvPr>
          <p:cNvSpPr txBox="1">
            <a:spLocks/>
          </p:cNvSpPr>
          <p:nvPr/>
        </p:nvSpPr>
        <p:spPr>
          <a:xfrm>
            <a:off x="2078446" y="2464818"/>
            <a:ext cx="9753600" cy="3871827"/>
          </a:xfrm>
          <a:prstGeom prst="rect">
            <a:avLst/>
          </a:prstGeom>
        </p:spPr>
        <p:txBody>
          <a:bodyPr vert="horz" lIns="97536" tIns="48768" rIns="97536" bIns="48768" rtlCol="0" anchor="ctr">
            <a:normAutofit fontScale="97500"/>
          </a:bodyPr>
          <a:lstStyle>
            <a:lvl1pPr algn="l" defTabSz="1152144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554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VENN</a:t>
            </a:r>
            <a:r>
              <a:rPr lang="ko-KR" altLang="en-US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의 </a:t>
            </a:r>
            <a:r>
              <a:rPr lang="en-US" altLang="ko-KR" sz="5914" dirty="0">
                <a:solidFill>
                  <a:srgbClr val="FF0000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‘</a:t>
            </a:r>
            <a:r>
              <a:rPr lang="ko-KR" altLang="en-US" sz="5914" dirty="0">
                <a:solidFill>
                  <a:srgbClr val="FF0000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엔진</a:t>
            </a:r>
            <a:r>
              <a:rPr lang="en-US" altLang="ko-KR" sz="5914" dirty="0">
                <a:solidFill>
                  <a:srgbClr val="FF0000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’</a:t>
            </a:r>
            <a:r>
              <a:rPr lang="ko-KR" altLang="en-US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이 되는 </a:t>
            </a:r>
            <a:br>
              <a:rPr lang="en-US" altLang="ko-KR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</a:br>
            <a:r>
              <a:rPr lang="en-US" altLang="ko-KR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3</a:t>
            </a:r>
            <a:r>
              <a:rPr lang="ko-KR" altLang="en-US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가지 </a:t>
            </a:r>
            <a:r>
              <a:rPr lang="ko-KR" altLang="en-US" sz="5914" dirty="0">
                <a:solidFill>
                  <a:srgbClr val="FF0000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핵심 특허 기술</a:t>
            </a:r>
            <a:r>
              <a:rPr lang="ko-KR" altLang="en-US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은</a:t>
            </a:r>
            <a:r>
              <a:rPr lang="en-US" altLang="ko-KR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?</a:t>
            </a:r>
            <a:endParaRPr lang="en-US" sz="5914" dirty="0">
              <a:solidFill>
                <a:schemeClr val="bg1"/>
              </a:solidFill>
              <a:latin typeface="NanumSquareOTF" panose="020B0600000101010101" pitchFamily="34" charset="-127"/>
              <a:ea typeface="NanumSquareOTF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61082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5" name="Group 38"/>
          <p:cNvGrpSpPr>
            <a:grpSpLocks/>
          </p:cNvGrpSpPr>
          <p:nvPr/>
        </p:nvGrpSpPr>
        <p:grpSpPr bwMode="auto">
          <a:xfrm>
            <a:off x="1346925" y="1313617"/>
            <a:ext cx="10763794" cy="5012106"/>
            <a:chOff x="846106" y="2482850"/>
            <a:chExt cx="9215502" cy="4228782"/>
          </a:xfrm>
        </p:grpSpPr>
        <p:sp>
          <p:nvSpPr>
            <p:cNvPr id="8200" name="Line 3"/>
            <p:cNvSpPr>
              <a:spLocks noChangeShapeType="1"/>
            </p:cNvSpPr>
            <p:nvPr/>
          </p:nvSpPr>
          <p:spPr bwMode="auto">
            <a:xfrm>
              <a:off x="3762375" y="2484438"/>
              <a:ext cx="0" cy="3671887"/>
            </a:xfrm>
            <a:prstGeom prst="line">
              <a:avLst/>
            </a:prstGeom>
            <a:noFill/>
            <a:ln w="25400">
              <a:solidFill>
                <a:srgbClr val="00558E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1742"/>
            </a:p>
          </p:txBody>
        </p:sp>
        <p:sp>
          <p:nvSpPr>
            <p:cNvPr id="8201" name="Text Box 14"/>
            <p:cNvSpPr txBox="1">
              <a:spLocks noChangeArrowheads="1"/>
            </p:cNvSpPr>
            <p:nvPr/>
          </p:nvSpPr>
          <p:spPr bwMode="auto">
            <a:xfrm>
              <a:off x="1088041" y="4423573"/>
              <a:ext cx="1994405" cy="453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ko-KR" sz="1355" dirty="0" err="1">
                  <a:solidFill>
                    <a:srgbClr val="00558E"/>
                  </a:solidFill>
                  <a:latin typeface="Arial" charset="0"/>
                </a:rPr>
                <a:t>Solubilization</a:t>
              </a:r>
              <a:r>
                <a:rPr lang="en-US" altLang="ko-KR" sz="1355" dirty="0">
                  <a:solidFill>
                    <a:srgbClr val="00558E"/>
                  </a:solidFill>
                  <a:latin typeface="Arial" charset="0"/>
                </a:rPr>
                <a:t> Technology</a:t>
              </a:r>
            </a:p>
            <a:p>
              <a:pPr algn="ctr">
                <a:lnSpc>
                  <a:spcPct val="120000"/>
                </a:lnSpc>
              </a:pPr>
              <a:r>
                <a:rPr lang="ko-KR" altLang="en-US" sz="1161" dirty="0">
                  <a:solidFill>
                    <a:srgbClr val="00558E"/>
                  </a:solidFill>
                  <a:latin typeface="Arial" charset="0"/>
                </a:rPr>
                <a:t>수용화 기술</a:t>
              </a:r>
              <a:endParaRPr lang="en-US" altLang="ko-KR" sz="1161" dirty="0">
                <a:solidFill>
                  <a:srgbClr val="00558E"/>
                </a:solidFill>
                <a:latin typeface="Arial" charset="0"/>
              </a:endParaRPr>
            </a:p>
          </p:txBody>
        </p:sp>
        <p:sp>
          <p:nvSpPr>
            <p:cNvPr id="8202" name="Text Box 15"/>
            <p:cNvSpPr txBox="1">
              <a:spLocks noChangeArrowheads="1"/>
            </p:cNvSpPr>
            <p:nvPr/>
          </p:nvSpPr>
          <p:spPr bwMode="auto">
            <a:xfrm>
              <a:off x="4577631" y="4432256"/>
              <a:ext cx="1607382" cy="453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ko-KR" sz="1355" dirty="0">
                  <a:solidFill>
                    <a:srgbClr val="00558E"/>
                  </a:solidFill>
                  <a:latin typeface="Arial" charset="0"/>
                </a:rPr>
                <a:t>Delivery Technology</a:t>
              </a:r>
            </a:p>
            <a:p>
              <a:pPr algn="ctr">
                <a:lnSpc>
                  <a:spcPct val="120000"/>
                </a:lnSpc>
              </a:pPr>
              <a:r>
                <a:rPr lang="ko-KR" altLang="en-US" sz="1161" dirty="0">
                  <a:solidFill>
                    <a:srgbClr val="00558E"/>
                  </a:solidFill>
                  <a:latin typeface="Arial" charset="0"/>
                </a:rPr>
                <a:t>전달 기술</a:t>
              </a:r>
              <a:endParaRPr lang="en-US" altLang="ko-KR" sz="1161" dirty="0">
                <a:solidFill>
                  <a:srgbClr val="00558E"/>
                </a:solidFill>
                <a:latin typeface="Arial" charset="0"/>
              </a:endParaRPr>
            </a:p>
          </p:txBody>
        </p:sp>
        <p:sp>
          <p:nvSpPr>
            <p:cNvPr id="8203" name="Text Box 16"/>
            <p:cNvSpPr txBox="1">
              <a:spLocks noChangeArrowheads="1"/>
            </p:cNvSpPr>
            <p:nvPr/>
          </p:nvSpPr>
          <p:spPr bwMode="auto">
            <a:xfrm>
              <a:off x="7865447" y="4431974"/>
              <a:ext cx="1722665" cy="453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ko-KR" sz="1355">
                  <a:solidFill>
                    <a:srgbClr val="00558E"/>
                  </a:solidFill>
                  <a:latin typeface="Arial" charset="0"/>
                </a:rPr>
                <a:t>Hydration Technology</a:t>
              </a:r>
            </a:p>
            <a:p>
              <a:pPr algn="ctr">
                <a:lnSpc>
                  <a:spcPct val="120000"/>
                </a:lnSpc>
              </a:pPr>
              <a:r>
                <a:rPr lang="ko-KR" altLang="en-US" sz="1161">
                  <a:solidFill>
                    <a:srgbClr val="00558E"/>
                  </a:solidFill>
                  <a:latin typeface="Arial" charset="0"/>
                </a:rPr>
                <a:t>수분공급 기술</a:t>
              </a:r>
              <a:endParaRPr lang="en-US" altLang="ko-KR" sz="1161">
                <a:solidFill>
                  <a:srgbClr val="00558E"/>
                </a:solidFill>
                <a:latin typeface="Arial" charset="0"/>
              </a:endParaRPr>
            </a:p>
          </p:txBody>
        </p:sp>
        <p:sp>
          <p:nvSpPr>
            <p:cNvPr id="8204" name="Text Box 17"/>
            <p:cNvSpPr txBox="1">
              <a:spLocks noChangeArrowheads="1"/>
            </p:cNvSpPr>
            <p:nvPr/>
          </p:nvSpPr>
          <p:spPr bwMode="auto">
            <a:xfrm>
              <a:off x="846106" y="5066515"/>
              <a:ext cx="2500330" cy="1638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ct val="50000"/>
                </a:spcBef>
              </a:pPr>
              <a:r>
                <a:rPr lang="ko-KR" altLang="en-US" sz="870" dirty="0" err="1"/>
                <a:t>진세노사이드</a:t>
              </a:r>
              <a:r>
                <a:rPr lang="ko-KR" altLang="en-US" sz="870" dirty="0"/>
                <a:t> 컴파운드</a:t>
              </a:r>
              <a:r>
                <a:rPr lang="en-US" altLang="ko-KR" sz="870" dirty="0"/>
                <a:t>K</a:t>
              </a:r>
              <a:r>
                <a:rPr lang="ko-KR" altLang="en-US" sz="870" dirty="0"/>
                <a:t>를 비롯해 피부에</a:t>
              </a:r>
              <a:br>
                <a:rPr lang="ko-KR" altLang="en-US" sz="870" dirty="0"/>
              </a:br>
              <a:r>
                <a:rPr lang="ko-KR" altLang="en-US" sz="870" dirty="0"/>
                <a:t>사용되는 많은 자연 원료들은 가용성이</a:t>
              </a:r>
              <a:br>
                <a:rPr lang="ko-KR" altLang="en-US" sz="870" dirty="0"/>
              </a:br>
              <a:r>
                <a:rPr lang="ko-KR" altLang="en-US" sz="870" dirty="0"/>
                <a:t>낮은 특성이 있어 피부 흡수율이</a:t>
              </a:r>
              <a:br>
                <a:rPr lang="ko-KR" altLang="en-US" sz="870" dirty="0"/>
              </a:br>
              <a:r>
                <a:rPr lang="ko-KR" altLang="en-US" sz="870" dirty="0"/>
                <a:t>떨어집니다</a:t>
              </a:r>
              <a:r>
                <a:rPr lang="en-US" altLang="ko-KR" sz="870" dirty="0"/>
                <a:t>. </a:t>
              </a:r>
              <a:r>
                <a:rPr lang="ko-KR" altLang="en-US" sz="870" dirty="0"/>
                <a:t>그러나 </a:t>
              </a:r>
              <a:r>
                <a:rPr lang="en-US" altLang="ko-KR" sz="870" dirty="0"/>
                <a:t>VENN</a:t>
              </a:r>
              <a:r>
                <a:rPr lang="ko-KR" altLang="en-US" sz="870" dirty="0"/>
                <a:t>의 </a:t>
              </a:r>
              <a:r>
                <a:rPr lang="en-US" altLang="ko-KR" sz="870" dirty="0" err="1"/>
                <a:t>Solubilzation</a:t>
              </a:r>
              <a:br>
                <a:rPr lang="ko-KR" altLang="en-US" sz="870" dirty="0"/>
              </a:br>
              <a:r>
                <a:rPr lang="en-US" altLang="ko-KR" sz="870" dirty="0"/>
                <a:t>Technology (</a:t>
              </a:r>
              <a:r>
                <a:rPr lang="ko-KR" altLang="en-US" sz="870" dirty="0"/>
                <a:t>수용화 기술</a:t>
              </a:r>
              <a:r>
                <a:rPr lang="en-US" altLang="ko-KR" sz="870" dirty="0"/>
                <a:t>)</a:t>
              </a:r>
              <a:r>
                <a:rPr lang="ko-KR" altLang="en-US" sz="870" dirty="0"/>
                <a:t>는 피부에 쉽게</a:t>
              </a:r>
              <a:br>
                <a:rPr lang="ko-KR" altLang="en-US" sz="870" dirty="0"/>
              </a:br>
              <a:r>
                <a:rPr lang="ko-KR" altLang="en-US" sz="870" dirty="0"/>
                <a:t>스며들지 않는 원료들을 효과적으로</a:t>
              </a:r>
              <a:br>
                <a:rPr lang="ko-KR" altLang="en-US" sz="870" dirty="0"/>
              </a:br>
              <a:r>
                <a:rPr lang="ko-KR" altLang="en-US" sz="870" dirty="0"/>
                <a:t>용해하여 피부에 침투할 수 있도록</a:t>
              </a:r>
              <a:br>
                <a:rPr lang="ko-KR" altLang="en-US" sz="870" dirty="0"/>
              </a:br>
              <a:r>
                <a:rPr lang="ko-KR" altLang="en-US" sz="870" dirty="0"/>
                <a:t>도와줍니다</a:t>
              </a:r>
              <a:r>
                <a:rPr lang="en-US" altLang="ko-KR" sz="870" dirty="0"/>
                <a:t>.</a:t>
              </a:r>
            </a:p>
            <a:p>
              <a:pPr algn="ctr">
                <a:lnSpc>
                  <a:spcPct val="130000"/>
                </a:lnSpc>
                <a:spcBef>
                  <a:spcPct val="50000"/>
                </a:spcBef>
              </a:pPr>
              <a:endParaRPr lang="en-US" altLang="ko-KR" sz="870" dirty="0">
                <a:solidFill>
                  <a:srgbClr val="5F5F5F"/>
                </a:solidFill>
                <a:latin typeface="돋움" pitchFamily="50" charset="-127"/>
                <a:ea typeface="돋움" pitchFamily="50" charset="-127"/>
              </a:endParaRPr>
            </a:p>
            <a:p>
              <a:pPr algn="ctr">
                <a:lnSpc>
                  <a:spcPct val="130000"/>
                </a:lnSpc>
                <a:spcBef>
                  <a:spcPct val="50000"/>
                </a:spcBef>
              </a:pPr>
              <a:r>
                <a:rPr lang="ko-KR" altLang="en-US" sz="870" dirty="0">
                  <a:solidFill>
                    <a:srgbClr val="FF0000"/>
                  </a:solidFill>
                  <a:latin typeface="돋움" pitchFamily="50" charset="-127"/>
                  <a:ea typeface="돋움" pitchFamily="50" charset="-127"/>
                </a:rPr>
                <a:t>특허 출원번호 </a:t>
              </a:r>
              <a:r>
                <a:rPr lang="en-US" altLang="ko-KR" sz="870" dirty="0">
                  <a:solidFill>
                    <a:srgbClr val="FF0000"/>
                  </a:solidFill>
                  <a:latin typeface="돋움" pitchFamily="50" charset="-127"/>
                  <a:ea typeface="돋움" pitchFamily="50" charset="-127"/>
                </a:rPr>
                <a:t>: 10-2017-0160518</a:t>
              </a:r>
              <a:endParaRPr lang="ko-KR" altLang="en-US" sz="870" dirty="0">
                <a:solidFill>
                  <a:srgbClr val="FF0000"/>
                </a:solidFill>
                <a:latin typeface="돋움" pitchFamily="50" charset="-127"/>
                <a:ea typeface="돋움" pitchFamily="50" charset="-127"/>
              </a:endParaRPr>
            </a:p>
          </p:txBody>
        </p:sp>
        <p:sp>
          <p:nvSpPr>
            <p:cNvPr id="8205" name="Text Box 18"/>
            <p:cNvSpPr txBox="1">
              <a:spLocks noChangeArrowheads="1"/>
            </p:cNvSpPr>
            <p:nvPr/>
          </p:nvSpPr>
          <p:spPr bwMode="auto">
            <a:xfrm>
              <a:off x="4288813" y="5253934"/>
              <a:ext cx="2139882" cy="1457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ct val="50000"/>
                </a:spcBef>
              </a:pPr>
              <a:r>
                <a:rPr lang="en-US" altLang="ko-KR" sz="870" dirty="0"/>
                <a:t>VENN</a:t>
              </a:r>
              <a:r>
                <a:rPr lang="ko-KR" altLang="en-US" sz="870" dirty="0"/>
                <a:t>의 </a:t>
              </a:r>
              <a:r>
                <a:rPr lang="en-US" altLang="ko-KR" sz="870" dirty="0"/>
                <a:t>delivery technology(</a:t>
              </a:r>
              <a:r>
                <a:rPr lang="ko-KR" altLang="en-US" sz="870" dirty="0"/>
                <a:t>전달 기술</a:t>
              </a:r>
              <a:r>
                <a:rPr lang="en-US" altLang="ko-KR" sz="870" dirty="0"/>
                <a:t>)</a:t>
              </a:r>
              <a:r>
                <a:rPr lang="ko-KR" altLang="en-US" sz="870" dirty="0"/>
                <a:t>는</a:t>
              </a:r>
              <a:br>
                <a:rPr lang="ko-KR" altLang="en-US" sz="870" dirty="0"/>
              </a:br>
              <a:r>
                <a:rPr lang="ko-KR" altLang="en-US" sz="870" dirty="0"/>
                <a:t>제품의 핵심 영양분을 </a:t>
              </a:r>
              <a:r>
                <a:rPr lang="ko-KR" altLang="en-US" sz="870" dirty="0" err="1"/>
                <a:t>친수성</a:t>
              </a:r>
              <a:r>
                <a:rPr lang="en-US" altLang="ko-KR" sz="870" dirty="0"/>
                <a:t>-</a:t>
              </a:r>
              <a:r>
                <a:rPr lang="ko-KR" altLang="en-US" sz="870" dirty="0" err="1"/>
                <a:t>친유성</a:t>
              </a:r>
              <a:r>
                <a:rPr lang="ko-KR" altLang="en-US" sz="870" dirty="0"/>
                <a:t> 구조를</a:t>
              </a:r>
              <a:br>
                <a:rPr lang="ko-KR" altLang="en-US" sz="870" dirty="0"/>
              </a:br>
              <a:r>
                <a:rPr lang="ko-KR" altLang="en-US" sz="870" dirty="0"/>
                <a:t>반복하는 다중 층 전달체를 통하여 피부 속까지</a:t>
              </a:r>
              <a:br>
                <a:rPr lang="ko-KR" altLang="en-US" sz="870" dirty="0"/>
              </a:br>
              <a:r>
                <a:rPr lang="ko-KR" altLang="en-US" sz="870" dirty="0"/>
                <a:t>효과적으로 전달합니다</a:t>
              </a:r>
              <a:r>
                <a:rPr lang="en-US" altLang="ko-KR" sz="870" dirty="0"/>
                <a:t>.</a:t>
              </a:r>
            </a:p>
            <a:p>
              <a:pPr algn="ctr">
                <a:lnSpc>
                  <a:spcPct val="130000"/>
                </a:lnSpc>
                <a:spcBef>
                  <a:spcPct val="50000"/>
                </a:spcBef>
              </a:pPr>
              <a:endParaRPr lang="en-US" altLang="ko-KR" sz="870" dirty="0">
                <a:solidFill>
                  <a:srgbClr val="5F5F5F"/>
                </a:solidFill>
                <a:latin typeface="돋움" pitchFamily="50" charset="-127"/>
                <a:ea typeface="돋움" pitchFamily="50" charset="-127"/>
              </a:endParaRPr>
            </a:p>
            <a:p>
              <a:pPr algn="ctr">
                <a:lnSpc>
                  <a:spcPct val="130000"/>
                </a:lnSpc>
                <a:spcBef>
                  <a:spcPct val="50000"/>
                </a:spcBef>
              </a:pPr>
              <a:endParaRPr lang="en-US" altLang="ko-KR" sz="870" dirty="0">
                <a:solidFill>
                  <a:srgbClr val="5F5F5F"/>
                </a:solidFill>
                <a:latin typeface="돋움" pitchFamily="50" charset="-127"/>
                <a:ea typeface="돋움" pitchFamily="50" charset="-127"/>
              </a:endParaRPr>
            </a:p>
            <a:p>
              <a:pPr algn="ctr">
                <a:lnSpc>
                  <a:spcPct val="130000"/>
                </a:lnSpc>
                <a:spcBef>
                  <a:spcPct val="50000"/>
                </a:spcBef>
              </a:pPr>
              <a:endParaRPr lang="en-US" altLang="ko-KR" sz="870" dirty="0">
                <a:solidFill>
                  <a:srgbClr val="5F5F5F"/>
                </a:solidFill>
                <a:latin typeface="돋움" pitchFamily="50" charset="-127"/>
                <a:ea typeface="돋움" pitchFamily="50" charset="-127"/>
              </a:endParaRPr>
            </a:p>
            <a:p>
              <a:pPr algn="ctr">
                <a:lnSpc>
                  <a:spcPct val="130000"/>
                </a:lnSpc>
                <a:spcBef>
                  <a:spcPct val="50000"/>
                </a:spcBef>
              </a:pPr>
              <a:r>
                <a:rPr lang="ko-KR" altLang="en-US" sz="870" dirty="0">
                  <a:solidFill>
                    <a:srgbClr val="FF0000"/>
                  </a:solidFill>
                  <a:latin typeface="돋움" pitchFamily="50" charset="-127"/>
                  <a:ea typeface="돋움" pitchFamily="50" charset="-127"/>
                </a:rPr>
                <a:t>특허 출원번호 </a:t>
              </a:r>
              <a:r>
                <a:rPr lang="en-US" altLang="ko-KR" sz="870" dirty="0">
                  <a:solidFill>
                    <a:srgbClr val="FF0000"/>
                  </a:solidFill>
                  <a:latin typeface="돋움" pitchFamily="50" charset="-127"/>
                  <a:ea typeface="돋움" pitchFamily="50" charset="-127"/>
                </a:rPr>
                <a:t>: 10-2018-0004854</a:t>
              </a:r>
              <a:endParaRPr lang="ko-KR" altLang="en-US" sz="870" dirty="0">
                <a:solidFill>
                  <a:srgbClr val="FF0000"/>
                </a:solidFill>
                <a:latin typeface="돋움" pitchFamily="50" charset="-127"/>
                <a:ea typeface="돋움" pitchFamily="50" charset="-127"/>
              </a:endParaRPr>
            </a:p>
          </p:txBody>
        </p:sp>
        <p:sp>
          <p:nvSpPr>
            <p:cNvPr id="8206" name="Text Box 19"/>
            <p:cNvSpPr txBox="1">
              <a:spLocks noChangeArrowheads="1"/>
            </p:cNvSpPr>
            <p:nvPr/>
          </p:nvSpPr>
          <p:spPr bwMode="auto">
            <a:xfrm>
              <a:off x="7632716" y="5242203"/>
              <a:ext cx="2428892" cy="1457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ct val="50000"/>
                </a:spcBef>
              </a:pPr>
              <a:r>
                <a:rPr lang="en-US" altLang="ko-KR" sz="870" dirty="0"/>
                <a:t>VENN</a:t>
              </a:r>
              <a:r>
                <a:rPr lang="ko-KR" altLang="en-US" sz="870" dirty="0"/>
                <a:t>의 </a:t>
              </a:r>
              <a:r>
                <a:rPr lang="en-US" altLang="ko-KR" sz="870" dirty="0"/>
                <a:t>Hydration Technology(</a:t>
              </a:r>
              <a:r>
                <a:rPr lang="ko-KR" altLang="en-US" sz="870" dirty="0"/>
                <a:t>수분 공급</a:t>
              </a:r>
              <a:br>
                <a:rPr lang="ko-KR" altLang="en-US" sz="870" dirty="0"/>
              </a:br>
              <a:r>
                <a:rPr lang="ko-KR" altLang="en-US" sz="870" dirty="0"/>
                <a:t>기술</a:t>
              </a:r>
              <a:r>
                <a:rPr lang="en-US" altLang="ko-KR" sz="870" dirty="0"/>
                <a:t>)</a:t>
              </a:r>
              <a:r>
                <a:rPr lang="ko-KR" altLang="en-US" sz="870" dirty="0"/>
                <a:t>는 피부 </a:t>
              </a:r>
              <a:r>
                <a:rPr lang="ko-KR" altLang="en-US" sz="870" dirty="0" err="1"/>
                <a:t>표면뿐</a:t>
              </a:r>
              <a:r>
                <a:rPr lang="ko-KR" altLang="en-US" sz="870" dirty="0"/>
                <a:t> 아니라 피부 속까지</a:t>
              </a:r>
              <a:br>
                <a:rPr lang="ko-KR" altLang="en-US" sz="870" dirty="0"/>
              </a:br>
              <a:r>
                <a:rPr lang="ko-KR" altLang="en-US" sz="870" dirty="0"/>
                <a:t>수분을 침투시켜 최대 </a:t>
              </a:r>
              <a:r>
                <a:rPr lang="en-US" altLang="ko-KR" sz="870" dirty="0"/>
                <a:t>24</a:t>
              </a:r>
              <a:r>
                <a:rPr lang="ko-KR" altLang="en-US" sz="870" dirty="0"/>
                <a:t>시간 동안 피부가 수분을 유지할 수 있도록 도와줍니다</a:t>
              </a:r>
              <a:r>
                <a:rPr lang="en-US" altLang="ko-KR" sz="870" dirty="0"/>
                <a:t>.</a:t>
              </a:r>
            </a:p>
            <a:p>
              <a:pPr algn="ctr">
                <a:lnSpc>
                  <a:spcPct val="130000"/>
                </a:lnSpc>
                <a:spcBef>
                  <a:spcPct val="50000"/>
                </a:spcBef>
              </a:pPr>
              <a:endParaRPr lang="en-US" altLang="ko-KR" sz="870" dirty="0">
                <a:solidFill>
                  <a:srgbClr val="5F5F5F"/>
                </a:solidFill>
                <a:latin typeface="돋움" pitchFamily="50" charset="-127"/>
                <a:ea typeface="돋움" pitchFamily="50" charset="-127"/>
              </a:endParaRPr>
            </a:p>
            <a:p>
              <a:pPr algn="ctr">
                <a:lnSpc>
                  <a:spcPct val="130000"/>
                </a:lnSpc>
                <a:spcBef>
                  <a:spcPct val="50000"/>
                </a:spcBef>
              </a:pPr>
              <a:endParaRPr lang="en-US" altLang="ko-KR" sz="870" dirty="0">
                <a:solidFill>
                  <a:srgbClr val="5F5F5F"/>
                </a:solidFill>
                <a:latin typeface="돋움" pitchFamily="50" charset="-127"/>
                <a:ea typeface="돋움" pitchFamily="50" charset="-127"/>
              </a:endParaRPr>
            </a:p>
            <a:p>
              <a:pPr algn="ctr">
                <a:lnSpc>
                  <a:spcPct val="130000"/>
                </a:lnSpc>
                <a:spcBef>
                  <a:spcPct val="50000"/>
                </a:spcBef>
              </a:pPr>
              <a:endParaRPr lang="en-US" altLang="ko-KR" sz="870" dirty="0">
                <a:solidFill>
                  <a:srgbClr val="5F5F5F"/>
                </a:solidFill>
                <a:latin typeface="돋움" pitchFamily="50" charset="-127"/>
                <a:ea typeface="돋움" pitchFamily="50" charset="-127"/>
              </a:endParaRPr>
            </a:p>
            <a:p>
              <a:pPr algn="ctr">
                <a:lnSpc>
                  <a:spcPct val="130000"/>
                </a:lnSpc>
                <a:spcBef>
                  <a:spcPct val="50000"/>
                </a:spcBef>
              </a:pPr>
              <a:r>
                <a:rPr lang="ko-KR" altLang="en-US" sz="870" dirty="0">
                  <a:solidFill>
                    <a:srgbClr val="FF0000"/>
                  </a:solidFill>
                  <a:latin typeface="돋움" pitchFamily="50" charset="-127"/>
                  <a:ea typeface="돋움" pitchFamily="50" charset="-127"/>
                </a:rPr>
                <a:t>특허 출원번호 </a:t>
              </a:r>
              <a:r>
                <a:rPr lang="en-US" altLang="ko-KR" sz="870" dirty="0">
                  <a:solidFill>
                    <a:srgbClr val="FF0000"/>
                  </a:solidFill>
                  <a:latin typeface="돋움" pitchFamily="50" charset="-127"/>
                  <a:ea typeface="돋움" pitchFamily="50" charset="-127"/>
                </a:rPr>
                <a:t>: 10-2018-0005012</a:t>
              </a:r>
              <a:endParaRPr lang="ko-KR" altLang="en-US" sz="870" dirty="0">
                <a:solidFill>
                  <a:srgbClr val="FF0000"/>
                </a:solidFill>
                <a:latin typeface="돋움" pitchFamily="50" charset="-127"/>
                <a:ea typeface="돋움" pitchFamily="50" charset="-127"/>
              </a:endParaRPr>
            </a:p>
          </p:txBody>
        </p:sp>
        <p:sp>
          <p:nvSpPr>
            <p:cNvPr id="8207" name="Line 23"/>
            <p:cNvSpPr>
              <a:spLocks noChangeShapeType="1"/>
            </p:cNvSpPr>
            <p:nvPr/>
          </p:nvSpPr>
          <p:spPr bwMode="auto">
            <a:xfrm>
              <a:off x="6931025" y="2482850"/>
              <a:ext cx="0" cy="3671888"/>
            </a:xfrm>
            <a:prstGeom prst="line">
              <a:avLst/>
            </a:prstGeom>
            <a:noFill/>
            <a:ln w="25400">
              <a:solidFill>
                <a:srgbClr val="00558E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1742"/>
            </a:p>
          </p:txBody>
        </p:sp>
        <p:pic>
          <p:nvPicPr>
            <p:cNvPr id="8208" name="Picture 2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489444" y="2780499"/>
              <a:ext cx="1752600" cy="155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9" name="Picture 2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74734" y="2780499"/>
              <a:ext cx="1609725" cy="148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10" name="Picture 2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989906" y="2709061"/>
              <a:ext cx="1524000" cy="1504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7D4834B3-DA6B-3513-F697-5CF6A32D309A}"/>
              </a:ext>
            </a:extLst>
          </p:cNvPr>
          <p:cNvGrpSpPr/>
          <p:nvPr/>
        </p:nvGrpSpPr>
        <p:grpSpPr>
          <a:xfrm>
            <a:off x="3890226" y="752253"/>
            <a:ext cx="4896254" cy="517579"/>
            <a:chOff x="1863119" y="1378904"/>
            <a:chExt cx="4590238" cy="485230"/>
          </a:xfrm>
        </p:grpSpPr>
        <p:pic>
          <p:nvPicPr>
            <p:cNvPr id="8194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863119" y="1378904"/>
              <a:ext cx="4590238" cy="485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196" name="Group 32"/>
            <p:cNvGrpSpPr>
              <a:grpSpLocks/>
            </p:cNvGrpSpPr>
            <p:nvPr/>
          </p:nvGrpSpPr>
          <p:grpSpPr bwMode="auto">
            <a:xfrm>
              <a:off x="2410314" y="1403966"/>
              <a:ext cx="3775790" cy="365725"/>
              <a:chOff x="1283031" y="1280301"/>
              <a:chExt cx="4162848" cy="401696"/>
            </a:xfrm>
          </p:grpSpPr>
          <p:sp>
            <p:nvSpPr>
              <p:cNvPr id="8198" name="Text Box 49"/>
              <p:cNvSpPr txBox="1">
                <a:spLocks noChangeArrowheads="1"/>
              </p:cNvSpPr>
              <p:nvPr/>
            </p:nvSpPr>
            <p:spPr bwMode="auto">
              <a:xfrm>
                <a:off x="1283031" y="1280301"/>
                <a:ext cx="3854209" cy="4016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935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CONCENTRIC  TECHNOLOGY</a:t>
                </a:r>
              </a:p>
            </p:txBody>
          </p:sp>
          <p:sp>
            <p:nvSpPr>
              <p:cNvPr id="8199" name="Rectangle 30"/>
              <p:cNvSpPr>
                <a:spLocks noChangeArrowheads="1"/>
              </p:cNvSpPr>
              <p:nvPr/>
            </p:nvSpPr>
            <p:spPr bwMode="auto">
              <a:xfrm>
                <a:off x="4996536" y="1280301"/>
                <a:ext cx="449343" cy="3097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ko-KR" sz="1355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TM</a:t>
                </a:r>
                <a:endParaRPr lang="ko-KR" altLang="en-US" sz="1548">
                  <a:solidFill>
                    <a:schemeClr val="bg1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pic>
        <p:nvPicPr>
          <p:cNvPr id="3" name="object 11">
            <a:extLst>
              <a:ext uri="{FF2B5EF4-FFF2-40B4-BE49-F238E27FC236}">
                <a16:creationId xmlns:a16="http://schemas.microsoft.com/office/drawing/2014/main" id="{44F72250-945C-C7D7-C8BE-68681FBBF6E0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9593" y="6367443"/>
            <a:ext cx="12827150" cy="293303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>
            <a:extLst>
              <a:ext uri="{FF2B5EF4-FFF2-40B4-BE49-F238E27FC236}">
                <a16:creationId xmlns:a16="http://schemas.microsoft.com/office/drawing/2014/main" id="{19D2D2E8-35CE-E74F-9389-F098E9E53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5563" y="767686"/>
            <a:ext cx="2800597" cy="2746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4">
            <a:extLst>
              <a:ext uri="{FF2B5EF4-FFF2-40B4-BE49-F238E27FC236}">
                <a16:creationId xmlns:a16="http://schemas.microsoft.com/office/drawing/2014/main" id="{12FEC17F-FBE8-7854-FDE8-9F0A1DA20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8249" y="3334129"/>
            <a:ext cx="4926349" cy="1144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2987" dirty="0" err="1">
                <a:solidFill>
                  <a:srgbClr val="00558E"/>
                </a:solidFill>
                <a:latin typeface="Arial" charset="0"/>
              </a:rPr>
              <a:t>Solubilization</a:t>
            </a:r>
            <a:r>
              <a:rPr lang="en-US" altLang="ko-KR" sz="2987" dirty="0">
                <a:solidFill>
                  <a:srgbClr val="00558E"/>
                </a:solidFill>
                <a:latin typeface="Arial" charset="0"/>
              </a:rPr>
              <a:t> Technology</a:t>
            </a:r>
          </a:p>
          <a:p>
            <a:pPr algn="ctr">
              <a:lnSpc>
                <a:spcPct val="120000"/>
              </a:lnSpc>
            </a:pPr>
            <a:r>
              <a:rPr lang="ko-KR" altLang="en-US" sz="2987" dirty="0">
                <a:solidFill>
                  <a:srgbClr val="00558E"/>
                </a:solidFill>
                <a:latin typeface="Arial" charset="0"/>
              </a:rPr>
              <a:t>수용화 기술</a:t>
            </a:r>
            <a:endParaRPr lang="en-US" altLang="ko-KR" sz="2987" dirty="0">
              <a:solidFill>
                <a:srgbClr val="00558E"/>
              </a:solidFill>
              <a:latin typeface="Arial" charset="0"/>
            </a:endParaRPr>
          </a:p>
        </p:txBody>
      </p:sp>
      <p:sp>
        <p:nvSpPr>
          <p:cNvPr id="4" name="Text Box 17">
            <a:extLst>
              <a:ext uri="{FF2B5EF4-FFF2-40B4-BE49-F238E27FC236}">
                <a16:creationId xmlns:a16="http://schemas.microsoft.com/office/drawing/2014/main" id="{E8365091-E148-52CC-250E-0650B49A5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363" y="4815361"/>
            <a:ext cx="6811689" cy="4052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ko-KR" altLang="en-US" sz="2133" dirty="0" err="1"/>
              <a:t>진세노사이드</a:t>
            </a:r>
            <a:r>
              <a:rPr lang="ko-KR" altLang="en-US" sz="2133" dirty="0"/>
              <a:t> 컴파운드</a:t>
            </a:r>
            <a:r>
              <a:rPr lang="en-US" altLang="ko-KR" sz="2133" dirty="0"/>
              <a:t>K</a:t>
            </a:r>
            <a:r>
              <a:rPr lang="ko-KR" altLang="en-US" sz="2133" dirty="0"/>
              <a:t>를 비롯해 피부에</a:t>
            </a:r>
            <a:br>
              <a:rPr lang="ko-KR" altLang="en-US" sz="2133" dirty="0"/>
            </a:br>
            <a:r>
              <a:rPr lang="ko-KR" altLang="en-US" sz="2133" dirty="0"/>
              <a:t>사용되는 많은 자연 원료들은 가용성이</a:t>
            </a:r>
            <a:br>
              <a:rPr lang="ko-KR" altLang="en-US" sz="2133" dirty="0"/>
            </a:br>
            <a:r>
              <a:rPr lang="ko-KR" altLang="en-US" sz="2133" dirty="0"/>
              <a:t>낮은 특성이 있어 피부 흡수율이</a:t>
            </a:r>
            <a:br>
              <a:rPr lang="ko-KR" altLang="en-US" sz="2133" dirty="0"/>
            </a:br>
            <a:r>
              <a:rPr lang="ko-KR" altLang="en-US" sz="2133" dirty="0"/>
              <a:t>떨어집니다</a:t>
            </a:r>
            <a:r>
              <a:rPr lang="en-US" altLang="ko-KR" sz="2133" dirty="0"/>
              <a:t>. </a:t>
            </a:r>
          </a:p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ko-KR" altLang="en-US" sz="2133" dirty="0"/>
              <a:t>그러나 </a:t>
            </a:r>
            <a:r>
              <a:rPr lang="en-US" altLang="ko-KR" sz="2133" dirty="0"/>
              <a:t>VENN</a:t>
            </a:r>
            <a:r>
              <a:rPr lang="ko-KR" altLang="en-US" sz="2133" dirty="0"/>
              <a:t>의 </a:t>
            </a:r>
            <a:r>
              <a:rPr lang="en-US" altLang="ko-KR" sz="2133" dirty="0" err="1"/>
              <a:t>Solubilzation</a:t>
            </a:r>
            <a:br>
              <a:rPr lang="ko-KR" altLang="en-US" sz="2133" dirty="0"/>
            </a:br>
            <a:r>
              <a:rPr lang="en-US" altLang="ko-KR" sz="2133" dirty="0"/>
              <a:t>Technology (</a:t>
            </a:r>
            <a:r>
              <a:rPr lang="ko-KR" altLang="en-US" sz="2133" dirty="0"/>
              <a:t>수용화 기술</a:t>
            </a:r>
            <a:r>
              <a:rPr lang="en-US" altLang="ko-KR" sz="2133" dirty="0"/>
              <a:t>)</a:t>
            </a:r>
            <a:r>
              <a:rPr lang="ko-KR" altLang="en-US" sz="2133" dirty="0"/>
              <a:t>는 피부에 쉽게</a:t>
            </a:r>
            <a:br>
              <a:rPr lang="ko-KR" altLang="en-US" sz="2133" dirty="0"/>
            </a:br>
            <a:r>
              <a:rPr lang="ko-KR" altLang="en-US" sz="2133" dirty="0"/>
              <a:t>스며들지 않는 원료들을 효과적으로</a:t>
            </a:r>
            <a:br>
              <a:rPr lang="ko-KR" altLang="en-US" sz="2133" dirty="0"/>
            </a:br>
            <a:r>
              <a:rPr lang="ko-KR" altLang="en-US" sz="2133" dirty="0"/>
              <a:t>용해하여 피부에 침투할 수 있도록</a:t>
            </a:r>
            <a:br>
              <a:rPr lang="ko-KR" altLang="en-US" sz="2133" dirty="0"/>
            </a:br>
            <a:r>
              <a:rPr lang="ko-KR" altLang="en-US" sz="2133" dirty="0"/>
              <a:t>도와줍니다</a:t>
            </a:r>
            <a:r>
              <a:rPr lang="en-US" altLang="ko-KR" sz="2133" dirty="0"/>
              <a:t>.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720D1AC-4130-B05F-5E07-71974DB56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239974"/>
            <a:ext cx="4879233" cy="704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06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>
          <a:xfrm>
            <a:off x="12821727" y="8156740"/>
            <a:ext cx="149400" cy="131254"/>
          </a:xfrm>
          <a:prstGeom prst="rect">
            <a:avLst/>
          </a:prstGeom>
        </p:spPr>
        <p:txBody>
          <a:bodyPr/>
          <a:lstStyle/>
          <a:p>
            <a:pPr marL="36125">
              <a:spcBef>
                <a:spcPts val="157"/>
              </a:spcBef>
            </a:pPr>
            <a:fld id="{81D60167-4931-47E6-BA6A-407CBD079E47}" type="slidenum">
              <a:rPr lang="uk-UA" spc="-35"/>
              <a:pPr marL="36125">
                <a:spcBef>
                  <a:spcPts val="157"/>
                </a:spcBef>
              </a:pPr>
              <a:t>7</a:t>
            </a:fld>
            <a:endParaRPr lang="uk-UA" spc="-35" dirty="0"/>
          </a:p>
        </p:txBody>
      </p:sp>
      <p:pic>
        <p:nvPicPr>
          <p:cNvPr id="8" name="Picture 7" descr="A picture containing standing, holding, man, water&#10;&#10;Description automatically generated">
            <a:extLst>
              <a:ext uri="{FF2B5EF4-FFF2-40B4-BE49-F238E27FC236}">
                <a16:creationId xmlns:a16="http://schemas.microsoft.com/office/drawing/2014/main" id="{079B9394-10D0-4950-B852-A8865C8C7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295" y="1408855"/>
            <a:ext cx="7130062" cy="7130062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02E0E109-5A9F-4926-A3EA-F3616456294C}"/>
              </a:ext>
            </a:extLst>
          </p:cNvPr>
          <p:cNvSpPr txBox="1">
            <a:spLocks/>
          </p:cNvSpPr>
          <p:nvPr/>
        </p:nvSpPr>
        <p:spPr>
          <a:xfrm>
            <a:off x="325120" y="2709334"/>
            <a:ext cx="6068907" cy="4985173"/>
          </a:xfrm>
          <a:prstGeom prst="rect">
            <a:avLst/>
          </a:prstGeom>
        </p:spPr>
        <p:txBody>
          <a:bodyPr anchor="t"/>
          <a:lstStyle>
            <a:lvl1pPr marL="0" algn="ctr">
              <a:defRPr baseline="0">
                <a:latin typeface="Lomino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l" latinLnBrk="1">
              <a:lnSpc>
                <a:spcPct val="150000"/>
              </a:lnSpc>
            </a:pP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Solubilization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Technology  |  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수용화 기술</a:t>
            </a:r>
            <a:endParaRPr lang="en-US" altLang="ko-KR" sz="1565" dirty="0">
              <a:solidFill>
                <a:srgbClr val="153943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43841" indent="-243841" algn="l" latinLnBrk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Patent No. 10-2055210: 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진세노사이드 컴파운드 케이의 수용화 방법과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진세노사이드 컴파운드 케이의 수용화 혼합물</a:t>
            </a:r>
            <a:endParaRPr lang="en-US" altLang="ko-KR" sz="1565" dirty="0">
              <a:solidFill>
                <a:srgbClr val="153943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43841" indent="-243841" algn="l" latinLnBrk="1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altLang="ko-KR" sz="1565" dirty="0">
              <a:solidFill>
                <a:srgbClr val="153943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 latinLnBrk="1">
              <a:lnSpc>
                <a:spcPct val="150000"/>
              </a:lnSpc>
            </a:pP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“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진세노사이드 컴파운드 케이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”</a:t>
            </a:r>
          </a:p>
          <a:p>
            <a:pPr marL="243841" indent="-243841" algn="l" latinLnBrk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인류의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1/4</a:t>
            </a:r>
            <a:r>
              <a:rPr lang="ko-KR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는 진세노사이드를 흡수할 수 있는 체내 미생물을 보유하고 있지 않아 인삼의 효능을 보기 어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려움</a:t>
            </a:r>
            <a:endParaRPr lang="en-US" altLang="ko-KR" sz="1565" dirty="0">
              <a:solidFill>
                <a:srgbClr val="153943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43841" indent="-243841" algn="l" latinLnBrk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인삼 사포닌으로부터 미생물 발효를 통한 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bio-conversion 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기술을 통해 얻어진 </a:t>
            </a:r>
            <a:r>
              <a:rPr lang="ko-KR" altLang="ko-KR" sz="1565" u="sng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효소 분해가 완료된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인삼 사포닌의 </a:t>
            </a:r>
            <a:r>
              <a:rPr lang="ko-KR" altLang="en-US" sz="1565" u="sng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최종 생리활성 물질</a:t>
            </a:r>
            <a:endParaRPr lang="en-US" altLang="ko-KR" sz="1565" dirty="0">
              <a:solidFill>
                <a:srgbClr val="153943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43841" indent="-243841" algn="l" latinLnBrk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세계 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대 항산화 중 하나</a:t>
            </a:r>
            <a:endParaRPr lang="en-US" altLang="ko-KR" sz="1565" dirty="0">
              <a:solidFill>
                <a:srgbClr val="153943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43841" indent="-243841" algn="l" latinLnBrk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강력한 항산화 효과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노화 방지 등 피부 보호 작용 등의 효능</a:t>
            </a:r>
            <a:endParaRPr lang="en-US" altLang="ko-KR" sz="1565" dirty="0">
              <a:solidFill>
                <a:srgbClr val="153943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43841" indent="-243841" algn="l" latinLnBrk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비타민 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와 비슷한 항산화력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그러나 온도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광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공기 중에 노출 시 비타민 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는 파괴되지만 컴파운드 케이는 안정하게 유지</a:t>
            </a:r>
            <a:endParaRPr lang="en-US" altLang="ko-KR" sz="1565" dirty="0">
              <a:solidFill>
                <a:srgbClr val="153943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43841" indent="-243841" algn="l" latinLnBrk="1">
              <a:lnSpc>
                <a:spcPts val="2475"/>
              </a:lnSpc>
              <a:buFont typeface="Wingdings" panose="05000000000000000000" pitchFamily="2" charset="2"/>
              <a:buChar char="§"/>
            </a:pPr>
            <a:endParaRPr lang="en-US" altLang="ko-KR" sz="1565" dirty="0">
              <a:solidFill>
                <a:srgbClr val="153943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 latinLnBrk="1">
              <a:lnSpc>
                <a:spcPts val="2475"/>
              </a:lnSpc>
            </a:pPr>
            <a:endParaRPr lang="en-US" altLang="ko-KR" sz="1565" dirty="0">
              <a:solidFill>
                <a:srgbClr val="153943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9E9F5957-F2E7-208A-BCDC-3AAABEFBA59D}"/>
              </a:ext>
            </a:extLst>
          </p:cNvPr>
          <p:cNvSpPr/>
          <p:nvPr/>
        </p:nvSpPr>
        <p:spPr>
          <a:xfrm>
            <a:off x="0" y="8349948"/>
            <a:ext cx="2171338" cy="1135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560"/>
          </a:p>
        </p:txBody>
      </p:sp>
    </p:spTree>
    <p:extLst>
      <p:ext uri="{BB962C8B-B14F-4D97-AF65-F5344CB8AC3E}">
        <p14:creationId xmlns:p14="http://schemas.microsoft.com/office/powerpoint/2010/main" val="1467287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>
          <a:xfrm>
            <a:off x="12821727" y="8156740"/>
            <a:ext cx="149400" cy="131254"/>
          </a:xfrm>
          <a:prstGeom prst="rect">
            <a:avLst/>
          </a:prstGeom>
        </p:spPr>
        <p:txBody>
          <a:bodyPr/>
          <a:lstStyle/>
          <a:p>
            <a:pPr marL="36125">
              <a:spcBef>
                <a:spcPts val="157"/>
              </a:spcBef>
            </a:pPr>
            <a:fld id="{81D60167-4931-47E6-BA6A-407CBD079E47}" type="slidenum">
              <a:rPr lang="uk-UA" spc="-35"/>
              <a:pPr marL="36125">
                <a:spcBef>
                  <a:spcPts val="157"/>
                </a:spcBef>
              </a:pPr>
              <a:t>8</a:t>
            </a:fld>
            <a:endParaRPr lang="uk-UA" spc="-35" dirty="0"/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02E0E109-5A9F-4926-A3EA-F3616456294C}"/>
              </a:ext>
            </a:extLst>
          </p:cNvPr>
          <p:cNvSpPr txBox="1">
            <a:spLocks/>
          </p:cNvSpPr>
          <p:nvPr/>
        </p:nvSpPr>
        <p:spPr>
          <a:xfrm>
            <a:off x="433493" y="2709333"/>
            <a:ext cx="5743787" cy="5201920"/>
          </a:xfrm>
          <a:prstGeom prst="rect">
            <a:avLst/>
          </a:prstGeom>
        </p:spPr>
        <p:txBody>
          <a:bodyPr anchor="t"/>
          <a:lstStyle>
            <a:lvl1pPr marL="0" algn="ctr">
              <a:defRPr baseline="0">
                <a:latin typeface="Lomino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l" latinLnBrk="1">
              <a:lnSpc>
                <a:spcPct val="150000"/>
              </a:lnSpc>
            </a:pP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The Problem</a:t>
            </a:r>
          </a:p>
          <a:p>
            <a:pPr marL="243841" indent="-243841" algn="l" latinLnBrk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컴파운드 케이는 물에 녹지 않음</a:t>
            </a:r>
            <a:endParaRPr lang="en-US" altLang="ko-KR" sz="1565" dirty="0">
              <a:solidFill>
                <a:srgbClr val="153943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43841" indent="-243841" algn="l" latinLnBrk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다양한 식물성 오일이나 에스테르 오일에도 녹지 않음</a:t>
            </a:r>
            <a:endParaRPr lang="en-US" altLang="ko-KR" sz="1565" dirty="0">
              <a:solidFill>
                <a:srgbClr val="153943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43841" indent="-243841" algn="l" latinLnBrk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난용성 성질 때문에 다양한 산업적 분야에서 활용 제약</a:t>
            </a:r>
            <a:endParaRPr lang="en-US" altLang="ko-KR" sz="1565" dirty="0">
              <a:solidFill>
                <a:srgbClr val="153943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43841" indent="-243841" algn="l" latinLnBrk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565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컴파운드 케이가 함유된 음료나 건기식 제품이 있지만 수용화가</a:t>
            </a:r>
            <a:endParaRPr lang="en-US" altLang="ko-KR" sz="1565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 latinLnBrk="1">
              <a:lnSpc>
                <a:spcPct val="150000"/>
              </a:lnSpc>
            </a:pPr>
            <a:r>
              <a:rPr lang="en-US" altLang="ko-KR" sz="1565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1565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어려워 적은 양만 함유돼 있는 것이 현실</a:t>
            </a:r>
            <a:endParaRPr lang="en-US" altLang="ko-KR" sz="1565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 latinLnBrk="1"/>
            <a:endParaRPr lang="en-US" altLang="ko-KR" sz="1565" dirty="0">
              <a:solidFill>
                <a:srgbClr val="153943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l" latinLnBrk="1">
              <a:lnSpc>
                <a:spcPct val="150000"/>
              </a:lnSpc>
            </a:pP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Our Solution</a:t>
            </a:r>
          </a:p>
          <a:p>
            <a:pPr marL="243841" indent="-243841" algn="l" latinLnBrk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난용성 물질인 컴파운드 케이를 물로 녹이는 데 성공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특허</a:t>
            </a:r>
            <a:r>
              <a:rPr lang="en-US" altLang="ko-KR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(Patent No. 10-2055210 ) 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취득</a:t>
            </a:r>
            <a:endParaRPr lang="en-US" altLang="ko-KR" sz="1565" dirty="0">
              <a:solidFill>
                <a:srgbClr val="153943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43841" indent="-243841" algn="l" latinLnBrk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수용화를 통해 컴파운드 케이의 함유량을 </a:t>
            </a:r>
            <a:r>
              <a:rPr lang="ko-KR" altLang="en-US" sz="1565" u="sng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최대 </a:t>
            </a:r>
            <a:r>
              <a:rPr lang="en-US" altLang="ko-KR" sz="1565" u="sng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40%</a:t>
            </a:r>
            <a:r>
              <a:rPr lang="ko-KR" altLang="en-US" sz="1565" dirty="0">
                <a:solidFill>
                  <a:srgbClr val="15394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까지 높일 수 있음</a:t>
            </a:r>
            <a:endParaRPr lang="en-US" altLang="ko-KR" sz="1565" dirty="0">
              <a:solidFill>
                <a:srgbClr val="153943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9" name="Picture 8" descr="A picture containing animal&#10;&#10;Description automatically generated">
            <a:extLst>
              <a:ext uri="{FF2B5EF4-FFF2-40B4-BE49-F238E27FC236}">
                <a16:creationId xmlns:a16="http://schemas.microsoft.com/office/drawing/2014/main" id="{95286ADC-B69F-41E8-9E7D-690BB371E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696" y="1214684"/>
            <a:ext cx="6741305" cy="7346809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2F07A759-F494-B0E3-E743-67C594135354}"/>
              </a:ext>
            </a:extLst>
          </p:cNvPr>
          <p:cNvSpPr/>
          <p:nvPr/>
        </p:nvSpPr>
        <p:spPr>
          <a:xfrm>
            <a:off x="0" y="8641127"/>
            <a:ext cx="1602378" cy="7586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560"/>
          </a:p>
        </p:txBody>
      </p:sp>
    </p:spTree>
    <p:extLst>
      <p:ext uri="{BB962C8B-B14F-4D97-AF65-F5344CB8AC3E}">
        <p14:creationId xmlns:p14="http://schemas.microsoft.com/office/powerpoint/2010/main" val="3768637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A621F-D599-1FD2-7635-C94E11947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BA998200-9AD2-B3B7-95BF-A0C3A82687C5}"/>
              </a:ext>
            </a:extLst>
          </p:cNvPr>
          <p:cNvSpPr/>
          <p:nvPr/>
        </p:nvSpPr>
        <p:spPr>
          <a:xfrm>
            <a:off x="0" y="1219149"/>
            <a:ext cx="13004800" cy="7315302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6323C"/>
          </a:solidFill>
        </p:spPr>
        <p:txBody>
          <a:bodyPr wrap="square" lIns="0" tIns="0" rIns="0" bIns="0" rtlCol="0"/>
          <a:lstStyle/>
          <a:p>
            <a:endParaRPr sz="1165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C61696-7159-AFA7-1D7F-AFFC38F2096D}"/>
              </a:ext>
            </a:extLst>
          </p:cNvPr>
          <p:cNvSpPr txBox="1">
            <a:spLocks/>
          </p:cNvSpPr>
          <p:nvPr/>
        </p:nvSpPr>
        <p:spPr>
          <a:xfrm>
            <a:off x="1264663" y="2056627"/>
            <a:ext cx="10475476" cy="5640349"/>
          </a:xfrm>
          <a:prstGeom prst="rect">
            <a:avLst/>
          </a:prstGeom>
        </p:spPr>
        <p:txBody>
          <a:bodyPr vert="horz" lIns="97536" tIns="48768" rIns="97536" bIns="48768" rtlCol="0" anchor="ctr">
            <a:normAutofit fontScale="97500"/>
          </a:bodyPr>
          <a:lstStyle>
            <a:lvl1pPr algn="l" defTabSz="1152144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554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VENN</a:t>
            </a:r>
            <a:r>
              <a:rPr lang="ko-KR" altLang="en-US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의 전달 특허 기술은 </a:t>
            </a:r>
            <a:endParaRPr lang="en-US" altLang="ko-KR" sz="5914" dirty="0">
              <a:solidFill>
                <a:schemeClr val="bg1"/>
              </a:solidFill>
              <a:latin typeface="NanumSquareOTF" panose="020B0600000101010101" pitchFamily="34" charset="-127"/>
              <a:ea typeface="NanumSquareOTF" panose="020B0600000101010101" pitchFamily="34" charset="-127"/>
            </a:endParaRPr>
          </a:p>
          <a:p>
            <a:r>
              <a:rPr lang="ko-KR" altLang="en-US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활성 성분들을 </a:t>
            </a:r>
            <a:r>
              <a:rPr lang="en-US" altLang="ko-KR" sz="5914" dirty="0">
                <a:solidFill>
                  <a:srgbClr val="FFC000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‘</a:t>
            </a:r>
            <a:r>
              <a:rPr lang="ko-KR" altLang="en-US" sz="5914" dirty="0">
                <a:solidFill>
                  <a:srgbClr val="FFC000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이것</a:t>
            </a:r>
            <a:r>
              <a:rPr lang="en-US" altLang="ko-KR" sz="5914" dirty="0">
                <a:solidFill>
                  <a:srgbClr val="FFC000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’</a:t>
            </a:r>
            <a:r>
              <a:rPr lang="ko-KR" altLang="en-US" sz="5914" dirty="0">
                <a:solidFill>
                  <a:srgbClr val="FFC000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을 통해 </a:t>
            </a:r>
            <a:endParaRPr lang="en-US" altLang="ko-KR" sz="5914" dirty="0">
              <a:solidFill>
                <a:srgbClr val="FFC000"/>
              </a:solidFill>
              <a:latin typeface="NanumSquareOTF" panose="020B0600000101010101" pitchFamily="34" charset="-127"/>
              <a:ea typeface="NanumSquareOTF" panose="020B0600000101010101" pitchFamily="34" charset="-127"/>
            </a:endParaRPr>
          </a:p>
          <a:p>
            <a:r>
              <a:rPr lang="ko-KR" altLang="en-US" sz="5914" dirty="0">
                <a:solidFill>
                  <a:srgbClr val="FFC000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피부 깊숙이 전달</a:t>
            </a:r>
            <a:r>
              <a:rPr lang="ko-KR" altLang="en-US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합니다</a:t>
            </a:r>
            <a:r>
              <a:rPr lang="en-US" altLang="ko-KR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.</a:t>
            </a:r>
            <a:br>
              <a:rPr lang="en-US" altLang="ko-KR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</a:br>
            <a:br>
              <a:rPr lang="en-US" altLang="ko-KR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</a:br>
            <a:r>
              <a:rPr lang="en-US" altLang="ko-KR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‘</a:t>
            </a:r>
            <a:r>
              <a:rPr lang="ko-KR" altLang="en-US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이것</a:t>
            </a:r>
            <a:r>
              <a:rPr lang="en-US" altLang="ko-KR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’</a:t>
            </a:r>
            <a:r>
              <a:rPr lang="ko-KR" altLang="en-US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은 무엇일까요</a:t>
            </a:r>
            <a:r>
              <a:rPr lang="en-US" altLang="ko-KR" sz="5914" dirty="0">
                <a:solidFill>
                  <a:schemeClr val="bg1"/>
                </a:solidFill>
                <a:latin typeface="NanumSquareOTF" panose="020B0600000101010101" pitchFamily="34" charset="-127"/>
                <a:ea typeface="NanumSquareOTF" panose="020B0600000101010101" pitchFamily="34" charset="-127"/>
              </a:rPr>
              <a:t>?</a:t>
            </a:r>
            <a:endParaRPr lang="en-US" sz="5914" dirty="0">
              <a:solidFill>
                <a:schemeClr val="bg1"/>
              </a:solidFill>
              <a:latin typeface="NanumSquareOTF" panose="020B0600000101010101" pitchFamily="34" charset="-127"/>
              <a:ea typeface="NanumSquareOTF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21558236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5297</TotalTime>
  <Words>2644</Words>
  <Application>Microsoft Office PowerPoint</Application>
  <PresentationFormat>사용자 지정</PresentationFormat>
  <Paragraphs>333</Paragraphs>
  <Slides>38</Slides>
  <Notes>22</Notes>
  <HiddenSlides>0</HiddenSlides>
  <MMClips>0</MMClips>
  <ScaleCrop>false</ScaleCrop>
  <HeadingPairs>
    <vt:vector size="8" baseType="variant">
      <vt:variant>
        <vt:lpstr>사용한 글꼴</vt:lpstr>
      </vt:variant>
      <vt:variant>
        <vt:i4>20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38</vt:i4>
      </vt:variant>
    </vt:vector>
  </HeadingPairs>
  <TitlesOfParts>
    <vt:vector size="60" baseType="lpstr">
      <vt:lpstr>Apple SD 산돌고딕 Neo 옅은체</vt:lpstr>
      <vt:lpstr>AppleSDGothicNeo-ExtraBold</vt:lpstr>
      <vt:lpstr>Gothic A1</vt:lpstr>
      <vt:lpstr>Gothic A1 Medium</vt:lpstr>
      <vt:lpstr>Helvetica Neue</vt:lpstr>
      <vt:lpstr>Helvetica Neue Light</vt:lpstr>
      <vt:lpstr>Helvetica Neue Medium</vt:lpstr>
      <vt:lpstr>Helvetica Neue Thin</vt:lpstr>
      <vt:lpstr>Lomino</vt:lpstr>
      <vt:lpstr>Malgun Gothic Semilight</vt:lpstr>
      <vt:lpstr>NanumSquareOTF</vt:lpstr>
      <vt:lpstr>나눔고딕</vt:lpstr>
      <vt:lpstr>나눔고딕 ExtraBold</vt:lpstr>
      <vt:lpstr>나눔스퀘어</vt:lpstr>
      <vt:lpstr>돋움</vt:lpstr>
      <vt:lpstr>맑은</vt:lpstr>
      <vt:lpstr>맑은 고딕</vt:lpstr>
      <vt:lpstr>Arial</vt:lpstr>
      <vt:lpstr>Helvetica</vt:lpstr>
      <vt:lpstr>Wingdings</vt:lpstr>
      <vt:lpstr>White</vt:lpstr>
      <vt:lpstr>Acrobat Document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OUR PATENTS</vt:lpstr>
      <vt:lpstr>CURRENT R&amp;D PROJECT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OUR PATENTS</vt:lpstr>
      <vt:lpstr>PowerPoint 프레젠테이션</vt:lpstr>
      <vt:lpstr>PowerPoint 프레젠테이션</vt:lpstr>
      <vt:lpstr>OUR PATENTS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PRODUCT PROPOSAL For SPAO</dc:title>
  <dc:creator>Owner</dc:creator>
  <cp:lastModifiedBy>c262</cp:lastModifiedBy>
  <cp:revision>172</cp:revision>
  <dcterms:modified xsi:type="dcterms:W3CDTF">2025-06-09T09:16:51Z</dcterms:modified>
</cp:coreProperties>
</file>