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624" r:id="rId3"/>
    <p:sldId id="628" r:id="rId4"/>
    <p:sldId id="629" r:id="rId5"/>
    <p:sldId id="623" r:id="rId6"/>
    <p:sldId id="627" r:id="rId7"/>
    <p:sldId id="625" r:id="rId8"/>
    <p:sldId id="630" r:id="rId9"/>
    <p:sldId id="631" r:id="rId10"/>
    <p:sldId id="632" r:id="rId11"/>
    <p:sldId id="633" r:id="rId12"/>
    <p:sldId id="634" r:id="rId13"/>
    <p:sldId id="636" r:id="rId14"/>
    <p:sldId id="635" r:id="rId15"/>
    <p:sldId id="637" r:id="rId1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015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7492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332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34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053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54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370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016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016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028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3379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522B2-CB7D-41EE-B075-775BAA2711BC}" type="datetimeFigureOut">
              <a:rPr lang="ko-KR" altLang="en-US" smtClean="0"/>
              <a:t>2025-06-05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C5BB-3BA8-462D-8723-377B7205E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1866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C378787-5CF5-4E6A-97EC-B6FA7256C2F2}"/>
              </a:ext>
            </a:extLst>
          </p:cNvPr>
          <p:cNvSpPr txBox="1"/>
          <p:nvPr/>
        </p:nvSpPr>
        <p:spPr>
          <a:xfrm>
            <a:off x="3520621" y="2336806"/>
            <a:ext cx="5150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1">
                    <a:lumMod val="9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양주 백석 </a:t>
            </a:r>
            <a:r>
              <a:rPr lang="ko-KR" altLang="en-US" sz="3600" dirty="0" err="1">
                <a:solidFill>
                  <a:schemeClr val="bg1">
                    <a:lumMod val="9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모아엘가</a:t>
            </a:r>
            <a:r>
              <a:rPr lang="ko-KR" altLang="en-US" sz="3600" dirty="0">
                <a:solidFill>
                  <a:schemeClr val="bg1">
                    <a:lumMod val="9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 </a:t>
            </a:r>
            <a:r>
              <a:rPr lang="ko-KR" altLang="en-US" sz="3600" dirty="0" err="1">
                <a:solidFill>
                  <a:schemeClr val="bg1">
                    <a:lumMod val="9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그랑데</a:t>
            </a:r>
            <a:endParaRPr lang="ko-KR" altLang="en-US" sz="3600" dirty="0">
              <a:solidFill>
                <a:schemeClr val="bg1">
                  <a:lumMod val="95000"/>
                </a:schemeClr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E227B3-1920-4B9E-ACEE-ECC28209D312}"/>
              </a:ext>
            </a:extLst>
          </p:cNvPr>
          <p:cNvSpPr txBox="1"/>
          <p:nvPr/>
        </p:nvSpPr>
        <p:spPr>
          <a:xfrm>
            <a:off x="5080340" y="310583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1">
                    <a:lumMod val="9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심의자료</a:t>
            </a:r>
          </a:p>
        </p:txBody>
      </p:sp>
    </p:spTree>
    <p:extLst>
      <p:ext uri="{BB962C8B-B14F-4D97-AF65-F5344CB8AC3E}">
        <p14:creationId xmlns:p14="http://schemas.microsoft.com/office/powerpoint/2010/main" val="3540804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1CBA0F5A-163E-CD62-599B-804150948C78}"/>
              </a:ext>
            </a:extLst>
          </p:cNvPr>
          <p:cNvGrpSpPr/>
          <p:nvPr/>
        </p:nvGrpSpPr>
        <p:grpSpPr>
          <a:xfrm>
            <a:off x="921874" y="0"/>
            <a:ext cx="10558926" cy="5529943"/>
            <a:chOff x="413874" y="0"/>
            <a:chExt cx="11364252" cy="68580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D742678C-4674-2FC0-994F-FBAB3E703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874" y="0"/>
              <a:ext cx="11364252" cy="6858000"/>
            </a:xfrm>
            <a:prstGeom prst="rect">
              <a:avLst/>
            </a:prstGeom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7446500B-6EA0-C117-D14F-18534E374AB9}"/>
                </a:ext>
              </a:extLst>
            </p:cNvPr>
            <p:cNvSpPr/>
            <p:nvPr/>
          </p:nvSpPr>
          <p:spPr>
            <a:xfrm>
              <a:off x="1175657" y="696686"/>
              <a:ext cx="2278743" cy="29028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2E10541B-4BD1-846F-743A-19F777764B4B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0E23CA7-FDF6-9CC9-D294-2086877BC4CE}"/>
              </a:ext>
            </a:extLst>
          </p:cNvPr>
          <p:cNvSpPr txBox="1"/>
          <p:nvPr/>
        </p:nvSpPr>
        <p:spPr>
          <a:xfrm>
            <a:off x="-1497" y="592803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서울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–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양주 고속도로 </a:t>
            </a:r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광백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 </a:t>
            </a:r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나들목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 대략 위치와의 이동거리</a:t>
            </a:r>
            <a:endParaRPr lang="en-US" altLang="ko-KR" sz="24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약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10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분</a:t>
            </a:r>
          </a:p>
        </p:txBody>
      </p:sp>
    </p:spTree>
    <p:extLst>
      <p:ext uri="{BB962C8B-B14F-4D97-AF65-F5344CB8AC3E}">
        <p14:creationId xmlns:p14="http://schemas.microsoft.com/office/powerpoint/2010/main" val="4040364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B09BB97-8E48-CF08-411B-EAD340661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07" y="0"/>
            <a:ext cx="10757095" cy="5710947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A9741FA0-9F56-F3AF-2FFB-91FA71642158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EA670E-DD7E-DB0C-FCA2-3BFE5F7308D8}"/>
              </a:ext>
            </a:extLst>
          </p:cNvPr>
          <p:cNvSpPr txBox="1"/>
          <p:nvPr/>
        </p:nvSpPr>
        <p:spPr>
          <a:xfrm>
            <a:off x="-1497" y="592803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당사이트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-1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호선 양주역 이동거리 약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15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분</a:t>
            </a:r>
            <a:endParaRPr lang="en-US" altLang="ko-KR" sz="24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호선을 통해 서울 빠르게 진입 가능</a:t>
            </a:r>
          </a:p>
        </p:txBody>
      </p:sp>
    </p:spTree>
    <p:extLst>
      <p:ext uri="{BB962C8B-B14F-4D97-AF65-F5344CB8AC3E}">
        <p14:creationId xmlns:p14="http://schemas.microsoft.com/office/powerpoint/2010/main" val="284251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A9741FA0-9F56-F3AF-2FFB-91FA71642158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EA670E-DD7E-DB0C-FCA2-3BFE5F7308D8}"/>
              </a:ext>
            </a:extLst>
          </p:cNvPr>
          <p:cNvSpPr txBox="1"/>
          <p:nvPr/>
        </p:nvSpPr>
        <p:spPr>
          <a:xfrm>
            <a:off x="-1497" y="592803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양주역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–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서울 도봉구 도봉산역까지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15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분</a:t>
            </a:r>
            <a:endParaRPr lang="en-US" altLang="ko-KR" sz="24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호선을 이용해 서울 빠르게 진입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1B839BA-4092-3224-A1BD-6EE53A913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057" y="98968"/>
            <a:ext cx="4746891" cy="542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4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A9741FA0-9F56-F3AF-2FFB-91FA71642158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EA670E-DD7E-DB0C-FCA2-3BFE5F7308D8}"/>
              </a:ext>
            </a:extLst>
          </p:cNvPr>
          <p:cNvSpPr txBox="1"/>
          <p:nvPr/>
        </p:nvSpPr>
        <p:spPr>
          <a:xfrm>
            <a:off x="-1497" y="592803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1304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광역버스 이용 시 잠실 바로 연결</a:t>
            </a:r>
            <a:endParaRPr lang="en-US" altLang="ko-KR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4FB58EB-DFDD-E57C-09F9-29FBCDA0F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906" y="98968"/>
            <a:ext cx="7291665" cy="573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2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A9741FA0-9F56-F3AF-2FFB-91FA71642158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EA670E-DD7E-DB0C-FCA2-3BFE5F7308D8}"/>
              </a:ext>
            </a:extLst>
          </p:cNvPr>
          <p:cNvSpPr txBox="1"/>
          <p:nvPr/>
        </p:nvSpPr>
        <p:spPr>
          <a:xfrm>
            <a:off x="-1497" y="592803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39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번 국지도 확장 개통 시 서울 접근성 향상</a:t>
            </a:r>
            <a:endParaRPr lang="en-US" altLang="ko-KR" sz="24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endParaRPr lang="ko-KR" altLang="en-US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88A67D-D265-2B6B-8DF5-99E3E02352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841"/>
          <a:stretch/>
        </p:blipFill>
        <p:spPr>
          <a:xfrm>
            <a:off x="1108469" y="253218"/>
            <a:ext cx="9972068" cy="542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7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A9741FA0-9F56-F3AF-2FFB-91FA71642158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EA670E-DD7E-DB0C-FCA2-3BFE5F7308D8}"/>
              </a:ext>
            </a:extLst>
          </p:cNvPr>
          <p:cNvSpPr txBox="1"/>
          <p:nvPr/>
        </p:nvSpPr>
        <p:spPr>
          <a:xfrm>
            <a:off x="-1497" y="592803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39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번 국지도 </a:t>
            </a:r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고시문</a:t>
            </a:r>
            <a:endParaRPr lang="ko-KR" altLang="en-US" sz="24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EE440DF-D8BD-6293-8FCD-451C3A8B3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653" y="232917"/>
            <a:ext cx="5511480" cy="535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67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70C8B3A4-0363-A2D2-8DE4-F4AEFDB8A279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12FD35-4526-5B06-AAB5-7FE751CC2BEB}"/>
              </a:ext>
            </a:extLst>
          </p:cNvPr>
          <p:cNvSpPr txBox="1"/>
          <p:nvPr/>
        </p:nvSpPr>
        <p:spPr>
          <a:xfrm>
            <a:off x="1522503" y="592803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양주역세권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방성지구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우정지구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양주신도시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등 다양한 개발호재</a:t>
            </a:r>
            <a:endParaRPr lang="en-US" altLang="ko-KR" sz="24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서울양주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수도권순환고속 등 쾌속 교통망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9121045-6CE6-5319-4664-E34B00403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892" y="247206"/>
            <a:ext cx="7510216" cy="538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9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6D2DBA4-1FA8-60B6-BFDB-3F9BF755F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9786"/>
            <a:ext cx="5553577" cy="3802567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DDB24AA-E463-D506-CF45-35D93C25F6AE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2881F6-0767-71F3-7B40-CF01970F1A0A}"/>
              </a:ext>
            </a:extLst>
          </p:cNvPr>
          <p:cNvSpPr txBox="1"/>
          <p:nvPr/>
        </p:nvSpPr>
        <p:spPr>
          <a:xfrm>
            <a:off x="1522503" y="59280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서부양주 도시개발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– </a:t>
            </a:r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광석택지개발예정지구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B0E69E9-4A85-7DB8-FD99-E857E0631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77" y="1096905"/>
            <a:ext cx="6418523" cy="417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7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DDB24AA-E463-D506-CF45-35D93C25F6AE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2881F6-0767-71F3-7B40-CF01970F1A0A}"/>
              </a:ext>
            </a:extLst>
          </p:cNvPr>
          <p:cNvSpPr txBox="1"/>
          <p:nvPr/>
        </p:nvSpPr>
        <p:spPr>
          <a:xfrm>
            <a:off x="1522503" y="59280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서부양주 도시개발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–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방성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1,2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지구단위계획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BF5798E-979E-647A-41DA-8693CB588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59" y="647114"/>
            <a:ext cx="5115574" cy="481262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E12DE95-4E76-819F-3DDF-D2166A947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503" y="489247"/>
            <a:ext cx="5686419" cy="239257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6BCCC6E-7AEC-F51D-4CF7-8E6DF435A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503" y="2925462"/>
            <a:ext cx="5115574" cy="253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8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585A0B4-C5D1-4E66-832A-6CFF5B042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970280"/>
            <a:ext cx="5790159" cy="491744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A74ED93-19A9-4865-B47C-B05A4F20D261}"/>
              </a:ext>
            </a:extLst>
          </p:cNvPr>
          <p:cNvSpPr/>
          <p:nvPr/>
        </p:nvSpPr>
        <p:spPr>
          <a:xfrm>
            <a:off x="1775757" y="359367"/>
            <a:ext cx="8664604" cy="369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2CD20F0-187E-4D47-99E0-E05841BC5876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8B578C3-FA65-4358-ABC8-AA5AB498E968}"/>
              </a:ext>
            </a:extLst>
          </p:cNvPr>
          <p:cNvSpPr txBox="1"/>
          <p:nvPr/>
        </p:nvSpPr>
        <p:spPr>
          <a:xfrm>
            <a:off x="1522503" y="592803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복지지구 단위계획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 </a:t>
            </a:r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새도시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, </a:t>
            </a:r>
            <a:r>
              <a:rPr lang="ko-KR" altLang="en-US" sz="2400" dirty="0" err="1">
                <a:solidFill>
                  <a:schemeClr val="accent4"/>
                </a:solidFill>
                <a:latin typeface="+mj-ea"/>
                <a:ea typeface="+mj-ea"/>
              </a:rPr>
              <a:t>뉴시티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 개발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서부양주 도시개발</a:t>
            </a:r>
          </a:p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당 </a:t>
            </a:r>
            <a:r>
              <a:rPr lang="en-US" altLang="ko-KR" sz="2400" dirty="0" err="1">
                <a:solidFill>
                  <a:schemeClr val="accent4"/>
                </a:solidFill>
                <a:latin typeface="+mj-ea"/>
                <a:ea typeface="+mj-ea"/>
              </a:rPr>
              <a:t>pjt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복지지구 중심 위치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3925D09B-CC40-4A07-BBE3-DD02C099FFC2}"/>
              </a:ext>
            </a:extLst>
          </p:cNvPr>
          <p:cNvSpPr txBox="1"/>
          <p:nvPr/>
        </p:nvSpPr>
        <p:spPr>
          <a:xfrm>
            <a:off x="1882460" y="359367"/>
            <a:ext cx="2084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>
                <a:solidFill>
                  <a:schemeClr val="bg1"/>
                </a:solidFill>
              </a:rPr>
              <a:t>복지지구 단위계획</a:t>
            </a: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0AF5428B-9080-43DF-9BCE-B7E4E5931CA6}"/>
              </a:ext>
            </a:extLst>
          </p:cNvPr>
          <p:cNvSpPr/>
          <p:nvPr/>
        </p:nvSpPr>
        <p:spPr>
          <a:xfrm>
            <a:off x="1816721" y="824268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372D8B-0090-4BE0-8A3E-663A9A69F1D4}"/>
              </a:ext>
            </a:extLst>
          </p:cNvPr>
          <p:cNvSpPr txBox="1"/>
          <p:nvPr/>
        </p:nvSpPr>
        <p:spPr>
          <a:xfrm>
            <a:off x="1920061" y="768214"/>
            <a:ext cx="415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/>
              <a:t>학교</a:t>
            </a: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EC2B320C-9DAA-4D8F-BEE5-E5E302C8ECD5}"/>
              </a:ext>
            </a:extLst>
          </p:cNvPr>
          <p:cNvSpPr/>
          <p:nvPr/>
        </p:nvSpPr>
        <p:spPr>
          <a:xfrm>
            <a:off x="2357095" y="824268"/>
            <a:ext cx="118724" cy="118724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38BDE3-D6BC-490B-9920-98BEA54D1CF9}"/>
              </a:ext>
            </a:extLst>
          </p:cNvPr>
          <p:cNvSpPr txBox="1"/>
          <p:nvPr/>
        </p:nvSpPr>
        <p:spPr>
          <a:xfrm>
            <a:off x="2469464" y="768214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/>
              <a:t>편의시설</a:t>
            </a: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5C332FD5-ED41-4F48-95D6-C6892481A8B0}"/>
              </a:ext>
            </a:extLst>
          </p:cNvPr>
          <p:cNvSpPr/>
          <p:nvPr/>
        </p:nvSpPr>
        <p:spPr>
          <a:xfrm>
            <a:off x="3079462" y="824268"/>
            <a:ext cx="118724" cy="118724"/>
          </a:xfrm>
          <a:prstGeom prst="ellipse">
            <a:avLst/>
          </a:prstGeom>
          <a:solidFill>
            <a:srgbClr val="FF01A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5702E6-8838-442E-81FE-CB79AE1F9DCF}"/>
              </a:ext>
            </a:extLst>
          </p:cNvPr>
          <p:cNvSpPr txBox="1"/>
          <p:nvPr/>
        </p:nvSpPr>
        <p:spPr>
          <a:xfrm>
            <a:off x="3182133" y="768214"/>
            <a:ext cx="5309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/>
              <a:t>공기관</a:t>
            </a: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55DC4D1F-8984-4CC9-A66B-70EC3B63C02E}"/>
              </a:ext>
            </a:extLst>
          </p:cNvPr>
          <p:cNvSpPr/>
          <p:nvPr/>
        </p:nvSpPr>
        <p:spPr>
          <a:xfrm>
            <a:off x="3683105" y="824268"/>
            <a:ext cx="118724" cy="118724"/>
          </a:xfrm>
          <a:prstGeom prst="ellipse">
            <a:avLst/>
          </a:prstGeom>
          <a:solidFill>
            <a:srgbClr val="92D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C3B2FF-2BC3-44D9-8C50-FBC29246C9D9}"/>
              </a:ext>
            </a:extLst>
          </p:cNvPr>
          <p:cNvSpPr txBox="1"/>
          <p:nvPr/>
        </p:nvSpPr>
        <p:spPr>
          <a:xfrm>
            <a:off x="3776662" y="768214"/>
            <a:ext cx="415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/>
              <a:t>공원</a:t>
            </a:r>
          </a:p>
        </p:txBody>
      </p:sp>
      <p:sp>
        <p:nvSpPr>
          <p:cNvPr id="55" name="자유형: 도형 54">
            <a:extLst>
              <a:ext uri="{FF2B5EF4-FFF2-40B4-BE49-F238E27FC236}">
                <a16:creationId xmlns:a16="http://schemas.microsoft.com/office/drawing/2014/main" id="{00C50D4C-7D2E-40A7-9D29-7B97FB5AFEF0}"/>
              </a:ext>
            </a:extLst>
          </p:cNvPr>
          <p:cNvSpPr/>
          <p:nvPr/>
        </p:nvSpPr>
        <p:spPr>
          <a:xfrm>
            <a:off x="2928547" y="3165940"/>
            <a:ext cx="2981064" cy="2589016"/>
          </a:xfrm>
          <a:custGeom>
            <a:avLst/>
            <a:gdLst>
              <a:gd name="connsiteX0" fmla="*/ 1729740 w 3642360"/>
              <a:gd name="connsiteY0" fmla="*/ 38100 h 3108960"/>
              <a:gd name="connsiteX1" fmla="*/ 960120 w 3642360"/>
              <a:gd name="connsiteY1" fmla="*/ 175260 h 3108960"/>
              <a:gd name="connsiteX2" fmla="*/ 220980 w 3642360"/>
              <a:gd name="connsiteY2" fmla="*/ 0 h 3108960"/>
              <a:gd name="connsiteX3" fmla="*/ 91440 w 3642360"/>
              <a:gd name="connsiteY3" fmla="*/ 533400 h 3108960"/>
              <a:gd name="connsiteX4" fmla="*/ 0 w 3642360"/>
              <a:gd name="connsiteY4" fmla="*/ 883920 h 3108960"/>
              <a:gd name="connsiteX5" fmla="*/ 0 w 3642360"/>
              <a:gd name="connsiteY5" fmla="*/ 1203960 h 3108960"/>
              <a:gd name="connsiteX6" fmla="*/ 76200 w 3642360"/>
              <a:gd name="connsiteY6" fmla="*/ 1485900 h 3108960"/>
              <a:gd name="connsiteX7" fmla="*/ 0 w 3642360"/>
              <a:gd name="connsiteY7" fmla="*/ 1744980 h 3108960"/>
              <a:gd name="connsiteX8" fmla="*/ 327660 w 3642360"/>
              <a:gd name="connsiteY8" fmla="*/ 1729740 h 3108960"/>
              <a:gd name="connsiteX9" fmla="*/ 518160 w 3642360"/>
              <a:gd name="connsiteY9" fmla="*/ 1760220 h 3108960"/>
              <a:gd name="connsiteX10" fmla="*/ 883920 w 3642360"/>
              <a:gd name="connsiteY10" fmla="*/ 1927860 h 3108960"/>
              <a:gd name="connsiteX11" fmla="*/ 1272540 w 3642360"/>
              <a:gd name="connsiteY11" fmla="*/ 2324100 h 3108960"/>
              <a:gd name="connsiteX12" fmla="*/ 1600200 w 3642360"/>
              <a:gd name="connsiteY12" fmla="*/ 2567940 h 3108960"/>
              <a:gd name="connsiteX13" fmla="*/ 1775460 w 3642360"/>
              <a:gd name="connsiteY13" fmla="*/ 2667000 h 3108960"/>
              <a:gd name="connsiteX14" fmla="*/ 2514600 w 3642360"/>
              <a:gd name="connsiteY14" fmla="*/ 2948940 h 3108960"/>
              <a:gd name="connsiteX15" fmla="*/ 2895600 w 3642360"/>
              <a:gd name="connsiteY15" fmla="*/ 3108960 h 3108960"/>
              <a:gd name="connsiteX16" fmla="*/ 2811780 w 3642360"/>
              <a:gd name="connsiteY16" fmla="*/ 2735580 h 3108960"/>
              <a:gd name="connsiteX17" fmla="*/ 2857500 w 3642360"/>
              <a:gd name="connsiteY17" fmla="*/ 2407920 h 3108960"/>
              <a:gd name="connsiteX18" fmla="*/ 2933700 w 3642360"/>
              <a:gd name="connsiteY18" fmla="*/ 2240280 h 3108960"/>
              <a:gd name="connsiteX19" fmla="*/ 3299460 w 3642360"/>
              <a:gd name="connsiteY19" fmla="*/ 2057400 h 3108960"/>
              <a:gd name="connsiteX20" fmla="*/ 3482340 w 3642360"/>
              <a:gd name="connsiteY20" fmla="*/ 1584960 h 3108960"/>
              <a:gd name="connsiteX21" fmla="*/ 3573780 w 3642360"/>
              <a:gd name="connsiteY21" fmla="*/ 1432560 h 3108960"/>
              <a:gd name="connsiteX22" fmla="*/ 3642360 w 3642360"/>
              <a:gd name="connsiteY22" fmla="*/ 1333500 h 3108960"/>
              <a:gd name="connsiteX23" fmla="*/ 2827020 w 3642360"/>
              <a:gd name="connsiteY23" fmla="*/ 708660 h 3108960"/>
              <a:gd name="connsiteX24" fmla="*/ 2552700 w 3642360"/>
              <a:gd name="connsiteY24" fmla="*/ 609600 h 3108960"/>
              <a:gd name="connsiteX25" fmla="*/ 2278380 w 3642360"/>
              <a:gd name="connsiteY25" fmla="*/ 1318260 h 3108960"/>
              <a:gd name="connsiteX26" fmla="*/ 2156460 w 3642360"/>
              <a:gd name="connsiteY26" fmla="*/ 1348740 h 3108960"/>
              <a:gd name="connsiteX27" fmla="*/ 2042160 w 3642360"/>
              <a:gd name="connsiteY27" fmla="*/ 1234440 h 3108960"/>
              <a:gd name="connsiteX28" fmla="*/ 1965960 w 3642360"/>
              <a:gd name="connsiteY28" fmla="*/ 1402080 h 3108960"/>
              <a:gd name="connsiteX29" fmla="*/ 1805940 w 3642360"/>
              <a:gd name="connsiteY29" fmla="*/ 1341120 h 3108960"/>
              <a:gd name="connsiteX30" fmla="*/ 1783080 w 3642360"/>
              <a:gd name="connsiteY30" fmla="*/ 1402080 h 3108960"/>
              <a:gd name="connsiteX31" fmla="*/ 1630680 w 3642360"/>
              <a:gd name="connsiteY31" fmla="*/ 1356360 h 3108960"/>
              <a:gd name="connsiteX32" fmla="*/ 1600200 w 3642360"/>
              <a:gd name="connsiteY32" fmla="*/ 1424940 h 3108960"/>
              <a:gd name="connsiteX33" fmla="*/ 1485900 w 3642360"/>
              <a:gd name="connsiteY33" fmla="*/ 1386840 h 3108960"/>
              <a:gd name="connsiteX34" fmla="*/ 1371600 w 3642360"/>
              <a:gd name="connsiteY34" fmla="*/ 1104900 h 3108960"/>
              <a:gd name="connsiteX35" fmla="*/ 1478280 w 3642360"/>
              <a:gd name="connsiteY35" fmla="*/ 1074420 h 3108960"/>
              <a:gd name="connsiteX36" fmla="*/ 1524000 w 3642360"/>
              <a:gd name="connsiteY36" fmla="*/ 1005840 h 3108960"/>
              <a:gd name="connsiteX37" fmla="*/ 1524000 w 3642360"/>
              <a:gd name="connsiteY37" fmla="*/ 807720 h 3108960"/>
              <a:gd name="connsiteX38" fmla="*/ 1577340 w 3642360"/>
              <a:gd name="connsiteY38" fmla="*/ 670560 h 3108960"/>
              <a:gd name="connsiteX39" fmla="*/ 1432560 w 3642360"/>
              <a:gd name="connsiteY39" fmla="*/ 632460 h 3108960"/>
              <a:gd name="connsiteX40" fmla="*/ 1623060 w 3642360"/>
              <a:gd name="connsiteY40" fmla="*/ 472440 h 3108960"/>
              <a:gd name="connsiteX41" fmla="*/ 1676400 w 3642360"/>
              <a:gd name="connsiteY41" fmla="*/ 358140 h 3108960"/>
              <a:gd name="connsiteX42" fmla="*/ 1684020 w 3642360"/>
              <a:gd name="connsiteY42" fmla="*/ 213360 h 3108960"/>
              <a:gd name="connsiteX43" fmla="*/ 1714500 w 3642360"/>
              <a:gd name="connsiteY43" fmla="*/ 152400 h 3108960"/>
              <a:gd name="connsiteX44" fmla="*/ 1729740 w 3642360"/>
              <a:gd name="connsiteY44" fmla="*/ 3810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42360" h="3108960">
                <a:moveTo>
                  <a:pt x="1729740" y="38100"/>
                </a:moveTo>
                <a:lnTo>
                  <a:pt x="960120" y="175260"/>
                </a:lnTo>
                <a:lnTo>
                  <a:pt x="220980" y="0"/>
                </a:lnTo>
                <a:lnTo>
                  <a:pt x="91440" y="533400"/>
                </a:lnTo>
                <a:lnTo>
                  <a:pt x="0" y="883920"/>
                </a:lnTo>
                <a:lnTo>
                  <a:pt x="0" y="1203960"/>
                </a:lnTo>
                <a:lnTo>
                  <a:pt x="76200" y="1485900"/>
                </a:lnTo>
                <a:lnTo>
                  <a:pt x="0" y="1744980"/>
                </a:lnTo>
                <a:lnTo>
                  <a:pt x="327660" y="1729740"/>
                </a:lnTo>
                <a:lnTo>
                  <a:pt x="518160" y="1760220"/>
                </a:lnTo>
                <a:lnTo>
                  <a:pt x="883920" y="1927860"/>
                </a:lnTo>
                <a:lnTo>
                  <a:pt x="1272540" y="2324100"/>
                </a:lnTo>
                <a:lnTo>
                  <a:pt x="1600200" y="2567940"/>
                </a:lnTo>
                <a:lnTo>
                  <a:pt x="1775460" y="2667000"/>
                </a:lnTo>
                <a:lnTo>
                  <a:pt x="2514600" y="2948940"/>
                </a:lnTo>
                <a:lnTo>
                  <a:pt x="2895600" y="3108960"/>
                </a:lnTo>
                <a:lnTo>
                  <a:pt x="2811780" y="2735580"/>
                </a:lnTo>
                <a:lnTo>
                  <a:pt x="2857500" y="2407920"/>
                </a:lnTo>
                <a:lnTo>
                  <a:pt x="2933700" y="2240280"/>
                </a:lnTo>
                <a:lnTo>
                  <a:pt x="3299460" y="2057400"/>
                </a:lnTo>
                <a:lnTo>
                  <a:pt x="3482340" y="1584960"/>
                </a:lnTo>
                <a:lnTo>
                  <a:pt x="3573780" y="1432560"/>
                </a:lnTo>
                <a:lnTo>
                  <a:pt x="3642360" y="1333500"/>
                </a:lnTo>
                <a:lnTo>
                  <a:pt x="2827020" y="708660"/>
                </a:lnTo>
                <a:lnTo>
                  <a:pt x="2552700" y="609600"/>
                </a:lnTo>
                <a:lnTo>
                  <a:pt x="2278380" y="1318260"/>
                </a:lnTo>
                <a:lnTo>
                  <a:pt x="2156460" y="1348740"/>
                </a:lnTo>
                <a:lnTo>
                  <a:pt x="2042160" y="1234440"/>
                </a:lnTo>
                <a:lnTo>
                  <a:pt x="1965960" y="1402080"/>
                </a:lnTo>
                <a:lnTo>
                  <a:pt x="1805940" y="1341120"/>
                </a:lnTo>
                <a:lnTo>
                  <a:pt x="1783080" y="1402080"/>
                </a:lnTo>
                <a:lnTo>
                  <a:pt x="1630680" y="1356360"/>
                </a:lnTo>
                <a:lnTo>
                  <a:pt x="1600200" y="1424940"/>
                </a:lnTo>
                <a:lnTo>
                  <a:pt x="1485900" y="1386840"/>
                </a:lnTo>
                <a:lnTo>
                  <a:pt x="1371600" y="1104900"/>
                </a:lnTo>
                <a:lnTo>
                  <a:pt x="1478280" y="1074420"/>
                </a:lnTo>
                <a:lnTo>
                  <a:pt x="1524000" y="1005840"/>
                </a:lnTo>
                <a:lnTo>
                  <a:pt x="1524000" y="807720"/>
                </a:lnTo>
                <a:lnTo>
                  <a:pt x="1577340" y="670560"/>
                </a:lnTo>
                <a:lnTo>
                  <a:pt x="1432560" y="632460"/>
                </a:lnTo>
                <a:lnTo>
                  <a:pt x="1623060" y="472440"/>
                </a:lnTo>
                <a:lnTo>
                  <a:pt x="1676400" y="358140"/>
                </a:lnTo>
                <a:lnTo>
                  <a:pt x="1684020" y="213360"/>
                </a:lnTo>
                <a:lnTo>
                  <a:pt x="1714500" y="152400"/>
                </a:lnTo>
                <a:lnTo>
                  <a:pt x="1729740" y="38100"/>
                </a:lnTo>
                <a:close/>
              </a:path>
            </a:pathLst>
          </a:custGeom>
          <a:solidFill>
            <a:srgbClr val="FF4343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F3891D0-5988-4941-8A65-CCB2B7995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043" y="3900579"/>
            <a:ext cx="917503" cy="1300158"/>
          </a:xfrm>
          <a:prstGeom prst="rect">
            <a:avLst/>
          </a:prstGeom>
        </p:spPr>
      </p:pic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AB929B6B-B24D-4F4C-A89E-465959CBF7B4}"/>
              </a:ext>
            </a:extLst>
          </p:cNvPr>
          <p:cNvSpPr/>
          <p:nvPr/>
        </p:nvSpPr>
        <p:spPr>
          <a:xfrm>
            <a:off x="4663144" y="3349798"/>
            <a:ext cx="383381" cy="590550"/>
          </a:xfrm>
          <a:custGeom>
            <a:avLst/>
            <a:gdLst>
              <a:gd name="connsiteX0" fmla="*/ 23813 w 383381"/>
              <a:gd name="connsiteY0" fmla="*/ 88107 h 590550"/>
              <a:gd name="connsiteX1" fmla="*/ 0 w 383381"/>
              <a:gd name="connsiteY1" fmla="*/ 200025 h 590550"/>
              <a:gd name="connsiteX2" fmla="*/ 38100 w 383381"/>
              <a:gd name="connsiteY2" fmla="*/ 292894 h 590550"/>
              <a:gd name="connsiteX3" fmla="*/ 38100 w 383381"/>
              <a:gd name="connsiteY3" fmla="*/ 330994 h 590550"/>
              <a:gd name="connsiteX4" fmla="*/ 30956 w 383381"/>
              <a:gd name="connsiteY4" fmla="*/ 376238 h 590550"/>
              <a:gd name="connsiteX5" fmla="*/ 26194 w 383381"/>
              <a:gd name="connsiteY5" fmla="*/ 514350 h 590550"/>
              <a:gd name="connsiteX6" fmla="*/ 69056 w 383381"/>
              <a:gd name="connsiteY6" fmla="*/ 576263 h 590550"/>
              <a:gd name="connsiteX7" fmla="*/ 88106 w 383381"/>
              <a:gd name="connsiteY7" fmla="*/ 590550 h 590550"/>
              <a:gd name="connsiteX8" fmla="*/ 226219 w 383381"/>
              <a:gd name="connsiteY8" fmla="*/ 540544 h 590550"/>
              <a:gd name="connsiteX9" fmla="*/ 245269 w 383381"/>
              <a:gd name="connsiteY9" fmla="*/ 559594 h 590550"/>
              <a:gd name="connsiteX10" fmla="*/ 326231 w 383381"/>
              <a:gd name="connsiteY10" fmla="*/ 311944 h 590550"/>
              <a:gd name="connsiteX11" fmla="*/ 383381 w 383381"/>
              <a:gd name="connsiteY11" fmla="*/ 145257 h 590550"/>
              <a:gd name="connsiteX12" fmla="*/ 376238 w 383381"/>
              <a:gd name="connsiteY12" fmla="*/ 0 h 590550"/>
              <a:gd name="connsiteX13" fmla="*/ 240506 w 383381"/>
              <a:gd name="connsiteY13" fmla="*/ 47625 h 590550"/>
              <a:gd name="connsiteX14" fmla="*/ 95250 w 383381"/>
              <a:gd name="connsiteY14" fmla="*/ 85725 h 590550"/>
              <a:gd name="connsiteX15" fmla="*/ 23813 w 383381"/>
              <a:gd name="connsiteY15" fmla="*/ 88107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3381" h="590550">
                <a:moveTo>
                  <a:pt x="23813" y="88107"/>
                </a:moveTo>
                <a:lnTo>
                  <a:pt x="0" y="200025"/>
                </a:lnTo>
                <a:lnTo>
                  <a:pt x="38100" y="292894"/>
                </a:lnTo>
                <a:lnTo>
                  <a:pt x="38100" y="330994"/>
                </a:lnTo>
                <a:lnTo>
                  <a:pt x="30956" y="376238"/>
                </a:lnTo>
                <a:lnTo>
                  <a:pt x="26194" y="514350"/>
                </a:lnTo>
                <a:lnTo>
                  <a:pt x="69056" y="576263"/>
                </a:lnTo>
                <a:lnTo>
                  <a:pt x="88106" y="590550"/>
                </a:lnTo>
                <a:lnTo>
                  <a:pt x="226219" y="540544"/>
                </a:lnTo>
                <a:lnTo>
                  <a:pt x="245269" y="559594"/>
                </a:lnTo>
                <a:lnTo>
                  <a:pt x="326231" y="311944"/>
                </a:lnTo>
                <a:lnTo>
                  <a:pt x="383381" y="145257"/>
                </a:lnTo>
                <a:lnTo>
                  <a:pt x="376238" y="0"/>
                </a:lnTo>
                <a:lnTo>
                  <a:pt x="240506" y="47625"/>
                </a:lnTo>
                <a:lnTo>
                  <a:pt x="95250" y="85725"/>
                </a:lnTo>
                <a:lnTo>
                  <a:pt x="23813" y="88107"/>
                </a:lnTo>
                <a:close/>
              </a:path>
            </a:pathLst>
          </a:custGeom>
          <a:solidFill>
            <a:srgbClr val="FF0000">
              <a:alpha val="4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FFBB262-74FD-4AB7-B490-085D8F91DEEF}"/>
              </a:ext>
            </a:extLst>
          </p:cNvPr>
          <p:cNvGrpSpPr/>
          <p:nvPr/>
        </p:nvGrpSpPr>
        <p:grpSpPr>
          <a:xfrm>
            <a:off x="4739670" y="3349798"/>
            <a:ext cx="230326" cy="230610"/>
            <a:chOff x="6714781" y="1402338"/>
            <a:chExt cx="228306" cy="228587"/>
          </a:xfrm>
        </p:grpSpPr>
        <p:sp>
          <p:nvSpPr>
            <p:cNvPr id="16" name="눈물 방울 15">
              <a:extLst>
                <a:ext uri="{FF2B5EF4-FFF2-40B4-BE49-F238E27FC236}">
                  <a16:creationId xmlns:a16="http://schemas.microsoft.com/office/drawing/2014/main" id="{B437753C-34DF-4F9D-B9C1-A131EF249E0F}"/>
                </a:ext>
              </a:extLst>
            </p:cNvPr>
            <p:cNvSpPr/>
            <p:nvPr/>
          </p:nvSpPr>
          <p:spPr>
            <a:xfrm rot="8097902">
              <a:off x="6714640" y="1402479"/>
              <a:ext cx="228587" cy="228306"/>
            </a:xfrm>
            <a:prstGeom prst="teardrop">
              <a:avLst>
                <a:gd name="adj" fmla="val 141929"/>
              </a:avLst>
            </a:prstGeom>
            <a:solidFill>
              <a:srgbClr val="FF0000"/>
            </a:solidFill>
            <a:ln>
              <a:solidFill>
                <a:srgbClr val="F4615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latinLnBrk="1">
                <a:defRPr/>
              </a:pPr>
              <a:endParaRPr lang="ko-KR" altLang="en-US" sz="1400" dirty="0">
                <a:solidFill>
                  <a:prstClr val="white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C52A3DC2-25B8-41B1-825F-F6990FB57E56}"/>
                </a:ext>
              </a:extLst>
            </p:cNvPr>
            <p:cNvSpPr/>
            <p:nvPr/>
          </p:nvSpPr>
          <p:spPr>
            <a:xfrm>
              <a:off x="6737084" y="1416313"/>
              <a:ext cx="189097" cy="1890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400" latinLnBrk="1">
                <a:defRPr/>
              </a:pPr>
              <a:r>
                <a:rPr lang="en-US" altLang="ko-KR" sz="700" b="1" dirty="0">
                  <a:solidFill>
                    <a:prstClr val="white"/>
                  </a:solidFill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SITE</a:t>
              </a:r>
              <a:endParaRPr lang="ko-KR" altLang="en-US" sz="700" b="1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endParaRPr>
            </a:p>
          </p:txBody>
        </p:sp>
      </p:grpSp>
      <p:sp>
        <p:nvSpPr>
          <p:cNvPr id="30" name="타원 29">
            <a:extLst>
              <a:ext uri="{FF2B5EF4-FFF2-40B4-BE49-F238E27FC236}">
                <a16:creationId xmlns:a16="http://schemas.microsoft.com/office/drawing/2014/main" id="{DCA15F09-3139-41E4-A811-5552F4F2C5D0}"/>
              </a:ext>
            </a:extLst>
          </p:cNvPr>
          <p:cNvSpPr/>
          <p:nvPr/>
        </p:nvSpPr>
        <p:spPr>
          <a:xfrm>
            <a:off x="4893578" y="2115060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8684ACC6-261F-41A8-9A0F-9211F502A929}"/>
              </a:ext>
            </a:extLst>
          </p:cNvPr>
          <p:cNvSpPr/>
          <p:nvPr/>
        </p:nvSpPr>
        <p:spPr>
          <a:xfrm>
            <a:off x="5421737" y="2615122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704C7123-5886-40FA-BB40-D367ED9D71D6}"/>
              </a:ext>
            </a:extLst>
          </p:cNvPr>
          <p:cNvSpPr/>
          <p:nvPr/>
        </p:nvSpPr>
        <p:spPr>
          <a:xfrm>
            <a:off x="5576518" y="2718307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E00EF68A-B522-4934-B3F1-4C98CC477D96}"/>
              </a:ext>
            </a:extLst>
          </p:cNvPr>
          <p:cNvSpPr/>
          <p:nvPr/>
        </p:nvSpPr>
        <p:spPr>
          <a:xfrm>
            <a:off x="5013489" y="3785801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019814E7-D676-439C-BC56-6EE4863CCCE3}"/>
              </a:ext>
            </a:extLst>
          </p:cNvPr>
          <p:cNvSpPr/>
          <p:nvPr/>
        </p:nvSpPr>
        <p:spPr>
          <a:xfrm>
            <a:off x="3465543" y="3625753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6A4E6B7A-3D7D-4091-8675-CE0032D21DCF}"/>
              </a:ext>
            </a:extLst>
          </p:cNvPr>
          <p:cNvSpPr/>
          <p:nvPr/>
        </p:nvSpPr>
        <p:spPr>
          <a:xfrm>
            <a:off x="4419079" y="4140103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2F818979-D813-47D9-8023-ACDBF1AE67BD}"/>
              </a:ext>
            </a:extLst>
          </p:cNvPr>
          <p:cNvSpPr/>
          <p:nvPr/>
        </p:nvSpPr>
        <p:spPr>
          <a:xfrm>
            <a:off x="3799237" y="4390134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A0332945-6255-463C-922E-FA883651AC63}"/>
              </a:ext>
            </a:extLst>
          </p:cNvPr>
          <p:cNvSpPr/>
          <p:nvPr/>
        </p:nvSpPr>
        <p:spPr>
          <a:xfrm>
            <a:off x="3970370" y="4449496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E5F9F077-D0B7-4545-A227-B3C07F5731C0}"/>
              </a:ext>
            </a:extLst>
          </p:cNvPr>
          <p:cNvSpPr/>
          <p:nvPr/>
        </p:nvSpPr>
        <p:spPr>
          <a:xfrm>
            <a:off x="5484196" y="4080741"/>
            <a:ext cx="118724" cy="11872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E074310-1A6F-4C3D-91AF-DD65F90AC1FB}"/>
              </a:ext>
            </a:extLst>
          </p:cNvPr>
          <p:cNvSpPr txBox="1"/>
          <p:nvPr/>
        </p:nvSpPr>
        <p:spPr>
          <a:xfrm>
            <a:off x="4288131" y="2041450"/>
            <a:ext cx="6976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 err="1"/>
              <a:t>양주백석고</a:t>
            </a:r>
            <a:endParaRPr lang="ko-KR" altLang="en-US" sz="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7E74254-304E-4A9A-9E91-26138C02BA48}"/>
              </a:ext>
            </a:extLst>
          </p:cNvPr>
          <p:cNvSpPr txBox="1"/>
          <p:nvPr/>
        </p:nvSpPr>
        <p:spPr>
          <a:xfrm>
            <a:off x="5046525" y="2502863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/>
              <a:t>백석중</a:t>
            </a:r>
            <a:endParaRPr lang="ko-KR" altLang="en-US" sz="8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04452F-2018-4409-B810-56BC0FE0224F}"/>
              </a:ext>
            </a:extLst>
          </p:cNvPr>
          <p:cNvSpPr txBox="1"/>
          <p:nvPr/>
        </p:nvSpPr>
        <p:spPr>
          <a:xfrm>
            <a:off x="5422022" y="2839139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 err="1"/>
              <a:t>신지초</a:t>
            </a:r>
            <a:endParaRPr lang="ko-KR" altLang="en-US" sz="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F857F5-E9A3-42E9-9E6E-FA2EC7733F34}"/>
              </a:ext>
            </a:extLst>
          </p:cNvPr>
          <p:cNvSpPr txBox="1"/>
          <p:nvPr/>
        </p:nvSpPr>
        <p:spPr>
          <a:xfrm>
            <a:off x="4991441" y="3597598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/>
              <a:t>초교예정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BD2A17B-1972-41B2-BCAB-D2E98A0720A2}"/>
              </a:ext>
            </a:extLst>
          </p:cNvPr>
          <p:cNvSpPr txBox="1"/>
          <p:nvPr/>
        </p:nvSpPr>
        <p:spPr>
          <a:xfrm>
            <a:off x="5540462" y="3956020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/>
              <a:t>고교예정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C27BC1-3B60-4086-8967-880A2B46D746}"/>
              </a:ext>
            </a:extLst>
          </p:cNvPr>
          <p:cNvSpPr txBox="1"/>
          <p:nvPr/>
        </p:nvSpPr>
        <p:spPr>
          <a:xfrm>
            <a:off x="4514536" y="4085971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/>
              <a:t>은봉초</a:t>
            </a:r>
            <a:endParaRPr lang="ko-KR" altLang="en-US" sz="8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D89C30-C9F7-49EC-BC0A-BC545744AA19}"/>
              </a:ext>
            </a:extLst>
          </p:cNvPr>
          <p:cNvSpPr txBox="1"/>
          <p:nvPr/>
        </p:nvSpPr>
        <p:spPr>
          <a:xfrm>
            <a:off x="3718481" y="4550658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/>
              <a:t>초교예정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A9276D7-B2AF-4DB2-B81B-CD1FC51CF7FF}"/>
              </a:ext>
            </a:extLst>
          </p:cNvPr>
          <p:cNvSpPr txBox="1"/>
          <p:nvPr/>
        </p:nvSpPr>
        <p:spPr>
          <a:xfrm>
            <a:off x="3341240" y="3429629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/>
              <a:t>초교예정</a:t>
            </a: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C947A4BC-EB1C-4D22-8DD2-D42F3D69DC86}"/>
              </a:ext>
            </a:extLst>
          </p:cNvPr>
          <p:cNvSpPr/>
          <p:nvPr/>
        </p:nvSpPr>
        <p:spPr>
          <a:xfrm>
            <a:off x="4952940" y="1860048"/>
            <a:ext cx="118724" cy="118724"/>
          </a:xfrm>
          <a:prstGeom prst="ellipse">
            <a:avLst/>
          </a:prstGeom>
          <a:solidFill>
            <a:srgbClr val="FF01A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47E816-DE29-40F9-A97A-3829112E93BF}"/>
              </a:ext>
            </a:extLst>
          </p:cNvPr>
          <p:cNvSpPr txBox="1"/>
          <p:nvPr/>
        </p:nvSpPr>
        <p:spPr>
          <a:xfrm>
            <a:off x="3328370" y="4380258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 err="1"/>
              <a:t>중교예정</a:t>
            </a:r>
            <a:endParaRPr lang="ko-KR" altLang="en-US" sz="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5BE768-8427-4875-9E2E-CD6B36D7A9B9}"/>
              </a:ext>
            </a:extLst>
          </p:cNvPr>
          <p:cNvSpPr txBox="1"/>
          <p:nvPr/>
        </p:nvSpPr>
        <p:spPr>
          <a:xfrm>
            <a:off x="8209758" y="5565844"/>
            <a:ext cx="2545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err="1"/>
              <a:t>자료원</a:t>
            </a:r>
            <a:r>
              <a:rPr lang="ko-KR" altLang="en-US" sz="900" dirty="0"/>
              <a:t> </a:t>
            </a:r>
            <a:r>
              <a:rPr lang="en-US" altLang="ko-KR" sz="900" dirty="0"/>
              <a:t>: 2035 </a:t>
            </a:r>
            <a:r>
              <a:rPr lang="ko-KR" altLang="en-US" sz="900" dirty="0"/>
              <a:t>양주 도시기본계획 보고서 </a:t>
            </a:r>
            <a:r>
              <a:rPr lang="en-US" altLang="ko-KR" sz="900" dirty="0"/>
              <a:t>(21.06)</a:t>
            </a:r>
          </a:p>
          <a:p>
            <a:r>
              <a:rPr lang="ko-KR" altLang="en-US" sz="900" dirty="0"/>
              <a:t>             </a:t>
            </a:r>
            <a:r>
              <a:rPr lang="en-US" altLang="ko-KR" sz="900" dirty="0"/>
              <a:t>: 2023.12.29 </a:t>
            </a:r>
            <a:r>
              <a:rPr lang="ko-KR" altLang="en-US" sz="900" dirty="0"/>
              <a:t>양주시청 </a:t>
            </a:r>
            <a:r>
              <a:rPr lang="ko-KR" altLang="en-US" sz="900" dirty="0" err="1"/>
              <a:t>고시문</a:t>
            </a:r>
            <a:r>
              <a:rPr lang="ko-KR" altLang="en-US" sz="900" dirty="0"/>
              <a:t> </a:t>
            </a:r>
          </a:p>
        </p:txBody>
      </p: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7E92D167-8D71-487B-A26A-5E02E111982F}"/>
              </a:ext>
            </a:extLst>
          </p:cNvPr>
          <p:cNvGrpSpPr/>
          <p:nvPr/>
        </p:nvGrpSpPr>
        <p:grpSpPr>
          <a:xfrm>
            <a:off x="7019924" y="1209675"/>
            <a:ext cx="4191971" cy="1896168"/>
            <a:chOff x="5495925" y="1209675"/>
            <a:chExt cx="3420436" cy="1896168"/>
          </a:xfrm>
        </p:grpSpPr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D673E4E0-2B88-436C-9EE7-CCAF91F1AD87}"/>
                </a:ext>
              </a:extLst>
            </p:cNvPr>
            <p:cNvGrpSpPr/>
            <p:nvPr/>
          </p:nvGrpSpPr>
          <p:grpSpPr>
            <a:xfrm>
              <a:off x="5495925" y="1209675"/>
              <a:ext cx="3420436" cy="1896168"/>
              <a:chOff x="5495925" y="1209675"/>
              <a:chExt cx="3420436" cy="1896168"/>
            </a:xfrm>
          </p:grpSpPr>
          <p:sp>
            <p:nvSpPr>
              <p:cNvPr id="22" name="직사각형 21">
                <a:extLst>
                  <a:ext uri="{FF2B5EF4-FFF2-40B4-BE49-F238E27FC236}">
                    <a16:creationId xmlns:a16="http://schemas.microsoft.com/office/drawing/2014/main" id="{A79AD3FD-0F2B-4EE1-8AD4-70BB9AF67763}"/>
                  </a:ext>
                </a:extLst>
              </p:cNvPr>
              <p:cNvSpPr/>
              <p:nvPr/>
            </p:nvSpPr>
            <p:spPr>
              <a:xfrm>
                <a:off x="5727719" y="1761117"/>
                <a:ext cx="3181873" cy="699369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" name="사각형: 둥근 모서리 1">
                <a:extLst>
                  <a:ext uri="{FF2B5EF4-FFF2-40B4-BE49-F238E27FC236}">
                    <a16:creationId xmlns:a16="http://schemas.microsoft.com/office/drawing/2014/main" id="{D3125F2A-9CD3-4F46-9C3F-F7D9EECA9154}"/>
                  </a:ext>
                </a:extLst>
              </p:cNvPr>
              <p:cNvSpPr/>
              <p:nvPr/>
            </p:nvSpPr>
            <p:spPr>
              <a:xfrm>
                <a:off x="5495925" y="1209675"/>
                <a:ext cx="3420436" cy="369332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300" dirty="0"/>
                  <a:t>도시개발사업 시행절차</a:t>
                </a:r>
              </a:p>
            </p:txBody>
          </p:sp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CF2D9591-0B22-45D1-AF40-7F4637151C76}"/>
                  </a:ext>
                </a:extLst>
              </p:cNvPr>
              <p:cNvSpPr/>
              <p:nvPr/>
            </p:nvSpPr>
            <p:spPr>
              <a:xfrm>
                <a:off x="5495925" y="1752600"/>
                <a:ext cx="463588" cy="707886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000" dirty="0"/>
                  <a:t>구역지정단계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2DDEA6B-902E-45A9-9F2A-59EECC806F21}"/>
                  </a:ext>
                </a:extLst>
              </p:cNvPr>
              <p:cNvSpPr txBox="1"/>
              <p:nvPr/>
            </p:nvSpPr>
            <p:spPr>
              <a:xfrm>
                <a:off x="6071858" y="1761117"/>
                <a:ext cx="24416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AutoNum type="arabicParenR"/>
                </a:pPr>
                <a:r>
                  <a:rPr lang="ko-KR" altLang="en-US" sz="1000" dirty="0"/>
                  <a:t>도시개발구역 지정 제안 또는 요청</a:t>
                </a:r>
                <a:endParaRPr lang="en-US" altLang="ko-KR" sz="1000" dirty="0"/>
              </a:p>
              <a:p>
                <a:pPr marL="342900" indent="-342900">
                  <a:buAutoNum type="arabicParenR"/>
                </a:pPr>
                <a:r>
                  <a:rPr lang="ko-KR" altLang="en-US" sz="1000" dirty="0"/>
                  <a:t>도시개발계획 수립</a:t>
                </a:r>
                <a:endParaRPr lang="en-US" altLang="ko-KR" sz="1000" dirty="0"/>
              </a:p>
              <a:p>
                <a:pPr marL="342900" indent="-342900">
                  <a:buAutoNum type="arabicParenR"/>
                </a:pPr>
                <a:r>
                  <a:rPr lang="ko-KR" altLang="en-US" sz="1000" dirty="0"/>
                  <a:t>도시개발구역지정 및 고시</a:t>
                </a:r>
                <a:endParaRPr lang="en-US" altLang="ko-KR" sz="1000" dirty="0"/>
              </a:p>
              <a:p>
                <a:pPr marL="342900" indent="-342900">
                  <a:buAutoNum type="arabicParenR"/>
                </a:pPr>
                <a:r>
                  <a:rPr lang="ko-KR" altLang="en-US" sz="1000" dirty="0"/>
                  <a:t>시행자지정</a:t>
                </a:r>
              </a:p>
            </p:txBody>
          </p:sp>
          <p:sp>
            <p:nvSpPr>
              <p:cNvPr id="50" name="직사각형 49">
                <a:extLst>
                  <a:ext uri="{FF2B5EF4-FFF2-40B4-BE49-F238E27FC236}">
                    <a16:creationId xmlns:a16="http://schemas.microsoft.com/office/drawing/2014/main" id="{9EBE0118-E75E-48DE-ADAC-702C428F8DB2}"/>
                  </a:ext>
                </a:extLst>
              </p:cNvPr>
              <p:cNvSpPr/>
              <p:nvPr/>
            </p:nvSpPr>
            <p:spPr>
              <a:xfrm>
                <a:off x="5727719" y="2691319"/>
                <a:ext cx="3181873" cy="414524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사각형: 둥근 모서리 50">
                <a:extLst>
                  <a:ext uri="{FF2B5EF4-FFF2-40B4-BE49-F238E27FC236}">
                    <a16:creationId xmlns:a16="http://schemas.microsoft.com/office/drawing/2014/main" id="{37EFE786-AE5C-47D5-A235-EC62FCD1BCA6}"/>
                  </a:ext>
                </a:extLst>
              </p:cNvPr>
              <p:cNvSpPr/>
              <p:nvPr/>
            </p:nvSpPr>
            <p:spPr>
              <a:xfrm>
                <a:off x="5495925" y="2682801"/>
                <a:ext cx="463588" cy="42304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000" dirty="0"/>
                  <a:t>실시</a:t>
                </a:r>
                <a:endParaRPr lang="en-US" altLang="ko-KR" sz="1000" dirty="0"/>
              </a:p>
              <a:p>
                <a:pPr algn="ctr"/>
                <a:r>
                  <a:rPr lang="ko-KR" altLang="en-US" sz="1000" dirty="0"/>
                  <a:t>계획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CA5AC92-155D-43FF-BC4B-8E832A0C3D7F}"/>
                  </a:ext>
                </a:extLst>
              </p:cNvPr>
              <p:cNvSpPr txBox="1"/>
              <p:nvPr/>
            </p:nvSpPr>
            <p:spPr>
              <a:xfrm>
                <a:off x="6071858" y="2691318"/>
                <a:ext cx="211788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28600" indent="-228600">
                  <a:buAutoNum type="arabicParenR"/>
                </a:pPr>
                <a:r>
                  <a:rPr lang="ko-KR" altLang="en-US" sz="1000" dirty="0"/>
                  <a:t>실시계획</a:t>
                </a:r>
                <a:r>
                  <a:rPr lang="en-US" altLang="ko-KR" sz="1000" dirty="0"/>
                  <a:t>(</a:t>
                </a:r>
                <a:r>
                  <a:rPr lang="ko-KR" altLang="en-US" sz="1000" dirty="0"/>
                  <a:t>안</a:t>
                </a:r>
                <a:r>
                  <a:rPr lang="en-US" altLang="ko-KR" sz="1000" dirty="0"/>
                  <a:t>)</a:t>
                </a:r>
                <a:r>
                  <a:rPr lang="ko-KR" altLang="en-US" sz="1000" dirty="0"/>
                  <a:t>작성 및 인가 신청</a:t>
                </a:r>
                <a:endParaRPr lang="en-US" altLang="ko-KR" sz="1000" dirty="0"/>
              </a:p>
              <a:p>
                <a:pPr marL="228600" indent="-228600">
                  <a:buAutoNum type="arabicParenR"/>
                </a:pPr>
                <a:r>
                  <a:rPr lang="ko-KR" altLang="en-US" sz="1000" dirty="0"/>
                  <a:t>실시계획인가 및 고시</a:t>
                </a:r>
              </a:p>
            </p:txBody>
          </p:sp>
          <p:sp>
            <p:nvSpPr>
              <p:cNvPr id="29" name="순서도: 추출 28">
                <a:extLst>
                  <a:ext uri="{FF2B5EF4-FFF2-40B4-BE49-F238E27FC236}">
                    <a16:creationId xmlns:a16="http://schemas.microsoft.com/office/drawing/2014/main" id="{9739BE29-DCB1-4186-A36A-FCE0CA8F50E0}"/>
                  </a:ext>
                </a:extLst>
              </p:cNvPr>
              <p:cNvSpPr/>
              <p:nvPr/>
            </p:nvSpPr>
            <p:spPr>
              <a:xfrm rot="10800000">
                <a:off x="7297488" y="2527430"/>
                <a:ext cx="112962" cy="112962"/>
              </a:xfrm>
              <a:prstGeom prst="flowChartExtra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1FE9D949-FAFC-4731-BA41-918988F6DF90}"/>
                </a:ext>
              </a:extLst>
            </p:cNvPr>
            <p:cNvSpPr/>
            <p:nvPr/>
          </p:nvSpPr>
          <p:spPr>
            <a:xfrm>
              <a:off x="6071858" y="2115060"/>
              <a:ext cx="1835916" cy="141834"/>
            </a:xfrm>
            <a:prstGeom prst="rect">
              <a:avLst/>
            </a:prstGeom>
            <a:solidFill>
              <a:srgbClr val="FF000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F6129C3C-976C-4D90-94F7-423BAB73E280}"/>
              </a:ext>
            </a:extLst>
          </p:cNvPr>
          <p:cNvGrpSpPr/>
          <p:nvPr/>
        </p:nvGrpSpPr>
        <p:grpSpPr>
          <a:xfrm>
            <a:off x="7269194" y="3080913"/>
            <a:ext cx="4171240" cy="2527188"/>
            <a:chOff x="9312683" y="942992"/>
            <a:chExt cx="4171240" cy="2527188"/>
          </a:xfrm>
        </p:grpSpPr>
        <p:pic>
          <p:nvPicPr>
            <p:cNvPr id="56" name="그림 55">
              <a:extLst>
                <a:ext uri="{FF2B5EF4-FFF2-40B4-BE49-F238E27FC236}">
                  <a16:creationId xmlns:a16="http://schemas.microsoft.com/office/drawing/2014/main" id="{64D20AAB-B558-4F60-9646-D24919731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12683" y="942992"/>
              <a:ext cx="4171240" cy="2527188"/>
            </a:xfrm>
            <a:prstGeom prst="rect">
              <a:avLst/>
            </a:prstGeom>
          </p:spPr>
        </p:pic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D6198145-EC94-480F-BF5C-1822556A02BB}"/>
                </a:ext>
              </a:extLst>
            </p:cNvPr>
            <p:cNvSpPr/>
            <p:nvPr/>
          </p:nvSpPr>
          <p:spPr>
            <a:xfrm>
              <a:off x="9382125" y="2041450"/>
              <a:ext cx="3886200" cy="1178000"/>
            </a:xfrm>
            <a:prstGeom prst="rect">
              <a:avLst/>
            </a:prstGeom>
            <a:solidFill>
              <a:srgbClr val="FF000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B988878-2330-401D-A2D0-C906F69B0E02}"/>
              </a:ext>
            </a:extLst>
          </p:cNvPr>
          <p:cNvSpPr/>
          <p:nvPr/>
        </p:nvSpPr>
        <p:spPr>
          <a:xfrm>
            <a:off x="4288130" y="4896741"/>
            <a:ext cx="1054488" cy="194953"/>
          </a:xfrm>
          <a:prstGeom prst="rect">
            <a:avLst/>
          </a:prstGeom>
          <a:solidFill>
            <a:srgbClr val="FF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/>
              <a:t>기존 백석지구</a:t>
            </a:r>
          </a:p>
        </p:txBody>
      </p:sp>
    </p:spTree>
    <p:extLst>
      <p:ext uri="{BB962C8B-B14F-4D97-AF65-F5344CB8AC3E}">
        <p14:creationId xmlns:p14="http://schemas.microsoft.com/office/powerpoint/2010/main" val="245254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B9D3869A-EB96-1FFA-9C9F-EE001032CDBE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0CA8C46-4406-43C9-7C17-15811EFABF60}"/>
              </a:ext>
            </a:extLst>
          </p:cNvPr>
          <p:cNvSpPr txBox="1"/>
          <p:nvPr/>
        </p:nvSpPr>
        <p:spPr>
          <a:xfrm>
            <a:off x="-1497" y="6093500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복지지구개발 고시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: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최초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2010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년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78560009-777A-1E23-17C6-67CCB4456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940" y="119837"/>
            <a:ext cx="8540420" cy="5709230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00724552-0DBB-EA70-4D8A-A655D271C3AB}"/>
              </a:ext>
            </a:extLst>
          </p:cNvPr>
          <p:cNvSpPr/>
          <p:nvPr/>
        </p:nvSpPr>
        <p:spPr>
          <a:xfrm>
            <a:off x="5089919" y="2719465"/>
            <a:ext cx="2564915" cy="17178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70FACAE-5DF7-9EAE-8B5D-FD0DCEDDAF1B}"/>
              </a:ext>
            </a:extLst>
          </p:cNvPr>
          <p:cNvSpPr/>
          <p:nvPr/>
        </p:nvSpPr>
        <p:spPr>
          <a:xfrm>
            <a:off x="5538411" y="3681762"/>
            <a:ext cx="653383" cy="17178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321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40FA5F26-5F22-9C89-EE4B-7900BA993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3" y="44852"/>
            <a:ext cx="9289927" cy="5883183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9D3869A-EB96-1FFA-9C9F-EE001032CDBE}"/>
              </a:ext>
            </a:extLst>
          </p:cNvPr>
          <p:cNvSpPr/>
          <p:nvPr/>
        </p:nvSpPr>
        <p:spPr>
          <a:xfrm>
            <a:off x="0" y="5930900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0CA8C46-4406-43C9-7C17-15811EFABF60}"/>
              </a:ext>
            </a:extLst>
          </p:cNvPr>
          <p:cNvSpPr txBox="1"/>
          <p:nvPr/>
        </p:nvSpPr>
        <p:spPr>
          <a:xfrm>
            <a:off x="-1497" y="592803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복지지구개발 고시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 2010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년 이후에 분양한 아파트 전무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.</a:t>
            </a:r>
          </a:p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복지지구개발 고시 후 첫 분양 아파트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/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복지지구 첫 수혜 아파트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71E549-72F2-6AF4-17A6-18F15D0C8D66}"/>
              </a:ext>
            </a:extLst>
          </p:cNvPr>
          <p:cNvSpPr/>
          <p:nvPr/>
        </p:nvSpPr>
        <p:spPr>
          <a:xfrm>
            <a:off x="7247378" y="1184441"/>
            <a:ext cx="799342" cy="6356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0793782-E3AA-6E73-CEF7-2811C99826A1}"/>
              </a:ext>
            </a:extLst>
          </p:cNvPr>
          <p:cNvSpPr/>
          <p:nvPr/>
        </p:nvSpPr>
        <p:spPr>
          <a:xfrm>
            <a:off x="1330963" y="756622"/>
            <a:ext cx="1786706" cy="3466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452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9080CFB5-36C9-C9FE-00C2-149BD569AD3C}"/>
              </a:ext>
            </a:extLst>
          </p:cNvPr>
          <p:cNvSpPr/>
          <p:nvPr/>
        </p:nvSpPr>
        <p:spPr>
          <a:xfrm>
            <a:off x="0" y="2600868"/>
            <a:ext cx="12192000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13E0D0E-9C84-C36C-C771-7112D089F2C7}"/>
              </a:ext>
            </a:extLst>
          </p:cNvPr>
          <p:cNvSpPr txBox="1"/>
          <p:nvPr/>
        </p:nvSpPr>
        <p:spPr>
          <a:xfrm>
            <a:off x="-1497" y="259800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'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서울을 빠르게 이을 교통망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’</a:t>
            </a:r>
          </a:p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추가내용</a:t>
            </a:r>
          </a:p>
        </p:txBody>
      </p:sp>
    </p:spTree>
    <p:extLst>
      <p:ext uri="{BB962C8B-B14F-4D97-AF65-F5344CB8AC3E}">
        <p14:creationId xmlns:p14="http://schemas.microsoft.com/office/powerpoint/2010/main" val="4276307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CE302EBB-5855-8770-574C-505599190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560" y="0"/>
            <a:ext cx="5352045" cy="68580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DB2139CA-0D3B-1D1B-34AE-F7644E461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323" y="0"/>
            <a:ext cx="4819322" cy="685800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E3256BDD-FC9C-C1F2-46CB-78C060B9EA4E}"/>
              </a:ext>
            </a:extLst>
          </p:cNvPr>
          <p:cNvSpPr/>
          <p:nvPr/>
        </p:nvSpPr>
        <p:spPr>
          <a:xfrm>
            <a:off x="0" y="39151"/>
            <a:ext cx="2046514" cy="927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>
              <a:defRPr/>
            </a:pPr>
            <a:endParaRPr lang="ko-KR" altLang="en-US" dirty="0">
              <a:solidFill>
                <a:prstClr val="white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CF625FAC-D165-7D74-5F92-2326933A8D57}"/>
              </a:ext>
            </a:extLst>
          </p:cNvPr>
          <p:cNvSpPr txBox="1"/>
          <p:nvPr/>
        </p:nvSpPr>
        <p:spPr>
          <a:xfrm>
            <a:off x="-1497" y="36286"/>
            <a:ext cx="2046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서울 </a:t>
            </a:r>
            <a:r>
              <a:rPr lang="en-US" altLang="ko-KR" sz="2400" dirty="0">
                <a:solidFill>
                  <a:schemeClr val="accent4"/>
                </a:solidFill>
                <a:latin typeface="+mj-ea"/>
                <a:ea typeface="+mj-ea"/>
              </a:rPr>
              <a:t>– </a:t>
            </a:r>
            <a:r>
              <a:rPr lang="ko-KR" altLang="en-US" sz="2400" dirty="0">
                <a:solidFill>
                  <a:schemeClr val="accent4"/>
                </a:solidFill>
                <a:latin typeface="+mj-ea"/>
                <a:ea typeface="+mj-ea"/>
              </a:rPr>
              <a:t>양주 고속도로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E48C50-42E2-0DF3-25A4-69E86781F127}"/>
              </a:ext>
            </a:extLst>
          </p:cNvPr>
          <p:cNvSpPr txBox="1"/>
          <p:nvPr/>
        </p:nvSpPr>
        <p:spPr>
          <a:xfrm>
            <a:off x="0" y="1389520"/>
            <a:ext cx="204501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/>
              <a:t>문서 링크</a:t>
            </a:r>
            <a:endParaRPr lang="en-US" altLang="ko-KR" sz="1400" dirty="0"/>
          </a:p>
          <a:p>
            <a:endParaRPr lang="en-US" altLang="ko-KR" sz="1400" dirty="0"/>
          </a:p>
          <a:p>
            <a:r>
              <a:rPr lang="ko-KR" altLang="en-US" sz="1400" dirty="0"/>
              <a:t>https://m.molit.go.kr/viewer/skin/doc.html?fn=9928ea69e2b3c0c410f1ee5dd875b791&amp;rs=/viewer/result/20210311</a:t>
            </a:r>
          </a:p>
        </p:txBody>
      </p:sp>
      <p:sp>
        <p:nvSpPr>
          <p:cNvPr id="20" name="말풍선: 모서리가 둥근 사각형 19">
            <a:extLst>
              <a:ext uri="{FF2B5EF4-FFF2-40B4-BE49-F238E27FC236}">
                <a16:creationId xmlns:a16="http://schemas.microsoft.com/office/drawing/2014/main" id="{0331AC62-3433-34B9-C0D7-2A54FCD49EA2}"/>
              </a:ext>
            </a:extLst>
          </p:cNvPr>
          <p:cNvSpPr/>
          <p:nvPr/>
        </p:nvSpPr>
        <p:spPr>
          <a:xfrm>
            <a:off x="7872549" y="3801796"/>
            <a:ext cx="1065228" cy="282526"/>
          </a:xfrm>
          <a:prstGeom prst="wedgeRoundRectCallout">
            <a:avLst>
              <a:gd name="adj1" fmla="val 52745"/>
              <a:gd name="adj2" fmla="val -119361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/>
              <a:t>당사업지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64BB272-70D5-6280-9EE3-302272E28806}"/>
              </a:ext>
            </a:extLst>
          </p:cNvPr>
          <p:cNvSpPr/>
          <p:nvPr/>
        </p:nvSpPr>
        <p:spPr>
          <a:xfrm>
            <a:off x="8805536" y="3496560"/>
            <a:ext cx="321629" cy="1697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630C6B2-46DA-6F66-34C3-7F62EF3D26C2}"/>
              </a:ext>
            </a:extLst>
          </p:cNvPr>
          <p:cNvSpPr/>
          <p:nvPr/>
        </p:nvSpPr>
        <p:spPr>
          <a:xfrm flipV="1">
            <a:off x="8793057" y="3112949"/>
            <a:ext cx="456030" cy="1697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E0D981EC-AC27-18B5-AB89-A0C9F6BD0D57}"/>
              </a:ext>
            </a:extLst>
          </p:cNvPr>
          <p:cNvCxnSpPr>
            <a:cxnSpLocks/>
            <a:endCxn id="22" idx="3"/>
          </p:cNvCxnSpPr>
          <p:nvPr/>
        </p:nvCxnSpPr>
        <p:spPr>
          <a:xfrm flipV="1">
            <a:off x="8980716" y="3197823"/>
            <a:ext cx="268371" cy="353536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873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테마">
  <a:themeElements>
    <a:clrScheme name="Office 2013 - 2022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894</TotalTime>
  <Words>235</Words>
  <Application>Microsoft Office PowerPoint</Application>
  <PresentationFormat>와이드스크린</PresentationFormat>
  <Paragraphs>55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2" baseType="lpstr">
      <vt:lpstr>HG꼬딕씨 80g</vt:lpstr>
      <vt:lpstr>나눔고딕</vt:lpstr>
      <vt:lpstr>나눔스퀘어 Bold</vt:lpstr>
      <vt:lpstr>Arial</vt:lpstr>
      <vt:lpstr>Calibri</vt:lpstr>
      <vt:lpstr>Calibri Light</vt:lpstr>
      <vt:lpstr>Office 2013 - 2022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정아 채</dc:creator>
  <cp:lastModifiedBy>다인</cp:lastModifiedBy>
  <cp:revision>27</cp:revision>
  <cp:lastPrinted>2024-09-11T06:16:08Z</cp:lastPrinted>
  <dcterms:created xsi:type="dcterms:W3CDTF">2024-09-11T00:49:40Z</dcterms:created>
  <dcterms:modified xsi:type="dcterms:W3CDTF">2025-06-05T06:15:40Z</dcterms:modified>
</cp:coreProperties>
</file>