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4" r:id="rId1"/>
    <p:sldMasterId id="2147483677" r:id="rId2"/>
  </p:sldMasterIdLst>
  <p:notesMasterIdLst>
    <p:notesMasterId r:id="rId4"/>
  </p:notesMasterIdLst>
  <p:handoutMasterIdLst>
    <p:handoutMasterId r:id="rId5"/>
  </p:handoutMasterIdLst>
  <p:sldIdLst>
    <p:sldId id="509" r:id="rId3"/>
  </p:sldIdLst>
  <p:sldSz cx="6858000" cy="9906000" type="A4"/>
  <p:notesSz cx="9926638" cy="6797675"/>
  <p:defaultTextStyle>
    <a:defPPr>
      <a:defRPr lang="ko-KR"/>
    </a:defPPr>
    <a:lvl1pPr algn="ctr" rtl="0" eaLnBrk="0" fontAlgn="base" hangingPunct="0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HY견고딕" panose="02030600000101010101" pitchFamily="18" charset="-127"/>
        <a:ea typeface="HY견고딕" panose="02030600000101010101" pitchFamily="18" charset="-127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HY견고딕" panose="02030600000101010101" pitchFamily="18" charset="-127"/>
        <a:ea typeface="HY견고딕" panose="02030600000101010101" pitchFamily="18" charset="-127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HY견고딕" panose="02030600000101010101" pitchFamily="18" charset="-127"/>
        <a:ea typeface="HY견고딕" panose="02030600000101010101" pitchFamily="18" charset="-127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HY견고딕" panose="02030600000101010101" pitchFamily="18" charset="-127"/>
        <a:ea typeface="HY견고딕" panose="02030600000101010101" pitchFamily="18" charset="-127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HY견고딕" panose="02030600000101010101" pitchFamily="18" charset="-127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sz="1600" b="1" kern="1200">
        <a:solidFill>
          <a:schemeClr val="tx1"/>
        </a:solidFill>
        <a:latin typeface="HY견고딕" panose="02030600000101010101" pitchFamily="18" charset="-127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sz="1600" b="1" kern="1200">
        <a:solidFill>
          <a:schemeClr val="tx1"/>
        </a:solidFill>
        <a:latin typeface="HY견고딕" panose="02030600000101010101" pitchFamily="18" charset="-127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sz="1600" b="1" kern="1200">
        <a:solidFill>
          <a:schemeClr val="tx1"/>
        </a:solidFill>
        <a:latin typeface="HY견고딕" panose="02030600000101010101" pitchFamily="18" charset="-127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sz="1600" b="1" kern="1200">
        <a:solidFill>
          <a:schemeClr val="tx1"/>
        </a:solidFill>
        <a:latin typeface="HY견고딕" panose="02030600000101010101" pitchFamily="18" charset="-127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9">
          <p15:clr>
            <a:srgbClr val="A4A3A4"/>
          </p15:clr>
        </p15:guide>
        <p15:guide id="2" pos="4247">
          <p15:clr>
            <a:srgbClr val="A4A3A4"/>
          </p15:clr>
        </p15:guide>
        <p15:guide id="3" pos="890">
          <p15:clr>
            <a:srgbClr val="A4A3A4"/>
          </p15:clr>
        </p15:guide>
        <p15:guide id="4" pos="391">
          <p15:clr>
            <a:srgbClr val="A4A3A4"/>
          </p15:clr>
        </p15:guide>
        <p15:guide id="5" orient="horz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0" userDrawn="1">
          <p15:clr>
            <a:srgbClr val="A4A3A4"/>
          </p15:clr>
        </p15:guide>
        <p15:guide id="2" pos="31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FFFF99"/>
    <a:srgbClr val="CCFFFF"/>
    <a:srgbClr val="DBF1EF"/>
    <a:srgbClr val="DDDDDD"/>
    <a:srgbClr val="CCFF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6366" autoAdjust="0"/>
  </p:normalViewPr>
  <p:slideViewPr>
    <p:cSldViewPr>
      <p:cViewPr varScale="1">
        <p:scale>
          <a:sx n="100" d="100"/>
          <a:sy n="100" d="100"/>
        </p:scale>
        <p:origin x="3174" y="72"/>
      </p:cViewPr>
      <p:guideLst>
        <p:guide orient="horz" pos="6239"/>
        <p:guide pos="4247"/>
        <p:guide pos="890"/>
        <p:guide pos="391"/>
        <p:guide orient="horz"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76"/>
    </p:cViewPr>
  </p:sorterViewPr>
  <p:notesViewPr>
    <p:cSldViewPr>
      <p:cViewPr varScale="1">
        <p:scale>
          <a:sx n="74" d="100"/>
          <a:sy n="74" d="100"/>
        </p:scale>
        <p:origin x="-678" y="-84"/>
      </p:cViewPr>
      <p:guideLst>
        <p:guide orient="horz" pos="2140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2873" cy="33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4" tIns="45907" rIns="91814" bIns="45907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765" y="1"/>
            <a:ext cx="4302873" cy="33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4" tIns="45907" rIns="91814" bIns="45907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58033"/>
            <a:ext cx="4302873" cy="33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4" tIns="45907" rIns="91814" bIns="45907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765" y="6458033"/>
            <a:ext cx="4302873" cy="33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4" tIns="45907" rIns="91814" bIns="45907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 b="0"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fld id="{D2C8D2F2-27F0-4AE1-B955-A9B1ADE71485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2873" cy="33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4" tIns="45907" rIns="91814" bIns="45907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3765" y="1"/>
            <a:ext cx="4302873" cy="33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4" tIns="45907" rIns="91814" bIns="45907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81463" y="509588"/>
            <a:ext cx="17637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4086" y="3228216"/>
            <a:ext cx="7278469" cy="3059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4" tIns="45907" rIns="91814" bIns="459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58033"/>
            <a:ext cx="4302873" cy="33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4" tIns="45907" rIns="91814" bIns="45907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765" y="6458033"/>
            <a:ext cx="4302873" cy="33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4" tIns="45907" rIns="91814" bIns="45907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 b="0"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fld id="{BCA671FB-695D-425E-96C2-619E28A6206E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600" b="1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defRPr>
            </a:lvl1pPr>
            <a:lvl2pPr marL="746070" indent="-286950">
              <a:defRPr kumimoji="1" sz="1600" b="1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defRPr>
            </a:lvl2pPr>
            <a:lvl3pPr marL="1147801" indent="-229560">
              <a:defRPr kumimoji="1" sz="1600" b="1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defRPr>
            </a:lvl3pPr>
            <a:lvl4pPr marL="1606921" indent="-229560">
              <a:defRPr kumimoji="1" sz="1600" b="1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defRPr>
            </a:lvl4pPr>
            <a:lvl5pPr marL="2066041" indent="-229560">
              <a:defRPr kumimoji="1" sz="1600" b="1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defRPr>
            </a:lvl5pPr>
            <a:lvl6pPr marL="2525161" indent="-229560" algn="ct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defRPr>
            </a:lvl6pPr>
            <a:lvl7pPr marL="2984282" indent="-229560" algn="ct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defRPr>
            </a:lvl7pPr>
            <a:lvl8pPr marL="3443402" indent="-229560" algn="ct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defRPr>
            </a:lvl8pPr>
            <a:lvl9pPr marL="3902522" indent="-229560" algn="ct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defRPr>
            </a:lvl9pPr>
          </a:lstStyle>
          <a:p>
            <a:fld id="{647444CE-788B-4530-B32C-BFB83AC7F849}" type="slidenum">
              <a:rPr lang="en-US" altLang="ko-KR" sz="1200" b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pPr/>
              <a:t>1</a:t>
            </a:fld>
            <a:endParaRPr lang="en-US" altLang="ko-KR" sz="1200" b="0">
              <a:solidFill>
                <a:srgbClr val="00000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38562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2948406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2311400"/>
            <a:ext cx="6172200" cy="6537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441181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1335297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292526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53824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89884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4263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79895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835958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093891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48375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42900" y="2311400"/>
            <a:ext cx="6172200" cy="65373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12901730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446322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120512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6022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4156319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1663352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52903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2259566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4169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828690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788369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pA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07975"/>
            <a:ext cx="612933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461000" y="479425"/>
          <a:ext cx="111760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비트맵 이미지" r:id="rId15" imgW="1152381" imgH="295238" progId="Paint.Picture">
                  <p:embed/>
                </p:oleObj>
              </mc:Choice>
              <mc:Fallback>
                <p:oleObj name="비트맵 이미지" r:id="rId15" imgW="1152381" imgH="295238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0" y="479425"/>
                        <a:ext cx="1117600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4826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hdr="0" ft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바탕" pitchFamily="18" charset="-127"/>
          <a:ea typeface="바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바탕" pitchFamily="18" charset="-127"/>
          <a:ea typeface="바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바탕" pitchFamily="18" charset="-127"/>
          <a:ea typeface="바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바탕" pitchFamily="18" charset="-127"/>
          <a:ea typeface="바탕" pitchFamily="18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바탕" pitchFamily="18" charset="-127"/>
          <a:ea typeface="바탕" pitchFamily="18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바탕" pitchFamily="18" charset="-127"/>
          <a:ea typeface="바탕" pitchFamily="18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바탕" pitchFamily="18" charset="-127"/>
          <a:ea typeface="바탕" pitchFamily="18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바탕" pitchFamily="18" charset="-127"/>
          <a:ea typeface="바탕" pitchFamily="18" charset="-127"/>
        </a:defRPr>
      </a:lvl9pPr>
    </p:titleStyle>
    <p:bodyStyle>
      <a:lvl1pPr marL="342900" indent="-342900" algn="r" rtl="0" eaLnBrk="0" fontAlgn="base" latinLnBrk="1" hangingPunct="0">
        <a:spcBef>
          <a:spcPct val="20000"/>
        </a:spcBef>
        <a:spcAft>
          <a:spcPct val="0"/>
        </a:spcAft>
        <a:buChar char="•"/>
        <a:defRPr kumimoji="1" sz="1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굴림" pitchFamily="50" charset="-127"/>
          <a:ea typeface="굴림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굴림" pitchFamily="50" charset="-127"/>
          <a:ea typeface="굴림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7797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defRPr sz="1400" b="0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797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sz="1400" b="0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39750" y="560511"/>
            <a:ext cx="5903913" cy="43204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algn="l"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algn="l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algn="l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algn="l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algn="l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latinLnBrk="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kumimoji="0" lang="ko-KR" altLang="en-US" sz="18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장애 발생 </a:t>
            </a:r>
            <a:r>
              <a:rPr kumimoji="0" lang="en-US" altLang="ko-KR" sz="18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/ </a:t>
            </a:r>
            <a:r>
              <a:rPr kumimoji="0" lang="ko-KR" altLang="en-US" sz="18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조치 보고서 </a:t>
            </a:r>
          </a:p>
        </p:txBody>
      </p:sp>
      <p:sp>
        <p:nvSpPr>
          <p:cNvPr id="3075" name="Text Box 91"/>
          <p:cNvSpPr txBox="1">
            <a:spLocks noChangeArrowheads="1"/>
          </p:cNvSpPr>
          <p:nvPr/>
        </p:nvSpPr>
        <p:spPr bwMode="auto">
          <a:xfrm>
            <a:off x="5542079" y="272480"/>
            <a:ext cx="925254" cy="275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algn="l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algn="l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algn="l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algn="l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1100" b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(’25. 05. 19)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160B22C-8D99-50F9-6FD4-370A329A0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9240" y="9565585"/>
            <a:ext cx="2171700" cy="427975"/>
          </a:xfrm>
        </p:spPr>
        <p:txBody>
          <a:bodyPr/>
          <a:lstStyle/>
          <a:p>
            <a:pPr>
              <a:defRPr/>
            </a:pPr>
            <a:fld id="{A8161A9D-5031-4DC0-9980-AA1E9D2430CB}" type="slidenum">
              <a:rPr lang="en-US" altLang="ko-KR" smtClean="0"/>
              <a:t>1</a:t>
            </a:fld>
            <a:endParaRPr lang="en-US" altLang="ko-KR"/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5B7274F7-00B7-4F8A-BEB5-4E72640EF4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833237"/>
              </p:ext>
            </p:extLst>
          </p:nvPr>
        </p:nvGraphicFramePr>
        <p:xfrm>
          <a:off x="404664" y="1254561"/>
          <a:ext cx="6192688" cy="67274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88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9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6980">
                  <a:extLst>
                    <a:ext uri="{9D8B030D-6E8A-4147-A177-3AD203B41FA5}">
                      <a16:colId xmlns:a16="http://schemas.microsoft.com/office/drawing/2014/main" val="2438476843"/>
                    </a:ext>
                  </a:extLst>
                </a:gridCol>
                <a:gridCol w="1987572">
                  <a:extLst>
                    <a:ext uri="{9D8B030D-6E8A-4147-A177-3AD203B41FA5}">
                      <a16:colId xmlns:a16="http://schemas.microsoft.com/office/drawing/2014/main" val="2447061561"/>
                    </a:ext>
                  </a:extLst>
                </a:gridCol>
              </a:tblGrid>
              <a:tr h="44631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장 애 명</a:t>
                      </a:r>
                    </a:p>
                  </a:txBody>
                  <a:tcPr marL="36000" marR="36000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85725" indent="-85725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tabLst>
                          <a:tab pos="0" algn="l"/>
                        </a:tabLst>
                      </a:pPr>
                      <a:r>
                        <a:rPr lang="ko-KR" altLang="en-US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포스코인터내셔널 홈페이지 </a:t>
                      </a:r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502</a:t>
                      </a:r>
                      <a:r>
                        <a:rPr lang="en-US" altLang="ko-KR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ERROR</a:t>
                      </a: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1437" marR="91437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1437" marR="91437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9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장애일시</a:t>
                      </a:r>
                      <a:endParaRPr lang="ko-KR" altLang="en-US" sz="90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>
                        <a:lnSpc>
                          <a:spcPct val="100000"/>
                        </a:lnSpc>
                      </a:pPr>
                      <a:r>
                        <a:rPr lang="en-US" altLang="ko-KR" sz="90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2025</a:t>
                      </a:r>
                      <a:r>
                        <a:rPr lang="ko-KR" altLang="en-US" sz="90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년 </a:t>
                      </a:r>
                      <a:r>
                        <a:rPr lang="en-US" altLang="ko-KR" sz="90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06</a:t>
                      </a:r>
                      <a:r>
                        <a:rPr lang="ko-KR" altLang="en-US" sz="90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월 </a:t>
                      </a:r>
                      <a:r>
                        <a:rPr lang="en-US" altLang="ko-KR" sz="90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02</a:t>
                      </a:r>
                      <a:r>
                        <a:rPr lang="ko-KR" altLang="en-US" sz="900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일</a:t>
                      </a:r>
                      <a:endParaRPr lang="en-US" altLang="ko-KR" sz="90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1437" marR="91437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조치자</a:t>
                      </a:r>
                      <a:endParaRPr lang="ko-KR" altLang="en-US" sz="90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37" marR="91437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전수민</a:t>
                      </a:r>
                      <a:endParaRPr lang="en-US" altLang="ko-KR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37" marR="91437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398556"/>
                  </a:ext>
                </a:extLst>
              </a:tr>
              <a:tr h="4462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장애현상</a:t>
                      </a:r>
                      <a:endParaRPr lang="ko-KR" altLang="en-US" sz="90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85725" indent="-85725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tabLst>
                          <a:tab pos="0" algn="l"/>
                        </a:tabLst>
                      </a:pPr>
                      <a:r>
                        <a:rPr lang="ko-KR" altLang="en-US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포스코인터내셔널 홈페이지 </a:t>
                      </a:r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502 Bad </a:t>
                      </a:r>
                      <a:r>
                        <a:rPr lang="en-US" altLang="ko-KR" sz="90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GateWay</a:t>
                      </a:r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endParaRPr lang="en-US" altLang="ko-KR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1437" marR="91437" marT="45715" marB="45715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1437" marR="91437" marT="45715" marB="45715" anchor="ctr"/>
                </a:tc>
                <a:extLst>
                  <a:ext uri="{0D108BD9-81ED-4DB2-BD59-A6C34878D82A}">
                    <a16:rowId xmlns:a16="http://schemas.microsoft.com/office/drawing/2014/main" val="2424646458"/>
                  </a:ext>
                </a:extLst>
              </a:tr>
              <a:tr h="4998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업무 영향도</a:t>
                      </a:r>
                    </a:p>
                  </a:txBody>
                  <a:tcPr marL="36000" marR="36000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71450" marR="0" lvl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0" algn="l"/>
                        </a:tabLst>
                        <a:defRPr/>
                      </a:pPr>
                      <a:r>
                        <a:rPr lang="ko-KR" altLang="en-US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</a:t>
                      </a:r>
                      <a:endParaRPr lang="en-US" altLang="ko-KR" sz="90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100586"/>
                  </a:ext>
                </a:extLst>
              </a:tr>
              <a:tr h="188681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발생상황 및</a:t>
                      </a:r>
                      <a:endParaRPr lang="en-US" altLang="ko-KR" sz="90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ctr" latinLnBrk="1"/>
                      <a:r>
                        <a:rPr lang="ko-KR" altLang="en-US" sz="9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조치내역</a:t>
                      </a:r>
                    </a:p>
                  </a:txBody>
                  <a:tcPr marL="36000" marR="36000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71450" indent="-171450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tabLst>
                          <a:tab pos="0" algn="l"/>
                        </a:tabLst>
                      </a:pPr>
                      <a:r>
                        <a:rPr lang="ko-KR" altLang="en-US" sz="900" b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발생 상황</a:t>
                      </a:r>
                      <a:r>
                        <a:rPr lang="en-US" altLang="ko-KR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/>
                      </a:r>
                      <a:br>
                        <a:rPr lang="en-US" altLang="ko-KR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altLang="ko-KR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Tomcat </a:t>
                      </a:r>
                      <a:r>
                        <a:rPr lang="ko-KR" altLang="en-US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캐시 포화로 인하여 리소스 처리 지연으로 응답시간이 늘어남에 따라 </a:t>
                      </a:r>
                      <a:r>
                        <a:rPr lang="en-US" altLang="ko-KR" sz="900" baseline="0" dirty="0" err="1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proxy_read_timeout</a:t>
                      </a:r>
                      <a:r>
                        <a:rPr lang="en-US" altLang="ko-KR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발생 </a:t>
                      </a:r>
                      <a:endParaRPr lang="en-US" altLang="ko-KR" sz="90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0" algn="l"/>
                        </a:tabLst>
                        <a:defRPr/>
                      </a:pPr>
                      <a:r>
                        <a:rPr lang="ko-KR" altLang="en-US" sz="900" b="1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조치 내역</a:t>
                      </a:r>
                      <a:r>
                        <a:rPr lang="ko-KR" altLang="en-US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/>
                      </a:r>
                      <a:br>
                        <a:rPr lang="en-US" altLang="ko-KR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altLang="ko-KR" sz="900" b="0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Maximum Memory pool 253 -&gt; 300, </a:t>
                      </a:r>
                      <a:r>
                        <a:rPr lang="en-US" altLang="ko-KR" sz="900" b="0" kern="1200" baseline="0" dirty="0" err="1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CacheMaxSize</a:t>
                      </a:r>
                      <a:r>
                        <a:rPr lang="ko-KR" altLang="en-US" sz="900" b="0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en-US" altLang="ko-KR" sz="900" b="0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10000 </a:t>
                      </a:r>
                      <a:r>
                        <a:rPr lang="ko-KR" altLang="en-US" sz="900" b="0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으로 증설 하여</a:t>
                      </a:r>
                      <a:r>
                        <a:rPr lang="ko-KR" altLang="en-US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리소스 처리 시간을 확보 할 수 있도록 수정 후 </a:t>
                      </a:r>
                      <a:r>
                        <a:rPr lang="en-US" altLang="ko-KR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Tomcat Restart </a:t>
                      </a:r>
                      <a:r>
                        <a:rPr lang="ko-KR" altLang="en-US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진행 </a:t>
                      </a:r>
                      <a:endParaRPr lang="en-US" altLang="ko-KR" sz="900" baseline="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1437" marR="91437" marT="45715" marB="45715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1437" marR="91437" marT="45715" marB="45715" anchor="ctr"/>
                </a:tc>
                <a:extLst>
                  <a:ext uri="{0D108BD9-81ED-4DB2-BD59-A6C34878D82A}">
                    <a16:rowId xmlns:a16="http://schemas.microsoft.com/office/drawing/2014/main" val="2985377928"/>
                  </a:ext>
                </a:extLst>
              </a:tr>
              <a:tr h="37033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장애 원인</a:t>
                      </a:r>
                    </a:p>
                  </a:txBody>
                  <a:tcPr marL="36000" marR="36000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85725" indent="-85725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tabLst>
                          <a:tab pos="0" algn="l"/>
                        </a:tabLst>
                      </a:pPr>
                      <a:r>
                        <a:rPr lang="en-US" altLang="ko-KR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90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리소스 처리 지연으로</a:t>
                      </a:r>
                      <a:r>
                        <a:rPr lang="ko-KR" altLang="en-US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인한 </a:t>
                      </a:r>
                      <a:r>
                        <a:rPr lang="en-US" altLang="ko-KR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Tomcat </a:t>
                      </a:r>
                      <a:r>
                        <a:rPr lang="ko-KR" altLang="en-US" sz="900" baseline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응답 지연 </a:t>
                      </a:r>
                      <a:endParaRPr lang="en-US" altLang="ko-KR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1437" marR="91437" marT="45715" marB="45715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1437" marR="91437" marT="45715" marB="45715" anchor="ctr"/>
                </a:tc>
                <a:extLst>
                  <a:ext uri="{0D108BD9-81ED-4DB2-BD59-A6C34878D82A}">
                    <a16:rowId xmlns:a16="http://schemas.microsoft.com/office/drawing/2014/main" val="3260579356"/>
                  </a:ext>
                </a:extLst>
              </a:tr>
              <a:tr h="265864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향후 개선방안</a:t>
                      </a:r>
                    </a:p>
                  </a:txBody>
                  <a:tcPr marL="36000" marR="36000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71450" indent="-171450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tabLst>
                          <a:tab pos="0" algn="l"/>
                        </a:tabLst>
                      </a:pPr>
                      <a:r>
                        <a:rPr lang="en-US" altLang="ko-KR" sz="900" b="0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Tomcat Cache </a:t>
                      </a:r>
                      <a:r>
                        <a:rPr lang="ko-KR" altLang="en-US" sz="900" b="0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크기 증가 </a:t>
                      </a:r>
                      <a:endParaRPr lang="en-US" altLang="ko-KR" sz="900" b="0" kern="1200" baseline="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171450" indent="-171450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tabLst>
                          <a:tab pos="0" algn="l"/>
                        </a:tabLst>
                      </a:pPr>
                      <a:r>
                        <a:rPr lang="en-US" altLang="ko-KR" sz="900" b="0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Tomcat Thread </a:t>
                      </a:r>
                      <a:r>
                        <a:rPr lang="ko-KR" altLang="en-US" sz="900" b="0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증가 </a:t>
                      </a:r>
                      <a:endParaRPr lang="en-US" altLang="ko-KR" sz="900" b="0" kern="1200" baseline="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indent="0" latinLnBrk="1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  <a:tabLst>
                          <a:tab pos="0" algn="l"/>
                        </a:tabLst>
                      </a:pPr>
                      <a:endParaRPr lang="en-US" altLang="ko-KR" sz="900" b="0" kern="1200" baseline="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171450" indent="-171450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tabLst>
                          <a:tab pos="0" algn="l"/>
                        </a:tabLst>
                      </a:pPr>
                      <a:r>
                        <a:rPr lang="en-US" altLang="ko-KR" sz="900" b="0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Tomcat</a:t>
                      </a:r>
                      <a:r>
                        <a:rPr lang="ko-KR" altLang="en-US" sz="900" b="0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내의 </a:t>
                      </a:r>
                      <a:r>
                        <a:rPr lang="en-US" altLang="ko-KR" sz="900" b="0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Cache</a:t>
                      </a:r>
                      <a:r>
                        <a:rPr lang="ko-KR" altLang="en-US" sz="900" b="0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및 </a:t>
                      </a:r>
                      <a:r>
                        <a:rPr lang="en-US" altLang="ko-KR" sz="900" b="0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Memory leak</a:t>
                      </a:r>
                      <a:r>
                        <a:rPr lang="ko-KR" altLang="en-US" sz="900" b="0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이 나지 않도록 정적 리소스를 개별 </a:t>
                      </a:r>
                      <a:r>
                        <a:rPr lang="en-US" altLang="ko-KR" sz="900" b="0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CDN</a:t>
                      </a:r>
                      <a:r>
                        <a:rPr lang="ko-KR" altLang="en-US" sz="900" b="0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으로 </a:t>
                      </a:r>
                      <a:r>
                        <a:rPr lang="ko-KR" altLang="en-US" sz="900" b="0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분리하여 관리할 수 있도록 개선 </a:t>
                      </a:r>
                      <a:endParaRPr lang="en-US" altLang="ko-KR" sz="900" b="0" kern="1200" baseline="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171450" indent="-171450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tabLst>
                          <a:tab pos="0" algn="l"/>
                        </a:tabLst>
                      </a:pPr>
                      <a:endParaRPr lang="en-US" altLang="ko-KR" sz="900" b="0" kern="1200" baseline="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171450" indent="-171450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tabLst>
                          <a:tab pos="0" algn="l"/>
                        </a:tabLst>
                      </a:pPr>
                      <a:r>
                        <a:rPr lang="ko-KR" altLang="en-US" sz="900" b="0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월간 정기 모니터링을 통해 </a:t>
                      </a:r>
                      <a:r>
                        <a:rPr lang="en-US" altLang="ko-KR" sz="900" b="0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Service</a:t>
                      </a:r>
                      <a:r>
                        <a:rPr lang="ko-KR" altLang="en-US" sz="900" b="0" kern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의 상태를 확인하여 동일 장애 </a:t>
                      </a:r>
                      <a:r>
                        <a:rPr lang="ko-KR" altLang="en-US" sz="900" b="0" kern="1200" baseline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발생을 예방</a:t>
                      </a:r>
                      <a:endParaRPr lang="en-US" altLang="ko-KR" sz="900" b="0" kern="1200" baseline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1437" marR="0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379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137218"/>
      </p:ext>
    </p:extLst>
  </p:cSld>
  <p:clrMapOvr>
    <a:masterClrMapping/>
  </p:clrMapOvr>
</p:sld>
</file>

<file path=ppt/theme/theme1.xml><?xml version="1.0" encoding="utf-8"?>
<a:theme xmlns:a="http://schemas.openxmlformats.org/drawingml/2006/main" name="1_기본 디자인">
  <a:themeElements>
    <a:clrScheme name="1_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기본 디자인">
      <a:majorFont>
        <a:latin typeface="바탕"/>
        <a:ea typeface="바탕"/>
        <a:cs typeface=""/>
      </a:majorFont>
      <a:minorFont>
        <a:latin typeface="바탕"/>
        <a:ea typeface="바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1_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기본 디자인">
  <a:themeElements>
    <a:clrScheme name="3_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3_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82909</TotalTime>
  <Words>94</Words>
  <Application>Microsoft Office PowerPoint</Application>
  <PresentationFormat>A4 용지(210x297mm)</PresentationFormat>
  <Paragraphs>27</Paragraphs>
  <Slides>1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2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HY견고딕</vt:lpstr>
      <vt:lpstr>굴림</vt:lpstr>
      <vt:lpstr>맑은 고딕</vt:lpstr>
      <vt:lpstr>바탕</vt:lpstr>
      <vt:lpstr>Arial</vt:lpstr>
      <vt:lpstr>1_기본 디자인</vt:lpstr>
      <vt:lpstr>4_기본 디자인</vt:lpstr>
      <vt:lpstr>비트맵 이미지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Unknown User</dc:creator>
  <cp:lastModifiedBy>smjeon</cp:lastModifiedBy>
  <cp:revision>2895</cp:revision>
  <cp:lastPrinted>2022-07-26T23:52:14Z</cp:lastPrinted>
  <dcterms:created xsi:type="dcterms:W3CDTF">2001-11-21T09:57:58Z</dcterms:created>
  <dcterms:modified xsi:type="dcterms:W3CDTF">2025-06-09T03:00:13Z</dcterms:modified>
</cp:coreProperties>
</file>