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1" r:id="rId2"/>
    <p:sldId id="294" r:id="rId3"/>
    <p:sldId id="260" r:id="rId4"/>
    <p:sldId id="295" r:id="rId5"/>
    <p:sldId id="285" r:id="rId6"/>
    <p:sldId id="286" r:id="rId7"/>
    <p:sldId id="287" r:id="rId8"/>
    <p:sldId id="274" r:id="rId9"/>
    <p:sldId id="283" r:id="rId10"/>
    <p:sldId id="268" r:id="rId11"/>
    <p:sldId id="269" r:id="rId12"/>
    <p:sldId id="288" r:id="rId13"/>
    <p:sldId id="273" r:id="rId14"/>
    <p:sldId id="289" r:id="rId15"/>
    <p:sldId id="290" r:id="rId16"/>
    <p:sldId id="291" r:id="rId17"/>
    <p:sldId id="284" r:id="rId18"/>
    <p:sldId id="275" r:id="rId19"/>
    <p:sldId id="293" r:id="rId20"/>
    <p:sldId id="292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178" autoAdjust="0"/>
  </p:normalViewPr>
  <p:slideViewPr>
    <p:cSldViewPr snapToGrid="0">
      <p:cViewPr varScale="1">
        <p:scale>
          <a:sx n="84" d="100"/>
          <a:sy n="84" d="100"/>
        </p:scale>
        <p:origin x="1744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460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112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941EC-E7AA-EB96-546A-C0BBFB4E8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82553D-E90F-AB91-6746-4A3A0E040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AC01431-AD71-DC31-0EF7-464E0CE39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0445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68766-B620-105B-BB0A-A11B177C9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915039-2C95-6202-4B32-B460C5DFD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9D03FA-82F5-84E2-9F12-10DC5A678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247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05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3879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2B5A-2FA7-10A4-75A6-442FD9587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B332F2-1898-B168-979C-AEFB0276C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267593-C319-5446-F54E-6A3E55E81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192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822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59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E6322-892A-32F6-D3EC-2826DEDF5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15A3FAC-23E2-753D-AB83-72D71A72E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5CD12F-7F70-0DFD-50E1-CA3327609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92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199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7395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5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1421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035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605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9191"/>
            <a:ext cx="10464800" cy="6456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이미지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이미지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이미지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이미지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41888" y="9296400"/>
            <a:ext cx="31425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이미지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이미지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이미지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3C6EE-3A22-F665-E753-FBE9133E3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213CF4-1AD6-F510-9475-F66467B72039}"/>
              </a:ext>
            </a:extLst>
          </p:cNvPr>
          <p:cNvSpPr txBox="1"/>
          <p:nvPr/>
        </p:nvSpPr>
        <p:spPr>
          <a:xfrm>
            <a:off x="0" y="5496510"/>
            <a:ext cx="130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4800" spc="640" dirty="0">
                <a:solidFill>
                  <a:schemeClr val="bg1"/>
                </a:solidFill>
                <a:latin typeface="Gothic A1 Medium" pitchFamily="2" charset="-127"/>
                <a:ea typeface="Gothic A1 Medium" pitchFamily="2" charset="-127"/>
                <a:cs typeface="Gothic A1 Medium" pitchFamily="2" charset="-127"/>
              </a:rPr>
              <a:t>GENOBIOME</a:t>
            </a:r>
          </a:p>
        </p:txBody>
      </p:sp>
      <p:pic>
        <p:nvPicPr>
          <p:cNvPr id="7" name="Picture 6" descr="A white circle and a gold circle&#10;&#10;Description automatically generated">
            <a:extLst>
              <a:ext uri="{FF2B5EF4-FFF2-40B4-BE49-F238E27FC236}">
                <a16:creationId xmlns:a16="http://schemas.microsoft.com/office/drawing/2014/main" id="{A64C5B9B-6D24-96B7-ECC0-E173E986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78" y="2517057"/>
            <a:ext cx="3648642" cy="36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779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63034"/>
            <a:ext cx="726480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4000" dirty="0"/>
              <a:t>인삼열매 </a:t>
            </a:r>
            <a:r>
              <a:rPr lang="en-US" altLang="ko-KR" sz="4000" dirty="0"/>
              <a:t>Exosome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64" name="*상기 내용은 화장품 법에 의해 검토되지 않았습니다.">
            <a:extLst>
              <a:ext uri="{FF2B5EF4-FFF2-40B4-BE49-F238E27FC236}">
                <a16:creationId xmlns:a16="http://schemas.microsoft.com/office/drawing/2014/main" id="{91924200-7255-4793-9AA9-EFF1BF00B9CA}"/>
              </a:ext>
            </a:extLst>
          </p:cNvPr>
          <p:cNvSpPr txBox="1"/>
          <p:nvPr/>
        </p:nvSpPr>
        <p:spPr>
          <a:xfrm>
            <a:off x="460673" y="9426145"/>
            <a:ext cx="32235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100">
                <a:solidFill>
                  <a:srgbClr val="5E5E5E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t>*상기 내용은 화장품 법에 의해 검토되지 않았습니다.</a:t>
            </a:r>
          </a:p>
        </p:txBody>
      </p:sp>
      <p:sp>
        <p:nvSpPr>
          <p:cNvPr id="18" name="✔︎1.제목">
            <a:extLst>
              <a:ext uri="{FF2B5EF4-FFF2-40B4-BE49-F238E27FC236}">
                <a16:creationId xmlns:a16="http://schemas.microsoft.com/office/drawing/2014/main" id="{2E89EB8F-EB50-4423-928E-1C81A98C5618}"/>
              </a:ext>
            </a:extLst>
          </p:cNvPr>
          <p:cNvSpPr txBox="1"/>
          <p:nvPr/>
        </p:nvSpPr>
        <p:spPr>
          <a:xfrm>
            <a:off x="799853" y="1771628"/>
            <a:ext cx="161743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피부장벽 강화</a:t>
            </a:r>
            <a:endParaRPr lang="en-US" altLang="ko-KR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C7A4FB3-0954-4E28-95C8-C45DD87C5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10" y="2184280"/>
            <a:ext cx="9855127" cy="6910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F352152-6FB4-4FA7-9BFF-D81AC2DDCFD0}"/>
              </a:ext>
            </a:extLst>
          </p:cNvPr>
          <p:cNvSpPr txBox="1"/>
          <p:nvPr/>
        </p:nvSpPr>
        <p:spPr>
          <a:xfrm>
            <a:off x="8139448" y="7563319"/>
            <a:ext cx="360608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수분 및 지질 장벽에 관여하는 유전자의 발현 증가를 통해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피부장벽 강화</a:t>
            </a:r>
            <a:endParaRPr kumimoji="0" lang="ko-KR" altLang="en-US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888484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63034"/>
            <a:ext cx="33534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4000" dirty="0"/>
              <a:t>인삼</a:t>
            </a:r>
            <a:r>
              <a:rPr lang="en-US" altLang="ko-KR" sz="4000" dirty="0"/>
              <a:t> Exosome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64" name="*상기 내용은 화장품 법에 의해 검토되지 않았습니다.">
            <a:extLst>
              <a:ext uri="{FF2B5EF4-FFF2-40B4-BE49-F238E27FC236}">
                <a16:creationId xmlns:a16="http://schemas.microsoft.com/office/drawing/2014/main" id="{91924200-7255-4793-9AA9-EFF1BF00B9CA}"/>
              </a:ext>
            </a:extLst>
          </p:cNvPr>
          <p:cNvSpPr txBox="1"/>
          <p:nvPr/>
        </p:nvSpPr>
        <p:spPr>
          <a:xfrm>
            <a:off x="460673" y="9426145"/>
            <a:ext cx="32235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100">
                <a:solidFill>
                  <a:srgbClr val="5E5E5E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t>*상기 내용은 화장품 법에 의해 검토되지 않았습니다.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B6F25D0-E4C2-4BC6-93A9-591F119CC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04" y="1824417"/>
            <a:ext cx="10574414" cy="353478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07F23B1-7619-46C8-87CB-2C0F71385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72" y="5758451"/>
            <a:ext cx="5830228" cy="274083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C6B57F3-5DF1-4B7F-A877-D57F6EB3F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421" y="5891118"/>
            <a:ext cx="5928026" cy="25792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4940DB-CEC7-469D-8C48-A17DC4E20E37}"/>
              </a:ext>
            </a:extLst>
          </p:cNvPr>
          <p:cNvSpPr txBox="1"/>
          <p:nvPr/>
        </p:nvSpPr>
        <p:spPr>
          <a:xfrm>
            <a:off x="1118859" y="8677942"/>
            <a:ext cx="451482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400" dirty="0">
                <a:latin typeface="맑은"/>
              </a:rPr>
              <a:t>피부보습 유전자 발현 증가</a:t>
            </a:r>
            <a:endParaRPr kumimoji="0" lang="ko-KR" altLang="en-US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"/>
              <a:sym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89AD9-0390-41BB-93B5-EE953C4892E0}"/>
              </a:ext>
            </a:extLst>
          </p:cNvPr>
          <p:cNvSpPr txBox="1"/>
          <p:nvPr/>
        </p:nvSpPr>
        <p:spPr>
          <a:xfrm>
            <a:off x="6961930" y="8691126"/>
            <a:ext cx="506900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400" dirty="0">
                <a:latin typeface="맑은"/>
              </a:rPr>
              <a:t>피부노화 및 탄력 관련 유전자 발현 증가</a:t>
            </a:r>
            <a:endParaRPr kumimoji="0" lang="ko-KR" altLang="en-US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3CCBB-76FC-0379-B5B5-9DE8ECA972BC}"/>
              </a:ext>
            </a:extLst>
          </p:cNvPr>
          <p:cNvSpPr txBox="1"/>
          <p:nvPr/>
        </p:nvSpPr>
        <p:spPr>
          <a:xfrm>
            <a:off x="11125742" y="3462486"/>
            <a:ext cx="135381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UVB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로부터 세포 손상 방지</a:t>
            </a:r>
            <a:endParaRPr kumimoji="0" lang="ko-KR" altLang="en-US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093205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70728"/>
            <a:ext cx="2382062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Triple HA 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Concept </a:t>
            </a:r>
            <a:r>
              <a:rPr kumimoji="0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key points</a:t>
            </a:r>
          </a:p>
        </p:txBody>
      </p:sp>
      <p:sp>
        <p:nvSpPr>
          <p:cNvPr id="62" name="✔︎1.제목">
            <a:extLst>
              <a:ext uri="{FF2B5EF4-FFF2-40B4-BE49-F238E27FC236}">
                <a16:creationId xmlns:a16="http://schemas.microsoft.com/office/drawing/2014/main" id="{3C2A3761-68A6-4522-A790-51ACE5DBB020}"/>
              </a:ext>
            </a:extLst>
          </p:cNvPr>
          <p:cNvSpPr txBox="1"/>
          <p:nvPr/>
        </p:nvSpPr>
        <p:spPr>
          <a:xfrm>
            <a:off x="935894" y="1875739"/>
            <a:ext cx="533158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3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가지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하이알루론산의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 복합 수분 유지 </a:t>
            </a: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메카니즘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2DD57E-C73B-49F6-88B8-64666C7B8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42" y="2405379"/>
            <a:ext cx="3240000" cy="218132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4C53FCB-D24D-4EBD-ABBF-FAD088154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55" y="4667779"/>
            <a:ext cx="3240000" cy="21670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8C8E0C3-391C-436C-AF85-A8CA35D64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817" y="6939639"/>
            <a:ext cx="3240000" cy="2182998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590B8647-3AF2-421B-8CBF-C6422625A98B}"/>
              </a:ext>
            </a:extLst>
          </p:cNvPr>
          <p:cNvSpPr/>
          <p:nvPr/>
        </p:nvSpPr>
        <p:spPr>
          <a:xfrm>
            <a:off x="4804933" y="2594687"/>
            <a:ext cx="3398013" cy="198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Sodium Hyaluronate (M.W : 1.5 million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Da)</a:t>
            </a:r>
          </a:p>
          <a:p>
            <a:pPr marL="0" marR="0" lvl="0" indent="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나선형 구조로 다른 보습제 대비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, 1g 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당 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1,000ml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의 물을 담아 강력한 보습 효과 제공 및 수분 유지 효과 우수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0" marR="0" lvl="0" indent="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세포 재생 및 피부 보수에 도움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89DDBD8-C0C1-4223-9F25-0C6883F531DB}"/>
              </a:ext>
            </a:extLst>
          </p:cNvPr>
          <p:cNvSpPr/>
          <p:nvPr/>
        </p:nvSpPr>
        <p:spPr>
          <a:xfrm>
            <a:off x="4745475" y="4898035"/>
            <a:ext cx="2963638" cy="166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Sodium Acetylated Hyaluronate</a:t>
            </a:r>
          </a:p>
          <a:p>
            <a:pPr marL="0" marR="0" lvl="0" indent="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(M.W : 0.03~0.05 million Da)</a:t>
            </a:r>
          </a:p>
          <a:p>
            <a:pPr marL="0" marR="0" lvl="0" indent="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피부가 수분을 증발 </a:t>
            </a:r>
            <a:r>
              <a:rPr kumimoji="0" lang="ko-K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시킬때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피부표면에 남아 피부내부에서의 수분증발을 방지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DD0C4BD-01D7-47AC-B2F8-6A54AF8AAB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9625" y="7103767"/>
            <a:ext cx="3971145" cy="202447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20795EC-D793-4069-9328-B5DABFE4B3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3202" y="4896400"/>
            <a:ext cx="3067904" cy="1929403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1BEFEA9-0407-4531-C4BB-E44659809AF5}"/>
              </a:ext>
            </a:extLst>
          </p:cNvPr>
          <p:cNvSpPr/>
          <p:nvPr/>
        </p:nvSpPr>
        <p:spPr>
          <a:xfrm>
            <a:off x="4572084" y="2463822"/>
            <a:ext cx="7585571" cy="2160000"/>
          </a:xfrm>
          <a:prstGeom prst="round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C1890E3-6D44-1CDB-A0C6-974E2C0147BC}"/>
              </a:ext>
            </a:extLst>
          </p:cNvPr>
          <p:cNvSpPr/>
          <p:nvPr/>
        </p:nvSpPr>
        <p:spPr>
          <a:xfrm>
            <a:off x="4582815" y="4715479"/>
            <a:ext cx="7585571" cy="2160000"/>
          </a:xfrm>
          <a:prstGeom prst="round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FA93F98-C459-28DB-0E5E-0F0F9F1218AB}"/>
              </a:ext>
            </a:extLst>
          </p:cNvPr>
          <p:cNvSpPr/>
          <p:nvPr/>
        </p:nvSpPr>
        <p:spPr>
          <a:xfrm>
            <a:off x="4580667" y="6992894"/>
            <a:ext cx="7585571" cy="2160000"/>
          </a:xfrm>
          <a:prstGeom prst="roundRect">
            <a:avLst/>
          </a:prstGeom>
          <a:noFill/>
          <a:ln w="127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F6119EB-CA72-D4FB-4389-EDB28E518902}"/>
              </a:ext>
            </a:extLst>
          </p:cNvPr>
          <p:cNvSpPr/>
          <p:nvPr/>
        </p:nvSpPr>
        <p:spPr>
          <a:xfrm>
            <a:off x="4743327" y="7123933"/>
            <a:ext cx="2963638" cy="198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Hydrolyzed Hyaluronic Acid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0" marR="0" lvl="0" indent="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(M.W : 3,000~3,500 Da)</a:t>
            </a:r>
          </a:p>
          <a:p>
            <a:pPr marL="0" marR="0" lvl="0" indent="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분자량이 낮아 피부의 진피층까지 도달하여 수분함량 유지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0" marR="0" lvl="0" indent="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세안 후에도 피부에 잔류하여 보습 유지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8FD9CA9-42F6-BC3B-2C0F-D11F68D08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5028" y="2594687"/>
            <a:ext cx="1981606" cy="1924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D28FAF3-F2BB-4B73-7EFE-4AFBD416E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8716" y="2594687"/>
            <a:ext cx="1329711" cy="192458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7DE5612-5FF8-E179-E39F-CC5E4C4C77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3078" y="4896018"/>
            <a:ext cx="1371547" cy="182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01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70728"/>
            <a:ext cx="6580328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 err="1"/>
              <a:t>Centella</a:t>
            </a:r>
            <a:r>
              <a:rPr lang="en-US" altLang="ko-KR" dirty="0"/>
              <a:t> Asiatica Leaf Water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64" name="*상기 내용은 화장품 법에 의해 검토되지 않았습니다.">
            <a:extLst>
              <a:ext uri="{FF2B5EF4-FFF2-40B4-BE49-F238E27FC236}">
                <a16:creationId xmlns:a16="http://schemas.microsoft.com/office/drawing/2014/main" id="{91924200-7255-4793-9AA9-EFF1BF00B9CA}"/>
              </a:ext>
            </a:extLst>
          </p:cNvPr>
          <p:cNvSpPr txBox="1"/>
          <p:nvPr/>
        </p:nvSpPr>
        <p:spPr>
          <a:xfrm>
            <a:off x="460673" y="9426145"/>
            <a:ext cx="32235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100">
                <a:solidFill>
                  <a:srgbClr val="5E5E5E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t>*상기 내용은 화장품 법에 의해 검토되지 않았습니다.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E9158E3-7F9C-4785-AD6D-5A452F2C4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66" y="4039595"/>
            <a:ext cx="7138784" cy="441827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37204C3-8A6D-431C-AB2C-36BDE8AD8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388" y="4149481"/>
            <a:ext cx="4206694" cy="4418274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991DE158-FC8E-4F39-9DE1-8DBBDE5A0001}"/>
              </a:ext>
            </a:extLst>
          </p:cNvPr>
          <p:cNvSpPr/>
          <p:nvPr/>
        </p:nvSpPr>
        <p:spPr>
          <a:xfrm>
            <a:off x="4662059" y="8683179"/>
            <a:ext cx="36806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Collagen 1 </a:t>
            </a:r>
            <a:r>
              <a:rPr lang="en-US" altLang="ko-KR" sz="1400" b="0">
                <a:latin typeface="맑은 고딕" panose="020B0503020000020004" pitchFamily="50" charset="-127"/>
                <a:ea typeface="맑은 고딕" panose="020B0503020000020004" pitchFamily="50" charset="-127"/>
              </a:rPr>
              <a:t>&amp; 3 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</a:t>
            </a:r>
            <a:r>
              <a:rPr lang="en-US" altLang="ko-KR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엘라스틴의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발현 유도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34956-04FE-07D1-EC52-824534505452}"/>
              </a:ext>
            </a:extLst>
          </p:cNvPr>
          <p:cNvSpPr txBox="1"/>
          <p:nvPr/>
        </p:nvSpPr>
        <p:spPr>
          <a:xfrm>
            <a:off x="656822" y="1865822"/>
            <a:ext cx="746156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ko-KR" sz="2400" b="1" i="0" u="none" strike="noStrike" baseline="0" dirty="0">
                <a:solidFill>
                  <a:srgbClr val="535353"/>
                </a:solidFill>
                <a:latin typeface="AppleSDGothicNeo-ExtraBold"/>
              </a:rPr>
              <a:t>Eco - Low Temperature Vacuum Extract(</a:t>
            </a:r>
            <a:r>
              <a:rPr lang="ko-KR" altLang="en-US" sz="2400" b="1" i="0" u="none" strike="noStrike" baseline="0" dirty="0">
                <a:solidFill>
                  <a:srgbClr val="535353"/>
                </a:solidFill>
                <a:latin typeface="AppleSDGothicNeo-ExtraBold"/>
              </a:rPr>
              <a:t>저온 진공 추출</a:t>
            </a:r>
            <a:r>
              <a:rPr lang="en-US" altLang="ko-KR" sz="2400" b="1" i="0" u="none" strike="noStrike" baseline="0" dirty="0">
                <a:solidFill>
                  <a:srgbClr val="535353"/>
                </a:solidFill>
                <a:latin typeface="AppleSDGothicNeo-ExtraBold"/>
              </a:rPr>
              <a:t>)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3D2B9-C3AA-1278-FAE2-C6F694791D42}"/>
              </a:ext>
            </a:extLst>
          </p:cNvPr>
          <p:cNvSpPr txBox="1"/>
          <p:nvPr/>
        </p:nvSpPr>
        <p:spPr>
          <a:xfrm>
            <a:off x="748670" y="2357117"/>
            <a:ext cx="11576412" cy="13433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원물의 고유 수분과 휘발성 물질의 증발을 유도하여 </a:t>
            </a:r>
            <a:r>
              <a:rPr lang="ko-KR" altLang="en-US" sz="1400" b="0" dirty="0" err="1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이젝터로</a:t>
            </a:r>
            <a:r>
              <a:rPr lang="ko-KR" altLang="en-US" sz="1400" b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0" dirty="0" err="1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포집하는</a:t>
            </a:r>
            <a:r>
              <a:rPr lang="ko-KR" altLang="en-US" sz="1400" b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추출 기술</a:t>
            </a:r>
            <a:endParaRPr lang="en-US" altLang="ko-KR" sz="1400" b="0" dirty="0">
              <a:solidFill>
                <a:srgbClr val="23181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0" i="0" u="none" strike="noStrike" baseline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유기용매</a:t>
            </a:r>
            <a:r>
              <a:rPr lang="en-US" altLang="ko-KR" sz="1400" b="0" i="0" u="none" strike="noStrike" baseline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0" i="0" u="none" strike="noStrike" baseline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스팀 증류 추출과 비교하여 유효성분 파괴 없이 고유 물질 추출</a:t>
            </a:r>
            <a:endParaRPr lang="en-US" altLang="ko-KR" sz="1400" b="0" i="0" u="none" strike="noStrike" baseline="0" dirty="0">
              <a:solidFill>
                <a:srgbClr val="23181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400" b="0" i="0" u="none" strike="noStrike" baseline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열변성으로 인한 유효성분 파괴 최소화 및 진공상태 추출로 원물이 산화되지 않고 추출 가능</a:t>
            </a:r>
            <a:endParaRPr lang="en-US" altLang="ko-KR" sz="1400" b="0" i="0" u="none" strike="noStrike" baseline="0" dirty="0">
              <a:solidFill>
                <a:srgbClr val="231815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1400" b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KIST </a:t>
            </a:r>
            <a:r>
              <a:rPr lang="ko-KR" altLang="en-US" sz="1400" b="0" dirty="0" err="1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스마트팜</a:t>
            </a:r>
            <a:r>
              <a:rPr lang="ko-KR" altLang="en-US" sz="1400" b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특허 기술이 적용된 국내 최대 </a:t>
            </a:r>
            <a:r>
              <a:rPr lang="ko-KR" altLang="en-US" sz="1400" b="0" dirty="0" err="1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병풀</a:t>
            </a:r>
            <a:r>
              <a:rPr lang="ko-KR" altLang="en-US" sz="1400" b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0" dirty="0" err="1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스마트팜</a:t>
            </a:r>
            <a:r>
              <a:rPr lang="ko-KR" altLang="en-US" sz="1400" b="0" dirty="0">
                <a:solidFill>
                  <a:srgbClr val="23181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원물 사용</a:t>
            </a:r>
            <a:endParaRPr lang="ko-KR" altLang="en-US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75729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Concept </a:t>
            </a:r>
            <a:r>
              <a:rPr kumimoji="0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key points</a:t>
            </a:r>
          </a:p>
        </p:txBody>
      </p:sp>
      <p:sp>
        <p:nvSpPr>
          <p:cNvPr id="22" name="✔︎1.제목">
            <a:extLst>
              <a:ext uri="{FF2B5EF4-FFF2-40B4-BE49-F238E27FC236}">
                <a16:creationId xmlns:a16="http://schemas.microsoft.com/office/drawing/2014/main" id="{A50C6752-9140-4778-8A8E-1F7540DE228E}"/>
              </a:ext>
            </a:extLst>
          </p:cNvPr>
          <p:cNvSpPr txBox="1"/>
          <p:nvPr/>
        </p:nvSpPr>
        <p:spPr>
          <a:xfrm>
            <a:off x="726182" y="1852944"/>
            <a:ext cx="161743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수용성 콜라겐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28" name="- 특징 설명…">
            <a:extLst>
              <a:ext uri="{FF2B5EF4-FFF2-40B4-BE49-F238E27FC236}">
                <a16:creationId xmlns:a16="http://schemas.microsoft.com/office/drawing/2014/main" id="{208B9B51-2EAF-4912-BF9A-2090CEDF3E4A}"/>
              </a:ext>
            </a:extLst>
          </p:cNvPr>
          <p:cNvSpPr txBox="1"/>
          <p:nvPr/>
        </p:nvSpPr>
        <p:spPr>
          <a:xfrm>
            <a:off x="713303" y="2283544"/>
            <a:ext cx="9409491" cy="103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효모균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(Pichia pastoris)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을 이용하여 제조된 재조합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(Recombinant) </a:t>
            </a:r>
            <a:r>
              <a:rPr kumimoji="0" lang="ko-K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인체유사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Type-3 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콜라겐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, Vegan &amp; Halal 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인증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분자량 약 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55,000Da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의 </a:t>
            </a:r>
            <a:r>
              <a:rPr kumimoji="0" lang="ko-KR" alt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저분자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콜라겐으로 피부 침투 효과 우수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세포간 지질구조 강화 및 세포 성장 및 분화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, 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상처 치유에 도움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  <p:sp>
        <p:nvSpPr>
          <p:cNvPr id="14" name="제품명 입력해주세요">
            <a:extLst>
              <a:ext uri="{FF2B5EF4-FFF2-40B4-BE49-F238E27FC236}">
                <a16:creationId xmlns:a16="http://schemas.microsoft.com/office/drawing/2014/main" id="{961E51D8-112E-4A5B-BEC3-4D5C8D65A133}"/>
              </a:ext>
            </a:extLst>
          </p:cNvPr>
          <p:cNvSpPr txBox="1"/>
          <p:nvPr/>
        </p:nvSpPr>
        <p:spPr>
          <a:xfrm>
            <a:off x="672172" y="270728"/>
            <a:ext cx="3973845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Soluble</a:t>
            </a:r>
            <a:r>
              <a:rPr kumimoji="0" lang="ko-KR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</a:t>
            </a:r>
            <a:r>
              <a:rPr kumimoji="0" lang="en-US" altLang="ko-KR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Collagen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B8555-2B7C-D4EA-FB37-1A0678D01910}"/>
              </a:ext>
            </a:extLst>
          </p:cNvPr>
          <p:cNvSpPr txBox="1"/>
          <p:nvPr/>
        </p:nvSpPr>
        <p:spPr>
          <a:xfrm>
            <a:off x="6387921" y="4898019"/>
            <a:ext cx="5633486" cy="1020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인공 피부에 대한 피부 침투 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Test : 80~90%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피부 침투 확인</a:t>
            </a:r>
          </a:p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각질층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(SC)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의 세포간 지질구조의 결정화를 촉진하고 향상 시킴 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: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피부 장벽기능 강화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15EE837-D11D-9749-1F89-B53E1947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4" y="4254406"/>
            <a:ext cx="5633487" cy="2318086"/>
          </a:xfrm>
          <a:prstGeom prst="rect">
            <a:avLst/>
          </a:prstGeom>
        </p:spPr>
      </p:pic>
      <p:sp>
        <p:nvSpPr>
          <p:cNvPr id="8" name="✔︎1.제목">
            <a:extLst>
              <a:ext uri="{FF2B5EF4-FFF2-40B4-BE49-F238E27FC236}">
                <a16:creationId xmlns:a16="http://schemas.microsoft.com/office/drawing/2014/main" id="{6E98430A-7253-EFF2-9A8D-E801EDE54A54}"/>
              </a:ext>
            </a:extLst>
          </p:cNvPr>
          <p:cNvSpPr txBox="1"/>
          <p:nvPr/>
        </p:nvSpPr>
        <p:spPr>
          <a:xfrm>
            <a:off x="754434" y="3669053"/>
            <a:ext cx="310822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피부 침투 및 장벽 기능 강화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9" name="✔︎1.제목">
            <a:extLst>
              <a:ext uri="{FF2B5EF4-FFF2-40B4-BE49-F238E27FC236}">
                <a16:creationId xmlns:a16="http://schemas.microsoft.com/office/drawing/2014/main" id="{9A972C8D-3676-64E8-E8D8-6F1A793D6F1D}"/>
              </a:ext>
            </a:extLst>
          </p:cNvPr>
          <p:cNvSpPr txBox="1"/>
          <p:nvPr/>
        </p:nvSpPr>
        <p:spPr>
          <a:xfrm>
            <a:off x="752286" y="6590411"/>
            <a:ext cx="113653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세포 성장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324AB39-4136-5BF5-4F94-3384A3CD8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65" y="7030069"/>
            <a:ext cx="4589929" cy="21246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A97F3AE-37C5-AC32-50C0-DBB257DA6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333" y="7038251"/>
            <a:ext cx="3756401" cy="20955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FBD53E-70A8-8B61-BFC7-86239E18A372}"/>
              </a:ext>
            </a:extLst>
          </p:cNvPr>
          <p:cNvSpPr txBox="1"/>
          <p:nvPr/>
        </p:nvSpPr>
        <p:spPr>
          <a:xfrm>
            <a:off x="9226734" y="7644502"/>
            <a:ext cx="3189689" cy="1020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Control(Fish Collagen)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대비 우수한 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Human Epidermal Cell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분화 효능</a:t>
            </a:r>
          </a:p>
        </p:txBody>
      </p:sp>
    </p:spTree>
    <p:extLst>
      <p:ext uri="{BB962C8B-B14F-4D97-AF65-F5344CB8AC3E}">
        <p14:creationId xmlns:p14="http://schemas.microsoft.com/office/powerpoint/2010/main" val="12663549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DF66-99BB-2A47-FBFB-10439310E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>
            <a:extLst>
              <a:ext uri="{FF2B5EF4-FFF2-40B4-BE49-F238E27FC236}">
                <a16:creationId xmlns:a16="http://schemas.microsoft.com/office/drawing/2014/main" id="{23F378DE-CD80-F9EE-5651-F586210680C2}"/>
              </a:ext>
            </a:extLst>
          </p:cNvPr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906D1E3B-81D0-F97D-D82E-79752D4505C4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ADE91FF6-E572-208E-D064-13FE4F536A18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CC3CAB93-AD90-AAC7-A6E4-6F1D34D5A026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Concept </a:t>
            </a:r>
            <a:r>
              <a:rPr kumimoji="0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key points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714A5BD-4174-774A-4A85-3C130DE9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4" y="5453300"/>
            <a:ext cx="5416694" cy="3703579"/>
          </a:xfrm>
          <a:prstGeom prst="rect">
            <a:avLst/>
          </a:prstGeom>
        </p:spPr>
      </p:pic>
      <p:sp>
        <p:nvSpPr>
          <p:cNvPr id="14" name="제품명 입력해주세요">
            <a:extLst>
              <a:ext uri="{FF2B5EF4-FFF2-40B4-BE49-F238E27FC236}">
                <a16:creationId xmlns:a16="http://schemas.microsoft.com/office/drawing/2014/main" id="{7AA14E5C-C7C6-EB2C-1B48-78F2471E13F4}"/>
              </a:ext>
            </a:extLst>
          </p:cNvPr>
          <p:cNvSpPr txBox="1"/>
          <p:nvPr/>
        </p:nvSpPr>
        <p:spPr>
          <a:xfrm>
            <a:off x="672172" y="270728"/>
            <a:ext cx="3973845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Soluble</a:t>
            </a:r>
            <a:r>
              <a:rPr kumimoji="0" lang="ko-KR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</a:t>
            </a:r>
            <a:r>
              <a:rPr kumimoji="0" lang="en-US" altLang="ko-KR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Collagen</a:t>
            </a:r>
          </a:p>
        </p:txBody>
      </p:sp>
      <p:sp>
        <p:nvSpPr>
          <p:cNvPr id="2" name="✔︎1.제목">
            <a:extLst>
              <a:ext uri="{FF2B5EF4-FFF2-40B4-BE49-F238E27FC236}">
                <a16:creationId xmlns:a16="http://schemas.microsoft.com/office/drawing/2014/main" id="{445A0C59-EBFB-6205-E1E9-B89588ADB231}"/>
              </a:ext>
            </a:extLst>
          </p:cNvPr>
          <p:cNvSpPr txBox="1"/>
          <p:nvPr/>
        </p:nvSpPr>
        <p:spPr>
          <a:xfrm>
            <a:off x="754434" y="1801617"/>
            <a:ext cx="251511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Wound Healing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효능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0D21D53-44AE-EE54-6AEE-A6694DD61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72" y="2331113"/>
            <a:ext cx="2810267" cy="265784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071F082-70B4-14AA-2D25-3F06ABA2E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421" y="2432726"/>
            <a:ext cx="3009979" cy="253400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18D7846-B0E2-05FA-686D-CC354480F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8855" y="2281233"/>
            <a:ext cx="4267200" cy="269837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27AEC8C-336D-E773-145A-79CE05696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4594" y="2461082"/>
            <a:ext cx="1702986" cy="2415718"/>
          </a:xfrm>
          <a:prstGeom prst="rect">
            <a:avLst/>
          </a:prstGeom>
        </p:spPr>
      </p:pic>
      <p:sp>
        <p:nvSpPr>
          <p:cNvPr id="13" name="✔︎1.제목">
            <a:extLst>
              <a:ext uri="{FF2B5EF4-FFF2-40B4-BE49-F238E27FC236}">
                <a16:creationId xmlns:a16="http://schemas.microsoft.com/office/drawing/2014/main" id="{9BB2F7B5-EBE9-D48E-00C5-10AC4762B706}"/>
              </a:ext>
            </a:extLst>
          </p:cNvPr>
          <p:cNvSpPr txBox="1"/>
          <p:nvPr/>
        </p:nvSpPr>
        <p:spPr>
          <a:xfrm>
            <a:off x="752286" y="5019191"/>
            <a:ext cx="200215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주름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및 미백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효능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735C640-9D94-2422-3C30-1FA71DFFB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5568" y="5453301"/>
            <a:ext cx="4473061" cy="35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548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5AF42-281B-9260-06D5-50B6575D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>
            <a:extLst>
              <a:ext uri="{FF2B5EF4-FFF2-40B4-BE49-F238E27FC236}">
                <a16:creationId xmlns:a16="http://schemas.microsoft.com/office/drawing/2014/main" id="{4FEE8F60-B663-2A4C-F3CB-DF1E4F604F8E}"/>
              </a:ext>
            </a:extLst>
          </p:cNvPr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37" name="제품명 입력해주세요">
            <a:extLst>
              <a:ext uri="{FF2B5EF4-FFF2-40B4-BE49-F238E27FC236}">
                <a16:creationId xmlns:a16="http://schemas.microsoft.com/office/drawing/2014/main" id="{514CA51B-22A5-A3E5-2826-68A1336CFF55}"/>
              </a:ext>
            </a:extLst>
          </p:cNvPr>
          <p:cNvSpPr txBox="1"/>
          <p:nvPr/>
        </p:nvSpPr>
        <p:spPr>
          <a:xfrm>
            <a:off x="672172" y="270728"/>
            <a:ext cx="5358839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900" b="1" i="0" u="none" strike="noStrike" kern="0" cap="none" spc="0" normalizeH="0" baseline="0" noProof="0" dirty="0" err="1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Extensin</a:t>
            </a:r>
            <a:r>
              <a:rPr kumimoji="0" lang="en-US" altLang="ko-KR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(</a:t>
            </a:r>
            <a:r>
              <a:rPr kumimoji="0" lang="ko-KR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식물성 콜라겐</a:t>
            </a:r>
            <a:r>
              <a:rPr kumimoji="0" lang="en-US" altLang="ko-KR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)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78B6628E-608A-4C18-74E8-A78618FE97C2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08FD9425-0897-04D4-0F1C-C33A5F57DA8D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EF4D7D74-CC92-F3E7-828F-2C7BA849025D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Concept </a:t>
            </a:r>
            <a:r>
              <a:rPr kumimoji="0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key points</a:t>
            </a:r>
          </a:p>
        </p:txBody>
      </p:sp>
      <p:sp>
        <p:nvSpPr>
          <p:cNvPr id="19" name="- 특징 설명…">
            <a:extLst>
              <a:ext uri="{FF2B5EF4-FFF2-40B4-BE49-F238E27FC236}">
                <a16:creationId xmlns:a16="http://schemas.microsoft.com/office/drawing/2014/main" id="{8DC90011-6518-E37D-E5D0-3F204163AFD4}"/>
              </a:ext>
            </a:extLst>
          </p:cNvPr>
          <p:cNvSpPr txBox="1"/>
          <p:nvPr/>
        </p:nvSpPr>
        <p:spPr>
          <a:xfrm>
            <a:off x="757066" y="1878701"/>
            <a:ext cx="8315682" cy="11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kumimoji="0" lang="ko-KR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흰목이버섯과</a:t>
            </a: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 솔잎에 존재하는 단백질을 효소 가수분해 기법으로 추출한 당단백질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나눔고딕"/>
            </a:endParaRPr>
          </a:p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동물성 콜라겐의 구성성분인 </a:t>
            </a: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Hydroxyproline</a:t>
            </a: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을 </a:t>
            </a:r>
            <a:r>
              <a:rPr kumimoji="0" lang="ko-KR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비록한</a:t>
            </a: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 다양한 아미노산과 </a:t>
            </a: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NMF </a:t>
            </a: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함유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나눔고딕"/>
            </a:endParaRPr>
          </a:p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M.W 800Da </a:t>
            </a: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이하</a:t>
            </a: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(260~600Da)</a:t>
            </a: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로 피부 투과 우수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797979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나눔고딕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1A5DB1-9758-B32D-9253-0ECF6793D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413" y="3084925"/>
            <a:ext cx="4158566" cy="288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0745E3C-60E4-3E0A-2A0F-86CAB3B49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46" y="3080085"/>
            <a:ext cx="4349388" cy="288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6B67F29-C15B-8326-8D2D-28989D7CD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522" y="6280632"/>
            <a:ext cx="4368980" cy="2880000"/>
          </a:xfrm>
          <a:prstGeom prst="rect">
            <a:avLst/>
          </a:prstGeom>
        </p:spPr>
      </p:pic>
      <p:sp>
        <p:nvSpPr>
          <p:cNvPr id="10" name="✔︎1.제목">
            <a:extLst>
              <a:ext uri="{FF2B5EF4-FFF2-40B4-BE49-F238E27FC236}">
                <a16:creationId xmlns:a16="http://schemas.microsoft.com/office/drawing/2014/main" id="{5AC6C00D-3DDD-8EFE-E263-5A8822A90440}"/>
              </a:ext>
            </a:extLst>
          </p:cNvPr>
          <p:cNvSpPr txBox="1"/>
          <p:nvPr/>
        </p:nvSpPr>
        <p:spPr>
          <a:xfrm>
            <a:off x="754434" y="3141019"/>
            <a:ext cx="106439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보습효과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11" name="✔︎1.제목">
            <a:extLst>
              <a:ext uri="{FF2B5EF4-FFF2-40B4-BE49-F238E27FC236}">
                <a16:creationId xmlns:a16="http://schemas.microsoft.com/office/drawing/2014/main" id="{035C242E-2C7C-C43D-56E5-1453B32420C9}"/>
              </a:ext>
            </a:extLst>
          </p:cNvPr>
          <p:cNvSpPr txBox="1"/>
          <p:nvPr/>
        </p:nvSpPr>
        <p:spPr>
          <a:xfrm>
            <a:off x="6419001" y="3138871"/>
            <a:ext cx="154529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노화방지효과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12" name="✔︎1.제목">
            <a:extLst>
              <a:ext uri="{FF2B5EF4-FFF2-40B4-BE49-F238E27FC236}">
                <a16:creationId xmlns:a16="http://schemas.microsoft.com/office/drawing/2014/main" id="{D651FDD8-CECD-3BF5-E6B8-F0DFE267A186}"/>
              </a:ext>
            </a:extLst>
          </p:cNvPr>
          <p:cNvSpPr txBox="1"/>
          <p:nvPr/>
        </p:nvSpPr>
        <p:spPr>
          <a:xfrm>
            <a:off x="2925929" y="6371470"/>
            <a:ext cx="130484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항산화효과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40234394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" name="*상기 내용은 화장품 법에 의해 검토되지 않았습니다.">
            <a:extLst>
              <a:ext uri="{FF2B5EF4-FFF2-40B4-BE49-F238E27FC236}">
                <a16:creationId xmlns:a16="http://schemas.microsoft.com/office/drawing/2014/main" id="{F7B4EDF2-D278-4CFF-AB98-09F41055C58B}"/>
              </a:ext>
            </a:extLst>
          </p:cNvPr>
          <p:cNvSpPr txBox="1"/>
          <p:nvPr/>
        </p:nvSpPr>
        <p:spPr>
          <a:xfrm>
            <a:off x="460673" y="9426145"/>
            <a:ext cx="32235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100">
                <a:solidFill>
                  <a:srgbClr val="5E5E5E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t>*상기 내용은 화장품 법에 의해 검토되지 않았습니다.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25" name="- 특징 설명…">
            <a:extLst>
              <a:ext uri="{FF2B5EF4-FFF2-40B4-BE49-F238E27FC236}">
                <a16:creationId xmlns:a16="http://schemas.microsoft.com/office/drawing/2014/main" id="{36EA03C8-B12F-42DB-A9B9-434B5176CC24}"/>
              </a:ext>
            </a:extLst>
          </p:cNvPr>
          <p:cNvSpPr txBox="1"/>
          <p:nvPr/>
        </p:nvSpPr>
        <p:spPr>
          <a:xfrm>
            <a:off x="672171" y="1833032"/>
            <a:ext cx="11086240" cy="4368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Dipeptide </a:t>
            </a:r>
            <a:r>
              <a:rPr lang="en-US" altLang="ko-KR" dirty="0" err="1">
                <a:solidFill>
                  <a:schemeClr val="tx1"/>
                </a:solidFill>
              </a:rPr>
              <a:t>Diaminobutyroyl</a:t>
            </a:r>
            <a:r>
              <a:rPr lang="en-US" altLang="ko-KR" dirty="0">
                <a:solidFill>
                  <a:schemeClr val="tx1"/>
                </a:solidFill>
              </a:rPr>
              <a:t> Benzylamide Diacetate :</a:t>
            </a:r>
            <a:r>
              <a:rPr lang="ko-KR" altLang="en-US" dirty="0">
                <a:solidFill>
                  <a:schemeClr val="tx1"/>
                </a:solidFill>
              </a:rPr>
              <a:t> 뱀 독 유사 펩타이드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 근육을 이완상태 유지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주름개선 효과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Acetyl Hexapeptide-8 : </a:t>
            </a:r>
            <a:r>
              <a:rPr lang="ko-KR" altLang="en-US" dirty="0">
                <a:solidFill>
                  <a:schemeClr val="tx1"/>
                </a:solidFill>
              </a:rPr>
              <a:t>보톡스 유사 펩타이드로 주름개선 효과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Palmitoyl Tripeptide-5, Palmitoyl Pentapeptide-4, Palmitoyl Tripeptide-1 : </a:t>
            </a:r>
            <a:r>
              <a:rPr lang="ko-KR" altLang="en-US" dirty="0">
                <a:solidFill>
                  <a:schemeClr val="tx1"/>
                </a:solidFill>
              </a:rPr>
              <a:t>콜라겐 생산 증대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Copper Tripeptide-1 : </a:t>
            </a:r>
            <a:r>
              <a:rPr lang="ko-KR" altLang="en-US" dirty="0">
                <a:solidFill>
                  <a:schemeClr val="tx1"/>
                </a:solidFill>
              </a:rPr>
              <a:t>콜라겐 생산 증대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 err="1">
                <a:solidFill>
                  <a:schemeClr val="tx1"/>
                </a:solidFill>
              </a:rPr>
              <a:t>엘라스틴</a:t>
            </a:r>
            <a:r>
              <a:rPr lang="ko-KR" altLang="en-US" dirty="0">
                <a:solidFill>
                  <a:schemeClr val="tx1"/>
                </a:solidFill>
              </a:rPr>
              <a:t> 분해 억제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Carnosine, Acetyl Tetrapeptide-5 :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ko-KR" altLang="en-US" dirty="0" err="1">
                <a:solidFill>
                  <a:schemeClr val="tx1"/>
                </a:solidFill>
              </a:rPr>
              <a:t>항당화</a:t>
            </a:r>
            <a:r>
              <a:rPr lang="ko-KR" altLang="en-US" dirty="0">
                <a:solidFill>
                  <a:schemeClr val="tx1"/>
                </a:solidFill>
              </a:rPr>
              <a:t> 펩타이드로 당화반응을 억제하여 주름개선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Nicotinoyl Dipeptide-22 : </a:t>
            </a:r>
            <a:r>
              <a:rPr lang="ko-KR" altLang="en-US" dirty="0">
                <a:solidFill>
                  <a:schemeClr val="tx1"/>
                </a:solidFill>
              </a:rPr>
              <a:t>멜라닌 합성 억제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 err="1">
                <a:solidFill>
                  <a:schemeClr val="tx1"/>
                </a:solidFill>
              </a:rPr>
              <a:t>멜라노좀</a:t>
            </a:r>
            <a:r>
              <a:rPr lang="ko-KR" altLang="en-US" dirty="0">
                <a:solidFill>
                  <a:schemeClr val="tx1"/>
                </a:solidFill>
              </a:rPr>
              <a:t> 이동 억제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Acetyl Heptapeptide-4 : </a:t>
            </a:r>
            <a:r>
              <a:rPr lang="ko-KR" altLang="en-US" dirty="0">
                <a:solidFill>
                  <a:schemeClr val="tx1"/>
                </a:solidFill>
              </a:rPr>
              <a:t>피부장벽 보호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강화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Palmitoyl Tetrapeptide-7 : </a:t>
            </a:r>
            <a:r>
              <a:rPr lang="ko-KR" altLang="en-US" dirty="0">
                <a:solidFill>
                  <a:schemeClr val="tx1"/>
                </a:solidFill>
              </a:rPr>
              <a:t>피부 침투와 </a:t>
            </a:r>
            <a:r>
              <a:rPr lang="ko-KR" altLang="en-US" dirty="0" err="1">
                <a:solidFill>
                  <a:schemeClr val="tx1"/>
                </a:solidFill>
              </a:rPr>
              <a:t>함염</a:t>
            </a:r>
            <a:r>
              <a:rPr lang="ko-KR" altLang="en-US" dirty="0">
                <a:solidFill>
                  <a:schemeClr val="tx1"/>
                </a:solidFill>
              </a:rPr>
              <a:t> 효능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sh-Oligopeptide-1 :</a:t>
            </a:r>
            <a:r>
              <a:rPr lang="ko-KR" altLang="en-US" dirty="0">
                <a:solidFill>
                  <a:schemeClr val="tx1"/>
                </a:solidFill>
              </a:rPr>
              <a:t> 피부의 표피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진피 성장을 촉진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Glutathione :</a:t>
            </a:r>
            <a:r>
              <a:rPr lang="ko-KR" altLang="en-US" dirty="0">
                <a:solidFill>
                  <a:schemeClr val="tx1"/>
                </a:solidFill>
              </a:rPr>
              <a:t> 항산화 펩타이드</a:t>
            </a:r>
            <a:endParaRPr lang="en-US" altLang="ko-KR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en-US" altLang="ko-KR" dirty="0">
                <a:solidFill>
                  <a:schemeClr val="tx1"/>
                </a:solidFill>
              </a:rPr>
              <a:t>sh-Polypeptide-64 : </a:t>
            </a:r>
            <a:r>
              <a:rPr lang="ko-KR" altLang="en-US" dirty="0">
                <a:solidFill>
                  <a:schemeClr val="tx1"/>
                </a:solidFill>
              </a:rPr>
              <a:t>세포이동 촉진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재생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 콜라겐 분해방지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 err="1">
                <a:solidFill>
                  <a:schemeClr val="tx1"/>
                </a:solidFill>
              </a:rPr>
              <a:t>항노화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제품명 입력해주세요">
            <a:extLst>
              <a:ext uri="{FF2B5EF4-FFF2-40B4-BE49-F238E27FC236}">
                <a16:creationId xmlns:a16="http://schemas.microsoft.com/office/drawing/2014/main" id="{040BA36B-1A04-471D-B51A-785655F53F7A}"/>
              </a:ext>
            </a:extLst>
          </p:cNvPr>
          <p:cNvSpPr txBox="1"/>
          <p:nvPr/>
        </p:nvSpPr>
        <p:spPr>
          <a:xfrm>
            <a:off x="672172" y="270728"/>
            <a:ext cx="3196388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14</a:t>
            </a:r>
            <a:r>
              <a:rPr lang="ko-KR" altLang="en-US" dirty="0"/>
              <a:t>종 펩타이드</a:t>
            </a:r>
            <a:endParaRPr lang="en-US" altLang="ko-KR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C2CDB06-D040-4977-9BB9-04F4319B3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409" y="6277589"/>
            <a:ext cx="8425571" cy="2533751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E0BE70EB-0942-410D-AB61-9BC077A11323}"/>
              </a:ext>
            </a:extLst>
          </p:cNvPr>
          <p:cNvSpPr/>
          <p:nvPr/>
        </p:nvSpPr>
        <p:spPr>
          <a:xfrm>
            <a:off x="4222119" y="8798302"/>
            <a:ext cx="4563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400" dirty="0"/>
              <a:t>Dipeptide </a:t>
            </a:r>
            <a:r>
              <a:rPr lang="en-US" altLang="ko-KR" sz="1400" dirty="0" err="1"/>
              <a:t>Diaminobutyroyl</a:t>
            </a:r>
            <a:r>
              <a:rPr lang="en-US" altLang="ko-KR" sz="1400" dirty="0"/>
              <a:t> Benzylamide Diacetate</a:t>
            </a:r>
            <a:endParaRPr lang="ko-KR" altLang="en-US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91830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" name="*상기 내용은 화장품 법에 의해 검토되지 않았습니다.">
            <a:extLst>
              <a:ext uri="{FF2B5EF4-FFF2-40B4-BE49-F238E27FC236}">
                <a16:creationId xmlns:a16="http://schemas.microsoft.com/office/drawing/2014/main" id="{F7B4EDF2-D278-4CFF-AB98-09F41055C58B}"/>
              </a:ext>
            </a:extLst>
          </p:cNvPr>
          <p:cNvSpPr txBox="1"/>
          <p:nvPr/>
        </p:nvSpPr>
        <p:spPr>
          <a:xfrm>
            <a:off x="460673" y="9426145"/>
            <a:ext cx="32235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100">
                <a:solidFill>
                  <a:srgbClr val="5E5E5E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t>*상기 내용은 화장품 법에 의해 검토되지 않았습니다.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24" name="- 특징 설명…">
            <a:extLst>
              <a:ext uri="{FF2B5EF4-FFF2-40B4-BE49-F238E27FC236}">
                <a16:creationId xmlns:a16="http://schemas.microsoft.com/office/drawing/2014/main" id="{2DFCBF8E-ADCB-4DB3-B5BA-9F8DDEE367BD}"/>
              </a:ext>
            </a:extLst>
          </p:cNvPr>
          <p:cNvSpPr txBox="1"/>
          <p:nvPr/>
        </p:nvSpPr>
        <p:spPr>
          <a:xfrm>
            <a:off x="759793" y="1862159"/>
            <a:ext cx="11359225" cy="1621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피부 각질층 내의 아미노산 성분 비율과 유사한 필수 아미노산 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종과 </a:t>
            </a:r>
            <a:r>
              <a:rPr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비필수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아미노산 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종의 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종 아미노산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콜라겐과 </a:t>
            </a:r>
            <a:r>
              <a:rPr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엘라스틴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합성성분 포함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콜라겐 생합성을 통한 피부탄력 증진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피부세포 구성 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&amp; 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세포 분열 시 필요한 아미노산 배합으로 피부노화 방지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피부의 신진대사를 촉진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멜라닌배출을 도와 기미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주근깨 및 각질제거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제품명 입력해주세요">
            <a:extLst>
              <a:ext uri="{FF2B5EF4-FFF2-40B4-BE49-F238E27FC236}">
                <a16:creationId xmlns:a16="http://schemas.microsoft.com/office/drawing/2014/main" id="{3A0F5D8B-A6CD-40AA-A5EA-0741278F2AD2}"/>
              </a:ext>
            </a:extLst>
          </p:cNvPr>
          <p:cNvSpPr txBox="1"/>
          <p:nvPr/>
        </p:nvSpPr>
        <p:spPr>
          <a:xfrm>
            <a:off x="672172" y="270728"/>
            <a:ext cx="5002973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Amino Acid Complex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96C75C7-C060-19E4-AEC1-02A7555EA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74" y="3681740"/>
            <a:ext cx="5391902" cy="33723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CD05573-9114-5E24-EBC4-0ABE26470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21" y="3562271"/>
            <a:ext cx="6056345" cy="355618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738EBFF-15C6-FDA1-79CF-86C943EE5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896" y="7054061"/>
            <a:ext cx="3905795" cy="2000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8F467A-BD91-8C21-2C7F-B16820EB6BE4}"/>
              </a:ext>
            </a:extLst>
          </p:cNvPr>
          <p:cNvSpPr txBox="1"/>
          <p:nvPr/>
        </p:nvSpPr>
        <p:spPr>
          <a:xfrm>
            <a:off x="6740449" y="7268742"/>
            <a:ext cx="4206591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altLang="ko-KR" sz="1400" b="0" i="0" u="none" strike="noStrike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lane 1 : Control (water)</a:t>
            </a:r>
          </a:p>
          <a:p>
            <a:pPr algn="l"/>
            <a:r>
              <a:rPr lang="en-US" altLang="ko-KR" sz="1400" b="0" i="0" u="none" strike="noStrike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lane 2 : Amino Acid Complex 5%</a:t>
            </a:r>
          </a:p>
          <a:p>
            <a:pPr algn="l"/>
            <a:r>
              <a:rPr lang="en-US" altLang="ko-KR" sz="1400" b="0" i="0" u="none" strike="noStrike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lane 3 : Amino Acid Complex 7%</a:t>
            </a:r>
          </a:p>
          <a:p>
            <a:pPr algn="l"/>
            <a:r>
              <a:rPr lang="en-US" altLang="ko-KR" sz="1400" b="0" i="0" u="none" strike="noStrike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lane 4 : Ascorbic acid 150mM</a:t>
            </a:r>
          </a:p>
          <a:p>
            <a:pPr algn="l"/>
            <a:r>
              <a:rPr lang="en-US" altLang="ko-KR" sz="1400" b="0" i="0" u="none" strike="noStrike" baseline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lane 5 : EGCG (Epigallocatechin gallate) 25mM 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C4E9E3-A154-8F9B-52E2-6852A278AF23}"/>
              </a:ext>
            </a:extLst>
          </p:cNvPr>
          <p:cNvSpPr txBox="1"/>
          <p:nvPr/>
        </p:nvSpPr>
        <p:spPr>
          <a:xfrm>
            <a:off x="6740449" y="8489809"/>
            <a:ext cx="5337253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주름 생성의 억제에 관여하는 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TIMP-1</a:t>
            </a:r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mRNA </a:t>
            </a:r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발현을 증가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l"/>
            <a:r>
              <a:rPr lang="ko-KR" altLang="en-US" sz="1400" b="0" i="0" u="none" strike="noStrike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탄력 있는 피부를 유지시켜 주는 효과 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585128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15791-5E66-BDDB-EAC7-B89D751FE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>
            <a:extLst>
              <a:ext uri="{FF2B5EF4-FFF2-40B4-BE49-F238E27FC236}">
                <a16:creationId xmlns:a16="http://schemas.microsoft.com/office/drawing/2014/main" id="{0C5C6BC7-E408-D79F-5A39-7AFE355372AF}"/>
              </a:ext>
            </a:extLst>
          </p:cNvPr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3" name="*상기 내용은 화장품 법에 의해 검토되지 않았습니다.">
            <a:extLst>
              <a:ext uri="{FF2B5EF4-FFF2-40B4-BE49-F238E27FC236}">
                <a16:creationId xmlns:a16="http://schemas.microsoft.com/office/drawing/2014/main" id="{ED115B4F-78F8-FD6C-CB46-94778835A4E7}"/>
              </a:ext>
            </a:extLst>
          </p:cNvPr>
          <p:cNvSpPr txBox="1"/>
          <p:nvPr/>
        </p:nvSpPr>
        <p:spPr>
          <a:xfrm>
            <a:off x="460673" y="9426145"/>
            <a:ext cx="32235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100">
                <a:solidFill>
                  <a:srgbClr val="5E5E5E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t>*상기 내용은 화장품 법에 의해 검토되지 않았습니다.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867B0884-D96E-50D9-2865-320E251A4F94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18D574ED-49C0-7AE3-8487-C19F895A8A82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32CAC849-DA08-E3A9-0257-F6A9D00D8A89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1CAE611-4267-EB31-5521-1A268FF6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226" y="4448047"/>
            <a:ext cx="7883371" cy="4781887"/>
          </a:xfrm>
          <a:prstGeom prst="rect">
            <a:avLst/>
          </a:prstGeom>
        </p:spPr>
      </p:pic>
      <p:sp>
        <p:nvSpPr>
          <p:cNvPr id="13" name="제품명 입력해주세요">
            <a:extLst>
              <a:ext uri="{FF2B5EF4-FFF2-40B4-BE49-F238E27FC236}">
                <a16:creationId xmlns:a16="http://schemas.microsoft.com/office/drawing/2014/main" id="{0396223D-04D5-ECA9-5FFD-3316D2F3A94D}"/>
              </a:ext>
            </a:extLst>
          </p:cNvPr>
          <p:cNvSpPr txBox="1"/>
          <p:nvPr/>
        </p:nvSpPr>
        <p:spPr>
          <a:xfrm>
            <a:off x="672172" y="270728"/>
            <a:ext cx="5002973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Amino Acid Complex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643E0B-35BE-8495-F8D2-07E6B234D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685" y="1866480"/>
            <a:ext cx="4829266" cy="250994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FCF9735-1FB7-479E-2F32-2A7643FED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614" y="2186511"/>
            <a:ext cx="4296375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547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EB88E-B060-3CD7-448D-4AB63DD61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and a gold circle&#10;&#10;Description automatically generated">
            <a:extLst>
              <a:ext uri="{FF2B5EF4-FFF2-40B4-BE49-F238E27FC236}">
                <a16:creationId xmlns:a16="http://schemas.microsoft.com/office/drawing/2014/main" id="{CDB2D32C-9984-2023-BA34-954C9D17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8" y="157996"/>
            <a:ext cx="1553716" cy="1553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A061E-2937-D75A-C109-182A99AC4C73}"/>
              </a:ext>
            </a:extLst>
          </p:cNvPr>
          <p:cNvSpPr txBox="1"/>
          <p:nvPr/>
        </p:nvSpPr>
        <p:spPr>
          <a:xfrm>
            <a:off x="1556503" y="3030140"/>
            <a:ext cx="989179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GENOBIOME은 다음 두 가지 강력한 개념을 결합한 이름입니다: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endParaRPr lang="en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pPr algn="l"/>
            <a:r>
              <a:rPr lang="en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"GENO": &lt;게놈(genome)&gt;에서 유래된 단어로, 생명의 유전적 기반을 의미하며 분자 및 세포 수준에서의 혁신을 강조합니다. 이는 피부 생물학에 대한 깊은 이해를 바탕으로 과학적인 솔루션과 개인 맞춤형 케어를 상징합니다.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endParaRPr lang="en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en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"BIOME": 마이크로바이옴(microbiome)을 의미하며, 피부 건강에 필수적인 미생물 생태계를 나타냅니다. 이는 균형과 조화를 상징하며, 피부의 자연 보호막을 강화하고 건강을 회복시키는 전체론적 접근 방식을 반영합니다.</a:t>
            </a:r>
          </a:p>
          <a:p>
            <a:pPr marL="304810" indent="-304810">
              <a:buFont typeface="Arial" panose="020B0604020202020204" pitchFamily="34" charset="0"/>
              <a:buChar char="•"/>
            </a:pPr>
            <a:endParaRPr lang="en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en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이 두 개념이 결합된 GENOBIOME은 최첨단 </a:t>
            </a:r>
            <a:r>
              <a:rPr lang="ko-KR" altLang="en-US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세포 분자</a:t>
            </a:r>
            <a:r>
              <a:rPr lang="en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연구와 마이크로바이옴 과학을 연결하여 피부 활력과 건강을 촉진하는 혁신적인 스킨케어 브랜드를 의미합니다. 이 이름은 과학, 혁신, 그리고 자연의 조화를 통해 피부 고민의 근본 원인을 해결하는 것을 목표로 합니다.</a:t>
            </a:r>
          </a:p>
        </p:txBody>
      </p:sp>
    </p:spTree>
    <p:extLst>
      <p:ext uri="{BB962C8B-B14F-4D97-AF65-F5344CB8AC3E}">
        <p14:creationId xmlns:p14="http://schemas.microsoft.com/office/powerpoint/2010/main" val="2132379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Concept </a:t>
            </a:r>
            <a:r>
              <a:rPr kumimoji="0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key points</a:t>
            </a:r>
          </a:p>
        </p:txBody>
      </p:sp>
      <p:sp>
        <p:nvSpPr>
          <p:cNvPr id="15" name="✔︎1.제목">
            <a:extLst>
              <a:ext uri="{FF2B5EF4-FFF2-40B4-BE49-F238E27FC236}">
                <a16:creationId xmlns:a16="http://schemas.microsoft.com/office/drawing/2014/main" id="{69C7CE05-CE6F-462B-8C02-C44297F04F74}"/>
              </a:ext>
            </a:extLst>
          </p:cNvPr>
          <p:cNvSpPr txBox="1"/>
          <p:nvPr/>
        </p:nvSpPr>
        <p:spPr>
          <a:xfrm>
            <a:off x="945125" y="1878702"/>
            <a:ext cx="292868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Niacinamide-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미백 기능성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17" name="- 특징 설명…">
            <a:extLst>
              <a:ext uri="{FF2B5EF4-FFF2-40B4-BE49-F238E27FC236}">
                <a16:creationId xmlns:a16="http://schemas.microsoft.com/office/drawing/2014/main" id="{0794D1E2-79AB-40FE-A3C0-5B9A1F288B12}"/>
              </a:ext>
            </a:extLst>
          </p:cNvPr>
          <p:cNvSpPr txBox="1"/>
          <p:nvPr/>
        </p:nvSpPr>
        <p:spPr>
          <a:xfrm>
            <a:off x="927871" y="4878760"/>
            <a:ext cx="5289596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71450" marR="0" lvl="0" indent="-171450" algn="ctr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멜라노좀의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나눔고딕"/>
              </a:rPr>
              <a:t> 세포내 이동을 억제</a:t>
            </a:r>
          </a:p>
        </p:txBody>
      </p:sp>
      <p:sp>
        <p:nvSpPr>
          <p:cNvPr id="18" name="✔︎1.제목">
            <a:extLst>
              <a:ext uri="{FF2B5EF4-FFF2-40B4-BE49-F238E27FC236}">
                <a16:creationId xmlns:a16="http://schemas.microsoft.com/office/drawing/2014/main" id="{137CB887-7105-4EAD-86D8-ED93BB7791F4}"/>
              </a:ext>
            </a:extLst>
          </p:cNvPr>
          <p:cNvSpPr txBox="1"/>
          <p:nvPr/>
        </p:nvSpPr>
        <p:spPr>
          <a:xfrm>
            <a:off x="7177922" y="1878701"/>
            <a:ext cx="272831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Adenosine-</a:t>
            </a:r>
            <a:r>
              <a: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주름 기능성</a:t>
            </a:r>
            <a:endParaRPr kumimoji="0" lang="en-US" altLang="ko-KR" sz="2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FE826C9-0AEB-467F-AF24-F7777CD52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922" y="2289070"/>
            <a:ext cx="4896533" cy="2286319"/>
          </a:xfrm>
          <a:prstGeom prst="rect">
            <a:avLst/>
          </a:prstGeom>
        </p:spPr>
      </p:pic>
      <p:sp>
        <p:nvSpPr>
          <p:cNvPr id="23" name="- 특징 설명…">
            <a:extLst>
              <a:ext uri="{FF2B5EF4-FFF2-40B4-BE49-F238E27FC236}">
                <a16:creationId xmlns:a16="http://schemas.microsoft.com/office/drawing/2014/main" id="{38966102-51CC-43A8-A681-4575622D35B0}"/>
              </a:ext>
            </a:extLst>
          </p:cNvPr>
          <p:cNvSpPr txBox="1"/>
          <p:nvPr/>
        </p:nvSpPr>
        <p:spPr>
          <a:xfrm>
            <a:off x="7525298" y="4785900"/>
            <a:ext cx="4439228" cy="3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150000"/>
              </a:lnSpc>
              <a:defRPr sz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defRPr>
            </a:lvl1pPr>
          </a:lstStyle>
          <a:p>
            <a:pPr marL="171450" marR="0" lvl="0" indent="-171450" algn="ctr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활성산소 제거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,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콜라겐 생성 증대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7FC994B-CA02-44BD-913F-D6A9EEA3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74" y="2434103"/>
            <a:ext cx="4970888" cy="2442697"/>
          </a:xfrm>
          <a:prstGeom prst="rect">
            <a:avLst/>
          </a:prstGeom>
        </p:spPr>
      </p:pic>
      <p:sp>
        <p:nvSpPr>
          <p:cNvPr id="25" name="제품명 입력해주세요">
            <a:extLst>
              <a:ext uri="{FF2B5EF4-FFF2-40B4-BE49-F238E27FC236}">
                <a16:creationId xmlns:a16="http://schemas.microsoft.com/office/drawing/2014/main" id="{0864B781-72DE-44FC-958E-716E4C9ABDF4}"/>
              </a:ext>
            </a:extLst>
          </p:cNvPr>
          <p:cNvSpPr txBox="1"/>
          <p:nvPr/>
        </p:nvSpPr>
        <p:spPr>
          <a:xfrm>
            <a:off x="672172" y="270728"/>
            <a:ext cx="3948197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그 밖의 효능 원료</a:t>
            </a:r>
            <a:endParaRPr kumimoji="0" lang="en-US" altLang="ko-KR" sz="39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3" name="- 특징 설명…">
            <a:extLst>
              <a:ext uri="{FF2B5EF4-FFF2-40B4-BE49-F238E27FC236}">
                <a16:creationId xmlns:a16="http://schemas.microsoft.com/office/drawing/2014/main" id="{FF540F61-46C0-841D-0AE5-BA02F21BC6F7}"/>
              </a:ext>
            </a:extLst>
          </p:cNvPr>
          <p:cNvSpPr txBox="1"/>
          <p:nvPr/>
        </p:nvSpPr>
        <p:spPr>
          <a:xfrm>
            <a:off x="918473" y="6716292"/>
            <a:ext cx="7842684" cy="1621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감초뿌리에서 추출한 천연 성분</a:t>
            </a:r>
            <a:r>
              <a:rPr lang="en-US" altLang="ko-KR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피부를 촉촉하고 매끄럽게 유지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뛰어난 </a:t>
            </a:r>
            <a:r>
              <a:rPr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항염효과로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민감한 피부에 도움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남성호르몬과 유사한 구조로 피지조절에 도움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lang="ko-KR" altLang="en-US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자유라디칼로부터</a:t>
            </a:r>
            <a:r>
              <a:rPr lang="ko-KR" altLang="en-US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피부를 보호하고 피부의 표피장벽을 손상으로부터 회복</a:t>
            </a:r>
            <a:endParaRPr lang="en-US" altLang="ko-KR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✔︎1.제목">
            <a:extLst>
              <a:ext uri="{FF2B5EF4-FFF2-40B4-BE49-F238E27FC236}">
                <a16:creationId xmlns:a16="http://schemas.microsoft.com/office/drawing/2014/main" id="{1EC6D47D-1E05-0A1E-DED3-5D87FF452985}"/>
              </a:ext>
            </a:extLst>
          </p:cNvPr>
          <p:cNvSpPr txBox="1"/>
          <p:nvPr/>
        </p:nvSpPr>
        <p:spPr>
          <a:xfrm>
            <a:off x="945124" y="6115805"/>
            <a:ext cx="316272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sz="2000" dirty="0"/>
              <a:t>Dipotassium Glycyrrhizate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5B5BC44-7D62-2ABE-96FA-F72730BAC41B}"/>
              </a:ext>
            </a:extLst>
          </p:cNvPr>
          <p:cNvSpPr/>
          <p:nvPr/>
        </p:nvSpPr>
        <p:spPr>
          <a:xfrm>
            <a:off x="8976573" y="6526174"/>
            <a:ext cx="1944710" cy="1812100"/>
          </a:xfrm>
          <a:prstGeom prst="roundRect">
            <a:avLst>
              <a:gd name="adj" fmla="val 20927"/>
            </a:avLst>
          </a:prstGeom>
          <a:blipFill>
            <a:blip r:embed="rId5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399313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0DD34F-E5D9-15FA-59B7-272119F96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1196056-C341-A181-EA35-60A5A4F314CD}"/>
              </a:ext>
            </a:extLst>
          </p:cNvPr>
          <p:cNvSpPr txBox="1"/>
          <p:nvPr/>
        </p:nvSpPr>
        <p:spPr>
          <a:xfrm>
            <a:off x="1150674" y="2189924"/>
            <a:ext cx="1070345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GENOBIOME</a:t>
            </a:r>
            <a:r>
              <a:rPr lang="ko-KR" altLang="en-US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en-US" altLang="ko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REJUVENATION</a:t>
            </a:r>
            <a:r>
              <a:rPr lang="ko-KR" altLang="en-US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en-US" altLang="ko-KR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SERUM |</a:t>
            </a:r>
            <a:r>
              <a:rPr lang="ko-KR" altLang="en-US" sz="18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제노바이옴 리쥬비네이션 세럼</a:t>
            </a:r>
            <a:endParaRPr lang="en-US" altLang="ko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endParaRPr lang="en-US" altLang="ko-KR" sz="180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제노바이옴 리쥬비네이션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세럼은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피부의 본질적인 활력을 되찾아 주고 건강한 피부 환경을 조성하기 위해 최첨단 생명과학 기술과 독자적인 혁신 성분으로 설계된 고기능성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세럼입니다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  <a:p>
            <a:endParaRPr lang="en-US" altLang="ko-KR" sz="1800" b="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핵심 성분인 진세노사이드 컴파운드 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K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와 인삼 뿌리 및 열매에서 유래된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엑소좀은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피부 본연의 재생 능력 활성화에 도움을 주고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피부에 탄탄한 탄력과 풍부한 영양 공급에 기여합니다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*</a:t>
            </a:r>
          </a:p>
          <a:p>
            <a:endParaRPr lang="en-US" altLang="ko-KR" sz="1800" b="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또한 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11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가지 아미노산과 인체 타입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-III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콜라겐 구조를 모방한 비건 콜라겐이 피부 깊숙이 수분을 전달하여 보습을 강화해 줍니다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팔미토일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펜타펩타이드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-4, </a:t>
            </a:r>
            <a:r>
              <a:rPr lang="en-US" altLang="ko-KR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sh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-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폴리펩타이드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-64,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구리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트라이펩타이드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-1 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등으로 구성된 과학적인 펩타이드 복합체는 피부 탄력 개선에 도움을 주며 부드럽고 매끄러운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피부결로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가꿔줍니다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*</a:t>
            </a:r>
          </a:p>
          <a:p>
            <a:endParaRPr lang="en-US" altLang="ko-KR" sz="1800" b="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아세틸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헥사펩타이드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-8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과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니코티노일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디펩타이드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-22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는 피부 장벽 강화와 외부 스트레스로부터의 보호에 도움을 주고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,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니오좀으로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캡슐화된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판테놀은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피부에 편안한 진정 및 지속적인 보습감을 부여합니다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*</a:t>
            </a:r>
          </a:p>
          <a:p>
            <a:endParaRPr lang="en-US" altLang="ko-KR" sz="1800" b="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이처럼 제노바이옴 리쥬비네이션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세럼은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피부의 복합적인 요구를 충족시키는 정교한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포뮬러로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</a:t>
            </a:r>
            <a:r>
              <a:rPr lang="ko-KR" altLang="en-US" sz="1800" b="0" dirty="0" err="1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다차원적인</a:t>
            </a:r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효과를 통해 피부를 건강하고 생기 넘치게 가꿔줍니다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 </a:t>
            </a:r>
          </a:p>
          <a:p>
            <a:endParaRPr lang="en-US" altLang="ko-KR" sz="1800" b="0" dirty="0">
              <a:solidFill>
                <a:schemeClr val="bg1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  <a:p>
            <a:r>
              <a:rPr lang="ko-KR" altLang="en-US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본 제품은 피부 미백 및 주름 개선에 도움을 주는 이중 기능성 화장품입니다</a:t>
            </a:r>
            <a: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  <a:p>
            <a:b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</a:br>
            <a:br>
              <a:rPr lang="en-US" altLang="ko-KR" sz="1800" b="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</a:br>
            <a:r>
              <a:rPr lang="ko-KR" alt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* </a:t>
            </a:r>
            <a:r>
              <a:rPr lang="ko-KR" altLang="en-US" sz="1800" dirty="0" err="1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원료적</a:t>
            </a:r>
            <a:r>
              <a:rPr lang="ko-KR" altLang="en-US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 특성에 한함</a:t>
            </a:r>
            <a:r>
              <a:rPr lang="en-US" altLang="ko-KR" sz="1800" dirty="0">
                <a:solidFill>
                  <a:srgbClr val="FF0000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.</a:t>
            </a:r>
          </a:p>
        </p:txBody>
      </p:sp>
      <p:pic>
        <p:nvPicPr>
          <p:cNvPr id="3" name="Picture 2" descr="A white circle and a gold circle&#10;&#10;Description automatically generated">
            <a:extLst>
              <a:ext uri="{FF2B5EF4-FFF2-40B4-BE49-F238E27FC236}">
                <a16:creationId xmlns:a16="http://schemas.microsoft.com/office/drawing/2014/main" id="{8D2AABD4-378F-0A1E-B7B5-F82886911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8" y="157996"/>
            <a:ext cx="1553716" cy="15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35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EAEA62-9378-A7EB-C044-5C3A38B37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38EB17B-41EE-A7D4-B6F9-C6193AA92D43}"/>
              </a:ext>
            </a:extLst>
          </p:cNvPr>
          <p:cNvSpPr txBox="1"/>
          <p:nvPr/>
        </p:nvSpPr>
        <p:spPr>
          <a:xfrm>
            <a:off x="1150674" y="4322802"/>
            <a:ext cx="107034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6600" dirty="0">
                <a:solidFill>
                  <a:schemeClr val="bg1"/>
                </a:solidFill>
                <a:latin typeface="Gothic A1" pitchFamily="2" charset="-127"/>
                <a:ea typeface="Gothic A1" pitchFamily="2" charset="-127"/>
                <a:cs typeface="Gothic A1" pitchFamily="2" charset="-127"/>
              </a:rPr>
              <a:t>핵심 원료 자료</a:t>
            </a:r>
            <a:endParaRPr lang="en-US" altLang="ko-KR" sz="6600" dirty="0">
              <a:solidFill>
                <a:srgbClr val="FF0000"/>
              </a:solidFill>
              <a:latin typeface="Gothic A1" pitchFamily="2" charset="-127"/>
              <a:ea typeface="Gothic A1" pitchFamily="2" charset="-127"/>
              <a:cs typeface="Gothic A1" pitchFamily="2" charset="-127"/>
            </a:endParaRPr>
          </a:p>
        </p:txBody>
      </p:sp>
      <p:pic>
        <p:nvPicPr>
          <p:cNvPr id="3" name="Picture 2" descr="A white circle and a gold circle&#10;&#10;Description automatically generated">
            <a:extLst>
              <a:ext uri="{FF2B5EF4-FFF2-40B4-BE49-F238E27FC236}">
                <a16:creationId xmlns:a16="http://schemas.microsoft.com/office/drawing/2014/main" id="{C89147D5-CAB4-6FDF-C82E-B775DBD4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8" y="157996"/>
            <a:ext cx="1553716" cy="15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88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Concept </a:t>
            </a:r>
            <a:r>
              <a:rPr kumimoji="0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key points</a:t>
            </a: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B739DE73-FDFA-40C7-B749-78BFD05879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05939" y="3683357"/>
          <a:ext cx="3761234" cy="532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375" imgH="8020050" progId="Acrobat.Document.DC">
                  <p:embed/>
                </p:oleObj>
              </mc:Choice>
              <mc:Fallback>
                <p:oleObj name="Acrobat Document" r:id="rId3" imgW="5667375" imgH="8020050" progId="Acrobat.Document.DC">
                  <p:embed/>
                  <p:pic>
                    <p:nvPicPr>
                      <p:cNvPr id="2" name="개체 1">
                        <a:extLst>
                          <a:ext uri="{FF2B5EF4-FFF2-40B4-BE49-F238E27FC236}">
                            <a16:creationId xmlns:a16="http://schemas.microsoft.com/office/drawing/2014/main" id="{B739DE73-FDFA-40C7-B749-78BFD0587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5939" y="3683357"/>
                        <a:ext cx="3761234" cy="532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- 특징 설명…">
            <a:extLst>
              <a:ext uri="{FF2B5EF4-FFF2-40B4-BE49-F238E27FC236}">
                <a16:creationId xmlns:a16="http://schemas.microsoft.com/office/drawing/2014/main" id="{20D75ED8-1C6C-4315-9CCB-C39D42B53D8A}"/>
              </a:ext>
            </a:extLst>
          </p:cNvPr>
          <p:cNvSpPr txBox="1"/>
          <p:nvPr/>
        </p:nvSpPr>
        <p:spPr>
          <a:xfrm>
            <a:off x="749446" y="2193078"/>
            <a:ext cx="6883036" cy="240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인삼 사포닌의 미생물 발효 생물전환 기술로 탄생한 </a:t>
            </a:r>
            <a:r>
              <a:rPr kumimoji="0" lang="ko-KR" alt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안티에이징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성분</a:t>
            </a:r>
            <a:endParaRPr kumimoji="0" lang="en-US" altLang="ko-KR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가장 강력한 항산화제 중 하나로</a:t>
            </a: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, 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건조함</a:t>
            </a: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, </a:t>
            </a:r>
            <a:r>
              <a:rPr kumimoji="0" lang="ko-KR" altLang="en-US" sz="1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과색소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침착</a:t>
            </a: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, 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주름 발생</a:t>
            </a: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, 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탄력 상실</a:t>
            </a: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, 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광노화를 포함한 모든 피부에 콜라겐 합성 촉진</a:t>
            </a: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및 피부보습</a:t>
            </a: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, 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탄력</a:t>
            </a: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, 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강화</a:t>
            </a: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, 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미백</a:t>
            </a: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, 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주름개선에 도움을 줌</a:t>
            </a:r>
            <a:endParaRPr kumimoji="0" lang="en-US" altLang="ko-KR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700">
                <a:solidFill>
                  <a:srgbClr val="797979"/>
                </a:solidFill>
                <a:latin typeface="나눔고딕"/>
                <a:ea typeface="나눔고딕"/>
                <a:cs typeface="나눔고딕"/>
                <a:sym typeface="나눔고딕"/>
              </a:defRPr>
            </a:pPr>
            <a:r>
              <a:rPr kumimoji="0" lang="en-US" altLang="ko-KR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VENN</a:t>
            </a:r>
            <a:r>
              <a:rPr kumimoji="0" lang="ko-KR" alt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만의 특허 받은 수용화 기술로 수용성 제품에 대한 용해도 증가 및 피부 투과성 향상</a:t>
            </a:r>
            <a:endParaRPr kumimoji="0" lang="en-US" altLang="ko-KR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24" name="제품명 입력해주세요">
            <a:extLst>
              <a:ext uri="{FF2B5EF4-FFF2-40B4-BE49-F238E27FC236}">
                <a16:creationId xmlns:a16="http://schemas.microsoft.com/office/drawing/2014/main" id="{80A3CBB7-1654-4431-AD45-3D0ABDD98B13}"/>
              </a:ext>
            </a:extLst>
          </p:cNvPr>
          <p:cNvSpPr txBox="1"/>
          <p:nvPr/>
        </p:nvSpPr>
        <p:spPr>
          <a:xfrm>
            <a:off x="672172" y="263034"/>
            <a:ext cx="629018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Ginsenoside Compound K</a:t>
            </a:r>
            <a:endParaRPr kumimoji="0" lang="en-US" altLang="ko-KR" sz="39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EFB60C7-EF8A-4801-AE54-5E7E3B4D4BDD}"/>
              </a:ext>
            </a:extLst>
          </p:cNvPr>
          <p:cNvSpPr/>
          <p:nvPr/>
        </p:nvSpPr>
        <p:spPr>
          <a:xfrm>
            <a:off x="720769" y="5098696"/>
            <a:ext cx="6883036" cy="377848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2050" name="Picture 2" descr="Ginsenoside Compound K">
            <a:extLst>
              <a:ext uri="{FF2B5EF4-FFF2-40B4-BE49-F238E27FC236}">
                <a16:creationId xmlns:a16="http://schemas.microsoft.com/office/drawing/2014/main" id="{A7C07DF7-C7E8-5955-D450-87E35465B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54" y="1711373"/>
            <a:ext cx="30480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652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63033"/>
            <a:ext cx="473687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Panthenol</a:t>
            </a: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</a:t>
            </a:r>
            <a:r>
              <a:rPr kumimoji="0" lang="en-US" altLang="ko-K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Niosome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Concept </a:t>
            </a:r>
            <a:r>
              <a:rPr kumimoji="0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key points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C4EFEC1-3318-4832-8DDF-E684AA18D521}"/>
              </a:ext>
            </a:extLst>
          </p:cNvPr>
          <p:cNvSpPr/>
          <p:nvPr/>
        </p:nvSpPr>
        <p:spPr>
          <a:xfrm>
            <a:off x="5174414" y="5609165"/>
            <a:ext cx="7073395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5 % Panthenol </a:t>
            </a:r>
            <a:r>
              <a:rPr kumimoji="0" lang="en-US" altLang="ko-K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Niosome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(D-Panthenol 0.25 %)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은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2 % D-panthenol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대비 약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3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배의 염증억제 작용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5A7056-E958-4F21-BF35-171033B4C004}"/>
              </a:ext>
            </a:extLst>
          </p:cNvPr>
          <p:cNvSpPr txBox="1"/>
          <p:nvPr/>
        </p:nvSpPr>
        <p:spPr>
          <a:xfrm>
            <a:off x="756991" y="5552810"/>
            <a:ext cx="436266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lvl="0" indent="-28575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세포내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NF-kB(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염증성 유전자 발현 유도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)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활성이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Panthenol </a:t>
            </a:r>
            <a:r>
              <a:rPr kumimoji="0" lang="en-US" altLang="ko-K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Niosome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0.1%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와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1%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에서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각각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18.46%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와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35.07%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감소</a:t>
            </a:r>
            <a:endParaRPr kumimoji="0" lang="ko-KR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50E57-274C-1053-DCB3-1673CACB5D7D}"/>
              </a:ext>
            </a:extLst>
          </p:cNvPr>
          <p:cNvSpPr txBox="1"/>
          <p:nvPr/>
        </p:nvSpPr>
        <p:spPr>
          <a:xfrm>
            <a:off x="11164780" y="2259159"/>
            <a:ext cx="1319271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5 %</a:t>
            </a:r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842DF-1914-5E5B-E09E-C4D0D9C6991B}"/>
              </a:ext>
            </a:extLst>
          </p:cNvPr>
          <p:cNvSpPr txBox="1"/>
          <p:nvPr/>
        </p:nvSpPr>
        <p:spPr>
          <a:xfrm>
            <a:off x="11162630" y="2797929"/>
            <a:ext cx="1319271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</a:t>
            </a:r>
            <a:r>
              <a: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3 %</a:t>
            </a:r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6B20F-88CE-5197-533F-A9102DBEED9E}"/>
              </a:ext>
            </a:extLst>
          </p:cNvPr>
          <p:cNvSpPr txBox="1"/>
          <p:nvPr/>
        </p:nvSpPr>
        <p:spPr>
          <a:xfrm>
            <a:off x="11159369" y="3364595"/>
            <a:ext cx="1300035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</a:t>
            </a:r>
            <a:r>
              <a: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1 %</a:t>
            </a:r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35491-A203-F258-1A5C-FE85E9769EAC}"/>
              </a:ext>
            </a:extLst>
          </p:cNvPr>
          <p:cNvSpPr txBox="1"/>
          <p:nvPr/>
        </p:nvSpPr>
        <p:spPr>
          <a:xfrm>
            <a:off x="11180736" y="3905507"/>
            <a:ext cx="1128514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Empty </a:t>
            </a:r>
            <a:r>
              <a:rPr kumimoji="0" lang="en-US" altLang="ko-KR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5 %</a:t>
            </a:r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37263-2F5D-22B6-7B58-C94C462B7BA4}"/>
              </a:ext>
            </a:extLst>
          </p:cNvPr>
          <p:cNvSpPr txBox="1"/>
          <p:nvPr/>
        </p:nvSpPr>
        <p:spPr>
          <a:xfrm>
            <a:off x="11185110" y="4495792"/>
            <a:ext cx="1166986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Hydrocortisone</a:t>
            </a:r>
            <a:r>
              <a: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0.1 %</a:t>
            </a:r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7AFD0-DAD1-2E8F-CBD0-317D7D4A0AB9}"/>
              </a:ext>
            </a:extLst>
          </p:cNvPr>
          <p:cNvSpPr txBox="1"/>
          <p:nvPr/>
        </p:nvSpPr>
        <p:spPr>
          <a:xfrm>
            <a:off x="11170444" y="4995921"/>
            <a:ext cx="960199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D- Panthenol</a:t>
            </a:r>
            <a:r>
              <a:rPr kumimoji="0" lang="ko-KR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2%</a:t>
            </a:r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F4CB5-D002-EA7B-EA1C-C835D4310577}"/>
              </a:ext>
            </a:extLst>
          </p:cNvPr>
          <p:cNvSpPr txBox="1"/>
          <p:nvPr/>
        </p:nvSpPr>
        <p:spPr>
          <a:xfrm>
            <a:off x="959416" y="1801759"/>
            <a:ext cx="345797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항염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효능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(NF-</a:t>
            </a:r>
            <a:r>
              <a:rPr kumimoji="0" lang="en-US" altLang="ko-K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κB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활성 저해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)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797F75-FDE7-E2DB-F3E5-9560724B7508}"/>
              </a:ext>
            </a:extLst>
          </p:cNvPr>
          <p:cNvSpPr txBox="1"/>
          <p:nvPr/>
        </p:nvSpPr>
        <p:spPr>
          <a:xfrm>
            <a:off x="6144716" y="1730886"/>
            <a:ext cx="466859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항염 효능</a:t>
            </a: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(Reduction of microcirculation, </a:t>
            </a:r>
            <a:r>
              <a:rPr kumimoji="0" lang="ko-KR" altLang="en-US" sz="1400" b="1" i="0" u="none" strike="noStrike" kern="0" cap="none" spc="0" normalizeH="0" baseline="0" noProof="0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미세혈액순환</a:t>
            </a:r>
            <a:r>
              <a:rPr kumimoji="0" lang="en-US" altLang="ko-KR" sz="1400" b="1" i="0" u="none" strike="noStrike" kern="0" cap="none" spc="0" normalizeH="0" baseline="0" noProof="0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)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3B7FDAF3-F417-66AD-E864-39B2A152D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31" y="2122880"/>
            <a:ext cx="4045095" cy="343220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6F1565A-3BA4-5A27-001F-4E660A5B0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322" y="2109609"/>
            <a:ext cx="5755439" cy="333815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FFA247D-9B55-EE30-4807-61C758CEE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9572" y="2239970"/>
            <a:ext cx="219106" cy="3038899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0E7CEF6-ABFD-EEEE-E772-869FDA593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03" y="6329011"/>
            <a:ext cx="4183163" cy="283218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50E5C13-701C-B475-55EE-41679324CA05}"/>
              </a:ext>
            </a:extLst>
          </p:cNvPr>
          <p:cNvSpPr txBox="1"/>
          <p:nvPr/>
        </p:nvSpPr>
        <p:spPr>
          <a:xfrm>
            <a:off x="4767201" y="6062051"/>
            <a:ext cx="3457977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E76B7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보습 효능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036D5F-3152-9568-C261-85047AA6C87D}"/>
              </a:ext>
            </a:extLst>
          </p:cNvPr>
          <p:cNvSpPr txBox="1"/>
          <p:nvPr/>
        </p:nvSpPr>
        <p:spPr>
          <a:xfrm>
            <a:off x="2801950" y="9015345"/>
            <a:ext cx="777457" cy="17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5 %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2D9B8D-6ADF-C571-09B5-62C5E8772C31}"/>
              </a:ext>
            </a:extLst>
          </p:cNvPr>
          <p:cNvSpPr txBox="1"/>
          <p:nvPr/>
        </p:nvSpPr>
        <p:spPr>
          <a:xfrm>
            <a:off x="3657480" y="9017004"/>
            <a:ext cx="578684" cy="17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D- Panthenol</a:t>
            </a: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2%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55B44D-DD50-8F41-B9D6-2D696B7F34F2}"/>
              </a:ext>
            </a:extLst>
          </p:cNvPr>
          <p:cNvSpPr txBox="1"/>
          <p:nvPr/>
        </p:nvSpPr>
        <p:spPr>
          <a:xfrm>
            <a:off x="4582804" y="9027735"/>
            <a:ext cx="294954" cy="17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무도포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7B8304FB-2059-4930-E3B8-8D0621E18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786" y="6343745"/>
            <a:ext cx="4183163" cy="286352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ED6137D-7D02-D23B-5752-90F994047052}"/>
              </a:ext>
            </a:extLst>
          </p:cNvPr>
          <p:cNvSpPr txBox="1"/>
          <p:nvPr/>
        </p:nvSpPr>
        <p:spPr>
          <a:xfrm>
            <a:off x="8646818" y="9058735"/>
            <a:ext cx="777457" cy="17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5 %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279074-B4C4-006B-8E6A-1789CB7ED3E4}"/>
              </a:ext>
            </a:extLst>
          </p:cNvPr>
          <p:cNvSpPr txBox="1"/>
          <p:nvPr/>
        </p:nvSpPr>
        <p:spPr>
          <a:xfrm>
            <a:off x="9437154" y="9054210"/>
            <a:ext cx="578684" cy="179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D- Panthenol</a:t>
            </a: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2%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CBC6F1D-7288-ED36-0099-2D3CAFF2A7CE}"/>
              </a:ext>
            </a:extLst>
          </p:cNvPr>
          <p:cNvSpPr/>
          <p:nvPr/>
        </p:nvSpPr>
        <p:spPr>
          <a:xfrm>
            <a:off x="9385248" y="6790957"/>
            <a:ext cx="3087035" cy="199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5 % Panthenol </a:t>
            </a:r>
            <a:r>
              <a:rPr kumimoji="0" lang="en-US" altLang="ko-K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Niosome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(D-Panthenol 0.25 %)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적용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138.41%,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1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주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48.24%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개선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, D-panthenol 2%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는 적용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126.73%,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1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주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39.55%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개선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171450" marR="0" lvl="0" indent="-171450" algn="l" defTabSz="584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5 % Panthenol </a:t>
            </a:r>
            <a:r>
              <a:rPr kumimoji="0" lang="en-US" altLang="ko-K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Niosome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(D-Panthenol 0.25 %)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은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D-panthenol 2%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보다 더 우수한 보습 효과 제공</a:t>
            </a:r>
          </a:p>
        </p:txBody>
      </p:sp>
    </p:spTree>
    <p:extLst>
      <p:ext uri="{BB962C8B-B14F-4D97-AF65-F5344CB8AC3E}">
        <p14:creationId xmlns:p14="http://schemas.microsoft.com/office/powerpoint/2010/main" val="21138009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A8B94-5E66-F750-5757-9D5D5235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>
            <a:extLst>
              <a:ext uri="{FF2B5EF4-FFF2-40B4-BE49-F238E27FC236}">
                <a16:creationId xmlns:a16="http://schemas.microsoft.com/office/drawing/2014/main" id="{D36FBF73-FAB1-FA42-434F-024ECCFCA2A7}"/>
              </a:ext>
            </a:extLst>
          </p:cNvPr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37" name="제품명 입력해주세요">
            <a:extLst>
              <a:ext uri="{FF2B5EF4-FFF2-40B4-BE49-F238E27FC236}">
                <a16:creationId xmlns:a16="http://schemas.microsoft.com/office/drawing/2014/main" id="{AA21C3B1-6C88-0D53-F5B9-568DDA8CEACC}"/>
              </a:ext>
            </a:extLst>
          </p:cNvPr>
          <p:cNvSpPr txBox="1"/>
          <p:nvPr/>
        </p:nvSpPr>
        <p:spPr>
          <a:xfrm>
            <a:off x="672172" y="263033"/>
            <a:ext cx="473687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Panthenol</a:t>
            </a:r>
            <a:r>
              <a:rPr kumimoji="0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 </a:t>
            </a:r>
            <a:r>
              <a:rPr kumimoji="0" lang="en-US" altLang="ko-K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81B8F8"/>
                </a:solidFill>
                <a:effectLst/>
                <a:uLnTx/>
                <a:uFillTx/>
                <a:latin typeface="나눔고딕"/>
                <a:ea typeface="나눔고딕"/>
                <a:sym typeface="나눔고딕"/>
              </a:rPr>
              <a:t>Niosome</a:t>
            </a:r>
            <a:endParaRPr kumimoji="0" lang="en-US" altLang="ko-KR" sz="4000" b="1" i="0" u="none" strike="noStrike" kern="0" cap="none" spc="0" normalizeH="0" baseline="0" noProof="0" dirty="0">
              <a:ln>
                <a:noFill/>
              </a:ln>
              <a:solidFill>
                <a:srgbClr val="81B8F8"/>
              </a:solidFill>
              <a:effectLst/>
              <a:uLnTx/>
              <a:uFillTx/>
              <a:latin typeface="나눔고딕"/>
              <a:ea typeface="나눔고딕"/>
              <a:sym typeface="나눔고딕"/>
            </a:endParaRP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9607FA47-2306-18FE-CEEA-96D53ED9FFDA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49BC11B6-9F09-42D9-7F2D-135371E38BAF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6D3FEA1A-DF1D-DEB9-1A98-591A22B4465F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Concept </a:t>
            </a:r>
            <a:r>
              <a:rPr kumimoji="0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나눔고딕 ExtraBold"/>
                <a:sym typeface="나눔고딕 ExtraBold"/>
              </a:rPr>
              <a:t>key points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0508B-EA34-3FBD-14D4-AC6591989170}"/>
              </a:ext>
            </a:extLst>
          </p:cNvPr>
          <p:cNvSpPr txBox="1"/>
          <p:nvPr/>
        </p:nvSpPr>
        <p:spPr>
          <a:xfrm>
            <a:off x="1532401" y="1814286"/>
            <a:ext cx="43723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항염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효능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(*a-value(</a:t>
            </a:r>
            <a:r>
              <a:rPr kumimoji="0" lang="ko-KR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붉은기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)) 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7BCC81-984F-3701-90FE-A9C7243AE475}"/>
              </a:ext>
            </a:extLst>
          </p:cNvPr>
          <p:cNvSpPr txBox="1"/>
          <p:nvPr/>
        </p:nvSpPr>
        <p:spPr>
          <a:xfrm>
            <a:off x="675069" y="7108016"/>
            <a:ext cx="5815884" cy="1880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자외선 조사 전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/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후 *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a-value(</a:t>
            </a:r>
            <a:r>
              <a:rPr kumimoji="0" lang="ko-KR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붉은기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) 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변화량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(Δ) 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비교 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(vs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ko-KR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무도포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)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</a:p>
          <a:p>
            <a:pPr marL="171450" marR="0" lvl="0" indent="-171450" algn="l" defTabSz="5842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5%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는 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6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30.30%,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24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22.38%,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48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40.35%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붉은기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개선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  <a:p>
            <a:pPr marL="171450" marR="0" lvl="0" indent="-171450" algn="l" defTabSz="5842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1%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는 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6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28.99%,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24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20.25%,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48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36.77%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붉은기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개선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166DF7-B1BF-970A-7F34-E3449FC1DB09}"/>
              </a:ext>
            </a:extLst>
          </p:cNvPr>
          <p:cNvSpPr txBox="1"/>
          <p:nvPr/>
        </p:nvSpPr>
        <p:spPr>
          <a:xfrm>
            <a:off x="6903779" y="1821047"/>
            <a:ext cx="540920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>
                <a:solidFill>
                  <a:srgbClr val="2D75B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항염</a:t>
            </a: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효능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(</a:t>
            </a:r>
            <a:r>
              <a:rPr kumimoji="0" lang="en-US" altLang="ko-K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Erytherma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 index(</a:t>
            </a:r>
            <a:r>
              <a:rPr kumimoji="0" lang="ko-KR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홍반량</a:t>
            </a:r>
            <a:r>
              <a: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)) </a:t>
            </a:r>
            <a:endParaRPr kumimoji="0" lang="ko-KR" altLang="en-US" sz="2400" b="1" i="0" u="none" strike="noStrike" kern="0" cap="none" spc="0" normalizeH="0" baseline="0" noProof="0" dirty="0">
              <a:ln>
                <a:noFill/>
              </a:ln>
              <a:solidFill>
                <a:srgbClr val="2D75B6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FA4A15EF-055E-5D8A-2B99-BA32A927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37" y="2282713"/>
            <a:ext cx="5930363" cy="465292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EA464B12-CFC0-CA37-F518-DE7A34BCF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727" y="2401981"/>
            <a:ext cx="5999538" cy="455261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3C610F-2ABC-8FF9-6615-BADE3DF8604B}"/>
              </a:ext>
            </a:extLst>
          </p:cNvPr>
          <p:cNvSpPr txBox="1"/>
          <p:nvPr/>
        </p:nvSpPr>
        <p:spPr>
          <a:xfrm>
            <a:off x="6549136" y="7108016"/>
            <a:ext cx="5999538" cy="1880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200000"/>
              </a:lnSpc>
              <a:defRPr sz="120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defRPr>
            </a:lvl1pPr>
          </a:lstStyle>
          <a:p>
            <a:pPr marL="0" marR="0" lvl="0" indent="0" algn="ctr" defTabSz="5842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자외선 조사 전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/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후 </a:t>
            </a:r>
            <a:r>
              <a:rPr kumimoji="0" lang="en-US" altLang="ko-KR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Erytherma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index(</a:t>
            </a:r>
            <a:r>
              <a:rPr kumimoji="0" lang="ko-KR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홍반량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) 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변화량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(Δ) 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비교 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(vs</a:t>
            </a:r>
            <a:r>
              <a: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ko-KR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무도포</a:t>
            </a:r>
            <a:r>
              <a: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)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endParaRPr kumimoji="0" lang="en-US" altLang="ko-K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  <a:p>
            <a:pPr marL="171450" marR="0" lvl="0" indent="-171450" algn="l" defTabSz="5842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5%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는 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6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19.82%,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24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18.40%,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48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23.39%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홍반량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개선</a:t>
            </a:r>
            <a:endParaRPr kumimoji="0" lang="en-US" altLang="ko-KR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  <a:p>
            <a:pPr marL="171450" marR="0" lvl="0" indent="-171450" algn="l" defTabSz="584200" rtl="0" eaLnBrk="1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1%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는 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6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18.75%,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24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16.58%,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적용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48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시간 후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19.16% </a:t>
            </a:r>
            <a:r>
              <a:rPr kumimoji="0" lang="ko-KR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홍반량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개선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DBCCB-4BBF-A42C-0D2E-95FDACA197A7}"/>
              </a:ext>
            </a:extLst>
          </p:cNvPr>
          <p:cNvSpPr txBox="1"/>
          <p:nvPr/>
        </p:nvSpPr>
        <p:spPr>
          <a:xfrm>
            <a:off x="790815" y="5978479"/>
            <a:ext cx="916918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5 %</a:t>
            </a:r>
            <a:endParaRPr kumimoji="0" lang="ko-KR" alt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A09A2-BFB3-3575-D788-85D023FD52BE}"/>
              </a:ext>
            </a:extLst>
          </p:cNvPr>
          <p:cNvSpPr txBox="1"/>
          <p:nvPr/>
        </p:nvSpPr>
        <p:spPr>
          <a:xfrm>
            <a:off x="795079" y="6182395"/>
            <a:ext cx="904094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1 %</a:t>
            </a:r>
            <a:endParaRPr kumimoji="0" lang="ko-KR" alt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495B6-45BE-2477-96DA-4EE1D25B9B7D}"/>
              </a:ext>
            </a:extLst>
          </p:cNvPr>
          <p:cNvSpPr txBox="1"/>
          <p:nvPr/>
        </p:nvSpPr>
        <p:spPr>
          <a:xfrm>
            <a:off x="780427" y="6366940"/>
            <a:ext cx="788677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Empty </a:t>
            </a:r>
            <a:r>
              <a:rPr kumimoji="0" lang="en-US" altLang="ko-KR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5 %</a:t>
            </a:r>
            <a:endParaRPr kumimoji="0" lang="ko-KR" alt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21943-12D4-0D97-97DC-ADC6B1867C44}"/>
              </a:ext>
            </a:extLst>
          </p:cNvPr>
          <p:cNvSpPr txBox="1"/>
          <p:nvPr/>
        </p:nvSpPr>
        <p:spPr>
          <a:xfrm>
            <a:off x="778047" y="6559903"/>
            <a:ext cx="815928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Hydrocortisone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0.1 %</a:t>
            </a:r>
            <a:endParaRPr kumimoji="0" lang="ko-KR" alt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C6AF0-9C40-63E2-71AC-A2507049278C}"/>
              </a:ext>
            </a:extLst>
          </p:cNvPr>
          <p:cNvSpPr txBox="1"/>
          <p:nvPr/>
        </p:nvSpPr>
        <p:spPr>
          <a:xfrm>
            <a:off x="777331" y="6733030"/>
            <a:ext cx="678071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D- Panthenol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2%</a:t>
            </a:r>
            <a:endParaRPr kumimoji="0" lang="ko-KR" alt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69112-98DA-8ED4-B814-FC05DCA35761}"/>
              </a:ext>
            </a:extLst>
          </p:cNvPr>
          <p:cNvSpPr txBox="1"/>
          <p:nvPr/>
        </p:nvSpPr>
        <p:spPr>
          <a:xfrm>
            <a:off x="6738715" y="5989210"/>
            <a:ext cx="916918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5 %</a:t>
            </a:r>
            <a:endParaRPr kumimoji="0" lang="ko-KR" alt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92E82-F109-8288-8596-6B7E2F3F80C6}"/>
              </a:ext>
            </a:extLst>
          </p:cNvPr>
          <p:cNvSpPr txBox="1"/>
          <p:nvPr/>
        </p:nvSpPr>
        <p:spPr>
          <a:xfrm>
            <a:off x="6742979" y="6193126"/>
            <a:ext cx="904094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Panthenol </a:t>
            </a:r>
            <a:r>
              <a:rPr kumimoji="0" lang="en-US" altLang="ko-KR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1 %</a:t>
            </a:r>
            <a:endParaRPr kumimoji="0" lang="ko-KR" alt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A09F6-FEE4-5D81-ABD8-1883068706AE}"/>
              </a:ext>
            </a:extLst>
          </p:cNvPr>
          <p:cNvSpPr txBox="1"/>
          <p:nvPr/>
        </p:nvSpPr>
        <p:spPr>
          <a:xfrm>
            <a:off x="6728327" y="6377671"/>
            <a:ext cx="788677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Empty </a:t>
            </a:r>
            <a:r>
              <a:rPr kumimoji="0" lang="en-US" altLang="ko-KR" sz="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Niosome</a:t>
            </a: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5 %</a:t>
            </a:r>
            <a:endParaRPr kumimoji="0" lang="ko-KR" alt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0D70F-7A1D-16F0-575E-C2253328A0DD}"/>
              </a:ext>
            </a:extLst>
          </p:cNvPr>
          <p:cNvSpPr txBox="1"/>
          <p:nvPr/>
        </p:nvSpPr>
        <p:spPr>
          <a:xfrm>
            <a:off x="6725947" y="6570634"/>
            <a:ext cx="815928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Hydrocortisone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0.1 %</a:t>
            </a:r>
            <a:endParaRPr kumimoji="0" lang="ko-KR" alt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4A167-8820-F3AF-CB2B-AFA42B74B83E}"/>
              </a:ext>
            </a:extLst>
          </p:cNvPr>
          <p:cNvSpPr txBox="1"/>
          <p:nvPr/>
        </p:nvSpPr>
        <p:spPr>
          <a:xfrm>
            <a:off x="6725231" y="6743761"/>
            <a:ext cx="678071" cy="194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D- Panthenol</a:t>
            </a:r>
            <a:r>
              <a:rPr kumimoji="0" lang="ko-KR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 </a:t>
            </a:r>
            <a:r>
              <a:rPr kumimoji="0" lang="en-US" altLang="ko-KR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Helvetica Neue"/>
              </a:rPr>
              <a:t>2%</a:t>
            </a:r>
            <a:endParaRPr kumimoji="0" lang="ko-KR" altLang="en-US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35936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70728"/>
            <a:ext cx="4607030" cy="702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en-US" altLang="ko-KR" dirty="0"/>
              <a:t>Willow Bark Extract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62" name="✔︎1.제목">
            <a:extLst>
              <a:ext uri="{FF2B5EF4-FFF2-40B4-BE49-F238E27FC236}">
                <a16:creationId xmlns:a16="http://schemas.microsoft.com/office/drawing/2014/main" id="{3C2A3761-68A6-4522-A790-51ACE5DBB020}"/>
              </a:ext>
            </a:extLst>
          </p:cNvPr>
          <p:cNvSpPr txBox="1"/>
          <p:nvPr/>
        </p:nvSpPr>
        <p:spPr>
          <a:xfrm>
            <a:off x="935894" y="2016621"/>
            <a:ext cx="272350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천연 </a:t>
            </a:r>
            <a:r>
              <a:rPr lang="ko-KR" altLang="en-US" sz="2000" dirty="0" err="1"/>
              <a:t>살리실산</a:t>
            </a:r>
            <a:r>
              <a:rPr lang="ko-KR" altLang="en-US" sz="2000" dirty="0"/>
              <a:t> 대체 성분</a:t>
            </a:r>
            <a:endParaRPr lang="en-US" altLang="ko-KR" sz="2000" dirty="0"/>
          </a:p>
        </p:txBody>
      </p:sp>
      <p:sp>
        <p:nvSpPr>
          <p:cNvPr id="64" name="*상기 내용은 화장품 법에 의해 검토되지 않았습니다.">
            <a:extLst>
              <a:ext uri="{FF2B5EF4-FFF2-40B4-BE49-F238E27FC236}">
                <a16:creationId xmlns:a16="http://schemas.microsoft.com/office/drawing/2014/main" id="{91924200-7255-4793-9AA9-EFF1BF00B9CA}"/>
              </a:ext>
            </a:extLst>
          </p:cNvPr>
          <p:cNvSpPr txBox="1"/>
          <p:nvPr/>
        </p:nvSpPr>
        <p:spPr>
          <a:xfrm>
            <a:off x="460673" y="9426145"/>
            <a:ext cx="32235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100">
                <a:solidFill>
                  <a:srgbClr val="5E5E5E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t>*상기 내용은 화장품 법에 의해 검토되지 않았습니다.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030CCE8-A33A-45C7-AFC1-EC1F2599FA22}"/>
              </a:ext>
            </a:extLst>
          </p:cNvPr>
          <p:cNvSpPr/>
          <p:nvPr/>
        </p:nvSpPr>
        <p:spPr>
          <a:xfrm>
            <a:off x="1105109" y="8771801"/>
            <a:ext cx="4673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피부재생에 있어 합성 </a:t>
            </a:r>
            <a:r>
              <a:rPr lang="ko-KR" altLang="en-US" sz="14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살리실산과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유사한 효능을 보임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41772C-3D79-4E1E-AF3B-727AE01A1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37" y="5698764"/>
            <a:ext cx="4684719" cy="297720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EE4D705-7C9E-40CC-8FA3-AB042B031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963" y="5665619"/>
            <a:ext cx="5990438" cy="305152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A0DF47F7-FC60-4111-9615-D8400561A160}"/>
              </a:ext>
            </a:extLst>
          </p:cNvPr>
          <p:cNvSpPr/>
          <p:nvPr/>
        </p:nvSpPr>
        <p:spPr>
          <a:xfrm>
            <a:off x="6678007" y="8795238"/>
            <a:ext cx="4673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비타민</a:t>
            </a:r>
            <a:r>
              <a:rPr lang="en-US" altLang="ko-KR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E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유사체와 유사한 항산화기능을 가진다</a:t>
            </a:r>
            <a:r>
              <a:rPr lang="en-US" altLang="ko-KR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D157187-C0F8-414B-9FE8-852482C90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835" y="1878701"/>
            <a:ext cx="5477183" cy="3236021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9A58B913-1DD0-4735-8F10-432100308F1E}"/>
              </a:ext>
            </a:extLst>
          </p:cNvPr>
          <p:cNvSpPr/>
          <p:nvPr/>
        </p:nvSpPr>
        <p:spPr>
          <a:xfrm>
            <a:off x="8124772" y="5161631"/>
            <a:ext cx="3114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피부밀도를 개선하는데 도움을 줌</a:t>
            </a:r>
          </a:p>
        </p:txBody>
      </p:sp>
      <p:sp>
        <p:nvSpPr>
          <p:cNvPr id="20" name="- 특징 설명…">
            <a:extLst>
              <a:ext uri="{FF2B5EF4-FFF2-40B4-BE49-F238E27FC236}">
                <a16:creationId xmlns:a16="http://schemas.microsoft.com/office/drawing/2014/main" id="{81C0E568-2447-42AE-8769-8650C9BEEEF1}"/>
              </a:ext>
            </a:extLst>
          </p:cNvPr>
          <p:cNvSpPr txBox="1"/>
          <p:nvPr/>
        </p:nvSpPr>
        <p:spPr>
          <a:xfrm>
            <a:off x="943125" y="2449377"/>
            <a:ext cx="5709124" cy="201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7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살리실산의</a:t>
            </a:r>
            <a:r>
              <a:rPr lang="ko-KR" altLang="en-US" sz="1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천연 공급원인 </a:t>
            </a:r>
            <a:r>
              <a:rPr lang="ko-KR" altLang="en-US" sz="17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흰버드나무껍질</a:t>
            </a:r>
            <a:r>
              <a:rPr lang="ko-KR" altLang="en-US" sz="1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추출물</a:t>
            </a:r>
            <a:endParaRPr lang="en-US" altLang="ko-KR" sz="1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각질제거</a:t>
            </a:r>
            <a:r>
              <a:rPr lang="en-US" altLang="ko-KR" sz="1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항균 등의 </a:t>
            </a:r>
            <a:r>
              <a:rPr lang="ko-KR" altLang="en-US" sz="17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살리실산과</a:t>
            </a:r>
            <a:r>
              <a:rPr lang="ko-KR" altLang="en-US" sz="1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동일한 장점을 지니지만 자극 없는 천연 추출물</a:t>
            </a:r>
            <a:endParaRPr lang="en-US" altLang="ko-KR" sz="17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7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세포 재생 및 죽은 피부세포를 제거해 피부 트러블 감소</a:t>
            </a:r>
          </a:p>
        </p:txBody>
      </p:sp>
    </p:spTree>
    <p:extLst>
      <p:ext uri="{BB962C8B-B14F-4D97-AF65-F5344CB8AC3E}">
        <p14:creationId xmlns:p14="http://schemas.microsoft.com/office/powerpoint/2010/main" val="8306592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직사각형"/>
          <p:cNvSpPr/>
          <p:nvPr/>
        </p:nvSpPr>
        <p:spPr>
          <a:xfrm>
            <a:off x="464170" y="1072856"/>
            <a:ext cx="12076460" cy="58738"/>
          </a:xfrm>
          <a:prstGeom prst="rect">
            <a:avLst/>
          </a:prstGeom>
          <a:solidFill>
            <a:srgbClr val="A9D6F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7" name="제품명 입력해주세요"/>
          <p:cNvSpPr txBox="1"/>
          <p:nvPr/>
        </p:nvSpPr>
        <p:spPr>
          <a:xfrm>
            <a:off x="672172" y="263034"/>
            <a:ext cx="431849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4000" dirty="0"/>
              <a:t>인삼열매 </a:t>
            </a:r>
            <a:r>
              <a:rPr lang="en-US" altLang="ko-KR" sz="4000" dirty="0"/>
              <a:t>Exosome</a:t>
            </a:r>
          </a:p>
        </p:txBody>
      </p:sp>
      <p:sp>
        <p:nvSpPr>
          <p:cNvPr id="44" name="직사각형">
            <a:extLst>
              <a:ext uri="{FF2B5EF4-FFF2-40B4-BE49-F238E27FC236}">
                <a16:creationId xmlns:a16="http://schemas.microsoft.com/office/drawing/2014/main" id="{1DCDB0CB-63AE-47CE-8E6E-EA7B83BBE9B5}"/>
              </a:ext>
            </a:extLst>
          </p:cNvPr>
          <p:cNvSpPr/>
          <p:nvPr/>
        </p:nvSpPr>
        <p:spPr>
          <a:xfrm>
            <a:off x="533400" y="1250863"/>
            <a:ext cx="12007230" cy="7979071"/>
          </a:xfrm>
          <a:prstGeom prst="rect">
            <a:avLst/>
          </a:prstGeom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5" name="직사각형">
            <a:extLst>
              <a:ext uri="{FF2B5EF4-FFF2-40B4-BE49-F238E27FC236}">
                <a16:creationId xmlns:a16="http://schemas.microsoft.com/office/drawing/2014/main" id="{9B965388-7A03-4ABA-95FA-1F5B6EC714B9}"/>
              </a:ext>
            </a:extLst>
          </p:cNvPr>
          <p:cNvSpPr/>
          <p:nvPr/>
        </p:nvSpPr>
        <p:spPr>
          <a:xfrm>
            <a:off x="533400" y="1263389"/>
            <a:ext cx="12007230" cy="419101"/>
          </a:xfrm>
          <a:prstGeom prst="rect">
            <a:avLst/>
          </a:prstGeom>
          <a:solidFill>
            <a:srgbClr val="D6D6D6"/>
          </a:solidFill>
          <a:ln w="254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8" name="Product’s key points">
            <a:extLst>
              <a:ext uri="{FF2B5EF4-FFF2-40B4-BE49-F238E27FC236}">
                <a16:creationId xmlns:a16="http://schemas.microsoft.com/office/drawing/2014/main" id="{5BA48B67-8919-46FA-BB33-DBCB24554F88}"/>
              </a:ext>
            </a:extLst>
          </p:cNvPr>
          <p:cNvSpPr txBox="1"/>
          <p:nvPr/>
        </p:nvSpPr>
        <p:spPr>
          <a:xfrm>
            <a:off x="757066" y="1262925"/>
            <a:ext cx="2168863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 b="0">
                <a:solidFill>
                  <a:srgbClr val="FFFFFF"/>
                </a:solidFill>
                <a:latin typeface="나눔고딕 ExtraBold"/>
                <a:ea typeface="나눔고딕 ExtraBold"/>
                <a:cs typeface="나눔고딕 ExtraBold"/>
                <a:sym typeface="나눔고딕 ExtraBold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Concept </a:t>
            </a:r>
            <a:r>
              <a:rPr b="1" dirty="0">
                <a:solidFill>
                  <a:schemeClr val="tx1"/>
                </a:solidFill>
              </a:rPr>
              <a:t>key points</a:t>
            </a:r>
          </a:p>
        </p:txBody>
      </p:sp>
      <p:sp>
        <p:nvSpPr>
          <p:cNvPr id="64" name="*상기 내용은 화장품 법에 의해 검토되지 않았습니다.">
            <a:extLst>
              <a:ext uri="{FF2B5EF4-FFF2-40B4-BE49-F238E27FC236}">
                <a16:creationId xmlns:a16="http://schemas.microsoft.com/office/drawing/2014/main" id="{91924200-7255-4793-9AA9-EFF1BF00B9CA}"/>
              </a:ext>
            </a:extLst>
          </p:cNvPr>
          <p:cNvSpPr txBox="1"/>
          <p:nvPr/>
        </p:nvSpPr>
        <p:spPr>
          <a:xfrm>
            <a:off x="460673" y="9426145"/>
            <a:ext cx="3223502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1100">
                <a:solidFill>
                  <a:srgbClr val="5E5E5E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t>*상기 내용은 화장품 법에 의해 검토되지 않았습니다.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6B5B98A-821F-4764-84F2-F9CFDA802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66" y="1878701"/>
            <a:ext cx="10022551" cy="2717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F4FD2-EF50-431C-BD40-19DD257C5C86}"/>
              </a:ext>
            </a:extLst>
          </p:cNvPr>
          <p:cNvSpPr txBox="1"/>
          <p:nvPr/>
        </p:nvSpPr>
        <p:spPr>
          <a:xfrm>
            <a:off x="11048468" y="3192027"/>
            <a:ext cx="135381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UVB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로부터 세포 손상 방지</a:t>
            </a:r>
            <a:endParaRPr kumimoji="0" lang="ko-KR" altLang="en-US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E133F35-6CDF-47A4-B056-828BABA7A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65" y="5180782"/>
            <a:ext cx="3532659" cy="357723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D24749E-A16C-467A-BA24-EAB0E3545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479" y="5516575"/>
            <a:ext cx="7613240" cy="3057950"/>
          </a:xfrm>
          <a:prstGeom prst="rect">
            <a:avLst/>
          </a:prstGeom>
        </p:spPr>
      </p:pic>
      <p:sp>
        <p:nvSpPr>
          <p:cNvPr id="26" name="✔︎1.제목">
            <a:extLst>
              <a:ext uri="{FF2B5EF4-FFF2-40B4-BE49-F238E27FC236}">
                <a16:creationId xmlns:a16="http://schemas.microsoft.com/office/drawing/2014/main" id="{3FE571B7-4E49-4826-889D-2654E245201E}"/>
              </a:ext>
            </a:extLst>
          </p:cNvPr>
          <p:cNvSpPr txBox="1"/>
          <p:nvPr/>
        </p:nvSpPr>
        <p:spPr>
          <a:xfrm>
            <a:off x="799853" y="4743657"/>
            <a:ext cx="106439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산화방지</a:t>
            </a:r>
            <a:endParaRPr lang="en-US" altLang="ko-KR" sz="2000" dirty="0"/>
          </a:p>
        </p:txBody>
      </p:sp>
      <p:sp>
        <p:nvSpPr>
          <p:cNvPr id="27" name="✔︎1.제목">
            <a:extLst>
              <a:ext uri="{FF2B5EF4-FFF2-40B4-BE49-F238E27FC236}">
                <a16:creationId xmlns:a16="http://schemas.microsoft.com/office/drawing/2014/main" id="{C00C87D4-230E-40C1-A0F2-043CCCD9AD88}"/>
              </a:ext>
            </a:extLst>
          </p:cNvPr>
          <p:cNvSpPr txBox="1"/>
          <p:nvPr/>
        </p:nvSpPr>
        <p:spPr>
          <a:xfrm>
            <a:off x="4928422" y="4815264"/>
            <a:ext cx="161743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81B8F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l"/>
            <a:r>
              <a:rPr lang="ko-KR" altLang="en-US" sz="2000" dirty="0"/>
              <a:t>피부</a:t>
            </a:r>
            <a:r>
              <a:rPr lang="en-US" altLang="ko-KR" sz="2000" dirty="0"/>
              <a:t> </a:t>
            </a:r>
            <a:r>
              <a:rPr lang="ko-KR" altLang="en-US" sz="2000" dirty="0"/>
              <a:t>탄력개선</a:t>
            </a:r>
            <a:endParaRPr lang="en-US" altLang="ko-KR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352152-6FB4-4FA7-9BFF-D81AC2DDCFD0}"/>
              </a:ext>
            </a:extLst>
          </p:cNvPr>
          <p:cNvSpPr txBox="1"/>
          <p:nvPr/>
        </p:nvSpPr>
        <p:spPr>
          <a:xfrm>
            <a:off x="6590762" y="8785280"/>
            <a:ext cx="449953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400" dirty="0">
                <a:latin typeface="맑은"/>
              </a:rPr>
              <a:t>탄력 관련 유전자 발현 증가</a:t>
            </a:r>
            <a:endParaRPr kumimoji="0" lang="ko-KR" altLang="en-US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"/>
              <a:sym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0CAC94-96DA-4025-9CC3-363F0AD54363}"/>
              </a:ext>
            </a:extLst>
          </p:cNvPr>
          <p:cNvSpPr txBox="1"/>
          <p:nvPr/>
        </p:nvSpPr>
        <p:spPr>
          <a:xfrm>
            <a:off x="1406270" y="8798157"/>
            <a:ext cx="238012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400" dirty="0">
                <a:latin typeface="맑은"/>
              </a:rPr>
              <a:t>세포내 활성산소 생성 억제</a:t>
            </a:r>
            <a:endParaRPr kumimoji="0" lang="ko-KR" altLang="en-US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맑은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61154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5293</TotalTime>
  <Words>1509</Words>
  <Application>Microsoft Macintosh PowerPoint</Application>
  <PresentationFormat>Custom</PresentationFormat>
  <Paragraphs>185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Apple SD 산돌고딕 Neo 옅은체</vt:lpstr>
      <vt:lpstr>AppleSDGothicNeo-ExtraBold</vt:lpstr>
      <vt:lpstr>Gothic A1</vt:lpstr>
      <vt:lpstr>Gothic A1 Medium</vt:lpstr>
      <vt:lpstr>맑은 고딕</vt:lpstr>
      <vt:lpstr>Malgun Gothic Semilight</vt:lpstr>
      <vt:lpstr>나눔고딕</vt:lpstr>
      <vt:lpstr>나눔고딕 ExtraBold</vt:lpstr>
      <vt:lpstr>맑은</vt:lpstr>
      <vt:lpstr>Arial</vt:lpstr>
      <vt:lpstr>Helvetica Neue</vt:lpstr>
      <vt:lpstr>Helvetica Neue Light</vt:lpstr>
      <vt:lpstr>Helvetica Neue Medium</vt:lpstr>
      <vt:lpstr>Helvetica Neue Thin</vt:lpstr>
      <vt:lpstr>Wingdings</vt:lpstr>
      <vt:lpstr>White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PRODUCT PROPOSAL For SPAO</dc:title>
  <dc:creator>Owner</dc:creator>
  <cp:lastModifiedBy>VENN Skincare Korea</cp:lastModifiedBy>
  <cp:revision>171</cp:revision>
  <dcterms:modified xsi:type="dcterms:W3CDTF">2025-03-05T02:58:10Z</dcterms:modified>
</cp:coreProperties>
</file>