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3" r:id="rId3"/>
    <p:sldId id="261" r:id="rId4"/>
    <p:sldId id="264" r:id="rId5"/>
    <p:sldId id="265" r:id="rId6"/>
  </p:sldIdLst>
  <p:sldSz cx="9906000" cy="6858000" type="A4"/>
  <p:notesSz cx="7104063" cy="10234613"/>
  <p:embeddedFontLst>
    <p:embeddedFont>
      <p:font typeface="함초롬돋움" panose="020B0600000101010101" charset="-127"/>
      <p:regular r:id="rId7"/>
      <p:bold r:id="rId8"/>
    </p:embeddedFont>
  </p:embeddedFontLst>
  <p:defaultTextStyle>
    <a:defPPr>
      <a:defRPr lang="en-US"/>
    </a:defPPr>
    <a:lvl1pPr marL="0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4485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8970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3455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17939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2424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26909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1394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35879" algn="l" defTabSz="4044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4936F74-7023-4E8F-92A5-7CF1C5978F8B}">
          <p14:sldIdLst>
            <p14:sldId id="256"/>
            <p14:sldId id="263"/>
            <p14:sldId id="261"/>
          </p14:sldIdLst>
        </p14:section>
        <p14:section name="15초 버전" id="{FB7231CF-8CFF-41FC-B111-999B281C4D64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3C"/>
    <a:srgbClr val="3C664D"/>
    <a:srgbClr val="685622"/>
    <a:srgbClr val="E0D3A4"/>
    <a:srgbClr val="A28534"/>
    <a:srgbClr val="35453F"/>
    <a:srgbClr val="E9E4BD"/>
    <a:srgbClr val="595959"/>
    <a:srgbClr val="C93F6A"/>
    <a:srgbClr val="CC4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500"/>
            </a:lvl1pPr>
            <a:lvl2pPr marL="478910" indent="0" algn="ctr">
              <a:buNone/>
              <a:defRPr sz="2100"/>
            </a:lvl2pPr>
            <a:lvl3pPr marL="957820" indent="0" algn="ctr">
              <a:buNone/>
              <a:defRPr sz="1900"/>
            </a:lvl3pPr>
            <a:lvl4pPr marL="1436730" indent="0" algn="ctr">
              <a:buNone/>
              <a:defRPr sz="1700"/>
            </a:lvl4pPr>
            <a:lvl5pPr marL="1915640" indent="0" algn="ctr">
              <a:buNone/>
              <a:defRPr sz="1700"/>
            </a:lvl5pPr>
            <a:lvl6pPr marL="2394550" indent="0" algn="ctr">
              <a:buNone/>
              <a:defRPr sz="1700"/>
            </a:lvl6pPr>
            <a:lvl7pPr marL="2873460" indent="0" algn="ctr">
              <a:buNone/>
              <a:defRPr sz="1700"/>
            </a:lvl7pPr>
            <a:lvl8pPr marL="3352371" indent="0" algn="ctr">
              <a:buNone/>
              <a:defRPr sz="1700"/>
            </a:lvl8pPr>
            <a:lvl9pPr marL="3831280" indent="0" algn="ctr">
              <a:buNone/>
              <a:defRPr sz="17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34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07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47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19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789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78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367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56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4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34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23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1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3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7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4"/>
            <a:ext cx="4190702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0" indent="0">
              <a:buNone/>
              <a:defRPr sz="2100" b="1"/>
            </a:lvl2pPr>
            <a:lvl3pPr marL="957820" indent="0">
              <a:buNone/>
              <a:defRPr sz="1900" b="1"/>
            </a:lvl3pPr>
            <a:lvl4pPr marL="1436730" indent="0">
              <a:buNone/>
              <a:defRPr sz="1700" b="1"/>
            </a:lvl4pPr>
            <a:lvl5pPr marL="1915640" indent="0">
              <a:buNone/>
              <a:defRPr sz="1700" b="1"/>
            </a:lvl5pPr>
            <a:lvl6pPr marL="2394550" indent="0">
              <a:buNone/>
              <a:defRPr sz="1700" b="1"/>
            </a:lvl6pPr>
            <a:lvl7pPr marL="2873460" indent="0">
              <a:buNone/>
              <a:defRPr sz="1700" b="1"/>
            </a:lvl7pPr>
            <a:lvl8pPr marL="3352371" indent="0">
              <a:buNone/>
              <a:defRPr sz="1700" b="1"/>
            </a:lvl8pPr>
            <a:lvl9pPr marL="3831280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0" indent="0">
              <a:buNone/>
              <a:defRPr sz="2100" b="1"/>
            </a:lvl2pPr>
            <a:lvl3pPr marL="957820" indent="0">
              <a:buNone/>
              <a:defRPr sz="1900" b="1"/>
            </a:lvl3pPr>
            <a:lvl4pPr marL="1436730" indent="0">
              <a:buNone/>
              <a:defRPr sz="1700" b="1"/>
            </a:lvl4pPr>
            <a:lvl5pPr marL="1915640" indent="0">
              <a:buNone/>
              <a:defRPr sz="1700" b="1"/>
            </a:lvl5pPr>
            <a:lvl6pPr marL="2394550" indent="0">
              <a:buNone/>
              <a:defRPr sz="1700" b="1"/>
            </a:lvl6pPr>
            <a:lvl7pPr marL="2873460" indent="0">
              <a:buNone/>
              <a:defRPr sz="1700" b="1"/>
            </a:lvl7pPr>
            <a:lvl8pPr marL="3352371" indent="0">
              <a:buNone/>
              <a:defRPr sz="1700" b="1"/>
            </a:lvl8pPr>
            <a:lvl9pPr marL="3831280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20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6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1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2" cy="48736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10" indent="0">
              <a:buNone/>
              <a:defRPr sz="1500"/>
            </a:lvl2pPr>
            <a:lvl3pPr marL="957820" indent="0">
              <a:buNone/>
              <a:defRPr sz="1300"/>
            </a:lvl3pPr>
            <a:lvl4pPr marL="1436730" indent="0">
              <a:buNone/>
              <a:defRPr sz="1000"/>
            </a:lvl4pPr>
            <a:lvl5pPr marL="1915640" indent="0">
              <a:buNone/>
              <a:defRPr sz="1000"/>
            </a:lvl5pPr>
            <a:lvl6pPr marL="2394550" indent="0">
              <a:buNone/>
              <a:defRPr sz="1000"/>
            </a:lvl6pPr>
            <a:lvl7pPr marL="2873460" indent="0">
              <a:buNone/>
              <a:defRPr sz="1000"/>
            </a:lvl7pPr>
            <a:lvl8pPr marL="3352371" indent="0">
              <a:buNone/>
              <a:defRPr sz="1000"/>
            </a:lvl8pPr>
            <a:lvl9pPr marL="383128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1"/>
            <a:ext cx="3194943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2" cy="4873625"/>
          </a:xfrm>
        </p:spPr>
        <p:txBody>
          <a:bodyPr anchor="t"/>
          <a:lstStyle>
            <a:lvl1pPr marL="0" indent="0">
              <a:buNone/>
              <a:defRPr sz="3400"/>
            </a:lvl1pPr>
            <a:lvl2pPr marL="478910" indent="0">
              <a:buNone/>
              <a:defRPr sz="2900"/>
            </a:lvl2pPr>
            <a:lvl3pPr marL="957820" indent="0">
              <a:buNone/>
              <a:defRPr sz="2500"/>
            </a:lvl3pPr>
            <a:lvl4pPr marL="1436730" indent="0">
              <a:buNone/>
              <a:defRPr sz="2100"/>
            </a:lvl4pPr>
            <a:lvl5pPr marL="1915640" indent="0">
              <a:buNone/>
              <a:defRPr sz="2100"/>
            </a:lvl5pPr>
            <a:lvl6pPr marL="2394550" indent="0">
              <a:buNone/>
              <a:defRPr sz="2100"/>
            </a:lvl6pPr>
            <a:lvl7pPr marL="2873460" indent="0">
              <a:buNone/>
              <a:defRPr sz="2100"/>
            </a:lvl7pPr>
            <a:lvl8pPr marL="3352371" indent="0">
              <a:buNone/>
              <a:defRPr sz="2100"/>
            </a:lvl8pPr>
            <a:lvl9pPr marL="3831280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10" indent="0">
              <a:buNone/>
              <a:defRPr sz="1500"/>
            </a:lvl2pPr>
            <a:lvl3pPr marL="957820" indent="0">
              <a:buNone/>
              <a:defRPr sz="1300"/>
            </a:lvl3pPr>
            <a:lvl4pPr marL="1436730" indent="0">
              <a:buNone/>
              <a:defRPr sz="1000"/>
            </a:lvl4pPr>
            <a:lvl5pPr marL="1915640" indent="0">
              <a:buNone/>
              <a:defRPr sz="1000"/>
            </a:lvl5pPr>
            <a:lvl6pPr marL="2394550" indent="0">
              <a:buNone/>
              <a:defRPr sz="1000"/>
            </a:lvl6pPr>
            <a:lvl7pPr marL="2873460" indent="0">
              <a:buNone/>
              <a:defRPr sz="1000"/>
            </a:lvl7pPr>
            <a:lvl8pPr marL="3352371" indent="0">
              <a:buNone/>
              <a:defRPr sz="1000"/>
            </a:lvl8pPr>
            <a:lvl9pPr marL="383128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4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80897" tIns="40448" rIns="80897" bIns="4044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80897" tIns="40448" rIns="80897" bIns="4044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897" tIns="40448" rIns="80897" bIns="4044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BD5CA-B1D8-4986-9FC3-E7AC2D5B33D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897" tIns="40448" rIns="80897" bIns="4044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897" tIns="40448" rIns="80897" bIns="4044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FFD00-1C81-45FC-9DE4-306ABF8690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1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7820" rtl="0" eaLnBrk="1" latinLnBrk="1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55" indent="-239455" algn="l" defTabSz="957820" rtl="0" eaLnBrk="1" latinLnBrk="1" hangingPunct="1">
        <a:lnSpc>
          <a:spcPct val="90000"/>
        </a:lnSpc>
        <a:spcBef>
          <a:spcPts val="1047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65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5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85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96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05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15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25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36" indent="-239455" algn="l" defTabSz="957820" rtl="0" eaLnBrk="1" latinLnBrk="1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2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3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4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5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6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71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80" algn="l" defTabSz="95782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8211B74-7301-4D54-B285-05E2FFF7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5"/>
          <a:stretch/>
        </p:blipFill>
        <p:spPr bwMode="auto">
          <a:xfrm>
            <a:off x="61608" y="6581960"/>
            <a:ext cx="845968" cy="2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9FFE671-2622-43CA-845D-FDF56241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79" y="5451872"/>
            <a:ext cx="2300622" cy="943460"/>
          </a:xfrm>
          <a:prstGeom prst="rect">
            <a:avLst/>
          </a:prstGeom>
          <a:noFill/>
        </p:spPr>
        <p:txBody>
          <a:bodyPr wrap="square" lIns="80897" tIns="40448" rIns="80897" bIns="40448">
            <a:spAutoFit/>
          </a:bodyPr>
          <a:lstStyle>
            <a:lvl1pPr marL="228600" indent="-228600" eaLnBrk="0" hangingPunct="0"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indent="0">
              <a:lnSpc>
                <a:spcPct val="200000"/>
              </a:lnSpc>
              <a:buClr>
                <a:srgbClr val="CE0C15"/>
              </a:buClr>
              <a:buSzPct val="103000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1.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타이틀 컨셉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Clr>
                <a:srgbClr val="CE0C15"/>
              </a:buClr>
              <a:buSzPct val="103000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2.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구성안 대본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31D81CC-C018-42E3-B35E-3DC0BAFED637}"/>
              </a:ext>
            </a:extLst>
          </p:cNvPr>
          <p:cNvCxnSpPr/>
          <p:nvPr/>
        </p:nvCxnSpPr>
        <p:spPr>
          <a:xfrm>
            <a:off x="7542279" y="5323340"/>
            <a:ext cx="2086600" cy="0"/>
          </a:xfrm>
          <a:prstGeom prst="line">
            <a:avLst/>
          </a:prstGeom>
          <a:ln w="19050">
            <a:solidFill>
              <a:srgbClr val="354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581AC5-3FF3-4740-AFB3-9FB8974EE2BA}"/>
              </a:ext>
            </a:extLst>
          </p:cNvPr>
          <p:cNvSpPr txBox="1"/>
          <p:nvPr/>
        </p:nvSpPr>
        <p:spPr>
          <a:xfrm>
            <a:off x="7649290" y="4649332"/>
            <a:ext cx="2086600" cy="451018"/>
          </a:xfrm>
          <a:prstGeom prst="rect">
            <a:avLst/>
          </a:prstGeom>
          <a:noFill/>
        </p:spPr>
        <p:txBody>
          <a:bodyPr wrap="square" lIns="80897" tIns="40448" rIns="80897" bIns="40448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제작안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906000" cy="3214048"/>
          </a:xfrm>
          <a:prstGeom prst="rect">
            <a:avLst/>
          </a:prstGeom>
          <a:solidFill>
            <a:srgbClr val="2F4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rgbClr val="E0D3A4"/>
                </a:solidFill>
                <a:latin typeface="바탕체" pitchFamily="17" charset="-127"/>
                <a:ea typeface="바탕체" pitchFamily="17" charset="-127"/>
              </a:rPr>
              <a:t>녹용 전립선 보감</a:t>
            </a:r>
            <a:endParaRPr lang="en-US" altLang="ko-KR" sz="4400" b="1" dirty="0">
              <a:solidFill>
                <a:srgbClr val="E0D3A4"/>
              </a:solidFill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sz="4400" b="1" dirty="0">
                <a:solidFill>
                  <a:srgbClr val="685622"/>
                </a:solidFill>
                <a:latin typeface="바탕체" pitchFamily="17" charset="-127"/>
                <a:ea typeface="바탕체" pitchFamily="17" charset="-127"/>
              </a:rPr>
              <a:t>鹿茸 前立腺 寶鑑</a:t>
            </a:r>
            <a:endParaRPr lang="en-US" altLang="ko-KR" sz="4400" b="1" dirty="0">
              <a:solidFill>
                <a:srgbClr val="685622"/>
              </a:solidFill>
              <a:latin typeface="바탕체" pitchFamily="17" charset="-127"/>
              <a:ea typeface="바탕체" pitchFamily="17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b="1" dirty="0">
                <a:solidFill>
                  <a:srgbClr val="E9E4BD"/>
                </a:solidFill>
                <a:latin typeface="바탕" pitchFamily="18" charset="-127"/>
                <a:ea typeface="바탕" pitchFamily="18" charset="-127"/>
              </a:rPr>
              <a:t>TVC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3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758018"/>
              </p:ext>
            </p:extLst>
          </p:nvPr>
        </p:nvGraphicFramePr>
        <p:xfrm>
          <a:off x="15900" y="388964"/>
          <a:ext cx="9890099" cy="6382317"/>
        </p:xfrm>
        <a:graphic>
          <a:graphicData uri="http://schemas.openxmlformats.org/drawingml/2006/table">
            <a:tbl>
              <a:tblPr/>
              <a:tblGrid>
                <a:gridCol w="22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비디오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자막 텍스트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오디오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내레이션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1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정녹 촬영 소스 활용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–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녹용 원물 타이트 여러컷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어두운 곳에서 밝혀지면서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전통과학의 집약체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광동의 전통과학 집약체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2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셀럽 등장 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타이트한 얼굴 옆으로 자막 타이포 크게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국내 최초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 소재 기반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전립선 건강기능식품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국내 최초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녹용소재기반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전립선 건강기능식품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3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녹용 성분 농축되어 한알에 담기는 모습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셀럽 제품 정제알을 바라보는 모습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독보적 기술력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최고 품질의 녹용만 엄선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 기능 성분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2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종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최대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347% 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농축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독보적인 기술을 토대로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최고 품질의 녹용만을 엄선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 기능 성분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2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종을 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최대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347% 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농축하여 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진하게 담았습니다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6E16DC0-6C40-4B04-B13F-5422184284D3}"/>
              </a:ext>
            </a:extLst>
          </p:cNvPr>
          <p:cNvSpPr txBox="1"/>
          <p:nvPr/>
        </p:nvSpPr>
        <p:spPr>
          <a:xfrm>
            <a:off x="7952" y="-46231"/>
            <a:ext cx="2032388" cy="402223"/>
          </a:xfrm>
          <a:prstGeom prst="rect">
            <a:avLst/>
          </a:prstGeom>
          <a:noFill/>
        </p:spPr>
        <p:txBody>
          <a:bodyPr wrap="square" lIns="80897" tIns="40448" rIns="80897" bIns="4044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구성안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(30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초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53" y="875281"/>
            <a:ext cx="2535350" cy="145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71" y="2750628"/>
            <a:ext cx="2488113" cy="146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9" y="5596751"/>
            <a:ext cx="1502436" cy="120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060498" y="4448749"/>
            <a:ext cx="3374267" cy="1148002"/>
            <a:chOff x="1060498" y="4309760"/>
            <a:chExt cx="3374267" cy="114800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743" y="4309760"/>
              <a:ext cx="1467022" cy="114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98" y="4309760"/>
              <a:ext cx="1907245" cy="114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57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0605"/>
              </p:ext>
            </p:extLst>
          </p:nvPr>
        </p:nvGraphicFramePr>
        <p:xfrm>
          <a:off x="15902" y="388964"/>
          <a:ext cx="9890098" cy="6381636"/>
        </p:xfrm>
        <a:graphic>
          <a:graphicData uri="http://schemas.openxmlformats.org/drawingml/2006/table">
            <a:tbl>
              <a:tblPr/>
              <a:tblGrid>
                <a:gridCol w="23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비디오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자막 텍스트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오디오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내레이션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4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정녹 모션 소스 활용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(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모션 전환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/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빠르고 화려하게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굵고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–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단단하고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–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치솟는 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기능성 원료 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녹용당귀등 복합추출물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인체적용시험 결과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유의적 개선 확인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[ </a:t>
                      </a: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전립선 건강의 유지에 도움을 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줄 수 있음 </a:t>
                      </a:r>
                      <a:r>
                        <a:rPr lang="en-US" altLang="ko-KR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]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기능성 원료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녹용당귀등 복합추출물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인체적용시험 결과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유의적 개선 확인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5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제품 패키지 뚜껑 닫으며 쓰윽 한번 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귀하게 다루듯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제품컷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하늘로 솟는 녹용의 기운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하늘로 솟는 녹용의 기운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6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광동 녹용 로고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타이틀 공통 문구 제안</a:t>
                      </a:r>
                      <a:endParaRPr lang="en-US" altLang="ko-KR" sz="1100" b="1" i="0" kern="1200" baseline="0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, </a:t>
                      </a: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원칙엔 진심입니다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반세기 최씨의 고집으로 만들다 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[</a:t>
                      </a: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]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녹용을 향한 집요한 진정성 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[</a:t>
                      </a: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]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타협하지 않는 진정성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, </a:t>
                      </a:r>
                      <a:r>
                        <a:rPr lang="ko-KR" altLang="en-US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그것이 광동 녹용입니다</a:t>
                      </a:r>
                      <a:r>
                        <a:rPr lang="en-US" altLang="ko-KR" sz="1100" b="1" i="0" kern="1200" baseline="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. 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6E16DC0-6C40-4B04-B13F-5422184284D3}"/>
              </a:ext>
            </a:extLst>
          </p:cNvPr>
          <p:cNvSpPr txBox="1"/>
          <p:nvPr/>
        </p:nvSpPr>
        <p:spPr>
          <a:xfrm>
            <a:off x="7952" y="-46231"/>
            <a:ext cx="2032388" cy="402223"/>
          </a:xfrm>
          <a:prstGeom prst="rect">
            <a:avLst/>
          </a:prstGeom>
          <a:noFill/>
        </p:spPr>
        <p:txBody>
          <a:bodyPr wrap="square" lIns="80897" tIns="40448" rIns="80897" bIns="4044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구성안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34" y="5218409"/>
            <a:ext cx="2678673" cy="15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821695" y="3579804"/>
            <a:ext cx="2677744" cy="1521562"/>
            <a:chOff x="4706679" y="5520316"/>
            <a:chExt cx="2436539" cy="1287477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679" y="5522300"/>
              <a:ext cx="1094866" cy="1285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1545" y="5520316"/>
              <a:ext cx="1341673" cy="1287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95" y="2123449"/>
            <a:ext cx="1707625" cy="145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34" y="726458"/>
            <a:ext cx="1804178" cy="13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0" y="726459"/>
            <a:ext cx="912389" cy="13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25" y="2123450"/>
            <a:ext cx="1565282" cy="145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7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547086"/>
              </p:ext>
            </p:extLst>
          </p:nvPr>
        </p:nvGraphicFramePr>
        <p:xfrm>
          <a:off x="15900" y="388964"/>
          <a:ext cx="9890099" cy="6382317"/>
        </p:xfrm>
        <a:graphic>
          <a:graphicData uri="http://schemas.openxmlformats.org/drawingml/2006/table">
            <a:tbl>
              <a:tblPr/>
              <a:tblGrid>
                <a:gridCol w="22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비디오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자막 텍스트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오디오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내레이션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1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정녹 촬영 소스 활용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–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녹용 원물 타이트 여러컷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어두운 곳에서 밝혀지면서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2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셀럽 등장 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타이트한 얼굴 옆으로 자막 타이포 크게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국내 최초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 소재 기반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전립선 건강기능식품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국내 최초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녹용소재기반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전립선 건강기능식품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3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녹용 성분 농축되어 한알에 담기는 모습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셀럽 제품 정제알을 바라보는 모습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최고 품질의 녹용만 엄선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 기능 성분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2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종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최대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347% 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농축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핵심 녹용 기능 성분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2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종을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최대 </a:t>
                      </a:r>
                      <a:r>
                        <a:rPr lang="en-US" altLang="ko-KR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347% </a:t>
                      </a: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농축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6E16DC0-6C40-4B04-B13F-5422184284D3}"/>
              </a:ext>
            </a:extLst>
          </p:cNvPr>
          <p:cNvSpPr txBox="1"/>
          <p:nvPr/>
        </p:nvSpPr>
        <p:spPr>
          <a:xfrm>
            <a:off x="7952" y="-46231"/>
            <a:ext cx="2032388" cy="451018"/>
          </a:xfrm>
          <a:prstGeom prst="rect">
            <a:avLst/>
          </a:prstGeom>
          <a:noFill/>
        </p:spPr>
        <p:txBody>
          <a:bodyPr wrap="square" lIns="80897" tIns="40448" rIns="80897" bIns="4044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구성안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(15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초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53" y="875281"/>
            <a:ext cx="2535350" cy="145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71" y="2750628"/>
            <a:ext cx="2488113" cy="146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9" y="5596751"/>
            <a:ext cx="1502436" cy="120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060498" y="4448749"/>
            <a:ext cx="3374267" cy="1148002"/>
            <a:chOff x="1060498" y="4309760"/>
            <a:chExt cx="3374267" cy="114800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743" y="4309760"/>
              <a:ext cx="1467022" cy="114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98" y="4309760"/>
              <a:ext cx="1907245" cy="1148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922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336546"/>
              </p:ext>
            </p:extLst>
          </p:nvPr>
        </p:nvGraphicFramePr>
        <p:xfrm>
          <a:off x="15902" y="388964"/>
          <a:ext cx="9815727" cy="5938684"/>
        </p:xfrm>
        <a:graphic>
          <a:graphicData uri="http://schemas.openxmlformats.org/drawingml/2006/table">
            <a:tbl>
              <a:tblPr/>
              <a:tblGrid>
                <a:gridCol w="23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8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비디오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자막 텍스트</a:t>
                      </a: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오디오 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(</a:t>
                      </a:r>
                      <a:r>
                        <a:rPr kumimoji="0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내레이션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)</a:t>
                      </a:r>
                      <a:endParaRPr kumimoji="0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95" marR="97495" marT="46817" marB="46817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54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4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정녹 모션 소스 활용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(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모션 전환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/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빠르고 화려하게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굵고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–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단단하고 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–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치솟는 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기능성 원료 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녹용당귀등 복합추출물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인체적용시험결과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유의적 개선 확인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[ </a:t>
                      </a: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전립선 건강의 유지에 도움을 </a:t>
                      </a:r>
                      <a:endParaRPr lang="en-US" altLang="ko-KR" sz="1400" b="0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줄 수 있음 </a:t>
                      </a:r>
                      <a:r>
                        <a:rPr lang="en-US" altLang="ko-KR" sz="1400" b="0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]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5</a:t>
                      </a:r>
                    </a:p>
                  </a:txBody>
                  <a:tcPr marL="97478" marR="97478" marT="46767" marB="4676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제품 패키지 뚜껑 닫으며 쓰윽 한번 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귀하게 다루듯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#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함초롬돋움" pitchFamily="18" charset="-127"/>
                        </a:rPr>
                        <a:t>제품컷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함초롬돋움" pitchFamily="18" charset="-127"/>
                      </a:endParaRPr>
                    </a:p>
                  </a:txBody>
                  <a:tcPr marL="97483" marR="97483" marT="46771" marB="4677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하늘로 솟는 녹용의 기운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하늘로 솟는 녹용의 기운</a:t>
                      </a:r>
                      <a:endParaRPr lang="en-US" altLang="ko-KR" sz="14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돋움" pitchFamily="18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함초롬돋움" pitchFamily="18" charset="-127"/>
                        </a:rPr>
                        <a:t>광동 녹용 전립선 보감</a:t>
                      </a:r>
                    </a:p>
                  </a:txBody>
                  <a:tcPr marL="74280" marR="7428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6E16DC0-6C40-4B04-B13F-5422184284D3}"/>
              </a:ext>
            </a:extLst>
          </p:cNvPr>
          <p:cNvSpPr txBox="1"/>
          <p:nvPr/>
        </p:nvSpPr>
        <p:spPr>
          <a:xfrm>
            <a:off x="7952" y="-46231"/>
            <a:ext cx="2032388" cy="402223"/>
          </a:xfrm>
          <a:prstGeom prst="rect">
            <a:avLst/>
          </a:prstGeom>
          <a:noFill/>
        </p:spPr>
        <p:txBody>
          <a:bodyPr wrap="square" lIns="80897" tIns="40448" rIns="80897" bIns="40448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구성안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95" y="1136109"/>
            <a:ext cx="1804178" cy="13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0" y="1136109"/>
            <a:ext cx="912389" cy="13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1763965" y="3323115"/>
            <a:ext cx="2677744" cy="2977917"/>
            <a:chOff x="1821695" y="3103659"/>
            <a:chExt cx="2677744" cy="2977917"/>
          </a:xfrm>
        </p:grpSpPr>
        <p:grpSp>
          <p:nvGrpSpPr>
            <p:cNvPr id="5" name="그룹 4"/>
            <p:cNvGrpSpPr/>
            <p:nvPr/>
          </p:nvGrpSpPr>
          <p:grpSpPr>
            <a:xfrm>
              <a:off x="1821695" y="4560014"/>
              <a:ext cx="2677744" cy="1521562"/>
              <a:chOff x="4706679" y="5520316"/>
              <a:chExt cx="2436539" cy="1287477"/>
            </a:xfrm>
          </p:grpSpPr>
          <p:pic>
            <p:nvPicPr>
              <p:cNvPr id="9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6679" y="5522300"/>
                <a:ext cx="1094866" cy="1285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6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1545" y="5520316"/>
                <a:ext cx="1341673" cy="1287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95" y="3103659"/>
              <a:ext cx="1707625" cy="1458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225" y="3103660"/>
              <a:ext cx="1565282" cy="145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0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9831</TotalTime>
  <Words>414</Words>
  <Application>Microsoft Office PowerPoint</Application>
  <PresentationFormat>A4 용지(210x297mm)</PresentationFormat>
  <Paragraphs>131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Arial</vt:lpstr>
      <vt:lpstr>Calibri</vt:lpstr>
      <vt:lpstr>바탕</vt:lpstr>
      <vt:lpstr>Calibri Light</vt:lpstr>
      <vt:lpstr>바탕체</vt:lpstr>
      <vt:lpstr>함초롬돋움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팝미디어</dc:creator>
  <cp:lastModifiedBy>kdw153@gmail.com</cp:lastModifiedBy>
  <cp:revision>818</cp:revision>
  <cp:lastPrinted>2022-03-31T08:26:53Z</cp:lastPrinted>
  <dcterms:created xsi:type="dcterms:W3CDTF">2022-03-29T00:01:28Z</dcterms:created>
  <dcterms:modified xsi:type="dcterms:W3CDTF">2025-04-18T05:17:25Z</dcterms:modified>
</cp:coreProperties>
</file>