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2760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406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6809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53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39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3074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24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6081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010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492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2133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767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2BD0-1741-4B6F-8D56-D3118E6FD632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E6384-61C7-4A19-B205-7EC4A37F51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422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1" t="25900" r="63184" b="16061"/>
          <a:stretch/>
        </p:blipFill>
        <p:spPr bwMode="auto">
          <a:xfrm>
            <a:off x="188640" y="1220723"/>
            <a:ext cx="6525344" cy="478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00808" y="46754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[</a:t>
            </a:r>
            <a:r>
              <a:rPr lang="ko-KR" altLang="en-US" dirty="0" smtClean="0"/>
              <a:t>증권사 담보유지비율</a:t>
            </a:r>
            <a:r>
              <a:rPr lang="en-US" altLang="ko-KR" dirty="0" smtClean="0"/>
              <a:t>]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188640" y="6261283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200" dirty="0"/>
              <a:t>※</a:t>
            </a:r>
            <a:r>
              <a:rPr lang="ko-KR" altLang="en-US" sz="1200" dirty="0"/>
              <a:t>참조 </a:t>
            </a:r>
            <a:r>
              <a:rPr lang="en-US" altLang="ko-KR" sz="1200" dirty="0" smtClean="0"/>
              <a:t>URL</a:t>
            </a:r>
            <a:endParaRPr lang="en-US" altLang="ko-KR" sz="1200" dirty="0"/>
          </a:p>
          <a:p>
            <a:pPr fontAlgn="base"/>
            <a:r>
              <a:rPr lang="ko-KR" altLang="en-US" sz="1200" dirty="0" smtClean="0"/>
              <a:t>하나증권 </a:t>
            </a:r>
            <a:r>
              <a:rPr lang="en-US" altLang="ko-KR" sz="1200" dirty="0" smtClean="0"/>
              <a:t>(</a:t>
            </a:r>
            <a:r>
              <a:rPr lang="en-US" altLang="ko-KR" sz="1200" dirty="0"/>
              <a:t>https://www.hanaw.com/main/customer/customer/CS_060600_P.cmd</a:t>
            </a:r>
            <a:r>
              <a:rPr lang="en-US" altLang="ko-KR" sz="1200" dirty="0" smtClean="0"/>
              <a:t>)</a:t>
            </a:r>
            <a:r>
              <a:rPr lang="ko-KR" altLang="en-US" sz="1200" dirty="0"/>
              <a:t>	 </a:t>
            </a:r>
            <a:endParaRPr lang="en-US" altLang="ko-KR" sz="1200" dirty="0" smtClean="0"/>
          </a:p>
          <a:p>
            <a:pPr fontAlgn="base"/>
            <a:r>
              <a:rPr lang="ko-KR" altLang="en-US" sz="1200" dirty="0" err="1" smtClean="0"/>
              <a:t>키움증권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(https://www.kiwoom.com/h/banking/credit/VStockSecLoanInfoView)</a:t>
            </a:r>
          </a:p>
          <a:p>
            <a:pPr fontAlgn="base"/>
            <a:r>
              <a:rPr lang="en-US" altLang="ko-KR" sz="1200" dirty="0" smtClean="0"/>
              <a:t>&gt;&gt; </a:t>
            </a:r>
            <a:r>
              <a:rPr lang="ko-KR" altLang="en-US" sz="1200" u="sng" dirty="0" smtClean="0"/>
              <a:t>모든 증권사의 </a:t>
            </a:r>
            <a:r>
              <a:rPr lang="en-US" altLang="ko-KR" sz="1200" u="sng" dirty="0" smtClean="0"/>
              <a:t>‘</a:t>
            </a:r>
            <a:r>
              <a:rPr lang="ko-KR" altLang="en-US" sz="1200" u="sng" dirty="0" smtClean="0"/>
              <a:t>담보유지비율</a:t>
            </a:r>
            <a:r>
              <a:rPr lang="en-US" altLang="ko-KR" sz="1200" u="sng" dirty="0" smtClean="0"/>
              <a:t>’</a:t>
            </a:r>
            <a:r>
              <a:rPr lang="ko-KR" altLang="en-US" sz="1200" u="sng" dirty="0" smtClean="0"/>
              <a:t>은 최저 </a:t>
            </a:r>
            <a:r>
              <a:rPr lang="en-US" altLang="ko-KR" sz="1200" u="sng" dirty="0" smtClean="0"/>
              <a:t>140%</a:t>
            </a:r>
            <a:r>
              <a:rPr lang="ko-KR" altLang="en-US" sz="1200" u="sng" dirty="0" smtClean="0"/>
              <a:t>부터 시작</a:t>
            </a:r>
            <a:r>
              <a:rPr lang="en-US" altLang="ko-KR" sz="1200" u="sng" dirty="0" smtClean="0"/>
              <a:t>, </a:t>
            </a:r>
            <a:r>
              <a:rPr lang="ko-KR" altLang="en-US" sz="1200" b="1" u="sng" dirty="0" smtClean="0"/>
              <a:t>업체별 차별화 불가능</a:t>
            </a:r>
            <a:endParaRPr lang="en-US" altLang="ko-KR" sz="1200" b="1" u="sng" dirty="0" smtClean="0"/>
          </a:p>
        </p:txBody>
      </p:sp>
      <p:sp>
        <p:nvSpPr>
          <p:cNvPr id="10" name="직사각형 9"/>
          <p:cNvSpPr/>
          <p:nvPr/>
        </p:nvSpPr>
        <p:spPr>
          <a:xfrm>
            <a:off x="188640" y="5469195"/>
            <a:ext cx="6525344" cy="5377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6535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48680" y="53955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[</a:t>
            </a:r>
            <a:r>
              <a:rPr lang="ko-KR" altLang="en-US" dirty="0" err="1" smtClean="0"/>
              <a:t>스탁론</a:t>
            </a:r>
            <a:r>
              <a:rPr lang="en-US" altLang="ko-KR" dirty="0" smtClean="0"/>
              <a:t>(</a:t>
            </a:r>
            <a:r>
              <a:rPr lang="ko-KR" altLang="en-US" dirty="0" smtClean="0"/>
              <a:t>연계 신용거래</a:t>
            </a:r>
            <a:r>
              <a:rPr lang="en-US" altLang="ko-KR" dirty="0" smtClean="0"/>
              <a:t>)</a:t>
            </a:r>
            <a:r>
              <a:rPr lang="ko-KR" altLang="en-US" dirty="0" smtClean="0"/>
              <a:t> 담보유지비율</a:t>
            </a:r>
            <a:r>
              <a:rPr lang="en-US" altLang="ko-KR" dirty="0" smtClean="0"/>
              <a:t>]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3" r="50806" b="11111"/>
          <a:stretch/>
        </p:blipFill>
        <p:spPr bwMode="auto">
          <a:xfrm>
            <a:off x="27384" y="1374031"/>
            <a:ext cx="6713984" cy="29827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1124744" y="3606279"/>
            <a:ext cx="5184576" cy="2688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88640" y="4633527"/>
            <a:ext cx="6480720" cy="2688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저축은행 등의 최저담보유지비율은 </a:t>
            </a:r>
            <a:r>
              <a:rPr lang="en-US" altLang="ko-KR" sz="1200" dirty="0">
                <a:solidFill>
                  <a:schemeClr val="tx1"/>
                </a:solidFill>
              </a:rPr>
              <a:t>120% </a:t>
            </a:r>
            <a:r>
              <a:rPr lang="ko-KR" altLang="en-US" sz="1200" dirty="0">
                <a:solidFill>
                  <a:schemeClr val="tx1"/>
                </a:solidFill>
              </a:rPr>
              <a:t>이상이어야 하며 담보비율의 계산은 다음과 같다</a:t>
            </a:r>
            <a:r>
              <a:rPr lang="en-US" altLang="ko-KR" sz="1200" dirty="0">
                <a:solidFill>
                  <a:schemeClr val="tx1"/>
                </a:solidFill>
              </a:rPr>
              <a:t>.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" name="아래쪽 화살표 1"/>
          <p:cNvSpPr/>
          <p:nvPr/>
        </p:nvSpPr>
        <p:spPr>
          <a:xfrm>
            <a:off x="3501008" y="3947183"/>
            <a:ext cx="288032" cy="5952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88640" y="5079538"/>
            <a:ext cx="6669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200" dirty="0" smtClean="0"/>
              <a:t>※</a:t>
            </a:r>
            <a:r>
              <a:rPr lang="ko-KR" altLang="en-US" sz="1200" dirty="0" smtClean="0"/>
              <a:t>참조 </a:t>
            </a:r>
            <a:r>
              <a:rPr lang="en-US" altLang="ko-KR" sz="1200" dirty="0" smtClean="0"/>
              <a:t>URL : </a:t>
            </a:r>
            <a:r>
              <a:rPr lang="ko-KR" altLang="en-US" sz="1200" dirty="0" smtClean="0"/>
              <a:t>금융투자협회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금융투자회사의 </a:t>
            </a:r>
            <a:r>
              <a:rPr lang="ko-KR" altLang="en-US" sz="1200" dirty="0" err="1" smtClean="0"/>
              <a:t>리스크관리</a:t>
            </a:r>
            <a:r>
              <a:rPr lang="ko-KR" altLang="en-US" sz="1200" dirty="0" smtClean="0"/>
              <a:t> 모범규준</a:t>
            </a:r>
            <a:endParaRPr lang="en-US" altLang="ko-KR" sz="1200" dirty="0" smtClean="0"/>
          </a:p>
          <a:p>
            <a:pPr fontAlgn="base"/>
            <a:r>
              <a:rPr lang="en-US" altLang="ko-KR" sz="1200" dirty="0"/>
              <a:t>(https://law.kofia.or.kr/service/law/lawFullScreen.do?seq=155&amp;historySeq=0</a:t>
            </a:r>
            <a:r>
              <a:rPr lang="en-US" altLang="ko-KR" sz="1200" dirty="0" smtClean="0"/>
              <a:t>)</a:t>
            </a:r>
          </a:p>
          <a:p>
            <a:pPr fontAlgn="base"/>
            <a:r>
              <a:rPr lang="en-US" altLang="ko-KR" sz="1200" dirty="0" smtClean="0"/>
              <a:t>&gt;&gt; </a:t>
            </a:r>
            <a:r>
              <a:rPr lang="ko-KR" altLang="en-US" sz="1200" u="sng" dirty="0" err="1" smtClean="0"/>
              <a:t>스탁론</a:t>
            </a:r>
            <a:r>
              <a:rPr lang="en-US" altLang="ko-KR" sz="1200" u="sng" dirty="0" smtClean="0"/>
              <a:t>(</a:t>
            </a:r>
            <a:r>
              <a:rPr lang="ko-KR" altLang="en-US" sz="1200" u="sng" dirty="0" smtClean="0"/>
              <a:t>연계 신용거래</a:t>
            </a:r>
            <a:r>
              <a:rPr lang="en-US" altLang="ko-KR" sz="1200" u="sng" dirty="0" smtClean="0"/>
              <a:t>)</a:t>
            </a:r>
            <a:r>
              <a:rPr lang="ko-KR" altLang="en-US" sz="1200" u="sng" dirty="0" smtClean="0"/>
              <a:t>의 담보유지비율도 </a:t>
            </a:r>
            <a:r>
              <a:rPr lang="en-US" altLang="ko-KR" sz="1200" u="sng" dirty="0" smtClean="0"/>
              <a:t>120%</a:t>
            </a:r>
            <a:r>
              <a:rPr lang="ko-KR" altLang="en-US" sz="1200" u="sng" dirty="0" smtClean="0"/>
              <a:t>부터 시작</a:t>
            </a:r>
            <a:r>
              <a:rPr lang="en-US" altLang="ko-KR" sz="1200" u="sng" dirty="0" smtClean="0"/>
              <a:t>, </a:t>
            </a:r>
            <a:r>
              <a:rPr lang="ko-KR" altLang="en-US" sz="1200" b="1" u="sng" dirty="0" smtClean="0"/>
              <a:t>업체별 차별화 불가</a:t>
            </a:r>
            <a:endParaRPr lang="en-US" altLang="ko-KR" sz="1200" b="1" u="sng" dirty="0"/>
          </a:p>
        </p:txBody>
      </p:sp>
      <p:sp>
        <p:nvSpPr>
          <p:cNvPr id="12" name="직사각형 11"/>
          <p:cNvSpPr/>
          <p:nvPr/>
        </p:nvSpPr>
        <p:spPr>
          <a:xfrm>
            <a:off x="188640" y="6054551"/>
            <a:ext cx="6669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담보비율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은 특정 업체의 상품과 비교하여 작성하는 것이 어려움</a:t>
            </a:r>
            <a:endParaRPr lang="en-US" altLang="ko-KR" sz="1200" b="1" dirty="0" smtClean="0"/>
          </a:p>
          <a:p>
            <a:pPr fontAlgn="base"/>
            <a:r>
              <a:rPr lang="en-US" altLang="ko-KR" sz="1200" b="1" dirty="0" smtClean="0"/>
              <a:t>&gt;&gt; </a:t>
            </a:r>
            <a:r>
              <a:rPr lang="ko-KR" altLang="en-US" sz="1200" b="1" dirty="0" smtClean="0"/>
              <a:t>업계 별 </a:t>
            </a:r>
            <a:r>
              <a:rPr lang="en-US" altLang="ko-KR" sz="1200" b="1" dirty="0" smtClean="0"/>
              <a:t>140%(</a:t>
            </a:r>
            <a:r>
              <a:rPr lang="ko-KR" altLang="en-US" sz="1200" b="1" dirty="0" smtClean="0"/>
              <a:t>증권사</a:t>
            </a:r>
            <a:r>
              <a:rPr lang="en-US" altLang="ko-KR" sz="1200" b="1" dirty="0" smtClean="0"/>
              <a:t>), 120%(</a:t>
            </a:r>
            <a:r>
              <a:rPr lang="ko-KR" altLang="en-US" sz="1200" b="1" dirty="0" err="1" smtClean="0"/>
              <a:t>스탁론</a:t>
            </a:r>
            <a:r>
              <a:rPr lang="en-US" altLang="ko-KR" sz="1200" b="1" dirty="0" smtClean="0"/>
              <a:t>)</a:t>
            </a:r>
            <a:r>
              <a:rPr lang="ko-KR" altLang="en-US" sz="1200" b="1" dirty="0" smtClean="0"/>
              <a:t>으로 동일 </a:t>
            </a:r>
            <a:endParaRPr lang="en-US" altLang="ko-KR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189018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87</Words>
  <Application>Microsoft Office PowerPoint</Application>
  <PresentationFormat>화면 슬라이드 쇼(4:3)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SC_홍보_02</dc:creator>
  <cp:lastModifiedBy>SC_홍보_02</cp:lastModifiedBy>
  <cp:revision>2</cp:revision>
  <dcterms:created xsi:type="dcterms:W3CDTF">2024-03-11T07:19:12Z</dcterms:created>
  <dcterms:modified xsi:type="dcterms:W3CDTF">2024-03-11T07:42:07Z</dcterms:modified>
</cp:coreProperties>
</file>