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1"/>
  </p:notesMasterIdLst>
  <p:sldIdLst>
    <p:sldId id="775" r:id="rId2"/>
    <p:sldId id="842" r:id="rId3"/>
    <p:sldId id="843" r:id="rId4"/>
    <p:sldId id="844" r:id="rId5"/>
    <p:sldId id="845" r:id="rId6"/>
    <p:sldId id="846" r:id="rId7"/>
    <p:sldId id="847" r:id="rId8"/>
    <p:sldId id="848" r:id="rId9"/>
    <p:sldId id="849" r:id="rId10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0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D9D7"/>
    <a:srgbClr val="7A788D"/>
    <a:srgbClr val="B7F7EC"/>
    <a:srgbClr val="3EA88A"/>
    <a:srgbClr val="ECC19C"/>
    <a:srgbClr val="A15A1F"/>
    <a:srgbClr val="546471"/>
    <a:srgbClr val="E8B388"/>
    <a:srgbClr val="FFC19B"/>
    <a:srgbClr val="FFDA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34" autoAdjust="0"/>
    <p:restoredTop sz="94202" autoAdjust="0"/>
  </p:normalViewPr>
  <p:slideViewPr>
    <p:cSldViewPr snapToGrid="0">
      <p:cViewPr varScale="1">
        <p:scale>
          <a:sx n="137" d="100"/>
          <a:sy n="137" d="100"/>
        </p:scale>
        <p:origin x="200" y="928"/>
      </p:cViewPr>
      <p:guideLst>
        <p:guide orient="horz" pos="2160"/>
        <p:guide pos="310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BFF32E-A26D-429E-B1A2-9D0633C064F1}" type="datetimeFigureOut">
              <a:rPr lang="ko-KR" altLang="en-US" smtClean="0"/>
              <a:pPr/>
              <a:t>2024. 12. 25.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3A4C6C-3E16-4492-B7B2-8D46C6F4A94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6944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04466" rtl="0" eaLnBrk="1" latinLnBrk="1" hangingPunct="1">
      <a:defRPr sz="1056" kern="1200">
        <a:solidFill>
          <a:schemeClr val="tx1"/>
        </a:solidFill>
        <a:latin typeface="+mn-lt"/>
        <a:ea typeface="+mn-ea"/>
        <a:cs typeface="+mn-cs"/>
      </a:defRPr>
    </a:lvl1pPr>
    <a:lvl2pPr marL="402233" algn="l" defTabSz="804466" rtl="0" eaLnBrk="1" latinLnBrk="1" hangingPunct="1">
      <a:defRPr sz="1056" kern="1200">
        <a:solidFill>
          <a:schemeClr val="tx1"/>
        </a:solidFill>
        <a:latin typeface="+mn-lt"/>
        <a:ea typeface="+mn-ea"/>
        <a:cs typeface="+mn-cs"/>
      </a:defRPr>
    </a:lvl2pPr>
    <a:lvl3pPr marL="804466" algn="l" defTabSz="804466" rtl="0" eaLnBrk="1" latinLnBrk="1" hangingPunct="1">
      <a:defRPr sz="1056" kern="1200">
        <a:solidFill>
          <a:schemeClr val="tx1"/>
        </a:solidFill>
        <a:latin typeface="+mn-lt"/>
        <a:ea typeface="+mn-ea"/>
        <a:cs typeface="+mn-cs"/>
      </a:defRPr>
    </a:lvl3pPr>
    <a:lvl4pPr marL="1206699" algn="l" defTabSz="804466" rtl="0" eaLnBrk="1" latinLnBrk="1" hangingPunct="1">
      <a:defRPr sz="1056" kern="1200">
        <a:solidFill>
          <a:schemeClr val="tx1"/>
        </a:solidFill>
        <a:latin typeface="+mn-lt"/>
        <a:ea typeface="+mn-ea"/>
        <a:cs typeface="+mn-cs"/>
      </a:defRPr>
    </a:lvl4pPr>
    <a:lvl5pPr marL="1608932" algn="l" defTabSz="804466" rtl="0" eaLnBrk="1" latinLnBrk="1" hangingPunct="1">
      <a:defRPr sz="1056" kern="1200">
        <a:solidFill>
          <a:schemeClr val="tx1"/>
        </a:solidFill>
        <a:latin typeface="+mn-lt"/>
        <a:ea typeface="+mn-ea"/>
        <a:cs typeface="+mn-cs"/>
      </a:defRPr>
    </a:lvl5pPr>
    <a:lvl6pPr marL="2011165" algn="l" defTabSz="804466" rtl="0" eaLnBrk="1" latinLnBrk="1" hangingPunct="1">
      <a:defRPr sz="1056" kern="1200">
        <a:solidFill>
          <a:schemeClr val="tx1"/>
        </a:solidFill>
        <a:latin typeface="+mn-lt"/>
        <a:ea typeface="+mn-ea"/>
        <a:cs typeface="+mn-cs"/>
      </a:defRPr>
    </a:lvl6pPr>
    <a:lvl7pPr marL="2413398" algn="l" defTabSz="804466" rtl="0" eaLnBrk="1" latinLnBrk="1" hangingPunct="1">
      <a:defRPr sz="1056" kern="1200">
        <a:solidFill>
          <a:schemeClr val="tx1"/>
        </a:solidFill>
        <a:latin typeface="+mn-lt"/>
        <a:ea typeface="+mn-ea"/>
        <a:cs typeface="+mn-cs"/>
      </a:defRPr>
    </a:lvl7pPr>
    <a:lvl8pPr marL="2815631" algn="l" defTabSz="804466" rtl="0" eaLnBrk="1" latinLnBrk="1" hangingPunct="1">
      <a:defRPr sz="1056" kern="1200">
        <a:solidFill>
          <a:schemeClr val="tx1"/>
        </a:solidFill>
        <a:latin typeface="+mn-lt"/>
        <a:ea typeface="+mn-ea"/>
        <a:cs typeface="+mn-cs"/>
      </a:defRPr>
    </a:lvl8pPr>
    <a:lvl9pPr marL="3217864" algn="l" defTabSz="804466" rtl="0" eaLnBrk="1" latinLnBrk="1" hangingPunct="1">
      <a:defRPr sz="10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3A4C6C-3E16-4492-B7B2-8D46C6F4A94D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2302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53406-72D7-1807-1E42-82B539C6A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9AD9F1F-CABD-8D09-1DEE-233C8979EB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62268AF-A35E-A386-87C1-D4564986EB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BECAF14-A16C-9941-7658-5DD16B4A84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3A4C6C-3E16-4492-B7B2-8D46C6F4A94D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72052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300A4-5398-5C15-6123-AEE98025B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C7BCF00-84A1-250B-316A-C8E3EF412C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FB4177A-71FE-8F37-D319-40582B0984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4A5A912-D1A2-C1F3-B5A3-0C9E9CA8D5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3A4C6C-3E16-4492-B7B2-8D46C6F4A94D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2524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5CAE27-3FD8-B53A-EE4B-8E669DB43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81F71C5-FE57-C363-702E-CF8BEF6A98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16031B4-3F9D-71A9-C9CE-52683BB8AB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9DAD5B5-A170-715C-71E1-CB2B13D5EA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3A4C6C-3E16-4492-B7B2-8D46C6F4A94D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9313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0B5A0-D531-D627-46E8-FCFCE1DBB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9A8FDBC-684F-CC4C-A278-6F3915754D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6088B99-2928-9E63-C403-6DAA16C3E3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EE3342F-D87B-1385-87B1-5CE1EFA5F2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3A4C6C-3E16-4492-B7B2-8D46C6F4A94D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7544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1ECD5-87BE-19AE-D36D-BA85F4DCF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A6676BF-5556-31E0-52A1-299C6A9D9A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08A7D59-CF27-83A2-8AD5-C2735D270C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BE404AD-502E-E97A-883E-F42F4C3B08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3A4C6C-3E16-4492-B7B2-8D46C6F4A94D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4702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48CF6-0FDC-2061-8ED5-F6B65204E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B50CEAE-4C07-7AA3-25F5-41885674BF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7AB2AAB-49A3-BAEB-2FAB-A4161E9E8C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EE76853-D8E8-2897-1A6C-25D60141DD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3A4C6C-3E16-4492-B7B2-8D46C6F4A94D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4554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B639F-EA64-5452-246F-F25611417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382B539-8F5F-CDD0-26D7-D6A7015185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D81D3F3-9F1C-4578-EA3A-04FD8D3AA0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BEF448D-CCDA-7B4D-D359-F147C759B8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3A4C6C-3E16-4492-B7B2-8D46C6F4A94D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7674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1A05-FE79-4763-A84F-D4FE701A9E82}" type="datetimeFigureOut">
              <a:rPr lang="ko-KR" altLang="en-US" smtClean="0"/>
              <a:pPr/>
              <a:t>2024. 12. 25.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555B-7E58-4FDF-83D4-B4CEA304EAF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4262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1A05-FE79-4763-A84F-D4FE701A9E82}" type="datetimeFigureOut">
              <a:rPr lang="ko-KR" altLang="en-US" smtClean="0"/>
              <a:pPr/>
              <a:t>2024. 12. 25.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555B-7E58-4FDF-83D4-B4CEA304EAF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0908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1A05-FE79-4763-A84F-D4FE701A9E82}" type="datetimeFigureOut">
              <a:rPr lang="ko-KR" altLang="en-US" smtClean="0"/>
              <a:pPr/>
              <a:t>2024. 12. 25.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555B-7E58-4FDF-83D4-B4CEA304EAF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5632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1A05-FE79-4763-A84F-D4FE701A9E82}" type="datetimeFigureOut">
              <a:rPr lang="ko-KR" altLang="en-US" smtClean="0"/>
              <a:pPr/>
              <a:t>2024. 12. 25.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555B-7E58-4FDF-83D4-B4CEA304EAF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2003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1A05-FE79-4763-A84F-D4FE701A9E82}" type="datetimeFigureOut">
              <a:rPr lang="ko-KR" altLang="en-US" smtClean="0"/>
              <a:pPr/>
              <a:t>2024. 12. 25.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555B-7E58-4FDF-83D4-B4CEA304EAF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9324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1A05-FE79-4763-A84F-D4FE701A9E82}" type="datetimeFigureOut">
              <a:rPr lang="ko-KR" altLang="en-US" smtClean="0"/>
              <a:pPr/>
              <a:t>2024. 12. 25.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555B-7E58-4FDF-83D4-B4CEA304EAF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8190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1A05-FE79-4763-A84F-D4FE701A9E82}" type="datetimeFigureOut">
              <a:rPr lang="ko-KR" altLang="en-US" smtClean="0"/>
              <a:pPr/>
              <a:t>2024. 12. 25.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555B-7E58-4FDF-83D4-B4CEA304EAF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273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1A05-FE79-4763-A84F-D4FE701A9E82}" type="datetimeFigureOut">
              <a:rPr lang="ko-KR" altLang="en-US" smtClean="0"/>
              <a:pPr/>
              <a:t>2024. 12. 25.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555B-7E58-4FDF-83D4-B4CEA304EAF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9856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1A05-FE79-4763-A84F-D4FE701A9E82}" type="datetimeFigureOut">
              <a:rPr lang="ko-KR" altLang="en-US" smtClean="0"/>
              <a:pPr/>
              <a:t>2024. 12. 25.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555B-7E58-4FDF-83D4-B4CEA304EAF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744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1A05-FE79-4763-A84F-D4FE701A9E82}" type="datetimeFigureOut">
              <a:rPr lang="ko-KR" altLang="en-US" smtClean="0"/>
              <a:pPr/>
              <a:t>2024. 12. 25.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555B-7E58-4FDF-83D4-B4CEA304EAF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927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1A05-FE79-4763-A84F-D4FE701A9E82}" type="datetimeFigureOut">
              <a:rPr lang="ko-KR" altLang="en-US" smtClean="0"/>
              <a:pPr/>
              <a:t>2024. 12. 25.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555B-7E58-4FDF-83D4-B4CEA304EAF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1541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51A05-FE79-4763-A84F-D4FE701A9E82}" type="datetimeFigureOut">
              <a:rPr lang="ko-KR" altLang="en-US" smtClean="0"/>
              <a:pPr/>
              <a:t>2024. 12. 25.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F555B-7E58-4FDF-83D4-B4CEA304EAF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9618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hyperlink" Target="https://bravo.etoday.co.kr/view/atc_view/15480" TargetMode="Externa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hyperlink" Target="https://news.jtbc.co.kr/article/NB12224521?influxDiv=NAVER" TargetMode="External"/><Relationship Id="rId10" Type="http://schemas.openxmlformats.org/officeDocument/2006/relationships/image" Target="../media/image23.png"/><Relationship Id="rId4" Type="http://schemas.openxmlformats.org/officeDocument/2006/relationships/hyperlink" Target="https://www.joongang.co.kr/article/25284927" TargetMode="External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chemeClr val="tx1">
                <a:lumMod val="95000"/>
                <a:lumOff val="5000"/>
              </a:schemeClr>
            </a:gs>
            <a:gs pos="50000">
              <a:srgbClr val="E3D9D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2818614" y="2535549"/>
            <a:ext cx="4111415" cy="586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400" b="1" i="1" dirty="0" err="1">
                <a:solidFill>
                  <a:schemeClr val="bg1"/>
                </a:solidFill>
              </a:rPr>
              <a:t>아이레놀</a:t>
            </a:r>
            <a:r>
              <a:rPr lang="ko-KR" altLang="en-US" sz="2400" b="1" i="1" dirty="0">
                <a:solidFill>
                  <a:schemeClr val="bg1"/>
                </a:solidFill>
              </a:rPr>
              <a:t> </a:t>
            </a:r>
            <a:r>
              <a:rPr lang="ko-KR" altLang="en-US" sz="2400" b="1" i="1" dirty="0" err="1">
                <a:solidFill>
                  <a:schemeClr val="bg1"/>
                </a:solidFill>
              </a:rPr>
              <a:t>다크서클</a:t>
            </a:r>
            <a:r>
              <a:rPr lang="ko-KR" altLang="en-US" sz="2400" b="1" i="1" dirty="0">
                <a:solidFill>
                  <a:schemeClr val="bg1"/>
                </a:solidFill>
              </a:rPr>
              <a:t> 크림 </a:t>
            </a:r>
            <a:endParaRPr lang="en-US" altLang="ko-KR" sz="2000" b="1" i="1" dirty="0">
              <a:solidFill>
                <a:schemeClr val="bg1"/>
              </a:solidFill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2679898" y="2400741"/>
            <a:ext cx="4522095" cy="1265567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725"/>
          </a:p>
        </p:txBody>
      </p:sp>
      <p:sp>
        <p:nvSpPr>
          <p:cNvPr id="38" name="직사각형 37"/>
          <p:cNvSpPr/>
          <p:nvPr/>
        </p:nvSpPr>
        <p:spPr>
          <a:xfrm>
            <a:off x="2679897" y="3397901"/>
            <a:ext cx="4522096" cy="1494208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인서트 구성안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9B86CA4D-2C43-644C-B76D-376211E58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45347F-3C6A-3C49-A4A5-EFB12E1213C4}"/>
              </a:ext>
            </a:extLst>
          </p:cNvPr>
          <p:cNvSpPr txBox="1"/>
          <p:nvPr/>
        </p:nvSpPr>
        <p:spPr>
          <a:xfrm>
            <a:off x="220718" y="2400741"/>
            <a:ext cx="65774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b="1" dirty="0">
                <a:solidFill>
                  <a:schemeClr val="bg1"/>
                </a:solidFill>
              </a:rPr>
              <a:t>안국 </a:t>
            </a:r>
            <a:r>
              <a:rPr lang="ko-KR" altLang="en-US" sz="4800" b="1" dirty="0" err="1">
                <a:solidFill>
                  <a:schemeClr val="bg1"/>
                </a:solidFill>
              </a:rPr>
              <a:t>눈건강</a:t>
            </a:r>
            <a:r>
              <a:rPr lang="ko-KR" altLang="en-US" sz="4800" b="1" dirty="0">
                <a:solidFill>
                  <a:schemeClr val="bg1"/>
                </a:solidFill>
              </a:rPr>
              <a:t> </a:t>
            </a:r>
            <a:r>
              <a:rPr lang="en-US" altLang="ko-KR" sz="4800" b="1" dirty="0">
                <a:solidFill>
                  <a:schemeClr val="bg1"/>
                </a:solidFill>
              </a:rPr>
              <a:t>&amp; </a:t>
            </a:r>
            <a:r>
              <a:rPr lang="ko-KR" altLang="en-US" sz="4800" b="1" dirty="0" err="1">
                <a:solidFill>
                  <a:schemeClr val="bg1"/>
                </a:solidFill>
              </a:rPr>
              <a:t>혈당케어</a:t>
            </a:r>
            <a:endParaRPr lang="en-US" altLang="ko-KR" sz="48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A4D67057-BA19-BD7B-BA37-F3B78FD2D6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2592720"/>
              </p:ext>
            </p:extLst>
          </p:nvPr>
        </p:nvGraphicFramePr>
        <p:xfrm>
          <a:off x="419781" y="3508032"/>
          <a:ext cx="8606654" cy="223013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606654">
                  <a:extLst>
                    <a:ext uri="{9D8B030D-6E8A-4147-A177-3AD203B41FA5}">
                      <a16:colId xmlns:a16="http://schemas.microsoft.com/office/drawing/2014/main" val="2285967260"/>
                    </a:ext>
                  </a:extLst>
                </a:gridCol>
              </a:tblGrid>
              <a:tr h="15716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상품 구성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/ 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가격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3793451"/>
                  </a:ext>
                </a:extLst>
              </a:tr>
              <a:tr h="19862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안국 </a:t>
                      </a:r>
                      <a:r>
                        <a:rPr lang="ko-KR" altLang="en-US" sz="1000" b="1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눈건강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&amp; </a:t>
                      </a:r>
                      <a:r>
                        <a:rPr lang="ko-KR" altLang="en-US" sz="1000" b="1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혈당케어</a:t>
                      </a:r>
                      <a:endParaRPr lang="en-US" altLang="ko-KR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폭탄할인가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/ 4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개월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59,900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원 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/ 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한달 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14,975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원꼴</a:t>
                      </a:r>
                      <a:endParaRPr lang="en-US" altLang="ko-KR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체험 </a:t>
                      </a:r>
                      <a:r>
                        <a:rPr lang="ko-KR" altLang="en-US" sz="1000" b="1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사례자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명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(60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대 여자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60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대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남자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40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대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여자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이서진 인터뷰  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77889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06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57">
            <a:extLst>
              <a:ext uri="{FF2B5EF4-FFF2-40B4-BE49-F238E27FC236}">
                <a16:creationId xmlns:a16="http://schemas.microsoft.com/office/drawing/2014/main" id="{70A33793-EA6E-42DE-972C-6A00ECE6F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26" y="0"/>
            <a:ext cx="196643" cy="32618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1pPr>
            <a:lvl2pPr marL="742950" indent="-28575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2pPr>
            <a:lvl3pPr marL="1143000" indent="-22860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3pPr>
            <a:lvl4pPr marL="1600200" indent="-22860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4pPr>
            <a:lvl5pPr marL="2057400" indent="-22860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9pPr>
          </a:lstStyle>
          <a:p>
            <a:pPr eaLnBrk="1" hangingPunct="1"/>
            <a:endParaRPr lang="ko-KR" altLang="en-US" sz="482" dirty="0">
              <a:latin typeface="+mn-lt"/>
            </a:endParaRPr>
          </a:p>
        </p:txBody>
      </p:sp>
      <p:sp>
        <p:nvSpPr>
          <p:cNvPr id="14" name="Rectangle 1158">
            <a:extLst>
              <a:ext uri="{FF2B5EF4-FFF2-40B4-BE49-F238E27FC236}">
                <a16:creationId xmlns:a16="http://schemas.microsoft.com/office/drawing/2014/main" id="{01F72BAD-610B-481F-A7B4-B24DA8E7A1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6184"/>
            <a:ext cx="9906000" cy="9182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anchor="ctr"/>
          <a:lstStyle>
            <a:lvl1pPr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1pPr>
            <a:lvl2pPr marL="742950" indent="-28575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2pPr>
            <a:lvl3pPr marL="1143000" indent="-22860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3pPr>
            <a:lvl4pPr marL="1600200" indent="-22860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4pPr>
            <a:lvl5pPr marL="2057400" indent="-22860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9pPr>
          </a:lstStyle>
          <a:p>
            <a:pPr eaLnBrk="1" hangingPunct="1"/>
            <a:endParaRPr lang="ko-KR" altLang="en-US" sz="482">
              <a:latin typeface="+mn-lt"/>
            </a:endParaRP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2891511"/>
              </p:ext>
            </p:extLst>
          </p:nvPr>
        </p:nvGraphicFramePr>
        <p:xfrm>
          <a:off x="286264" y="475400"/>
          <a:ext cx="9352005" cy="592357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609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443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3354">
                  <a:extLst>
                    <a:ext uri="{9D8B030D-6E8A-4147-A177-3AD203B41FA5}">
                      <a16:colId xmlns:a16="http://schemas.microsoft.com/office/drawing/2014/main" val="1997887844"/>
                    </a:ext>
                  </a:extLst>
                </a:gridCol>
                <a:gridCol w="2823354">
                  <a:extLst>
                    <a:ext uri="{9D8B030D-6E8A-4147-A177-3AD203B41FA5}">
                      <a16:colId xmlns:a16="http://schemas.microsoft.com/office/drawing/2014/main" val="385403355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영상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자막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오디오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291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/>
                        <a:t>01</a:t>
                      </a:r>
                      <a:endParaRPr lang="ko-KR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자막 크게 보여주면서</a:t>
                      </a:r>
                      <a:endParaRPr lang="en-US" altLang="ko-KR" sz="1000" dirty="0">
                        <a:latin typeface="+mn-ea"/>
                        <a:ea typeface="+mn-ea"/>
                      </a:endParaRPr>
                    </a:p>
                    <a:p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 err="1">
                          <a:latin typeface="+mn-ea"/>
                          <a:ea typeface="+mn-ea"/>
                        </a:rPr>
                        <a:t>제품이미지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+ 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로고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눈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!</a:t>
                      </a:r>
                    </a:p>
                    <a:p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혈당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!</a:t>
                      </a:r>
                    </a:p>
                    <a:p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안국 </a:t>
                      </a:r>
                      <a:r>
                        <a:rPr lang="ko-KR" altLang="en-US" sz="1000" dirty="0" err="1">
                          <a:latin typeface="+mn-ea"/>
                          <a:ea typeface="+mn-ea"/>
                        </a:rPr>
                        <a:t>눈건강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&amp; </a:t>
                      </a:r>
                      <a:r>
                        <a:rPr lang="ko-KR" altLang="en-US" sz="1000" dirty="0" err="1">
                          <a:latin typeface="+mn-ea"/>
                          <a:ea typeface="+mn-ea"/>
                        </a:rPr>
                        <a:t>혈당케어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눈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!</a:t>
                      </a:r>
                    </a:p>
                    <a:p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혈당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!</a:t>
                      </a:r>
                    </a:p>
                    <a:p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다 잡은 안국 </a:t>
                      </a:r>
                      <a:r>
                        <a:rPr lang="ko-KR" altLang="en-US" sz="1000" dirty="0" err="1">
                          <a:latin typeface="+mn-ea"/>
                          <a:ea typeface="+mn-ea"/>
                        </a:rPr>
                        <a:t>눈건강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&amp; </a:t>
                      </a:r>
                      <a:r>
                        <a:rPr lang="ko-KR" altLang="en-US" sz="1000" dirty="0" err="1">
                          <a:latin typeface="+mn-ea"/>
                          <a:ea typeface="+mn-ea"/>
                        </a:rPr>
                        <a:t>혈당케어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0175481"/>
                  </a:ext>
                </a:extLst>
              </a:tr>
              <a:tr h="86951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/>
                        <a:t>02</a:t>
                      </a:r>
                      <a:endParaRPr lang="ko-KR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눈 침침해 하는 모습 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눈 클로즈업 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이서진 모습 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흐릿하고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!</a:t>
                      </a: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endParaRPr lang="en-US" altLang="ko-KR" sz="1000" b="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침침하고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!</a:t>
                      </a:r>
                    </a:p>
                    <a:p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눈 건강 전도사 이서진의 선택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!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흐릿하고 </a:t>
                      </a:r>
                      <a:endParaRPr lang="en-US" altLang="ko-KR" sz="1000" b="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침침하고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!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눈 건강 전도사 이서진의 선택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!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9879226"/>
                  </a:ext>
                </a:extLst>
              </a:tr>
              <a:tr h="118143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/>
                        <a:t>03</a:t>
                      </a:r>
                      <a:endParaRPr lang="ko-KR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할머니 멘트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할아버지 멘트 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할머니 멘트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/>
                        <a:t>아이고</a:t>
                      </a:r>
                      <a:r>
                        <a:rPr lang="en-US" altLang="ko-KR" sz="1000" dirty="0"/>
                        <a:t>, </a:t>
                      </a:r>
                      <a:r>
                        <a:rPr lang="ko-KR" altLang="en-US" sz="1000" dirty="0"/>
                        <a:t>요즘 들어 눈이  왜 더 침침하지</a:t>
                      </a:r>
                      <a:r>
                        <a:rPr lang="en-US" altLang="ko-KR" sz="1000" dirty="0"/>
                        <a:t>? 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dirty="0"/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/>
                        <a:t>나도 그래</a:t>
                      </a:r>
                      <a:r>
                        <a:rPr lang="en-US" altLang="ko-KR" sz="1000" dirty="0"/>
                        <a:t> </a:t>
                      </a:r>
                      <a:r>
                        <a:rPr lang="ko-KR" altLang="en-US" sz="1000" dirty="0"/>
                        <a:t>그래서 요즘 이거 </a:t>
                      </a:r>
                      <a:r>
                        <a:rPr lang="ko-KR" altLang="en-US" sz="1000" dirty="0" err="1"/>
                        <a:t>먹잖아</a:t>
                      </a:r>
                      <a:r>
                        <a:rPr lang="en-US" altLang="ko-KR" sz="1000" dirty="0"/>
                        <a:t>.</a:t>
                      </a:r>
                      <a:r>
                        <a:rPr lang="ko-KR" altLang="en-US" sz="1000" dirty="0"/>
                        <a:t> 이서진 씨가 광고하는 브랜드</a:t>
                      </a:r>
                      <a:r>
                        <a:rPr lang="en-US" altLang="ko-KR" sz="1000" dirty="0"/>
                        <a:t>,</a:t>
                      </a:r>
                      <a:r>
                        <a:rPr lang="ko-KR" altLang="en-US" sz="1000" dirty="0"/>
                        <a:t>안국</a:t>
                      </a:r>
                      <a:r>
                        <a:rPr lang="en-US" altLang="ko-KR" sz="1000" dirty="0"/>
                        <a:t>! </a:t>
                      </a:r>
                      <a:r>
                        <a:rPr lang="ko-KR" altLang="en-US" sz="1000" dirty="0"/>
                        <a:t> 안국 </a:t>
                      </a:r>
                      <a:r>
                        <a:rPr lang="ko-KR" altLang="en-US" sz="1000" dirty="0" err="1"/>
                        <a:t>눈건강</a:t>
                      </a:r>
                      <a:r>
                        <a:rPr lang="ko-KR" altLang="en-US" sz="1000" dirty="0"/>
                        <a:t> </a:t>
                      </a:r>
                      <a:r>
                        <a:rPr lang="en-US" altLang="ko-KR" sz="1000" dirty="0"/>
                        <a:t>&amp; </a:t>
                      </a:r>
                      <a:r>
                        <a:rPr lang="ko-KR" altLang="en-US" sz="1000" dirty="0" err="1"/>
                        <a:t>혈당케어가</a:t>
                      </a:r>
                      <a:r>
                        <a:rPr lang="ko-KR" altLang="en-US" sz="1000" dirty="0"/>
                        <a:t> 그렇게 좋다고 </a:t>
                      </a:r>
                      <a:r>
                        <a:rPr lang="ko-KR" altLang="en-US" sz="1000" dirty="0" err="1"/>
                        <a:t>하더라고</a:t>
                      </a:r>
                      <a:r>
                        <a:rPr lang="en-US" altLang="ko-KR" sz="1000" dirty="0"/>
                        <a:t>. </a:t>
                      </a:r>
                      <a:r>
                        <a:rPr lang="ko-KR" altLang="en-US" sz="1000" dirty="0" err="1"/>
                        <a:t>이거면</a:t>
                      </a:r>
                      <a:r>
                        <a:rPr lang="ko-KR" altLang="en-US" sz="1000" dirty="0"/>
                        <a:t> 눈건강에 </a:t>
                      </a:r>
                      <a:r>
                        <a:rPr lang="ko-KR" altLang="en-US" sz="1000" dirty="0" err="1"/>
                        <a:t>혈당케어까지</a:t>
                      </a:r>
                      <a:r>
                        <a:rPr lang="ko-KR" altLang="en-US" sz="1000" dirty="0"/>
                        <a:t> 된다니까</a:t>
                      </a:r>
                      <a:r>
                        <a:rPr lang="en-US" altLang="ko-KR" sz="1000" dirty="0"/>
                        <a:t>! 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dirty="0"/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/>
                        <a:t>두 가지 다 관리해줘</a:t>
                      </a:r>
                      <a:r>
                        <a:rPr lang="en-US" altLang="ko-KR" sz="1000" dirty="0"/>
                        <a:t>? </a:t>
                      </a:r>
                      <a:r>
                        <a:rPr lang="ko-KR" altLang="en-US" sz="1000" dirty="0"/>
                        <a:t>아 그럼 나도 먹어 </a:t>
                      </a:r>
                      <a:r>
                        <a:rPr lang="ko-KR" altLang="en-US" sz="1000" dirty="0" err="1"/>
                        <a:t>봐야지</a:t>
                      </a:r>
                      <a:r>
                        <a:rPr lang="en-US" altLang="ko-KR" sz="1000" dirty="0"/>
                        <a:t>!</a:t>
                      </a:r>
                      <a:endParaRPr lang="en-US" altLang="ko-KR" sz="1000" b="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/>
                        <a:t>아이고</a:t>
                      </a:r>
                      <a:r>
                        <a:rPr lang="en-US" altLang="ko-KR" sz="1000" dirty="0"/>
                        <a:t>, </a:t>
                      </a:r>
                      <a:r>
                        <a:rPr lang="ko-KR" altLang="en-US" sz="1000" dirty="0"/>
                        <a:t>요즘 들어 눈이  왜 더 침침하지</a:t>
                      </a:r>
                      <a:r>
                        <a:rPr lang="en-US" altLang="ko-KR" sz="1000" dirty="0"/>
                        <a:t>? 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1" dirty="0"/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/>
                        <a:t>나도 그래</a:t>
                      </a:r>
                      <a:r>
                        <a:rPr lang="en-US" altLang="ko-KR" sz="1000" dirty="0"/>
                        <a:t> </a:t>
                      </a:r>
                      <a:r>
                        <a:rPr lang="ko-KR" altLang="en-US" sz="1000" dirty="0"/>
                        <a:t>그래서 요즘 이거 </a:t>
                      </a:r>
                      <a:r>
                        <a:rPr lang="ko-KR" altLang="en-US" sz="1000" dirty="0" err="1"/>
                        <a:t>먹잖아</a:t>
                      </a:r>
                      <a:r>
                        <a:rPr lang="en-US" altLang="ko-KR" sz="1000" dirty="0"/>
                        <a:t>.</a:t>
                      </a:r>
                      <a:r>
                        <a:rPr lang="ko-KR" altLang="en-US" sz="1000" dirty="0"/>
                        <a:t> 이서진 씨가 광고하는 브랜드</a:t>
                      </a:r>
                      <a:r>
                        <a:rPr lang="en-US" altLang="ko-KR" sz="1000" dirty="0"/>
                        <a:t>,</a:t>
                      </a:r>
                      <a:r>
                        <a:rPr lang="ko-KR" altLang="en-US" sz="1000" dirty="0"/>
                        <a:t>안국</a:t>
                      </a:r>
                      <a:r>
                        <a:rPr lang="en-US" altLang="ko-KR" sz="1000" dirty="0"/>
                        <a:t>! </a:t>
                      </a:r>
                      <a:r>
                        <a:rPr lang="ko-KR" altLang="en-US" sz="1000" dirty="0"/>
                        <a:t> 안국 </a:t>
                      </a:r>
                      <a:r>
                        <a:rPr lang="ko-KR" altLang="en-US" sz="1000" dirty="0" err="1"/>
                        <a:t>눈건강</a:t>
                      </a:r>
                      <a:r>
                        <a:rPr lang="ko-KR" altLang="en-US" sz="1000" dirty="0"/>
                        <a:t> </a:t>
                      </a:r>
                      <a:r>
                        <a:rPr lang="en-US" altLang="ko-KR" sz="1000" dirty="0"/>
                        <a:t>&amp; </a:t>
                      </a:r>
                      <a:r>
                        <a:rPr lang="ko-KR" altLang="en-US" sz="1000" dirty="0" err="1"/>
                        <a:t>혈당케어가</a:t>
                      </a:r>
                      <a:r>
                        <a:rPr lang="ko-KR" altLang="en-US" sz="1000" dirty="0"/>
                        <a:t> 그렇게 좋다고 </a:t>
                      </a:r>
                      <a:r>
                        <a:rPr lang="ko-KR" altLang="en-US" sz="1000" dirty="0" err="1"/>
                        <a:t>하더라고</a:t>
                      </a:r>
                      <a:r>
                        <a:rPr lang="en-US" altLang="ko-KR" sz="1000" dirty="0"/>
                        <a:t>. </a:t>
                      </a:r>
                      <a:r>
                        <a:rPr lang="ko-KR" altLang="en-US" sz="1000" dirty="0" err="1"/>
                        <a:t>이거면</a:t>
                      </a:r>
                      <a:r>
                        <a:rPr lang="ko-KR" altLang="en-US" sz="1000" dirty="0"/>
                        <a:t> 눈건강에 </a:t>
                      </a:r>
                      <a:r>
                        <a:rPr lang="ko-KR" altLang="en-US" sz="1000" dirty="0" err="1"/>
                        <a:t>혈당케어까지</a:t>
                      </a:r>
                      <a:r>
                        <a:rPr lang="ko-KR" altLang="en-US" sz="1000" dirty="0"/>
                        <a:t> 된다니까</a:t>
                      </a:r>
                      <a:r>
                        <a:rPr lang="en-US" altLang="ko-KR" sz="1000" dirty="0"/>
                        <a:t>! 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dirty="0"/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/>
                        <a:t>두 가지 다 관리해줘</a:t>
                      </a:r>
                      <a:r>
                        <a:rPr lang="en-US" altLang="ko-KR" sz="1000" dirty="0"/>
                        <a:t>? </a:t>
                      </a:r>
                      <a:r>
                        <a:rPr lang="ko-KR" altLang="en-US" sz="1000" dirty="0"/>
                        <a:t>아 그럼 나도 먹어 </a:t>
                      </a:r>
                      <a:r>
                        <a:rPr lang="ko-KR" altLang="en-US" sz="1000" dirty="0" err="1"/>
                        <a:t>봐야지</a:t>
                      </a:r>
                      <a:r>
                        <a:rPr lang="en-US" altLang="ko-KR" sz="1000" dirty="0"/>
                        <a:t>!</a:t>
                      </a:r>
                      <a:endParaRPr lang="en-US" altLang="ko-KR" sz="1000" b="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48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/>
                        <a:t>04</a:t>
                      </a:r>
                      <a:endParaRPr lang="ko-KR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그래픽으로 로고 생성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눈 모습 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제품 뷰티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눈 하면 안국건강</a:t>
                      </a:r>
                      <a:endParaRPr lang="en-US" altLang="ko-KR" sz="1000" b="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ko-KR" altLang="en-US" sz="1000" b="0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안국건강하면</a:t>
                      </a: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눈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! 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안국건강의 노하우로 탄생 </a:t>
                      </a:r>
                      <a:endParaRPr lang="en-US" altLang="ko-KR" sz="1000" b="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안국 </a:t>
                      </a:r>
                      <a:r>
                        <a:rPr lang="ko-KR" altLang="en-US" sz="1000" b="1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눈건강</a:t>
                      </a:r>
                      <a:r>
                        <a:rPr lang="ko-KR" altLang="en-US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&amp; </a:t>
                      </a:r>
                      <a:r>
                        <a:rPr lang="ko-KR" altLang="en-US" sz="1000" b="1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혈당케어</a:t>
                      </a:r>
                      <a:r>
                        <a:rPr lang="ko-KR" altLang="en-US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로고</a:t>
                      </a:r>
                      <a:r>
                        <a:rPr lang="en-US" altLang="ko-KR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눈 하면 안국건강</a:t>
                      </a:r>
                      <a:endParaRPr lang="en-US" altLang="ko-KR" sz="1000" b="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ko-KR" altLang="en-US" sz="1000" b="0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안국건강하면</a:t>
                      </a: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눈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! 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안국건강의 노하우로 탄생한</a:t>
                      </a:r>
                      <a:endParaRPr lang="en-US" altLang="ko-KR" sz="1000" b="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안국 </a:t>
                      </a:r>
                      <a:r>
                        <a:rPr lang="ko-KR" altLang="en-US" sz="1000" b="0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눈건강</a:t>
                      </a: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&amp; </a:t>
                      </a:r>
                      <a:r>
                        <a:rPr lang="ko-KR" altLang="en-US" sz="1000" b="0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혈당케어</a:t>
                      </a:r>
                      <a:endParaRPr lang="en-US" altLang="ko-KR" sz="1000" b="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2116106"/>
                  </a:ext>
                </a:extLst>
              </a:tr>
              <a:tr h="149180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/>
                        <a:t>05</a:t>
                      </a:r>
                      <a:endParaRPr lang="ko-KR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이서진 인터뷰 모습 </a:t>
                      </a:r>
                      <a:endParaRPr lang="en-US" altLang="ko-KR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안국하면</a:t>
                      </a:r>
                      <a:r>
                        <a:rPr lang="en-US" altLang="ko-KR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이서진</a:t>
                      </a:r>
                      <a:r>
                        <a:rPr lang="en-US" altLang="ko-KR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일명 이서진 </a:t>
                      </a:r>
                      <a:r>
                        <a:rPr lang="ko-KR" altLang="en-US" sz="1000" b="1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루테인</a:t>
                      </a:r>
                      <a:r>
                        <a:rPr lang="ko-KR" altLang="en-US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잘 알고 계시죠</a:t>
                      </a:r>
                      <a:r>
                        <a:rPr lang="en-US" altLang="ko-KR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?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안국하면</a:t>
                      </a:r>
                      <a:r>
                        <a:rPr lang="en-US" altLang="ko-KR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이서진</a:t>
                      </a:r>
                      <a:r>
                        <a:rPr lang="en-US" altLang="ko-KR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일명 이서진 </a:t>
                      </a:r>
                      <a:r>
                        <a:rPr lang="ko-KR" altLang="en-US" sz="1000" b="1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루테인</a:t>
                      </a:r>
                      <a:r>
                        <a:rPr lang="ko-KR" altLang="en-US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잘 알고 계시죠</a:t>
                      </a:r>
                      <a:r>
                        <a:rPr lang="en-US" altLang="ko-KR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?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4776953"/>
                  </a:ext>
                </a:extLst>
              </a:tr>
            </a:tbl>
          </a:graphicData>
        </a:graphic>
      </p:graphicFrame>
      <p:sp>
        <p:nvSpPr>
          <p:cNvPr id="6" name="직사각형 5">
            <a:extLst>
              <a:ext uri="{FF2B5EF4-FFF2-40B4-BE49-F238E27FC236}">
                <a16:creationId xmlns:a16="http://schemas.microsoft.com/office/drawing/2014/main" id="{C0797D37-ABD3-45BD-9E7C-28EC62B2DFE1}"/>
              </a:ext>
            </a:extLst>
          </p:cNvPr>
          <p:cNvSpPr/>
          <p:nvPr/>
        </p:nvSpPr>
        <p:spPr>
          <a:xfrm>
            <a:off x="431329" y="9895"/>
            <a:ext cx="252024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ko-KR" sz="1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</a:t>
            </a:r>
            <a:r>
              <a:rPr lang="ko-KR" altLang="en-US" sz="1600" b="1" dirty="0"/>
              <a:t>안국 </a:t>
            </a:r>
            <a:r>
              <a:rPr lang="ko-KR" altLang="en-US" sz="1600" b="1" dirty="0" err="1"/>
              <a:t>눈건강</a:t>
            </a:r>
            <a:r>
              <a:rPr lang="ko-KR" altLang="en-US" sz="1600" b="1" dirty="0"/>
              <a:t> </a:t>
            </a:r>
            <a:r>
              <a:rPr lang="en-US" altLang="ko-KR" sz="1600" b="1" dirty="0"/>
              <a:t>&amp; </a:t>
            </a:r>
            <a:r>
              <a:rPr lang="ko-KR" altLang="en-US" sz="1600" b="1" dirty="0" err="1"/>
              <a:t>혈당케어</a:t>
            </a:r>
            <a:endParaRPr lang="en-US" altLang="ko-KR" sz="1600" b="1" dirty="0"/>
          </a:p>
        </p:txBody>
      </p:sp>
      <p:sp>
        <p:nvSpPr>
          <p:cNvPr id="23" name="직사각형 22"/>
          <p:cNvSpPr/>
          <p:nvPr/>
        </p:nvSpPr>
        <p:spPr>
          <a:xfrm>
            <a:off x="5568777" y="57663"/>
            <a:ext cx="4069492" cy="2495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dirty="0"/>
              <a:t>브랜드 정보입니다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9E70E81-2746-E7A9-A032-72D730B5B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8986" y="4435264"/>
            <a:ext cx="1110169" cy="58363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352FF269-D16D-5663-F565-A341403C66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9516" y="2061321"/>
            <a:ext cx="1110169" cy="584711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1C1A8092-AF65-D07F-89F6-8E3CC6C4DE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7573" y="2079368"/>
            <a:ext cx="1071804" cy="566664"/>
          </a:xfrm>
          <a:prstGeom prst="rect">
            <a:avLst/>
          </a:prstGeom>
        </p:spPr>
      </p:pic>
      <p:grpSp>
        <p:nvGrpSpPr>
          <p:cNvPr id="29" name="그룹 28">
            <a:extLst>
              <a:ext uri="{FF2B5EF4-FFF2-40B4-BE49-F238E27FC236}">
                <a16:creationId xmlns:a16="http://schemas.microsoft.com/office/drawing/2014/main" id="{A25CE67A-F72B-C5DE-35AF-41C1C2AA5156}"/>
              </a:ext>
            </a:extLst>
          </p:cNvPr>
          <p:cNvGrpSpPr/>
          <p:nvPr/>
        </p:nvGrpSpPr>
        <p:grpSpPr>
          <a:xfrm>
            <a:off x="3387059" y="3980006"/>
            <a:ext cx="577322" cy="1038897"/>
            <a:chOff x="6981718" y="972783"/>
            <a:chExt cx="3514263" cy="5668659"/>
          </a:xfrm>
        </p:grpSpPr>
        <p:pic>
          <p:nvPicPr>
            <p:cNvPr id="30" name="그림 29">
              <a:extLst>
                <a:ext uri="{FF2B5EF4-FFF2-40B4-BE49-F238E27FC236}">
                  <a16:creationId xmlns:a16="http://schemas.microsoft.com/office/drawing/2014/main" id="{66FFEC7B-3111-26B2-35A4-936AE4EA0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81718" y="972783"/>
              <a:ext cx="3514263" cy="5668659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88151BC-6CB5-8A4F-B32D-2CC2CC1077AB}"/>
                </a:ext>
              </a:extLst>
            </p:cNvPr>
            <p:cNvSpPr txBox="1"/>
            <p:nvPr/>
          </p:nvSpPr>
          <p:spPr>
            <a:xfrm>
              <a:off x="7082117" y="1219199"/>
              <a:ext cx="699247" cy="60063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ko-KR" altLang="en-US" dirty="0"/>
            </a:p>
          </p:txBody>
        </p:sp>
      </p:grpSp>
      <p:pic>
        <p:nvPicPr>
          <p:cNvPr id="33" name="그림 32">
            <a:extLst>
              <a:ext uri="{FF2B5EF4-FFF2-40B4-BE49-F238E27FC236}">
                <a16:creationId xmlns:a16="http://schemas.microsoft.com/office/drawing/2014/main" id="{11554E59-D29B-6605-995C-00F124E0F7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4070" y="5782500"/>
            <a:ext cx="1132264" cy="6001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C0D813AB-E405-3996-53F9-CCD143B443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1231" y="3303799"/>
            <a:ext cx="1143150" cy="626822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D5783652-6FA5-DF90-03A9-6AEDBA379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146" y="4409382"/>
            <a:ext cx="1110169" cy="583639"/>
          </a:xfrm>
          <a:prstGeom prst="rect">
            <a:avLst/>
          </a:prstGeom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75247452-9BC5-4739-86AA-91F961AD57E9}"/>
              </a:ext>
            </a:extLst>
          </p:cNvPr>
          <p:cNvGrpSpPr/>
          <p:nvPr/>
        </p:nvGrpSpPr>
        <p:grpSpPr>
          <a:xfrm>
            <a:off x="3354219" y="3954124"/>
            <a:ext cx="577322" cy="1038897"/>
            <a:chOff x="6981718" y="972783"/>
            <a:chExt cx="3514263" cy="5668659"/>
          </a:xfrm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BD09BF38-0928-80AB-E149-2B17C7B31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81718" y="972783"/>
              <a:ext cx="3514263" cy="566865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3BE320E-6844-BCED-7F15-2C200D72841A}"/>
                </a:ext>
              </a:extLst>
            </p:cNvPr>
            <p:cNvSpPr txBox="1"/>
            <p:nvPr/>
          </p:nvSpPr>
          <p:spPr>
            <a:xfrm>
              <a:off x="7082117" y="1219199"/>
              <a:ext cx="699247" cy="60063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41663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6422E-B257-9886-D20F-6DFCC6406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57">
            <a:extLst>
              <a:ext uri="{FF2B5EF4-FFF2-40B4-BE49-F238E27FC236}">
                <a16:creationId xmlns:a16="http://schemas.microsoft.com/office/drawing/2014/main" id="{9AE0FA5E-B897-1EEB-ECEC-8633F23C0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26" y="0"/>
            <a:ext cx="196643" cy="32618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1pPr>
            <a:lvl2pPr marL="742950" indent="-28575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2pPr>
            <a:lvl3pPr marL="1143000" indent="-22860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3pPr>
            <a:lvl4pPr marL="1600200" indent="-22860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4pPr>
            <a:lvl5pPr marL="2057400" indent="-22860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9pPr>
          </a:lstStyle>
          <a:p>
            <a:pPr eaLnBrk="1" hangingPunct="1"/>
            <a:endParaRPr lang="ko-KR" altLang="en-US" sz="482" dirty="0">
              <a:latin typeface="+mn-lt"/>
            </a:endParaRPr>
          </a:p>
        </p:txBody>
      </p:sp>
      <p:sp>
        <p:nvSpPr>
          <p:cNvPr id="14" name="Rectangle 1158">
            <a:extLst>
              <a:ext uri="{FF2B5EF4-FFF2-40B4-BE49-F238E27FC236}">
                <a16:creationId xmlns:a16="http://schemas.microsoft.com/office/drawing/2014/main" id="{47A6A4D7-7BE7-2F16-DB50-BA3BFAE44F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6184"/>
            <a:ext cx="9906000" cy="9182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anchor="ctr"/>
          <a:lstStyle>
            <a:lvl1pPr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1pPr>
            <a:lvl2pPr marL="742950" indent="-28575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2pPr>
            <a:lvl3pPr marL="1143000" indent="-22860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3pPr>
            <a:lvl4pPr marL="1600200" indent="-22860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4pPr>
            <a:lvl5pPr marL="2057400" indent="-22860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9pPr>
          </a:lstStyle>
          <a:p>
            <a:pPr eaLnBrk="1" hangingPunct="1"/>
            <a:endParaRPr lang="ko-KR" altLang="en-US" sz="482">
              <a:latin typeface="+mn-lt"/>
            </a:endParaRPr>
          </a:p>
        </p:txBody>
      </p:sp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3AB5F7A4-535B-5E7C-B6AD-2D32C4FB1B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3312566"/>
              </p:ext>
            </p:extLst>
          </p:nvPr>
        </p:nvGraphicFramePr>
        <p:xfrm>
          <a:off x="276997" y="466301"/>
          <a:ext cx="9352005" cy="628462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609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443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3354">
                  <a:extLst>
                    <a:ext uri="{9D8B030D-6E8A-4147-A177-3AD203B41FA5}">
                      <a16:colId xmlns:a16="http://schemas.microsoft.com/office/drawing/2014/main" val="1997887844"/>
                    </a:ext>
                  </a:extLst>
                </a:gridCol>
                <a:gridCol w="2823354">
                  <a:extLst>
                    <a:ext uri="{9D8B030D-6E8A-4147-A177-3AD203B41FA5}">
                      <a16:colId xmlns:a16="http://schemas.microsoft.com/office/drawing/2014/main" val="385403355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영상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자막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오디오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003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/>
                        <a:t>06</a:t>
                      </a:r>
                      <a:endParaRPr lang="ko-KR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브랜드 강조 그래픽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브랜드 강조 그래픽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제품 그래픽 뷰티 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r>
                        <a:rPr lang="ko-KR" altLang="en-US" sz="1000" b="0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눈건강</a:t>
                      </a: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브랜드 인지도 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위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!</a:t>
                      </a:r>
                    </a:p>
                    <a:p>
                      <a:r>
                        <a:rPr lang="en-US" altLang="ko-KR" sz="7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2020.10 </a:t>
                      </a:r>
                      <a:r>
                        <a:rPr lang="ko-KR" altLang="en-US" sz="7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눈 건강 시장 내 인지도 조사</a:t>
                      </a:r>
                      <a:r>
                        <a:rPr lang="en-US" altLang="ko-KR" sz="7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700" b="0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한국갤럽조사연구소</a:t>
                      </a:r>
                      <a:r>
                        <a:rPr lang="en-US" altLang="ko-KR" sz="7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endParaRPr lang="en-US" altLang="ko-KR" sz="1000" b="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국내 눈 건강 제품 구매율 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5</a:t>
                      </a: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년 연속 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위</a:t>
                      </a:r>
                      <a:endParaRPr lang="en-US" altLang="ko-KR" sz="1000" b="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en-US" altLang="ko-KR" sz="7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2020~2024 </a:t>
                      </a:r>
                      <a:r>
                        <a:rPr lang="ko-KR" altLang="en-US" sz="700" b="0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루테인지아잔틴부문</a:t>
                      </a:r>
                      <a:r>
                        <a:rPr lang="ko-KR" altLang="en-US" sz="7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건강기능식품 시장현황 및 소비자 실태조사</a:t>
                      </a:r>
                      <a:r>
                        <a:rPr lang="en-US" altLang="ko-KR" sz="7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700" b="0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한국건강기능식품협회</a:t>
                      </a:r>
                      <a:r>
                        <a:rPr lang="en-US" altLang="ko-KR" sz="7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endParaRPr lang="en-US" altLang="ko-KR" sz="1000" b="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등 안국건강의 까다롭고 철저한 기준</a:t>
                      </a:r>
                      <a:endParaRPr lang="en-US" altLang="ko-KR" sz="1000" b="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눈 건강과 혈당 관리 솔루션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!</a:t>
                      </a:r>
                    </a:p>
                    <a:p>
                      <a:r>
                        <a:rPr lang="ko-KR" altLang="en-US" sz="1000" dirty="0"/>
                        <a:t>안국건강이 만들면 확실히 다릅니다</a:t>
                      </a:r>
                      <a:r>
                        <a:rPr lang="en-US" altLang="ko-KR" sz="1000" dirty="0"/>
                        <a:t>.</a:t>
                      </a:r>
                      <a:endParaRPr lang="en-US" altLang="ko-KR" sz="1000" b="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모두가 아는 </a:t>
                      </a:r>
                      <a:r>
                        <a:rPr lang="ko-KR" altLang="en-US" sz="1000" b="0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눈건강</a:t>
                      </a: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브랜드 인지도 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위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!</a:t>
                      </a:r>
                    </a:p>
                    <a:p>
                      <a:endParaRPr lang="en-US" altLang="ko-KR" sz="1000" b="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endParaRPr lang="en-US" altLang="ko-KR" sz="1000" b="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endParaRPr lang="en-US" altLang="ko-KR" sz="1000" b="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국내 눈 건강 제품 구매율 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5</a:t>
                      </a: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년 연속 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위</a:t>
                      </a:r>
                      <a:endParaRPr lang="en-US" altLang="ko-KR" sz="1000" b="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endParaRPr lang="en-US" altLang="ko-KR" sz="1000" b="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endParaRPr lang="en-US" altLang="ko-KR" sz="1000" b="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등 안국건강의 까다롭고 철저한 기준으로</a:t>
                      </a:r>
                      <a:endParaRPr lang="en-US" altLang="ko-KR" sz="1000" b="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고른 눈 건강과 혈당 관리 솔루션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!</a:t>
                      </a:r>
                    </a:p>
                    <a:p>
                      <a:r>
                        <a:rPr lang="ko-KR" altLang="en-US" sz="1000" dirty="0"/>
                        <a:t>안국건강이 만들면 확실히 다릅니다</a:t>
                      </a:r>
                      <a:r>
                        <a:rPr lang="en-US" altLang="ko-KR" sz="1000" dirty="0"/>
                        <a:t>.</a:t>
                      </a:r>
                      <a:endParaRPr lang="en-US" altLang="ko-KR" sz="1000" b="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0175481"/>
                  </a:ext>
                </a:extLst>
              </a:tr>
              <a:tr h="147003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/>
                        <a:t>07</a:t>
                      </a:r>
                      <a:endParaRPr lang="ko-KR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폰 보며 </a:t>
                      </a:r>
                      <a:r>
                        <a:rPr lang="ko-KR" altLang="en-US" sz="1000" dirty="0" err="1">
                          <a:latin typeface="+mn-ea"/>
                          <a:ea typeface="+mn-ea"/>
                        </a:rPr>
                        <a:t>꿈벅이는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 눈 클로즈업</a:t>
                      </a:r>
                      <a:endParaRPr lang="en-US" altLang="ko-KR" sz="1000" dirty="0">
                        <a:latin typeface="+mn-ea"/>
                        <a:ea typeface="+mn-ea"/>
                      </a:endParaRPr>
                    </a:p>
                    <a:p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컴퓨터 앞에서 흐릿해 하는 눈 클로즈업</a:t>
                      </a:r>
                      <a:endParaRPr lang="en-US" altLang="ko-KR" sz="1000" dirty="0">
                        <a:latin typeface="+mn-ea"/>
                        <a:ea typeface="+mn-ea"/>
                      </a:endParaRPr>
                    </a:p>
                    <a:p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눈으로 빠르게 클로즈업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스마트폰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, TV, 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컴퓨터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 오래 보시나요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?</a:t>
                      </a:r>
                      <a:br>
                        <a:rPr lang="en-US" altLang="ko-KR" sz="1000" dirty="0">
                          <a:latin typeface="+mn-ea"/>
                          <a:ea typeface="+mn-ea"/>
                        </a:rPr>
                      </a:b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벌써 흐릿하고 침침하다면</a:t>
                      </a:r>
                      <a:endParaRPr lang="en-US" altLang="ko-KR" sz="1000" dirty="0"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지금 관리해야 할 때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! 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스마트폰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, TV, 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컴퓨터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 오래 보시죠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?</a:t>
                      </a:r>
                      <a:br>
                        <a:rPr lang="en-US" altLang="ko-KR" sz="1000" dirty="0">
                          <a:latin typeface="+mn-ea"/>
                          <a:ea typeface="+mn-ea"/>
                        </a:rPr>
                      </a:b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벌써 흐릿하고 침침하다면</a:t>
                      </a:r>
                      <a:endParaRPr lang="en-US" altLang="ko-KR" sz="1000" dirty="0"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지금 관리해야 할 때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! 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003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/>
                        <a:t>08</a:t>
                      </a:r>
                      <a:endParaRPr lang="ko-KR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이서진 인터뷰</a:t>
                      </a:r>
                      <a:endParaRPr lang="en-US" altLang="ko-KR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제품 뷰티</a:t>
                      </a:r>
                      <a:endParaRPr lang="en-US" altLang="ko-KR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o-KR" altLang="en-US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평소에 대본을 많이 보기 때문에 눈이 침침하거나 건조해지는 것이 항상 고민이었는데요</a:t>
                      </a:r>
                      <a:r>
                        <a:rPr lang="en-US" altLang="ko-KR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. </a:t>
                      </a:r>
                      <a:r>
                        <a:rPr lang="ko-KR" altLang="en-US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안국건강을 만나고 나서부터는 꾸준히 눈 관리할 수 있게 돼서 저 고민도 사라졌습니다</a:t>
                      </a:r>
                      <a:endParaRPr lang="en-US" altLang="ko-KR" sz="1000" b="1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o-KR" altLang="en-US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평소에 대본을 많이 보기 때문에 눈이 침침하거나 건조해지는 것이 항상 고민이었는데요</a:t>
                      </a:r>
                      <a:r>
                        <a:rPr lang="en-US" altLang="ko-KR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. </a:t>
                      </a:r>
                      <a:r>
                        <a:rPr lang="ko-KR" altLang="en-US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안국건강을 만나고 나서부터는 꾸준히 눈 관리할 수 있게 되어서 저 고민도 사라졌습니다</a:t>
                      </a:r>
                      <a:endParaRPr lang="en-US" altLang="ko-KR" sz="1000" b="1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2116106"/>
                  </a:ext>
                </a:extLst>
              </a:tr>
              <a:tr h="147003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/>
                        <a:t>09</a:t>
                      </a:r>
                      <a:endParaRPr lang="ko-KR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눈 모습에 자막 강조 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눈 속에 눈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!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시력의 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90%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를 담당하는 </a:t>
                      </a:r>
                      <a:r>
                        <a:rPr lang="ko-KR" altLang="en-US" sz="1000" dirty="0" err="1">
                          <a:latin typeface="+mn-ea"/>
                          <a:ea typeface="+mn-ea"/>
                        </a:rPr>
                        <a:t>황반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속 </a:t>
                      </a:r>
                      <a:r>
                        <a:rPr lang="ko-KR" altLang="en-US" sz="1000" dirty="0" err="1">
                          <a:latin typeface="+mn-ea"/>
                          <a:ea typeface="+mn-ea"/>
                        </a:rPr>
                        <a:t>루테인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 </a:t>
                      </a:r>
                      <a:endParaRPr lang="en-US" altLang="ko-KR" sz="1000" dirty="0"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몸에서 생성되지 않는 </a:t>
                      </a:r>
                      <a:r>
                        <a:rPr lang="ko-KR" altLang="en-US" sz="1000" dirty="0" err="1">
                          <a:latin typeface="+mn-ea"/>
                          <a:ea typeface="+mn-ea"/>
                        </a:rPr>
                        <a:t>루테인</a:t>
                      </a:r>
                      <a:endParaRPr lang="en-US" altLang="ko-KR" sz="1000" dirty="0"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외부로부터 섭취가 필수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!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눈 속에 눈이라 불리는 </a:t>
                      </a:r>
                      <a:endParaRPr lang="en-US" altLang="ko-KR" sz="1000" dirty="0"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시력의 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90%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를 담당하는 </a:t>
                      </a:r>
                      <a:r>
                        <a:rPr lang="ko-KR" altLang="en-US" sz="1000" dirty="0" err="1">
                          <a:latin typeface="+mn-ea"/>
                          <a:ea typeface="+mn-ea"/>
                        </a:rPr>
                        <a:t>황반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속 </a:t>
                      </a:r>
                      <a:r>
                        <a:rPr lang="ko-KR" altLang="en-US" sz="1000" dirty="0" err="1">
                          <a:latin typeface="+mn-ea"/>
                          <a:ea typeface="+mn-ea"/>
                        </a:rPr>
                        <a:t>루테인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!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 </a:t>
                      </a:r>
                      <a:endParaRPr lang="en-US" altLang="ko-KR" sz="1000" dirty="0"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하지만 몸에서 생성되지 않는 </a:t>
                      </a:r>
                      <a:r>
                        <a:rPr lang="ko-KR" altLang="en-US" sz="1000" dirty="0" err="1">
                          <a:latin typeface="+mn-ea"/>
                          <a:ea typeface="+mn-ea"/>
                        </a:rPr>
                        <a:t>루테인은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 외부로부터 섭취가 필수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4776953"/>
                  </a:ext>
                </a:extLst>
              </a:tr>
            </a:tbl>
          </a:graphicData>
        </a:graphic>
      </p:graphicFrame>
      <p:sp>
        <p:nvSpPr>
          <p:cNvPr id="6" name="직사각형 5">
            <a:extLst>
              <a:ext uri="{FF2B5EF4-FFF2-40B4-BE49-F238E27FC236}">
                <a16:creationId xmlns:a16="http://schemas.microsoft.com/office/drawing/2014/main" id="{59E55105-8F0F-288C-0405-5992A8CE04EA}"/>
              </a:ext>
            </a:extLst>
          </p:cNvPr>
          <p:cNvSpPr/>
          <p:nvPr/>
        </p:nvSpPr>
        <p:spPr>
          <a:xfrm>
            <a:off x="431329" y="9895"/>
            <a:ext cx="256672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ko-KR" sz="1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</a:t>
            </a:r>
            <a:r>
              <a:rPr lang="ko-KR" altLang="en-US" sz="1600" b="1" dirty="0"/>
              <a:t>안국 </a:t>
            </a:r>
            <a:r>
              <a:rPr lang="ko-KR" altLang="en-US" sz="1600" b="1" dirty="0" err="1"/>
              <a:t>눈건강</a:t>
            </a:r>
            <a:r>
              <a:rPr lang="ko-KR" altLang="en-US" sz="1600" b="1" dirty="0"/>
              <a:t> </a:t>
            </a:r>
            <a:r>
              <a:rPr lang="en-US" altLang="ko-KR" sz="1600" b="1" dirty="0"/>
              <a:t>&amp; </a:t>
            </a:r>
            <a:r>
              <a:rPr lang="ko-KR" altLang="en-US" sz="1600" b="1" dirty="0" err="1"/>
              <a:t>혈당케어</a:t>
            </a:r>
            <a:r>
              <a:rPr lang="ko-KR" altLang="en-US" sz="1600" b="1" dirty="0"/>
              <a:t> </a:t>
            </a:r>
            <a:endParaRPr lang="en-US" altLang="ko-KR" sz="1600" b="1" dirty="0"/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B776FEC3-0849-9C86-4697-9D9A2EBFA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722" y="4719038"/>
            <a:ext cx="1093899" cy="575448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1152818A-E65C-CC27-3502-E84FDD311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5723" y="3206938"/>
            <a:ext cx="1093899" cy="617435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A16DC264-0605-1AA0-0262-204DEAB58C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3512" y="6132001"/>
            <a:ext cx="1052210" cy="582109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CC04E5B8-A506-4E5A-DED5-AB013A7B65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2821" y="6101004"/>
            <a:ext cx="1066800" cy="585329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B55020FF-3294-8A32-6CCC-9A203465EF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0800" y="1753687"/>
            <a:ext cx="1098821" cy="5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10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6DA9A-AC87-278D-9228-C258D95D1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57">
            <a:extLst>
              <a:ext uri="{FF2B5EF4-FFF2-40B4-BE49-F238E27FC236}">
                <a16:creationId xmlns:a16="http://schemas.microsoft.com/office/drawing/2014/main" id="{8F4A87EA-56A8-43D2-30CD-88F5B5D94D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26" y="0"/>
            <a:ext cx="196643" cy="32618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1pPr>
            <a:lvl2pPr marL="742950" indent="-28575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2pPr>
            <a:lvl3pPr marL="1143000" indent="-22860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3pPr>
            <a:lvl4pPr marL="1600200" indent="-22860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4pPr>
            <a:lvl5pPr marL="2057400" indent="-22860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9pPr>
          </a:lstStyle>
          <a:p>
            <a:pPr eaLnBrk="1" hangingPunct="1"/>
            <a:endParaRPr lang="ko-KR" altLang="en-US" sz="482" dirty="0">
              <a:latin typeface="+mn-lt"/>
            </a:endParaRPr>
          </a:p>
        </p:txBody>
      </p:sp>
      <p:sp>
        <p:nvSpPr>
          <p:cNvPr id="14" name="Rectangle 1158">
            <a:extLst>
              <a:ext uri="{FF2B5EF4-FFF2-40B4-BE49-F238E27FC236}">
                <a16:creationId xmlns:a16="http://schemas.microsoft.com/office/drawing/2014/main" id="{A83B007F-D03D-B3EE-FCB5-5AD42C033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6184"/>
            <a:ext cx="9906000" cy="9182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anchor="ctr"/>
          <a:lstStyle>
            <a:lvl1pPr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1pPr>
            <a:lvl2pPr marL="742950" indent="-28575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2pPr>
            <a:lvl3pPr marL="1143000" indent="-22860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3pPr>
            <a:lvl4pPr marL="1600200" indent="-22860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4pPr>
            <a:lvl5pPr marL="2057400" indent="-22860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9pPr>
          </a:lstStyle>
          <a:p>
            <a:pPr eaLnBrk="1" hangingPunct="1"/>
            <a:endParaRPr lang="ko-KR" altLang="en-US" sz="482">
              <a:latin typeface="+mn-lt"/>
            </a:endParaRPr>
          </a:p>
        </p:txBody>
      </p:sp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BFAA2127-A952-AD20-1F44-8260B4AB61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1994915"/>
              </p:ext>
            </p:extLst>
          </p:nvPr>
        </p:nvGraphicFramePr>
        <p:xfrm>
          <a:off x="286264" y="451787"/>
          <a:ext cx="9352005" cy="619092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609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443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3354">
                  <a:extLst>
                    <a:ext uri="{9D8B030D-6E8A-4147-A177-3AD203B41FA5}">
                      <a16:colId xmlns:a16="http://schemas.microsoft.com/office/drawing/2014/main" val="1997887844"/>
                    </a:ext>
                  </a:extLst>
                </a:gridCol>
                <a:gridCol w="2823354">
                  <a:extLst>
                    <a:ext uri="{9D8B030D-6E8A-4147-A177-3AD203B41FA5}">
                      <a16:colId xmlns:a16="http://schemas.microsoft.com/office/drawing/2014/main" val="385403355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영상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자막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오디오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113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/>
                        <a:t>10</a:t>
                      </a:r>
                      <a:endParaRPr lang="ko-KR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눈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침침해하는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모습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컴퓨터 하는 모습 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햇빛 내리쬐는 모습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제품 모습 강조 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한알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강조 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노화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!</a:t>
                      </a:r>
                    </a:p>
                    <a:p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과도한 사용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!</a:t>
                      </a:r>
                    </a:p>
                    <a:p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강력한 빛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!</a:t>
                      </a:r>
                    </a:p>
                    <a:p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점점 감소하는 </a:t>
                      </a:r>
                      <a:r>
                        <a:rPr lang="ko-KR" altLang="en-US" sz="1000" b="0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루테인</a:t>
                      </a:r>
                      <a:endParaRPr lang="en-US" altLang="ko-KR" sz="1000" b="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안국 </a:t>
                      </a:r>
                      <a:r>
                        <a:rPr lang="ko-KR" altLang="en-US" sz="1000" b="0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눈건강</a:t>
                      </a: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&amp; </a:t>
                      </a:r>
                      <a:r>
                        <a:rPr lang="ko-KR" altLang="en-US" sz="1000" b="0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혈당케어로</a:t>
                      </a: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endParaRPr lang="en-US" altLang="ko-KR" sz="1000" b="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하루 한 알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! 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간편하게 관리 </a:t>
                      </a:r>
                      <a:endParaRPr lang="en-US" altLang="ko-KR" sz="1000" b="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게다가 노화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!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과도한 사용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! 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강력한 빛에 의해 </a:t>
                      </a:r>
                      <a:endParaRPr lang="en-US" altLang="ko-KR" sz="1000" dirty="0"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지금도 빠르게 줄어들고 있는 </a:t>
                      </a:r>
                      <a:r>
                        <a:rPr lang="ko-KR" altLang="en-US" sz="1000" dirty="0" err="1">
                          <a:latin typeface="+mn-ea"/>
                          <a:ea typeface="+mn-ea"/>
                        </a:rPr>
                        <a:t>루테</a:t>
                      </a:r>
                      <a:r>
                        <a:rPr lang="ko-KR" altLang="en-US" sz="1000" b="0" dirty="0" err="1">
                          <a:latin typeface="+mn-ea"/>
                          <a:ea typeface="+mn-ea"/>
                        </a:rPr>
                        <a:t>인</a:t>
                      </a:r>
                      <a:r>
                        <a:rPr lang="en-US" altLang="ko-KR" sz="1000" b="0" dirty="0">
                          <a:latin typeface="+mn-ea"/>
                          <a:ea typeface="+mn-ea"/>
                        </a:rPr>
                        <a:t>!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안국 </a:t>
                      </a:r>
                      <a:r>
                        <a:rPr lang="ko-KR" altLang="en-US" sz="1000" b="0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눈건강</a:t>
                      </a: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&amp; </a:t>
                      </a:r>
                      <a:r>
                        <a:rPr lang="ko-KR" altLang="en-US" sz="1000" b="0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혈당케어로</a:t>
                      </a: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하루 단 한 알로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간편하게 관리하세요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0175481"/>
                  </a:ext>
                </a:extLst>
              </a:tr>
              <a:tr h="115229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/>
                        <a:t>11</a:t>
                      </a:r>
                      <a:endParaRPr lang="ko-KR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이서진 인터뷰 모습 </a:t>
                      </a:r>
                      <a:endParaRPr lang="en-US" altLang="ko-KR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제품 뷰티 </a:t>
                      </a:r>
                      <a:endParaRPr lang="en-US" altLang="ko-KR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여러분도 저처럼 눈에 대한 걱정이 </a:t>
                      </a:r>
                      <a:r>
                        <a:rPr lang="ko-KR" altLang="en-US" sz="1000" b="1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있으신가요</a:t>
                      </a:r>
                      <a:r>
                        <a:rPr lang="en-US" altLang="ko-KR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? </a:t>
                      </a:r>
                      <a:r>
                        <a:rPr lang="ko-KR" altLang="en-US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그렇다면 오늘</a:t>
                      </a:r>
                      <a:r>
                        <a:rPr lang="en-US" altLang="ko-KR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1000" b="1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나한테</a:t>
                      </a:r>
                      <a:r>
                        <a:rPr lang="ko-KR" altLang="en-US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꼭 맞는 제품으로 눈 건강을 챙기세요 아 역시 원조는 달라</a:t>
                      </a:r>
                      <a:endParaRPr lang="en-US" altLang="ko-KR" sz="1000" b="1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여러분도 저처럼 눈에 대한 걱정이 </a:t>
                      </a:r>
                      <a:r>
                        <a:rPr lang="ko-KR" altLang="en-US" sz="1000" b="1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있으신가요</a:t>
                      </a:r>
                      <a:r>
                        <a:rPr lang="en-US" altLang="ko-KR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? </a:t>
                      </a:r>
                      <a:r>
                        <a:rPr lang="ko-KR" altLang="en-US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그렇다면 오늘</a:t>
                      </a:r>
                      <a:r>
                        <a:rPr lang="en-US" altLang="ko-KR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/ </a:t>
                      </a:r>
                      <a:r>
                        <a:rPr lang="ko-KR" altLang="en-US" sz="1000" b="1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나한테</a:t>
                      </a:r>
                      <a:r>
                        <a:rPr lang="ko-KR" altLang="en-US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꼭 맞는 제품으로 눈 건강을 챙기세요 아 역시 원조는 달라 </a:t>
                      </a:r>
                      <a:endParaRPr lang="en-US" altLang="ko-KR" sz="1000" b="1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678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/>
                        <a:t>12</a:t>
                      </a:r>
                      <a:endParaRPr lang="ko-KR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제품 뷰티 모습 </a:t>
                      </a:r>
                      <a:endParaRPr lang="en-US" altLang="ko-KR" sz="1000" dirty="0">
                        <a:latin typeface="+mn-ea"/>
                        <a:ea typeface="+mn-ea"/>
                      </a:endParaRPr>
                    </a:p>
                    <a:p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제품 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4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개가 쾅쾅 박히는 모습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원조는 다르다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!</a:t>
                      </a:r>
                    </a:p>
                    <a:p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혈당까지 동시에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!</a:t>
                      </a:r>
                    </a:p>
                    <a:p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안국 </a:t>
                      </a:r>
                      <a:r>
                        <a:rPr lang="ko-KR" altLang="en-US" sz="1000" dirty="0" err="1">
                          <a:latin typeface="+mn-ea"/>
                          <a:ea typeface="+mn-ea"/>
                        </a:rPr>
                        <a:t>눈건강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&amp; </a:t>
                      </a:r>
                      <a:r>
                        <a:rPr lang="ko-KR" altLang="en-US" sz="1000" dirty="0" err="1">
                          <a:latin typeface="+mn-ea"/>
                          <a:ea typeface="+mn-ea"/>
                        </a:rPr>
                        <a:t>혈당케어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!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지금 전화 주시면 </a:t>
                      </a:r>
                      <a:endParaRPr lang="en-US" altLang="ko-KR" sz="1000" dirty="0"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간편하게 눈 건강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dirty="0" err="1">
                          <a:latin typeface="+mn-ea"/>
                          <a:ea typeface="+mn-ea"/>
                        </a:rPr>
                        <a:t>혈당케어</a:t>
                      </a:r>
                      <a:endParaRPr lang="en-US" altLang="ko-KR" sz="1000" dirty="0"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반품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환불까지 가능</a:t>
                      </a:r>
                      <a:endParaRPr lang="en-US" altLang="ko-KR" sz="10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맞습니다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원조는 다르다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!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뿐만 아니라 혈당 까지 동시에 챙길 수 있는 안국 </a:t>
                      </a:r>
                      <a:r>
                        <a:rPr lang="ko-KR" altLang="en-US" sz="1000" dirty="0" err="1">
                          <a:latin typeface="+mn-ea"/>
                          <a:ea typeface="+mn-ea"/>
                        </a:rPr>
                        <a:t>눈건강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&amp; </a:t>
                      </a:r>
                      <a:r>
                        <a:rPr lang="ko-KR" altLang="en-US" sz="1000" dirty="0" err="1">
                          <a:latin typeface="+mn-ea"/>
                          <a:ea typeface="+mn-ea"/>
                        </a:rPr>
                        <a:t>혈당케어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!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간편하게 눈 건강과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000" dirty="0" err="1">
                          <a:latin typeface="+mn-ea"/>
                          <a:ea typeface="+mn-ea"/>
                        </a:rPr>
                        <a:t>혈당케어까지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 가능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! 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 </a:t>
                      </a:r>
                      <a:endParaRPr lang="en-US" altLang="ko-KR" sz="1000" dirty="0"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반품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환불까지 가능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! 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dirty="0"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2116106"/>
                  </a:ext>
                </a:extLst>
              </a:tr>
              <a:tr h="147003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/>
                        <a:t>13</a:t>
                      </a:r>
                      <a:endParaRPr lang="ko-KR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그래프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CG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강조 모습 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안경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책 모습 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기능성 원료 </a:t>
                      </a:r>
                      <a:r>
                        <a:rPr lang="ko-KR" altLang="en-US" sz="1000" b="0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루테인</a:t>
                      </a: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endParaRPr lang="en-US" altLang="ko-KR" sz="1000" b="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인체적용시험결과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!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b="0" i="0" dirty="0">
                          <a:solidFill>
                            <a:srgbClr val="222222"/>
                          </a:solidFill>
                          <a:effectLst/>
                          <a:latin typeface="+mn-ea"/>
                          <a:ea typeface="+mn-ea"/>
                        </a:rPr>
                        <a:t>출처</a:t>
                      </a:r>
                      <a:r>
                        <a:rPr lang="en-US" altLang="ko-KR" sz="700" b="0" i="0" dirty="0">
                          <a:solidFill>
                            <a:srgbClr val="222222"/>
                          </a:solidFill>
                          <a:effectLst/>
                          <a:latin typeface="+mn-ea"/>
                          <a:ea typeface="+mn-ea"/>
                        </a:rPr>
                        <a:t>: Weigert, Günther, et al. "Effects of lutein supplementation on macular pigment optical density and visual acuity in patients with age-related macular degeneration." </a:t>
                      </a:r>
                      <a:r>
                        <a:rPr lang="en-US" altLang="ko-KR" sz="700" b="0" i="1" dirty="0">
                          <a:solidFill>
                            <a:srgbClr val="222222"/>
                          </a:solidFill>
                          <a:effectLst/>
                          <a:latin typeface="+mn-ea"/>
                          <a:ea typeface="+mn-ea"/>
                        </a:rPr>
                        <a:t>Investigative ophthalmology &amp; visual science</a:t>
                      </a:r>
                      <a:r>
                        <a:rPr lang="en-US" altLang="ko-KR" sz="700" b="0" i="0" dirty="0">
                          <a:solidFill>
                            <a:srgbClr val="222222"/>
                          </a:solidFill>
                          <a:effectLst/>
                          <a:latin typeface="+mn-ea"/>
                          <a:ea typeface="+mn-ea"/>
                        </a:rPr>
                        <a:t> 52.11 (2011): 8174-8178.</a:t>
                      </a:r>
                      <a:endParaRPr lang="en-US" altLang="ko-KR" sz="1000" b="0" i="0" u="none" strike="noStrike" kern="1200" baseline="0" dirty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baseline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-</a:t>
                      </a:r>
                      <a:r>
                        <a:rPr lang="ko-KR" altLang="en-US" sz="1000" b="0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황반</a:t>
                      </a: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색소 밀도 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27% </a:t>
                      </a: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증가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!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dirty="0">
                          <a:solidFill>
                            <a:srgbClr val="222222"/>
                          </a:solidFill>
                          <a:latin typeface="+mn-ea"/>
                          <a:ea typeface="+mn-ea"/>
                        </a:rPr>
                        <a:t>출처</a:t>
                      </a:r>
                      <a:r>
                        <a:rPr lang="en-US" altLang="ko-KR" sz="700" dirty="0">
                          <a:solidFill>
                            <a:srgbClr val="222222"/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en-US" altLang="ko-KR" sz="700" b="0" i="0" dirty="0">
                          <a:solidFill>
                            <a:srgbClr val="222222"/>
                          </a:solidFill>
                          <a:effectLst/>
                          <a:latin typeface="+mn-ea"/>
                          <a:ea typeface="+mn-ea"/>
                        </a:rPr>
                        <a:t>Sawa, Miki, et al. "Effects of a lutein supplement on the plasma lutein concentration and macular pigment in patients with central serous chorioretinopathy." </a:t>
                      </a:r>
                      <a:r>
                        <a:rPr lang="en-US" altLang="ko-KR" sz="700" b="0" i="1" dirty="0">
                          <a:solidFill>
                            <a:srgbClr val="222222"/>
                          </a:solidFill>
                          <a:effectLst/>
                          <a:latin typeface="+mn-ea"/>
                          <a:ea typeface="+mn-ea"/>
                        </a:rPr>
                        <a:t>Investigative Ophthalmology &amp; Visual Science</a:t>
                      </a:r>
                      <a:r>
                        <a:rPr lang="en-US" altLang="ko-KR" sz="700" b="0" i="0" dirty="0">
                          <a:solidFill>
                            <a:srgbClr val="222222"/>
                          </a:solidFill>
                          <a:effectLst/>
                          <a:latin typeface="+mn-ea"/>
                          <a:ea typeface="+mn-ea"/>
                        </a:rPr>
                        <a:t> 55.8 (2014): 5238-5244.</a:t>
                      </a:r>
                      <a:endParaRPr lang="en-US" altLang="ko-KR" sz="1000" b="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baseline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-</a:t>
                      </a:r>
                      <a:r>
                        <a:rPr lang="ko-KR" altLang="en-US" sz="1000" b="0" i="0" u="none" strike="noStrike" kern="1200" baseline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혈장 </a:t>
                      </a:r>
                      <a:r>
                        <a:rPr lang="ko-KR" altLang="en-US" sz="1000" b="0" i="0" u="none" strike="noStrike" kern="1200" baseline="0" dirty="0" err="1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루테인</a:t>
                      </a:r>
                      <a:r>
                        <a:rPr lang="ko-KR" altLang="en-US" sz="1000" b="0" i="0" u="none" strike="noStrike" kern="1200" baseline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 농도 증가</a:t>
                      </a:r>
                      <a:r>
                        <a:rPr lang="en-US" altLang="ko-KR" sz="1000" b="0" i="0" u="none" strike="noStrike" kern="1200" baseline="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! 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-</a:t>
                      </a:r>
                      <a:r>
                        <a:rPr lang="ko-KR" altLang="en-US" sz="1000" b="0" i="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눈 건강 관련 지표개선 확인 </a:t>
                      </a:r>
                      <a:endParaRPr lang="en-US" altLang="ko-KR" sz="1000" b="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눈 건강 더 늦기 전에 관리하세요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기능성 원료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</a:t>
                      </a: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000" b="0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루테인의</a:t>
                      </a: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인체적용시험결과 </a:t>
                      </a:r>
                      <a:endParaRPr lang="en-US" altLang="ko-KR" sz="1000" b="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ko-KR" altLang="en-US" sz="1000" dirty="0" err="1">
                          <a:latin typeface="+mn-ea"/>
                          <a:ea typeface="+mn-ea"/>
                        </a:rPr>
                        <a:t>황반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 색소 밀도 증가와</a:t>
                      </a:r>
                      <a:endParaRPr lang="en-US" altLang="ko-KR" sz="1000" dirty="0">
                        <a:latin typeface="+mn-ea"/>
                        <a:ea typeface="+mn-ea"/>
                      </a:endParaRPr>
                    </a:p>
                    <a:p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혈장 </a:t>
                      </a:r>
                      <a:r>
                        <a:rPr lang="ko-KR" altLang="en-US" sz="1000" dirty="0" err="1">
                          <a:latin typeface="+mn-ea"/>
                          <a:ea typeface="+mn-ea"/>
                        </a:rPr>
                        <a:t>루테인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 농도 증가 등</a:t>
                      </a:r>
                      <a:endParaRPr lang="en-US" altLang="ko-KR" sz="1000" dirty="0">
                        <a:latin typeface="+mn-ea"/>
                        <a:ea typeface="+mn-ea"/>
                      </a:endParaRPr>
                    </a:p>
                    <a:p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눈 건강 관련 지표개선을 확인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!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8988272"/>
                  </a:ext>
                </a:extLst>
              </a:tr>
            </a:tbl>
          </a:graphicData>
        </a:graphic>
      </p:graphicFrame>
      <p:sp>
        <p:nvSpPr>
          <p:cNvPr id="6" name="직사각형 5">
            <a:extLst>
              <a:ext uri="{FF2B5EF4-FFF2-40B4-BE49-F238E27FC236}">
                <a16:creationId xmlns:a16="http://schemas.microsoft.com/office/drawing/2014/main" id="{F4706CEF-CE12-60E7-42A9-532CB16DD588}"/>
              </a:ext>
            </a:extLst>
          </p:cNvPr>
          <p:cNvSpPr/>
          <p:nvPr/>
        </p:nvSpPr>
        <p:spPr>
          <a:xfrm>
            <a:off x="431329" y="9895"/>
            <a:ext cx="252024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ko-KR" sz="1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</a:t>
            </a:r>
            <a:r>
              <a:rPr lang="ko-KR" altLang="en-US" sz="1600" b="1" dirty="0"/>
              <a:t>안국 </a:t>
            </a:r>
            <a:r>
              <a:rPr lang="ko-KR" altLang="en-US" sz="1600" b="1" dirty="0" err="1"/>
              <a:t>눈건강</a:t>
            </a:r>
            <a:r>
              <a:rPr lang="ko-KR" altLang="en-US" sz="1600" b="1" dirty="0"/>
              <a:t> </a:t>
            </a:r>
            <a:r>
              <a:rPr lang="en-US" altLang="ko-KR" sz="1600" b="1" dirty="0"/>
              <a:t>&amp; </a:t>
            </a:r>
            <a:r>
              <a:rPr lang="ko-KR" altLang="en-US" sz="1600" b="1" dirty="0" err="1"/>
              <a:t>혈당케어</a:t>
            </a:r>
            <a:endParaRPr lang="en-US" altLang="ko-KR" sz="1600" b="1" dirty="0"/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D2E2E7C9-0CE7-0331-77D6-0F6BCE62F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8476" y="2406599"/>
            <a:ext cx="1093899" cy="559542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5F88F688-479A-400A-4FA4-E22FA1341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26" y="6283069"/>
            <a:ext cx="1099580" cy="35467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B657E111-A79A-2E78-EE38-EC2E548AF1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5659" y="5968496"/>
            <a:ext cx="1259044" cy="669243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9E4873D9-657E-CB80-B834-63E602C89A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2206" y="5968496"/>
            <a:ext cx="1163453" cy="669243"/>
          </a:xfrm>
          <a:prstGeom prst="rect">
            <a:avLst/>
          </a:prstGeom>
        </p:spPr>
      </p:pic>
      <p:grpSp>
        <p:nvGrpSpPr>
          <p:cNvPr id="24" name="그룹 23">
            <a:extLst>
              <a:ext uri="{FF2B5EF4-FFF2-40B4-BE49-F238E27FC236}">
                <a16:creationId xmlns:a16="http://schemas.microsoft.com/office/drawing/2014/main" id="{07923234-7FB6-0BC9-F431-2D67716CF754}"/>
              </a:ext>
            </a:extLst>
          </p:cNvPr>
          <p:cNvGrpSpPr/>
          <p:nvPr/>
        </p:nvGrpSpPr>
        <p:grpSpPr>
          <a:xfrm>
            <a:off x="3421920" y="3891860"/>
            <a:ext cx="577322" cy="1038897"/>
            <a:chOff x="6981718" y="972783"/>
            <a:chExt cx="3514263" cy="5668659"/>
          </a:xfrm>
        </p:grpSpPr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id="{4677293E-A59E-A800-0B30-530E8C2AB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81718" y="972783"/>
              <a:ext cx="3514263" cy="5668659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2AF52C7-3490-4F34-8A7B-F7919693984B}"/>
                </a:ext>
              </a:extLst>
            </p:cNvPr>
            <p:cNvSpPr txBox="1"/>
            <p:nvPr/>
          </p:nvSpPr>
          <p:spPr>
            <a:xfrm>
              <a:off x="7082117" y="1219199"/>
              <a:ext cx="699247" cy="60063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ko-KR" altLang="en-US" dirty="0"/>
            </a:p>
          </p:txBody>
        </p:sp>
      </p:grpSp>
      <p:pic>
        <p:nvPicPr>
          <p:cNvPr id="9" name="그림 8">
            <a:extLst>
              <a:ext uri="{FF2B5EF4-FFF2-40B4-BE49-F238E27FC236}">
                <a16:creationId xmlns:a16="http://schemas.microsoft.com/office/drawing/2014/main" id="{CEEA7843-7715-7496-4627-04816EE599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9884" y="1207323"/>
            <a:ext cx="1084072" cy="584699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1588889F-87CD-ACEC-D87A-34AB8E5873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70150" y="1207909"/>
            <a:ext cx="1113605" cy="58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589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DAE54A-E4CB-9D9E-34D5-DF23A9CA8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57">
            <a:extLst>
              <a:ext uri="{FF2B5EF4-FFF2-40B4-BE49-F238E27FC236}">
                <a16:creationId xmlns:a16="http://schemas.microsoft.com/office/drawing/2014/main" id="{DFC3F28F-8EF2-826C-BB4E-EAC7E3E9F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26" y="0"/>
            <a:ext cx="196643" cy="32618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1pPr>
            <a:lvl2pPr marL="742950" indent="-28575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2pPr>
            <a:lvl3pPr marL="1143000" indent="-22860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3pPr>
            <a:lvl4pPr marL="1600200" indent="-22860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4pPr>
            <a:lvl5pPr marL="2057400" indent="-22860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9pPr>
          </a:lstStyle>
          <a:p>
            <a:pPr eaLnBrk="1" hangingPunct="1"/>
            <a:endParaRPr lang="ko-KR" altLang="en-US" sz="482" dirty="0">
              <a:latin typeface="+mn-lt"/>
            </a:endParaRPr>
          </a:p>
        </p:txBody>
      </p:sp>
      <p:sp>
        <p:nvSpPr>
          <p:cNvPr id="14" name="Rectangle 1158">
            <a:extLst>
              <a:ext uri="{FF2B5EF4-FFF2-40B4-BE49-F238E27FC236}">
                <a16:creationId xmlns:a16="http://schemas.microsoft.com/office/drawing/2014/main" id="{6B389063-5058-169C-2CBC-C65EDC60F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6184"/>
            <a:ext cx="9906000" cy="9182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anchor="ctr"/>
          <a:lstStyle>
            <a:lvl1pPr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1pPr>
            <a:lvl2pPr marL="742950" indent="-28575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2pPr>
            <a:lvl3pPr marL="1143000" indent="-22860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3pPr>
            <a:lvl4pPr marL="1600200" indent="-22860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4pPr>
            <a:lvl5pPr marL="2057400" indent="-22860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9pPr>
          </a:lstStyle>
          <a:p>
            <a:pPr eaLnBrk="1" hangingPunct="1"/>
            <a:endParaRPr lang="ko-KR" altLang="en-US" sz="482">
              <a:latin typeface="+mn-lt"/>
            </a:endParaRPr>
          </a:p>
        </p:txBody>
      </p:sp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3C66B5D0-0F4F-B22E-8D2B-3C8F98CAB2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916960"/>
              </p:ext>
            </p:extLst>
          </p:nvPr>
        </p:nvGraphicFramePr>
        <p:xfrm>
          <a:off x="286264" y="451787"/>
          <a:ext cx="9352005" cy="630831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609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443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3354">
                  <a:extLst>
                    <a:ext uri="{9D8B030D-6E8A-4147-A177-3AD203B41FA5}">
                      <a16:colId xmlns:a16="http://schemas.microsoft.com/office/drawing/2014/main" val="1997887844"/>
                    </a:ext>
                  </a:extLst>
                </a:gridCol>
                <a:gridCol w="2823354">
                  <a:extLst>
                    <a:ext uri="{9D8B030D-6E8A-4147-A177-3AD203B41FA5}">
                      <a16:colId xmlns:a16="http://schemas.microsoft.com/office/drawing/2014/main" val="385403355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영상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자막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오디오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823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/>
                        <a:t>14</a:t>
                      </a:r>
                      <a:endParaRPr lang="ko-KR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기사 보여주고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000" b="1" i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당뇨인 </a:t>
                      </a:r>
                      <a:r>
                        <a:rPr lang="en-US" altLang="ko-KR" sz="1000" b="1" i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2000</a:t>
                      </a:r>
                      <a:r>
                        <a:rPr lang="ko-KR" altLang="en-US" sz="1000" b="1" i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만 명 시대</a:t>
                      </a:r>
                      <a:r>
                        <a:rPr lang="en-US" altLang="ko-KR" sz="1000" b="1" i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… </a:t>
                      </a:r>
                      <a:r>
                        <a:rPr lang="ko-KR" altLang="en-US" sz="1000" b="1" i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노후 건강 위협하는 ‘혈당의 습격’</a:t>
                      </a:r>
                      <a:endParaRPr lang="en-US" altLang="ko-KR" sz="1000" b="1" i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l"/>
                      <a:r>
                        <a:rPr lang="en-US" altLang="ko-KR" sz="700" b="0" i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hlinkClick r:id="rId3"/>
                        </a:rPr>
                        <a:t>https://bravo.etoday.co.kr/view/atc_view/15480</a:t>
                      </a:r>
                      <a:endParaRPr lang="ko-KR" altLang="en-US" sz="700" b="0" i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2024-07-01 </a:t>
                      </a:r>
                      <a:r>
                        <a:rPr lang="ko-KR" altLang="en-US" sz="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브라보마이라이프</a:t>
                      </a:r>
                      <a:endParaRPr lang="en-US" altLang="ko-KR" sz="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혈당 치솟아 혼수상태로 온다</a:t>
                      </a:r>
                      <a:r>
                        <a:rPr lang="en-US" altLang="ko-KR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…</a:t>
                      </a:r>
                      <a:r>
                        <a:rPr lang="ko-KR" altLang="en-US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7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  <a:hlinkClick r:id="rId4"/>
                        </a:rPr>
                        <a:t>https://www.joongang.co.kr/article/25284927</a:t>
                      </a:r>
                      <a:endParaRPr lang="en-US" altLang="ko-KR" sz="700" b="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2024-10-26</a:t>
                      </a:r>
                      <a:r>
                        <a:rPr lang="ko-KR" altLang="en-US" sz="8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중앙일보</a:t>
                      </a:r>
                      <a:endParaRPr lang="en-US" altLang="ko-KR" sz="800" b="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i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요즘 건강관리 트렌드는 </a:t>
                      </a:r>
                      <a:r>
                        <a:rPr lang="en-US" altLang="ko-KR" sz="1000" b="1" i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'</a:t>
                      </a:r>
                      <a:r>
                        <a:rPr lang="ko-KR" altLang="en-US" sz="1000" b="1" i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혈당</a:t>
                      </a:r>
                      <a:r>
                        <a:rPr lang="en-US" altLang="ko-KR" sz="1000" b="1" i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'…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0" kern="1200" baseline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  <a:hlinkClick r:id="rId5"/>
                        </a:rPr>
                        <a:t>https://news.jtbc.co.kr/article/NB12224521?influxDiv=NAVER</a:t>
                      </a:r>
                      <a:endParaRPr lang="en-US" altLang="ko-KR" sz="700" b="0" kern="120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2024-11-26 </a:t>
                      </a:r>
                      <a:r>
                        <a:rPr lang="en-US" altLang="ko-KR" sz="800" b="0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jtbc</a:t>
                      </a:r>
                      <a:r>
                        <a:rPr lang="en-US" altLang="ko-KR" sz="8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news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조용히 무서운 혈당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!</a:t>
                      </a:r>
                    </a:p>
                    <a:p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관리할 수 있나요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0175481"/>
                  </a:ext>
                </a:extLst>
              </a:tr>
              <a:tr h="74341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/>
                        <a:t>15</a:t>
                      </a:r>
                      <a:endParaRPr lang="ko-KR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글씨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CG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강조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그래프 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CG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모습 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세명모델이 서서 차례로 제품 앞으로 내미는 모습 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또 혈당관리는 따로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?</a:t>
                      </a:r>
                    </a:p>
                    <a:p>
                      <a:r>
                        <a:rPr lang="ko-KR" altLang="en-US" sz="1000" b="0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바나바잎</a:t>
                      </a: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추출물로 혈당걱정 뚝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!</a:t>
                      </a:r>
                    </a:p>
                    <a:p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기능성원료 </a:t>
                      </a:r>
                      <a:r>
                        <a:rPr lang="ko-KR" altLang="en-US" sz="1000" b="0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바나바잎</a:t>
                      </a: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추출물의 </a:t>
                      </a:r>
                      <a:endParaRPr lang="en-US" altLang="ko-KR" sz="1000" b="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인체 적용시험결과</a:t>
                      </a:r>
                      <a:endParaRPr lang="en-US" altLang="ko-KR" sz="1000" b="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-</a:t>
                      </a: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식후 혈당 감소까지 확인</a:t>
                      </a:r>
                      <a:endParaRPr lang="en-US" altLang="ko-KR" sz="1000" b="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/>
                        <a:t>눈 건강과 혈당 관리</a:t>
                      </a:r>
                      <a:r>
                        <a:rPr lang="en-US" altLang="ko-KR" sz="1000" dirty="0"/>
                        <a:t>, </a:t>
                      </a:r>
                      <a:r>
                        <a:rPr lang="ko-KR" altLang="en-US" sz="1000" dirty="0"/>
                        <a:t>두 마리 토끼를 잡아라</a:t>
                      </a:r>
                      <a:r>
                        <a:rPr lang="en-US" altLang="ko-KR" sz="1000" dirty="0"/>
                        <a:t>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또 혈당관리는 따로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?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바나바잎</a:t>
                      </a: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추출물로 이제 혈당걱정까지 뚝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! 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기능성원료 </a:t>
                      </a:r>
                      <a:r>
                        <a:rPr lang="ko-KR" altLang="en-US" sz="1000" b="0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바나바잎</a:t>
                      </a: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추출물의 인체 적용시험결과 식후 혈당 감소를 확인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!</a:t>
                      </a:r>
                    </a:p>
                    <a:p>
                      <a:r>
                        <a:rPr lang="ko-KR" altLang="en-US" sz="1000" dirty="0"/>
                        <a:t>눈 건강과 혈당 관리</a:t>
                      </a:r>
                      <a:r>
                        <a:rPr lang="en-US" altLang="ko-KR" sz="1000" dirty="0"/>
                        <a:t>, </a:t>
                      </a:r>
                      <a:r>
                        <a:rPr lang="ko-KR" altLang="en-US" sz="1000" dirty="0"/>
                        <a:t>두 마리 토끼를 잡아라</a:t>
                      </a:r>
                      <a:r>
                        <a:rPr lang="en-US" altLang="ko-KR" sz="1000" dirty="0"/>
                        <a:t>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7500490"/>
                  </a:ext>
                </a:extLst>
              </a:tr>
              <a:tr h="61457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/>
                        <a:t>16</a:t>
                      </a:r>
                      <a:endParaRPr lang="ko-KR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이서진 인터뷰 </a:t>
                      </a:r>
                      <a:endParaRPr lang="en-US" altLang="ko-KR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이젠 매일 </a:t>
                      </a:r>
                      <a:r>
                        <a:rPr kumimoji="0" lang="ko-KR" altLang="en-US" sz="1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안국루테인</a:t>
                      </a:r>
                      <a:r>
                        <a:rPr kumimoji="0" lang="ko-KR" alt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챙겨먹지 않으면 저도 뭔가 허전하답니다</a:t>
                      </a:r>
                      <a:endParaRPr kumimoji="0" lang="en-US" altLang="ko-K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이젠 매일 </a:t>
                      </a:r>
                      <a:r>
                        <a:rPr kumimoji="0" lang="ko-KR" altLang="en-US" sz="1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안국루테인</a:t>
                      </a:r>
                      <a:r>
                        <a:rPr kumimoji="0" lang="ko-KR" alt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 챙겨먹지 않으면 저도 뭔가 허전하답니다</a:t>
                      </a:r>
                      <a:endParaRPr kumimoji="0" lang="en-US" altLang="ko-K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095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/>
                        <a:t>17</a:t>
                      </a:r>
                      <a:endParaRPr lang="ko-KR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마리골드꽃에서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원료 추출하는 듯한 모습 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제품 한 알 강조 모습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눈알에 빛이 들어가는 모습 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 err="1">
                          <a:latin typeface="+mn-ea"/>
                          <a:ea typeface="+mn-ea"/>
                        </a:rPr>
                        <a:t>마리골드꽃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1kg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에서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단 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0.003kg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만 추출되는 귀한 원료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! 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높은 순도 </a:t>
                      </a:r>
                      <a:r>
                        <a:rPr lang="ko-KR" altLang="en-US" sz="1000" dirty="0" err="1">
                          <a:latin typeface="+mn-ea"/>
                          <a:ea typeface="+mn-ea"/>
                        </a:rPr>
                        <a:t>루테인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20mg 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듬뿍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! 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 err="1">
                          <a:latin typeface="+mn-ea"/>
                          <a:ea typeface="+mn-ea"/>
                        </a:rPr>
                        <a:t>식약처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 하루 권장섭취량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100%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 충족</a:t>
                      </a:r>
                      <a:endParaRPr lang="en-US" altLang="ko-KR" sz="1000" dirty="0"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dirty="0">
                          <a:latin typeface="+mn-ea"/>
                          <a:ea typeface="+mn-ea"/>
                        </a:rPr>
                        <a:t>노화로 인해 감소될 수 있는 </a:t>
                      </a:r>
                      <a:endParaRPr lang="en-US" altLang="ko-KR" sz="1000" b="0" dirty="0"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dirty="0" err="1">
                          <a:latin typeface="+mn-ea"/>
                          <a:ea typeface="+mn-ea"/>
                        </a:rPr>
                        <a:t>황반색소밀도를</a:t>
                      </a:r>
                      <a:r>
                        <a:rPr lang="ko-KR" altLang="en-US" sz="1000" b="0" dirty="0">
                          <a:latin typeface="+mn-ea"/>
                          <a:ea typeface="+mn-ea"/>
                        </a:rPr>
                        <a:t> 유지하여 눈 건강에 도움</a:t>
                      </a:r>
                      <a:endParaRPr lang="en-US" altLang="ko-KR" sz="10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 err="1">
                          <a:latin typeface="+mn-ea"/>
                          <a:ea typeface="+mn-ea"/>
                        </a:rPr>
                        <a:t>마리골드꽃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1kg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에서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단 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0.003kg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만 추출되는 귀한 원료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! 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높은 순도 </a:t>
                      </a:r>
                      <a:r>
                        <a:rPr lang="ko-KR" altLang="en-US" sz="1000" dirty="0" err="1">
                          <a:latin typeface="+mn-ea"/>
                          <a:ea typeface="+mn-ea"/>
                        </a:rPr>
                        <a:t>루테인을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 한 알에 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20mg 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듬뿍 담아</a:t>
                      </a:r>
                      <a:endParaRPr lang="en-US" altLang="ko-KR" sz="1000" dirty="0"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 err="1">
                          <a:latin typeface="+mn-ea"/>
                          <a:ea typeface="+mn-ea"/>
                        </a:rPr>
                        <a:t>식약처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 하루 권장 섭취량 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100%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를 충족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!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dirty="0">
                          <a:latin typeface="+mn-ea"/>
                          <a:ea typeface="+mn-ea"/>
                        </a:rPr>
                        <a:t>노화로 인해 감소될 수 있는 </a:t>
                      </a:r>
                      <a:r>
                        <a:rPr lang="ko-KR" altLang="en-US" sz="1000" b="0" dirty="0" err="1">
                          <a:latin typeface="+mn-ea"/>
                          <a:ea typeface="+mn-ea"/>
                        </a:rPr>
                        <a:t>황반색소밀도를</a:t>
                      </a:r>
                      <a:r>
                        <a:rPr lang="ko-KR" altLang="en-US" sz="1000" b="0" dirty="0">
                          <a:latin typeface="+mn-ea"/>
                          <a:ea typeface="+mn-ea"/>
                        </a:rPr>
                        <a:t> 유지하여 눈 건강에 도움</a:t>
                      </a:r>
                      <a:r>
                        <a:rPr lang="en-US" altLang="ko-KR" sz="1000" b="0" dirty="0">
                          <a:latin typeface="+mn-ea"/>
                          <a:ea typeface="+mn-ea"/>
                        </a:rPr>
                        <a:t>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2116106"/>
                  </a:ext>
                </a:extLst>
              </a:tr>
              <a:tr h="147003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/>
                        <a:t>18</a:t>
                      </a:r>
                      <a:endParaRPr lang="ko-KR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바나바잎에서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추출되는 듯한 모습 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#4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가지 성분 그래픽 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인체에 빛이 들어가는 모습 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o-KR" altLang="en-US" sz="1000" b="0" dirty="0">
                          <a:latin typeface="+mn-ea"/>
                          <a:ea typeface="+mn-ea"/>
                        </a:rPr>
                        <a:t>식후 혈당상승 억제에 도움을 줄 수 있는 </a:t>
                      </a:r>
                      <a:endParaRPr lang="en-US" altLang="ko-KR" sz="1000" b="0" dirty="0">
                        <a:latin typeface="+mn-ea"/>
                        <a:ea typeface="+mn-ea"/>
                      </a:endParaRPr>
                    </a:p>
                    <a:p>
                      <a:r>
                        <a:rPr lang="ko-KR" altLang="en-US" sz="1000" b="0" dirty="0" err="1">
                          <a:latin typeface="+mn-ea"/>
                          <a:ea typeface="+mn-ea"/>
                        </a:rPr>
                        <a:t>바나바잎</a:t>
                      </a:r>
                      <a:r>
                        <a:rPr lang="ko-KR" altLang="en-US" sz="1000" b="0" dirty="0">
                          <a:latin typeface="+mn-ea"/>
                          <a:ea typeface="+mn-ea"/>
                        </a:rPr>
                        <a:t> 추출물 </a:t>
                      </a:r>
                      <a:r>
                        <a:rPr lang="en-US" altLang="ko-KR" sz="1000" b="0" dirty="0">
                          <a:latin typeface="+mn-ea"/>
                          <a:ea typeface="+mn-ea"/>
                        </a:rPr>
                        <a:t>0.45mg </a:t>
                      </a:r>
                    </a:p>
                    <a:p>
                      <a:endParaRPr lang="en-US" altLang="ko-KR" sz="1000" b="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algn="l" latinLnBrk="1"/>
                      <a:r>
                        <a:rPr lang="ko-KR" altLang="en-US" sz="1000" b="0" dirty="0">
                          <a:latin typeface="+mn-ea"/>
                          <a:ea typeface="+mn-ea"/>
                        </a:rPr>
                        <a:t>비타민 </a:t>
                      </a:r>
                      <a:r>
                        <a:rPr lang="en-US" altLang="ko-KR" sz="1000" b="0" dirty="0">
                          <a:latin typeface="+mn-ea"/>
                          <a:ea typeface="+mn-ea"/>
                        </a:rPr>
                        <a:t>D(3 mcg), </a:t>
                      </a: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비타민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C(30 mg), </a:t>
                      </a:r>
                      <a:r>
                        <a:rPr lang="ko-KR" altLang="en-US" sz="1000" b="0" dirty="0">
                          <a:latin typeface="+mn-ea"/>
                          <a:ea typeface="+mn-ea"/>
                        </a:rPr>
                        <a:t>비타민</a:t>
                      </a:r>
                      <a:r>
                        <a:rPr lang="en-US" altLang="ko-KR" sz="1000" b="0" dirty="0">
                          <a:latin typeface="+mn-ea"/>
                          <a:ea typeface="+mn-ea"/>
                        </a:rPr>
                        <a:t> E(3.3 mg a-TE), </a:t>
                      </a:r>
                      <a:r>
                        <a:rPr lang="ko-KR" altLang="en-US" sz="1000" b="0" dirty="0">
                          <a:latin typeface="+mn-ea"/>
                          <a:ea typeface="+mn-ea"/>
                        </a:rPr>
                        <a:t>아연</a:t>
                      </a:r>
                      <a:r>
                        <a:rPr lang="en-US" altLang="ko-KR" sz="1000" b="0" dirty="0">
                          <a:latin typeface="+mn-ea"/>
                          <a:ea typeface="+mn-ea"/>
                        </a:rPr>
                        <a:t>(2.55 mg)</a:t>
                      </a:r>
                    </a:p>
                    <a:p>
                      <a:pPr algn="l" latinLnBrk="1"/>
                      <a:r>
                        <a:rPr lang="ko-KR" altLang="en-US" sz="1000" b="0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눈건강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! </a:t>
                      </a:r>
                      <a:r>
                        <a:rPr lang="ko-KR" altLang="en-US" sz="1000" b="0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혈당케어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! </a:t>
                      </a: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항산화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! </a:t>
                      </a: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정상적인 면역기능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!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이 모두를 하나로 관리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! 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단 하나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!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여기에 </a:t>
                      </a:r>
                      <a:r>
                        <a:rPr lang="ko-KR" altLang="en-US" sz="1000" b="0" dirty="0">
                          <a:latin typeface="+mn-ea"/>
                          <a:ea typeface="+mn-ea"/>
                        </a:rPr>
                        <a:t>식후 혈당상승 억제에 도움을 줄 수 있는 </a:t>
                      </a:r>
                      <a:r>
                        <a:rPr lang="ko-KR" altLang="en-US" sz="1000" b="0" dirty="0" err="1">
                          <a:latin typeface="+mn-ea"/>
                          <a:ea typeface="+mn-ea"/>
                        </a:rPr>
                        <a:t>바나바잎</a:t>
                      </a:r>
                      <a:r>
                        <a:rPr lang="ko-KR" altLang="en-US" sz="1000" b="0" dirty="0">
                          <a:latin typeface="+mn-ea"/>
                          <a:ea typeface="+mn-ea"/>
                        </a:rPr>
                        <a:t> 추출물 함유</a:t>
                      </a:r>
                      <a:r>
                        <a:rPr lang="en-US" altLang="ko-KR" sz="1000" b="0" dirty="0">
                          <a:latin typeface="+mn-ea"/>
                          <a:ea typeface="+mn-ea"/>
                        </a:rPr>
                        <a:t>!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dirty="0"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비타민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D, 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비타민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 C, 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비타민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 E, 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아연까지</a:t>
                      </a:r>
                      <a:endParaRPr lang="en-US" altLang="ko-KR" sz="1000" dirty="0"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 err="1">
                          <a:latin typeface="+mn-ea"/>
                          <a:ea typeface="+mn-ea"/>
                        </a:rPr>
                        <a:t>눈건강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! </a:t>
                      </a:r>
                      <a:r>
                        <a:rPr lang="ko-KR" altLang="en-US" sz="1000" dirty="0" err="1">
                          <a:latin typeface="+mn-ea"/>
                          <a:ea typeface="+mn-ea"/>
                        </a:rPr>
                        <a:t>혈당케어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! 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항산화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!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 정상적인 면역기능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!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이 모두를 하나로 관리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! 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단 하나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!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4776953"/>
                  </a:ext>
                </a:extLst>
              </a:tr>
            </a:tbl>
          </a:graphicData>
        </a:graphic>
      </p:graphicFrame>
      <p:sp>
        <p:nvSpPr>
          <p:cNvPr id="6" name="직사각형 5">
            <a:extLst>
              <a:ext uri="{FF2B5EF4-FFF2-40B4-BE49-F238E27FC236}">
                <a16:creationId xmlns:a16="http://schemas.microsoft.com/office/drawing/2014/main" id="{5EA95758-A3F0-5BDB-B073-A9008A686096}"/>
              </a:ext>
            </a:extLst>
          </p:cNvPr>
          <p:cNvSpPr/>
          <p:nvPr/>
        </p:nvSpPr>
        <p:spPr>
          <a:xfrm>
            <a:off x="431329" y="9895"/>
            <a:ext cx="252024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ko-KR" sz="1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</a:t>
            </a:r>
            <a:r>
              <a:rPr lang="ko-KR" altLang="en-US" sz="1600" b="1" dirty="0"/>
              <a:t>안국 </a:t>
            </a:r>
            <a:r>
              <a:rPr lang="ko-KR" altLang="en-US" sz="1600" b="1" dirty="0" err="1"/>
              <a:t>눈건강</a:t>
            </a:r>
            <a:r>
              <a:rPr lang="ko-KR" altLang="en-US" sz="1600" b="1" dirty="0"/>
              <a:t> </a:t>
            </a:r>
            <a:r>
              <a:rPr lang="en-US" altLang="ko-KR" sz="1600" b="1" dirty="0"/>
              <a:t>&amp; </a:t>
            </a:r>
            <a:r>
              <a:rPr lang="ko-KR" altLang="en-US" sz="1600" b="1" dirty="0" err="1"/>
              <a:t>혈당케어</a:t>
            </a:r>
            <a:endParaRPr lang="en-US" altLang="ko-KR" sz="1600" b="1" dirty="0"/>
          </a:p>
        </p:txBody>
      </p:sp>
      <p:pic>
        <p:nvPicPr>
          <p:cNvPr id="31" name="그림 30">
            <a:extLst>
              <a:ext uri="{FF2B5EF4-FFF2-40B4-BE49-F238E27FC236}">
                <a16:creationId xmlns:a16="http://schemas.microsoft.com/office/drawing/2014/main" id="{4F8923BD-892E-DA12-73F1-7D07613FCE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3083" y="4728189"/>
            <a:ext cx="1031291" cy="543324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3D0726D8-FFC4-D4BB-F729-130AABF8EA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399" y="4694413"/>
            <a:ext cx="998187" cy="577100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655BD701-DBBA-75BE-D0DC-3ECEF40857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2586" y="4694414"/>
            <a:ext cx="1110497" cy="5771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08D9543-BCDD-5984-E4E2-34C6844E4D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33083" y="6174932"/>
            <a:ext cx="1031291" cy="556909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FA183F38-A5DF-934C-A5FB-400D89DA30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3575" y="6188647"/>
            <a:ext cx="969508" cy="557799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3DF85FC9-0BF4-3919-E699-A8E482725F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05030" y="3605946"/>
            <a:ext cx="977832" cy="50431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CD138C64-9792-4542-97C4-8DBE631163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22586" y="2821887"/>
            <a:ext cx="1259044" cy="66470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C51CF576-C3ED-E745-B5FD-7D8D044124F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51571" y="2787466"/>
            <a:ext cx="994316" cy="70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401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876583-616D-8791-6E6C-8E1669671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57">
            <a:extLst>
              <a:ext uri="{FF2B5EF4-FFF2-40B4-BE49-F238E27FC236}">
                <a16:creationId xmlns:a16="http://schemas.microsoft.com/office/drawing/2014/main" id="{D801A5C5-700F-DD35-A7BD-A79E84218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26" y="0"/>
            <a:ext cx="196643" cy="32618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1pPr>
            <a:lvl2pPr marL="742950" indent="-28575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2pPr>
            <a:lvl3pPr marL="1143000" indent="-22860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3pPr>
            <a:lvl4pPr marL="1600200" indent="-22860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4pPr>
            <a:lvl5pPr marL="2057400" indent="-22860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9pPr>
          </a:lstStyle>
          <a:p>
            <a:pPr eaLnBrk="1" hangingPunct="1"/>
            <a:endParaRPr lang="ko-KR" altLang="en-US" sz="482" dirty="0">
              <a:latin typeface="+mn-lt"/>
            </a:endParaRPr>
          </a:p>
        </p:txBody>
      </p:sp>
      <p:sp>
        <p:nvSpPr>
          <p:cNvPr id="14" name="Rectangle 1158">
            <a:extLst>
              <a:ext uri="{FF2B5EF4-FFF2-40B4-BE49-F238E27FC236}">
                <a16:creationId xmlns:a16="http://schemas.microsoft.com/office/drawing/2014/main" id="{53B750D0-952E-5013-416D-9A5FC591F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6184"/>
            <a:ext cx="9906000" cy="9182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anchor="ctr"/>
          <a:lstStyle>
            <a:lvl1pPr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1pPr>
            <a:lvl2pPr marL="742950" indent="-28575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2pPr>
            <a:lvl3pPr marL="1143000" indent="-22860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3pPr>
            <a:lvl4pPr marL="1600200" indent="-22860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4pPr>
            <a:lvl5pPr marL="2057400" indent="-22860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9pPr>
          </a:lstStyle>
          <a:p>
            <a:pPr eaLnBrk="1" hangingPunct="1"/>
            <a:endParaRPr lang="ko-KR" altLang="en-US" sz="482">
              <a:latin typeface="+mn-lt"/>
            </a:endParaRPr>
          </a:p>
        </p:txBody>
      </p:sp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0002C982-7DC0-7D55-B462-0BF3B466DD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4199284"/>
              </p:ext>
            </p:extLst>
          </p:nvPr>
        </p:nvGraphicFramePr>
        <p:xfrm>
          <a:off x="286264" y="451787"/>
          <a:ext cx="9352005" cy="612398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609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443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3354">
                  <a:extLst>
                    <a:ext uri="{9D8B030D-6E8A-4147-A177-3AD203B41FA5}">
                      <a16:colId xmlns:a16="http://schemas.microsoft.com/office/drawing/2014/main" val="1997887844"/>
                    </a:ext>
                  </a:extLst>
                </a:gridCol>
                <a:gridCol w="2823354">
                  <a:extLst>
                    <a:ext uri="{9D8B030D-6E8A-4147-A177-3AD203B41FA5}">
                      <a16:colId xmlns:a16="http://schemas.microsoft.com/office/drawing/2014/main" val="385403355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영상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자막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오디오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003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/>
                        <a:t>19</a:t>
                      </a:r>
                      <a:endParaRPr lang="ko-KR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이서진 </a:t>
                      </a:r>
                      <a:r>
                        <a:rPr lang="ko-KR" altLang="en-US" sz="1000" b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나레이션</a:t>
                      </a:r>
                      <a:endParaRPr lang="en-US" altLang="ko-KR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제품 빠르게 줌인 </a:t>
                      </a:r>
                      <a:endParaRPr lang="en-US" altLang="ko-KR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제품 한 캡슐 손에 들고 있는 모습 </a:t>
                      </a:r>
                      <a:endParaRPr lang="en-US" altLang="ko-KR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섭취하는 모델 모습 </a:t>
                      </a:r>
                      <a:endParaRPr lang="en-US" altLang="ko-KR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o-KR" altLang="en-US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저도 매일 챙겨 먹고 있는 안국 </a:t>
                      </a:r>
                      <a:r>
                        <a:rPr lang="ko-KR" altLang="en-US" sz="1000" b="1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루테인</a:t>
                      </a:r>
                      <a:r>
                        <a:rPr lang="ko-KR" altLang="en-US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endParaRPr lang="en-US" altLang="ko-KR" sz="1000" b="1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ko-KR" altLang="en-US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여러분도 하루 한 알</a:t>
                      </a:r>
                      <a:r>
                        <a:rPr lang="en-US" altLang="ko-KR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! </a:t>
                      </a:r>
                    </a:p>
                    <a:p>
                      <a:r>
                        <a:rPr lang="ko-KR" altLang="en-US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눈 건강 꼭 챙기세요</a:t>
                      </a:r>
                      <a:endParaRPr lang="en-US" altLang="ko-KR" sz="1000" b="1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o-KR" altLang="en-US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저도 매일 챙겨 먹고 있는 안국 </a:t>
                      </a:r>
                      <a:r>
                        <a:rPr lang="ko-KR" altLang="en-US" sz="1000" b="1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루테인</a:t>
                      </a:r>
                      <a:r>
                        <a:rPr lang="ko-KR" altLang="en-US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endParaRPr lang="en-US" altLang="ko-KR" sz="1000" b="1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ko-KR" altLang="en-US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여러분도 하루 한 알</a:t>
                      </a:r>
                      <a:r>
                        <a:rPr lang="en-US" altLang="ko-KR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! </a:t>
                      </a:r>
                    </a:p>
                    <a:p>
                      <a:r>
                        <a:rPr lang="ko-KR" altLang="en-US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눈 건강 꼭 챙기세요</a:t>
                      </a:r>
                      <a:endParaRPr lang="en-US" altLang="ko-KR" sz="1000" b="1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0175481"/>
                  </a:ext>
                </a:extLst>
              </a:tr>
              <a:tr h="147003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/>
                        <a:t>20</a:t>
                      </a:r>
                      <a:endParaRPr lang="ko-KR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눈 침침해 하는 모습 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폰 보는 모습 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밥 먹는 모습 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제품 빠르게 줌인 되는 모습 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한 알 섭취 모습 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o-KR" altLang="en-US" sz="1000" b="0" dirty="0">
                          <a:latin typeface="+mn-ea"/>
                          <a:ea typeface="+mn-ea"/>
                        </a:rPr>
                        <a:t>스마트폰</a:t>
                      </a:r>
                      <a:r>
                        <a:rPr lang="en-US" altLang="ko-KR" sz="1000" b="0" dirty="0">
                          <a:latin typeface="+mn-ea"/>
                          <a:ea typeface="+mn-ea"/>
                        </a:rPr>
                        <a:t>, TV, </a:t>
                      </a:r>
                      <a:r>
                        <a:rPr lang="ko-KR" altLang="en-US" sz="1000" b="0" dirty="0">
                          <a:latin typeface="+mn-ea"/>
                          <a:ea typeface="+mn-ea"/>
                        </a:rPr>
                        <a:t>컴퓨터 사용으로 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혹사되는 눈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! </a:t>
                      </a:r>
                    </a:p>
                    <a:p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나이로 빠르게 감소되는 </a:t>
                      </a:r>
                      <a:r>
                        <a:rPr lang="ko-KR" altLang="en-US" sz="1000" b="0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황반</a:t>
                      </a: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색소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!</a:t>
                      </a:r>
                    </a:p>
                    <a:p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여기에 혈당 걱정까지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! </a:t>
                      </a:r>
                    </a:p>
                    <a:p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더 이상 미룰 수 없습니다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!</a:t>
                      </a:r>
                    </a:p>
                    <a:p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믿을 수 있는 안국 </a:t>
                      </a:r>
                      <a:r>
                        <a:rPr lang="ko-KR" altLang="en-US" sz="1000" dirty="0" err="1">
                          <a:latin typeface="+mn-ea"/>
                          <a:ea typeface="+mn-ea"/>
                        </a:rPr>
                        <a:t>눈건강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&amp; </a:t>
                      </a:r>
                      <a:r>
                        <a:rPr lang="ko-KR" altLang="en-US" sz="1000" dirty="0" err="1">
                          <a:latin typeface="+mn-ea"/>
                          <a:ea typeface="+mn-ea"/>
                        </a:rPr>
                        <a:t>혈당케어로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 </a:t>
                      </a:r>
                      <a:endParaRPr lang="en-US" altLang="ko-KR" sz="1000" dirty="0">
                        <a:latin typeface="+mn-ea"/>
                        <a:ea typeface="+mn-ea"/>
                      </a:endParaRPr>
                    </a:p>
                    <a:p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하루 </a:t>
                      </a:r>
                      <a:r>
                        <a:rPr lang="ko-KR" altLang="en-US" sz="1000" dirty="0" err="1">
                          <a:latin typeface="+mn-ea"/>
                          <a:ea typeface="+mn-ea"/>
                        </a:rPr>
                        <a:t>한알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 똑똑한 관리</a:t>
                      </a: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endParaRPr lang="en-US" altLang="ko-KR" sz="1000" b="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o-KR" altLang="en-US" sz="1000" b="0" dirty="0">
                          <a:latin typeface="+mn-ea"/>
                          <a:ea typeface="+mn-ea"/>
                        </a:rPr>
                        <a:t>침침하고 흐릿하고</a:t>
                      </a:r>
                      <a:endParaRPr lang="en-US" altLang="ko-KR" sz="1000" b="0" dirty="0">
                        <a:latin typeface="+mn-ea"/>
                        <a:ea typeface="+mn-ea"/>
                      </a:endParaRPr>
                    </a:p>
                    <a:p>
                      <a:r>
                        <a:rPr lang="ko-KR" altLang="en-US" sz="1000" b="0" dirty="0">
                          <a:latin typeface="+mn-ea"/>
                          <a:ea typeface="+mn-ea"/>
                        </a:rPr>
                        <a:t>스마트폰</a:t>
                      </a:r>
                      <a:r>
                        <a:rPr lang="en-US" altLang="ko-KR" sz="1000" b="0" dirty="0">
                          <a:latin typeface="+mn-ea"/>
                          <a:ea typeface="+mn-ea"/>
                        </a:rPr>
                        <a:t>, TV, </a:t>
                      </a:r>
                      <a:r>
                        <a:rPr lang="ko-KR" altLang="en-US" sz="1000" b="0" dirty="0">
                          <a:latin typeface="+mn-ea"/>
                          <a:ea typeface="+mn-ea"/>
                        </a:rPr>
                        <a:t>컴퓨터 사용으로 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혹사되는 눈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! </a:t>
                      </a:r>
                    </a:p>
                    <a:p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나이로 빠르게 감소되는 </a:t>
                      </a:r>
                      <a:r>
                        <a:rPr lang="ko-KR" altLang="en-US" sz="1000" b="0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황반</a:t>
                      </a: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색소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!</a:t>
                      </a:r>
                    </a:p>
                    <a:p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여기에 혈당 걱정까지 더해졌다면 더 이상 미룰 수 없습니다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! </a:t>
                      </a:r>
                    </a:p>
                    <a:p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믿을 수 있는 안국 </a:t>
                      </a:r>
                      <a:r>
                        <a:rPr lang="ko-KR" altLang="en-US" sz="1000" dirty="0" err="1">
                          <a:latin typeface="+mn-ea"/>
                          <a:ea typeface="+mn-ea"/>
                        </a:rPr>
                        <a:t>눈건강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&amp; </a:t>
                      </a:r>
                      <a:r>
                        <a:rPr lang="ko-KR" altLang="en-US" sz="1000" dirty="0" err="1">
                          <a:latin typeface="+mn-ea"/>
                          <a:ea typeface="+mn-ea"/>
                        </a:rPr>
                        <a:t>혈당케어로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 </a:t>
                      </a:r>
                      <a:endParaRPr lang="en-US" altLang="ko-KR" sz="1000" dirty="0">
                        <a:latin typeface="+mn-ea"/>
                        <a:ea typeface="+mn-ea"/>
                      </a:endParaRPr>
                    </a:p>
                    <a:p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하루 </a:t>
                      </a:r>
                      <a:r>
                        <a:rPr lang="ko-KR" altLang="en-US" sz="1000" dirty="0" err="1">
                          <a:latin typeface="+mn-ea"/>
                          <a:ea typeface="+mn-ea"/>
                        </a:rPr>
                        <a:t>한알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 똑똑한 관리</a:t>
                      </a: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endParaRPr lang="en-US" altLang="ko-KR" sz="1000" b="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003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/>
                        <a:t>21</a:t>
                      </a:r>
                      <a:endParaRPr lang="ko-KR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할아버지 인터뷰 모습 </a:t>
                      </a:r>
                      <a:endParaRPr lang="en-US" altLang="ko-KR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눈건강도</a:t>
                      </a:r>
                      <a:r>
                        <a:rPr lang="en-US" altLang="ko-KR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!</a:t>
                      </a:r>
                      <a:r>
                        <a:rPr lang="ko-KR" altLang="en-US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혈당도</a:t>
                      </a:r>
                      <a:r>
                        <a:rPr lang="en-US" altLang="ko-KR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!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한 번 잃으면 되돌리기 힘들다니까</a:t>
                      </a:r>
                      <a:endParaRPr lang="en-US" altLang="ko-KR" sz="1000" b="1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저는 매일 이거 꼭 챙겨 먹어요</a:t>
                      </a:r>
                      <a:endParaRPr lang="en-US" altLang="ko-KR" sz="1000" b="1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눈건강도</a:t>
                      </a:r>
                      <a:r>
                        <a:rPr lang="en-US" altLang="ko-KR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!</a:t>
                      </a:r>
                      <a:r>
                        <a:rPr lang="ko-KR" altLang="en-US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혈당도</a:t>
                      </a:r>
                      <a:r>
                        <a:rPr lang="en-US" altLang="ko-KR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!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한 번 잃으면 되돌리기 힘들다니까</a:t>
                      </a:r>
                      <a:endParaRPr lang="en-US" altLang="ko-KR" sz="1000" b="1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저는 매일 이거 꼭 챙겨 먹어요</a:t>
                      </a:r>
                      <a:endParaRPr lang="en-US" altLang="ko-KR" sz="1000" b="1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357329"/>
                  </a:ext>
                </a:extLst>
              </a:tr>
              <a:tr h="147003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/>
                        <a:t>22</a:t>
                      </a:r>
                      <a:endParaRPr lang="ko-KR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할머니 선물로 받고 좋아하는 모습 </a:t>
                      </a:r>
                      <a:endParaRPr lang="en-US" altLang="ko-KR" sz="1000" dirty="0">
                        <a:latin typeface="+mn-ea"/>
                        <a:ea typeface="+mn-ea"/>
                      </a:endParaRPr>
                    </a:p>
                    <a:p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할머니 할아버지 섭취 모습 </a:t>
                      </a:r>
                      <a:endParaRPr lang="en-US" altLang="ko-KR" sz="1000" dirty="0">
                        <a:latin typeface="+mn-ea"/>
                        <a:ea typeface="+mn-ea"/>
                      </a:endParaRPr>
                    </a:p>
                    <a:p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좋아하는 모습 </a:t>
                      </a:r>
                      <a:endParaRPr lang="en-US" altLang="ko-KR" sz="1000" dirty="0">
                        <a:latin typeface="+mn-ea"/>
                        <a:ea typeface="+mn-ea"/>
                      </a:endParaRPr>
                    </a:p>
                    <a:p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제품 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4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박스 뷰티 모습 </a:t>
                      </a:r>
                      <a:endParaRPr lang="en-US" altLang="ko-KR" sz="1000" dirty="0">
                        <a:latin typeface="+mn-ea"/>
                        <a:ea typeface="+mn-ea"/>
                      </a:endParaRPr>
                    </a:p>
                    <a:p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부모님 효도 선물로도 딱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!</a:t>
                      </a:r>
                    </a:p>
                    <a:p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반품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환불 보장 </a:t>
                      </a:r>
                      <a:endParaRPr lang="en-US" altLang="ko-KR" sz="1000" dirty="0">
                        <a:latin typeface="+mn-ea"/>
                        <a:ea typeface="+mn-ea"/>
                      </a:endParaRPr>
                    </a:p>
                    <a:p>
                      <a:endParaRPr lang="en-US" altLang="ko-KR" sz="1000" dirty="0">
                        <a:latin typeface="+mn-ea"/>
                        <a:ea typeface="+mn-ea"/>
                      </a:endParaRPr>
                    </a:p>
                    <a:p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지금 주문 하세요 </a:t>
                      </a:r>
                      <a:endParaRPr lang="en-US" altLang="ko-KR" sz="1000" dirty="0"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폭탄인하가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부담 없이 시작</a:t>
                      </a:r>
                      <a:endParaRPr lang="en-US" altLang="ko-KR" sz="1000" dirty="0">
                        <a:latin typeface="+mn-ea"/>
                        <a:ea typeface="+mn-ea"/>
                      </a:endParaRPr>
                    </a:p>
                    <a:p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4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개월 분 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 59,900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원 </a:t>
                      </a:r>
                      <a:endParaRPr lang="en-US" altLang="ko-KR" sz="1000" dirty="0">
                        <a:latin typeface="+mn-ea"/>
                        <a:ea typeface="+mn-ea"/>
                      </a:endParaRPr>
                    </a:p>
                    <a:p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안국 </a:t>
                      </a:r>
                      <a:r>
                        <a:rPr lang="ko-KR" altLang="en-US" sz="1000" dirty="0" err="1">
                          <a:latin typeface="+mn-ea"/>
                          <a:ea typeface="+mn-ea"/>
                        </a:rPr>
                        <a:t>눈건강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&amp; </a:t>
                      </a:r>
                      <a:r>
                        <a:rPr lang="ko-KR" altLang="en-US" sz="1000" dirty="0" err="1">
                          <a:latin typeface="+mn-ea"/>
                          <a:ea typeface="+mn-ea"/>
                        </a:rPr>
                        <a:t>혈당케어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 </a:t>
                      </a:r>
                      <a:endParaRPr lang="en-US" altLang="ko-KR" sz="10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부모님 효도 선물로도 딱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!</a:t>
                      </a:r>
                    </a:p>
                    <a:p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반품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환불 보장 </a:t>
                      </a:r>
                      <a:endParaRPr lang="en-US" altLang="ko-KR" sz="1000" dirty="0"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dirty="0"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폭탄인하가로 부담 없이 시작 </a:t>
                      </a:r>
                      <a:endParaRPr lang="en-US" altLang="ko-KR" sz="1000" dirty="0"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안국 </a:t>
                      </a:r>
                      <a:r>
                        <a:rPr lang="ko-KR" altLang="en-US" sz="1000" dirty="0" err="1">
                          <a:latin typeface="+mn-ea"/>
                          <a:ea typeface="+mn-ea"/>
                        </a:rPr>
                        <a:t>눈건강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&amp; </a:t>
                      </a:r>
                      <a:r>
                        <a:rPr lang="ko-KR" altLang="en-US" sz="1000" dirty="0" err="1">
                          <a:latin typeface="+mn-ea"/>
                          <a:ea typeface="+mn-ea"/>
                        </a:rPr>
                        <a:t>혈당케어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 </a:t>
                      </a:r>
                      <a:endParaRPr lang="en-US" altLang="ko-KR" sz="1000" dirty="0">
                        <a:latin typeface="+mn-ea"/>
                        <a:ea typeface="+mn-ea"/>
                      </a:endParaRPr>
                    </a:p>
                    <a:p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지금 빨리 주문하세요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. 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2116106"/>
                  </a:ext>
                </a:extLst>
              </a:tr>
            </a:tbl>
          </a:graphicData>
        </a:graphic>
      </p:graphicFrame>
      <p:sp>
        <p:nvSpPr>
          <p:cNvPr id="6" name="직사각형 5">
            <a:extLst>
              <a:ext uri="{FF2B5EF4-FFF2-40B4-BE49-F238E27FC236}">
                <a16:creationId xmlns:a16="http://schemas.microsoft.com/office/drawing/2014/main" id="{FFB67F31-784F-0944-2ACE-798B68636584}"/>
              </a:ext>
            </a:extLst>
          </p:cNvPr>
          <p:cNvSpPr/>
          <p:nvPr/>
        </p:nvSpPr>
        <p:spPr>
          <a:xfrm>
            <a:off x="431329" y="9895"/>
            <a:ext cx="252024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ko-KR" sz="1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</a:t>
            </a:r>
            <a:r>
              <a:rPr lang="ko-KR" altLang="en-US" sz="1600" b="1" dirty="0"/>
              <a:t>안국 </a:t>
            </a:r>
            <a:r>
              <a:rPr lang="ko-KR" altLang="en-US" sz="1600" b="1" dirty="0" err="1"/>
              <a:t>눈건강</a:t>
            </a:r>
            <a:r>
              <a:rPr lang="ko-KR" altLang="en-US" sz="1600" b="1" dirty="0"/>
              <a:t> </a:t>
            </a:r>
            <a:r>
              <a:rPr lang="en-US" altLang="ko-KR" sz="1600" b="1" dirty="0"/>
              <a:t>&amp; </a:t>
            </a:r>
            <a:r>
              <a:rPr lang="ko-KR" altLang="en-US" sz="1600" b="1" dirty="0" err="1"/>
              <a:t>혈당케어</a:t>
            </a:r>
            <a:endParaRPr lang="en-US" altLang="ko-KR" sz="1600" b="1" dirty="0"/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F68DE51F-2EC2-AA23-E053-FFDB6E57E3F7}"/>
              </a:ext>
            </a:extLst>
          </p:cNvPr>
          <p:cNvGrpSpPr/>
          <p:nvPr/>
        </p:nvGrpSpPr>
        <p:grpSpPr>
          <a:xfrm>
            <a:off x="3386589" y="5492919"/>
            <a:ext cx="577322" cy="1038897"/>
            <a:chOff x="6981718" y="972783"/>
            <a:chExt cx="3514263" cy="5668659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6966290A-33A0-648D-2AF0-55ADFEEFD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81718" y="972783"/>
              <a:ext cx="3514263" cy="566865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19C9AB9-D20A-3072-A04D-8019B9F01CED}"/>
                </a:ext>
              </a:extLst>
            </p:cNvPr>
            <p:cNvSpPr txBox="1"/>
            <p:nvPr/>
          </p:nvSpPr>
          <p:spPr>
            <a:xfrm>
              <a:off x="7082117" y="1219199"/>
              <a:ext cx="699247" cy="60063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ko-KR" altLang="en-US" dirty="0"/>
            </a:p>
          </p:txBody>
        </p:sp>
      </p:grpSp>
      <p:pic>
        <p:nvPicPr>
          <p:cNvPr id="9" name="그림 8">
            <a:extLst>
              <a:ext uri="{FF2B5EF4-FFF2-40B4-BE49-F238E27FC236}">
                <a16:creationId xmlns:a16="http://schemas.microsoft.com/office/drawing/2014/main" id="{8080819B-F708-BCDB-4E81-4BA1491C40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0086" y="3037417"/>
            <a:ext cx="984035" cy="595848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288D2002-07EB-A5DF-0824-774E384D53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4121" y="2987314"/>
            <a:ext cx="1201783" cy="645951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5DF1CCBB-AE2D-9624-F5DC-5152D956DB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0762" y="4469902"/>
            <a:ext cx="1143150" cy="626822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ABB3618E-954E-6F7C-06FC-C912AF0620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0201" y="5794452"/>
            <a:ext cx="1236388" cy="737364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9C5CB8E9-4886-482C-FD74-4570770897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3307" y="1661991"/>
            <a:ext cx="990604" cy="50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154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0BDEA-16C3-3953-3B2E-6B1C5C9EB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57">
            <a:extLst>
              <a:ext uri="{FF2B5EF4-FFF2-40B4-BE49-F238E27FC236}">
                <a16:creationId xmlns:a16="http://schemas.microsoft.com/office/drawing/2014/main" id="{3E2C5951-AA98-F675-8F79-69DB36C259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26" y="0"/>
            <a:ext cx="196643" cy="32618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1pPr>
            <a:lvl2pPr marL="742950" indent="-28575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2pPr>
            <a:lvl3pPr marL="1143000" indent="-22860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3pPr>
            <a:lvl4pPr marL="1600200" indent="-22860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4pPr>
            <a:lvl5pPr marL="2057400" indent="-22860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9pPr>
          </a:lstStyle>
          <a:p>
            <a:pPr eaLnBrk="1" hangingPunct="1"/>
            <a:endParaRPr lang="ko-KR" altLang="en-US" sz="482" dirty="0">
              <a:latin typeface="+mn-lt"/>
            </a:endParaRPr>
          </a:p>
        </p:txBody>
      </p:sp>
      <p:sp>
        <p:nvSpPr>
          <p:cNvPr id="14" name="Rectangle 1158">
            <a:extLst>
              <a:ext uri="{FF2B5EF4-FFF2-40B4-BE49-F238E27FC236}">
                <a16:creationId xmlns:a16="http://schemas.microsoft.com/office/drawing/2014/main" id="{50077233-AB63-B8A5-ACCE-B1B81020E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6184"/>
            <a:ext cx="9906000" cy="9182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anchor="ctr"/>
          <a:lstStyle>
            <a:lvl1pPr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1pPr>
            <a:lvl2pPr marL="742950" indent="-28575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2pPr>
            <a:lvl3pPr marL="1143000" indent="-22860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3pPr>
            <a:lvl4pPr marL="1600200" indent="-22860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4pPr>
            <a:lvl5pPr marL="2057400" indent="-22860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9pPr>
          </a:lstStyle>
          <a:p>
            <a:pPr eaLnBrk="1" hangingPunct="1"/>
            <a:endParaRPr lang="ko-KR" altLang="en-US" sz="482">
              <a:latin typeface="+mn-lt"/>
            </a:endParaRPr>
          </a:p>
        </p:txBody>
      </p:sp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B67AC97B-B057-1433-7351-FD3C65977C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3159192"/>
              </p:ext>
            </p:extLst>
          </p:nvPr>
        </p:nvGraphicFramePr>
        <p:xfrm>
          <a:off x="286264" y="475400"/>
          <a:ext cx="9352005" cy="612398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609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443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3354">
                  <a:extLst>
                    <a:ext uri="{9D8B030D-6E8A-4147-A177-3AD203B41FA5}">
                      <a16:colId xmlns:a16="http://schemas.microsoft.com/office/drawing/2014/main" val="1997887844"/>
                    </a:ext>
                  </a:extLst>
                </a:gridCol>
                <a:gridCol w="2823354">
                  <a:extLst>
                    <a:ext uri="{9D8B030D-6E8A-4147-A177-3AD203B41FA5}">
                      <a16:colId xmlns:a16="http://schemas.microsoft.com/office/drawing/2014/main" val="385403355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영상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자막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오디오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003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/>
                        <a:t>23</a:t>
                      </a:r>
                      <a:endParaRPr lang="ko-KR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눈 비비며 침침해 하는 모습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노트북 하는 모습 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눈으로 빠르게 줌인 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건강 중에서도 중요한 </a:t>
                      </a:r>
                      <a:r>
                        <a:rPr lang="ko-KR" altLang="en-US" sz="1000" b="1" dirty="0">
                          <a:latin typeface="+mn-ea"/>
                          <a:ea typeface="+mn-ea"/>
                        </a:rPr>
                        <a:t>눈</a:t>
                      </a:r>
                      <a:r>
                        <a:rPr lang="en-US" altLang="ko-KR" sz="1000" b="1" dirty="0">
                          <a:latin typeface="+mn-ea"/>
                          <a:ea typeface="+mn-ea"/>
                        </a:rPr>
                        <a:t>! 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눈 속에 </a:t>
                      </a:r>
                      <a:r>
                        <a:rPr lang="ko-KR" altLang="en-US" sz="1000" b="1" dirty="0">
                          <a:latin typeface="+mn-ea"/>
                          <a:ea typeface="+mn-ea"/>
                        </a:rPr>
                        <a:t>눈</a:t>
                      </a:r>
                      <a:r>
                        <a:rPr lang="en-US" altLang="ko-KR" sz="1000" b="1" dirty="0">
                          <a:latin typeface="+mn-ea"/>
                          <a:ea typeface="+mn-ea"/>
                        </a:rPr>
                        <a:t>!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시력의 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90%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를 담당하는 </a:t>
                      </a:r>
                      <a:r>
                        <a:rPr lang="ko-KR" altLang="en-US" sz="1000" dirty="0" err="1">
                          <a:latin typeface="+mn-ea"/>
                          <a:ea typeface="+mn-ea"/>
                        </a:rPr>
                        <a:t>황반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속 </a:t>
                      </a:r>
                      <a:r>
                        <a:rPr lang="ko-KR" altLang="en-US" sz="1000" dirty="0" err="1">
                          <a:latin typeface="+mn-ea"/>
                          <a:ea typeface="+mn-ea"/>
                        </a:rPr>
                        <a:t>루테인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!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 </a:t>
                      </a:r>
                      <a:endParaRPr lang="en-US" altLang="ko-KR" sz="1000" dirty="0">
                        <a:latin typeface="+mn-ea"/>
                        <a:ea typeface="+mn-ea"/>
                      </a:endParaRPr>
                    </a:p>
                    <a:p>
                      <a:r>
                        <a:rPr lang="ko-KR" altLang="en-US" sz="1000" b="0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루테인을</a:t>
                      </a: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채워라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!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건강 중에서도 중요한 눈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! 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눈 속에 눈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!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시력의 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90%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를 담당하는 </a:t>
                      </a:r>
                      <a:r>
                        <a:rPr lang="ko-KR" altLang="en-US" sz="1000" dirty="0" err="1">
                          <a:latin typeface="+mn-ea"/>
                          <a:ea typeface="+mn-ea"/>
                        </a:rPr>
                        <a:t>황반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속 </a:t>
                      </a:r>
                      <a:r>
                        <a:rPr lang="ko-KR" altLang="en-US" sz="1000" dirty="0" err="1">
                          <a:latin typeface="+mn-ea"/>
                          <a:ea typeface="+mn-ea"/>
                        </a:rPr>
                        <a:t>루테인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!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 </a:t>
                      </a:r>
                      <a:endParaRPr lang="en-US" altLang="ko-KR" sz="1000" dirty="0">
                        <a:latin typeface="+mn-ea"/>
                        <a:ea typeface="+mn-ea"/>
                      </a:endParaRPr>
                    </a:p>
                    <a:p>
                      <a:r>
                        <a:rPr lang="ko-KR" altLang="en-US" sz="1000" b="0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루테인을</a:t>
                      </a: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채워라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! 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0175481"/>
                  </a:ext>
                </a:extLst>
              </a:tr>
              <a:tr h="147003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/>
                        <a:t>24</a:t>
                      </a:r>
                      <a:endParaRPr lang="ko-KR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이서진 인터뷰</a:t>
                      </a:r>
                      <a:endParaRPr lang="en-US" altLang="ko-KR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o-KR" altLang="en-US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안국건강을 만나고 나서부터는 꾸준히 눈 관리할 수 있게 돼서 저 고민도 사라졌습니다</a:t>
                      </a:r>
                      <a:endParaRPr lang="en-US" altLang="ko-KR" sz="1000" b="1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o-KR" altLang="en-US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안국건강을 만나고 나서부터는 꾸준히 눈 관리할 수 있게 되어서 저 고민도 사라졌습니다</a:t>
                      </a:r>
                      <a:endParaRPr lang="en-US" altLang="ko-KR" sz="1000" b="1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003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/>
                        <a:t>25</a:t>
                      </a:r>
                      <a:endParaRPr lang="ko-KR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이서진 모습 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마리골드꽃에서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원료 추출하는 듯한 모습 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제품 한 알 강조 모습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눈알에 빛이 들어가는 모습 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안국건강 홍보대사 이서진도 인정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!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 err="1">
                          <a:latin typeface="+mn-ea"/>
                          <a:ea typeface="+mn-ea"/>
                        </a:rPr>
                        <a:t>마리골드꽃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1kg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에서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단 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0.003kg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만 추출되는 귀한 원료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! 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높은 순도 </a:t>
                      </a:r>
                      <a:r>
                        <a:rPr lang="ko-KR" altLang="en-US" sz="1000" dirty="0" err="1">
                          <a:latin typeface="+mn-ea"/>
                          <a:ea typeface="+mn-ea"/>
                        </a:rPr>
                        <a:t>루테인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20mg 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듬뿍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! 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 err="1">
                          <a:latin typeface="+mn-ea"/>
                          <a:ea typeface="+mn-ea"/>
                        </a:rPr>
                        <a:t>식약처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 하루 권장섭취량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 100%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 꽉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안국건강 홍보대사 이서진도 인정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!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 err="1">
                          <a:latin typeface="+mn-ea"/>
                          <a:ea typeface="+mn-ea"/>
                        </a:rPr>
                        <a:t>마리골드꽃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1kg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에서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단 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0.003kg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만 추출되는 귀한 원료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! 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높은 순도 </a:t>
                      </a:r>
                      <a:r>
                        <a:rPr lang="ko-KR" altLang="en-US" sz="1000" dirty="0" err="1">
                          <a:latin typeface="+mn-ea"/>
                          <a:ea typeface="+mn-ea"/>
                        </a:rPr>
                        <a:t>루테인을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 한 알에 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20mg 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듬뿍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!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 err="1">
                          <a:latin typeface="+mn-ea"/>
                          <a:ea typeface="+mn-ea"/>
                        </a:rPr>
                        <a:t>식약처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 하루 권장 섭취량 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100%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 함유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!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2116106"/>
                  </a:ext>
                </a:extLst>
              </a:tr>
              <a:tr h="147003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/>
                        <a:t>26</a:t>
                      </a:r>
                      <a:endParaRPr lang="ko-KR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할머니 인터뷰 모습 </a:t>
                      </a:r>
                      <a:endParaRPr lang="en-US" altLang="ko-KR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나이 드니까 눈건강도 걱정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!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식후혈당도 걱정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! </a:t>
                      </a: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관리할 게 너무 많아요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나이 드니까 눈건강도 걱정이죠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식후혈당도 걱정이죠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. </a:t>
                      </a: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관리할 게 너무 많아요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4776953"/>
                  </a:ext>
                </a:extLst>
              </a:tr>
            </a:tbl>
          </a:graphicData>
        </a:graphic>
      </p:graphicFrame>
      <p:sp>
        <p:nvSpPr>
          <p:cNvPr id="6" name="직사각형 5">
            <a:extLst>
              <a:ext uri="{FF2B5EF4-FFF2-40B4-BE49-F238E27FC236}">
                <a16:creationId xmlns:a16="http://schemas.microsoft.com/office/drawing/2014/main" id="{9FDF971C-99E8-D9EF-9AA1-A7F8A678D3AD}"/>
              </a:ext>
            </a:extLst>
          </p:cNvPr>
          <p:cNvSpPr/>
          <p:nvPr/>
        </p:nvSpPr>
        <p:spPr>
          <a:xfrm>
            <a:off x="431329" y="9895"/>
            <a:ext cx="252024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ko-KR" sz="1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</a:t>
            </a:r>
            <a:r>
              <a:rPr lang="ko-KR" altLang="en-US" sz="1600" b="1" dirty="0"/>
              <a:t>안국 </a:t>
            </a:r>
            <a:r>
              <a:rPr lang="ko-KR" altLang="en-US" sz="1600" b="1" dirty="0" err="1"/>
              <a:t>눈건강</a:t>
            </a:r>
            <a:r>
              <a:rPr lang="ko-KR" altLang="en-US" sz="1600" b="1" dirty="0"/>
              <a:t> </a:t>
            </a:r>
            <a:r>
              <a:rPr lang="en-US" altLang="ko-KR" sz="1600" b="1" dirty="0"/>
              <a:t>&amp; </a:t>
            </a:r>
            <a:r>
              <a:rPr lang="ko-KR" altLang="en-US" sz="1600" b="1" dirty="0" err="1"/>
              <a:t>혈당케어</a:t>
            </a:r>
            <a:endParaRPr lang="en-US" altLang="ko-KR" sz="1600" b="1" dirty="0"/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F33811A9-57E0-3D25-1035-C723572064F4}"/>
              </a:ext>
            </a:extLst>
          </p:cNvPr>
          <p:cNvSpPr/>
          <p:nvPr/>
        </p:nvSpPr>
        <p:spPr>
          <a:xfrm>
            <a:off x="5568777" y="57663"/>
            <a:ext cx="4069492" cy="2495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dirty="0"/>
              <a:t>브랜드 정보입니다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6A85FAD-F4DD-CB16-1A41-360827348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4102" y="4609048"/>
            <a:ext cx="1031291" cy="54332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EB68BD4A-AA1C-14A7-6D88-D3A9B52AF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418" y="4575272"/>
            <a:ext cx="998187" cy="5771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66D464D7-F3F1-8D9B-405D-B93CC8E5BF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3605" y="4575273"/>
            <a:ext cx="1110497" cy="5771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1E8710C0-46BA-D0FC-76B7-B16072A48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0707" y="6047667"/>
            <a:ext cx="1031292" cy="51508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3EA1A226-034B-9519-C5D5-DD36BF790C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6766" y="3133792"/>
            <a:ext cx="975233" cy="513023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027BCA6A-F6D7-85E4-07EF-FBCD9199AF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6765" y="1745893"/>
            <a:ext cx="975234" cy="42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518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F063FF-3923-4DEE-4EF2-A7613A92D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57">
            <a:extLst>
              <a:ext uri="{FF2B5EF4-FFF2-40B4-BE49-F238E27FC236}">
                <a16:creationId xmlns:a16="http://schemas.microsoft.com/office/drawing/2014/main" id="{231E41C6-4E3C-E39E-7621-00D64E971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26" y="0"/>
            <a:ext cx="196643" cy="32618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1pPr>
            <a:lvl2pPr marL="742950" indent="-28575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2pPr>
            <a:lvl3pPr marL="1143000" indent="-22860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3pPr>
            <a:lvl4pPr marL="1600200" indent="-22860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4pPr>
            <a:lvl5pPr marL="2057400" indent="-22860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9pPr>
          </a:lstStyle>
          <a:p>
            <a:pPr eaLnBrk="1" hangingPunct="1"/>
            <a:endParaRPr lang="ko-KR" altLang="en-US" sz="482" dirty="0">
              <a:latin typeface="+mn-lt"/>
            </a:endParaRPr>
          </a:p>
        </p:txBody>
      </p:sp>
      <p:sp>
        <p:nvSpPr>
          <p:cNvPr id="14" name="Rectangle 1158">
            <a:extLst>
              <a:ext uri="{FF2B5EF4-FFF2-40B4-BE49-F238E27FC236}">
                <a16:creationId xmlns:a16="http://schemas.microsoft.com/office/drawing/2014/main" id="{6F55B2EF-85D9-5B95-4FE1-65550016D1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6184"/>
            <a:ext cx="9906000" cy="9182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anchor="ctr"/>
          <a:lstStyle>
            <a:lvl1pPr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1pPr>
            <a:lvl2pPr marL="742950" indent="-28575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2pPr>
            <a:lvl3pPr marL="1143000" indent="-22860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3pPr>
            <a:lvl4pPr marL="1600200" indent="-22860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4pPr>
            <a:lvl5pPr marL="2057400" indent="-22860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9pPr>
          </a:lstStyle>
          <a:p>
            <a:pPr eaLnBrk="1" hangingPunct="1"/>
            <a:endParaRPr lang="ko-KR" altLang="en-US" sz="482">
              <a:latin typeface="+mn-lt"/>
            </a:endParaRPr>
          </a:p>
        </p:txBody>
      </p:sp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EC7A2747-CD99-21A4-11DE-DFA1858A15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6066413"/>
              </p:ext>
            </p:extLst>
          </p:nvPr>
        </p:nvGraphicFramePr>
        <p:xfrm>
          <a:off x="276997" y="466301"/>
          <a:ext cx="9352005" cy="612398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609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443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3354">
                  <a:extLst>
                    <a:ext uri="{9D8B030D-6E8A-4147-A177-3AD203B41FA5}">
                      <a16:colId xmlns:a16="http://schemas.microsoft.com/office/drawing/2014/main" val="1997887844"/>
                    </a:ext>
                  </a:extLst>
                </a:gridCol>
                <a:gridCol w="2823354">
                  <a:extLst>
                    <a:ext uri="{9D8B030D-6E8A-4147-A177-3AD203B41FA5}">
                      <a16:colId xmlns:a16="http://schemas.microsoft.com/office/drawing/2014/main" val="385403355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영상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자막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오디오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003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/>
                        <a:t>27</a:t>
                      </a:r>
                      <a:endParaRPr lang="ko-KR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혈관 속 모습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그래프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CG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모습 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침묵의 질병 당뇨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! 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꾸준히 증가하는 당뇨환자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! 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8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건강보험심사평가원 </a:t>
                      </a:r>
                      <a:r>
                        <a:rPr lang="ko-KR" altLang="en-US" sz="800" b="0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보건의료빅데이터개방시스템</a:t>
                      </a:r>
                      <a:r>
                        <a:rPr lang="en-US" altLang="ko-KR" sz="8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8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당뇨병</a:t>
                      </a:r>
                      <a:r>
                        <a:rPr lang="en-US" altLang="ko-KR" sz="8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8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연도별 환자수 추이</a:t>
                      </a:r>
                      <a:r>
                        <a:rPr lang="en-US" altLang="ko-KR" sz="8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800" b="0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심사년도</a:t>
                      </a:r>
                      <a:r>
                        <a:rPr lang="ko-KR" altLang="en-US" sz="8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기준</a:t>
                      </a:r>
                      <a:r>
                        <a:rPr lang="en-US" altLang="ko-KR" sz="8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침묵의 질병 당뇨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! 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꾸준히 증가하는 당뇨환자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!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0175481"/>
                  </a:ext>
                </a:extLst>
              </a:tr>
              <a:tr h="147003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/>
                        <a:t>28</a:t>
                      </a:r>
                      <a:endParaRPr lang="ko-KR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바나바잎에서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추출되는 듯한 모습 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#4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가지 성분 그래픽 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혈당고민엔 혈당 잡는 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dirty="0" err="1">
                          <a:latin typeface="+mn-ea"/>
                          <a:ea typeface="+mn-ea"/>
                        </a:rPr>
                        <a:t>바나바잎</a:t>
                      </a:r>
                      <a:r>
                        <a:rPr lang="ko-KR" altLang="en-US" sz="1000" b="0" dirty="0">
                          <a:latin typeface="+mn-ea"/>
                          <a:ea typeface="+mn-ea"/>
                        </a:rPr>
                        <a:t> 추출물 </a:t>
                      </a:r>
                      <a:r>
                        <a:rPr lang="en-US" altLang="ko-KR" sz="1000" b="0" dirty="0">
                          <a:latin typeface="+mn-ea"/>
                          <a:ea typeface="+mn-ea"/>
                        </a:rPr>
                        <a:t>0.45mg </a:t>
                      </a:r>
                      <a:r>
                        <a:rPr lang="ko-KR" altLang="en-US" sz="1000" b="0" dirty="0">
                          <a:latin typeface="+mn-ea"/>
                          <a:ea typeface="+mn-ea"/>
                        </a:rPr>
                        <a:t>함유</a:t>
                      </a:r>
                      <a:r>
                        <a:rPr lang="en-US" altLang="ko-KR" sz="1000" b="0" dirty="0">
                          <a:latin typeface="+mn-ea"/>
                          <a:ea typeface="+mn-ea"/>
                        </a:rPr>
                        <a:t>! 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혈당케어까지</a:t>
                      </a: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하나로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! 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혈당고민엔 혈당 잡는 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dirty="0" err="1">
                          <a:latin typeface="+mn-ea"/>
                          <a:ea typeface="+mn-ea"/>
                        </a:rPr>
                        <a:t>바나바잎</a:t>
                      </a:r>
                      <a:r>
                        <a:rPr lang="ko-KR" altLang="en-US" sz="1000" b="0" dirty="0">
                          <a:latin typeface="+mn-ea"/>
                          <a:ea typeface="+mn-ea"/>
                        </a:rPr>
                        <a:t> 추출물 </a:t>
                      </a:r>
                      <a:r>
                        <a:rPr lang="en-US" altLang="ko-KR" sz="1000" b="0" dirty="0">
                          <a:latin typeface="+mn-ea"/>
                          <a:ea typeface="+mn-ea"/>
                        </a:rPr>
                        <a:t>0.45mg </a:t>
                      </a:r>
                      <a:r>
                        <a:rPr lang="ko-KR" altLang="en-US" sz="1000" b="0" dirty="0">
                          <a:latin typeface="+mn-ea"/>
                          <a:ea typeface="+mn-ea"/>
                        </a:rPr>
                        <a:t>함유</a:t>
                      </a:r>
                      <a:r>
                        <a:rPr lang="en-US" altLang="ko-KR" sz="1000" b="0" dirty="0">
                          <a:latin typeface="+mn-ea"/>
                          <a:ea typeface="+mn-ea"/>
                        </a:rPr>
                        <a:t>! 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혈당케어까지</a:t>
                      </a: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하나로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!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003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29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비타민 성분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CG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둥둥 떠 있는 모습  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자막 강조 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눈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클로즈업 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성분 그래픽이 빛으로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바껴서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인체에 들어가는 모습 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만세 하는 할머니 모습 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한 알 클로즈업  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00" b="0" dirty="0">
                          <a:latin typeface="+mn-ea"/>
                          <a:ea typeface="+mn-ea"/>
                        </a:rPr>
                        <a:t>비타민 </a:t>
                      </a:r>
                      <a:r>
                        <a:rPr lang="en-US" altLang="ko-KR" sz="1000" b="0" dirty="0">
                          <a:latin typeface="+mn-ea"/>
                          <a:ea typeface="+mn-ea"/>
                        </a:rPr>
                        <a:t>D(3 mcg), </a:t>
                      </a: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비타민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C(30 mg), </a:t>
                      </a:r>
                      <a:r>
                        <a:rPr lang="ko-KR" altLang="en-US" sz="1000" b="0" dirty="0">
                          <a:latin typeface="+mn-ea"/>
                          <a:ea typeface="+mn-ea"/>
                        </a:rPr>
                        <a:t>비타민</a:t>
                      </a:r>
                      <a:r>
                        <a:rPr lang="en-US" altLang="ko-KR" sz="1000" b="0" dirty="0">
                          <a:latin typeface="+mn-ea"/>
                          <a:ea typeface="+mn-ea"/>
                        </a:rPr>
                        <a:t> E(3.3 mg a-TE), </a:t>
                      </a:r>
                      <a:r>
                        <a:rPr lang="ko-KR" altLang="en-US" sz="1000" b="0" dirty="0">
                          <a:latin typeface="+mn-ea"/>
                          <a:ea typeface="+mn-ea"/>
                        </a:rPr>
                        <a:t>아연</a:t>
                      </a:r>
                      <a:r>
                        <a:rPr lang="en-US" altLang="ko-KR" sz="1000" b="0" dirty="0">
                          <a:latin typeface="+mn-ea"/>
                          <a:ea typeface="+mn-ea"/>
                        </a:rPr>
                        <a:t>(2.55 mg)</a:t>
                      </a:r>
                    </a:p>
                    <a:p>
                      <a:r>
                        <a:rPr lang="ko-KR" altLang="en-US" sz="1000" b="0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눈건강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!</a:t>
                      </a:r>
                    </a:p>
                    <a:p>
                      <a:r>
                        <a:rPr lang="ko-KR" altLang="en-US" sz="1000" b="0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혈당케어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!</a:t>
                      </a:r>
                    </a:p>
                    <a:p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항산화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!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정상적인 면역기능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!</a:t>
                      </a:r>
                    </a:p>
                    <a:p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모두를 하루 한 알로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!</a:t>
                      </a: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endParaRPr lang="en-US" altLang="ko-KR" sz="1000" b="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게다가 각종 비타민과 아연까지 </a:t>
                      </a:r>
                      <a:endParaRPr lang="en-US" altLang="ko-KR" sz="1000" b="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ko-KR" altLang="en-US" sz="1000" b="0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눈건강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!</a:t>
                      </a:r>
                    </a:p>
                    <a:p>
                      <a:r>
                        <a:rPr lang="ko-KR" altLang="en-US" sz="1000" b="0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혈당케어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!</a:t>
                      </a:r>
                    </a:p>
                    <a:p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항산화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!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정상적인 면역기능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!</a:t>
                      </a:r>
                    </a:p>
                    <a:p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모두를 하루 한 알로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!</a:t>
                      </a: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endParaRPr lang="en-US" altLang="ko-KR" sz="1000" b="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2116106"/>
                  </a:ext>
                </a:extLst>
              </a:tr>
              <a:tr h="147003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30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#40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대 여자 인터뷰 모습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o-KR" altLang="en-US" sz="1000" dirty="0"/>
                        <a:t>눈 하면 안국</a:t>
                      </a:r>
                      <a:r>
                        <a:rPr lang="en-US" altLang="ko-KR" sz="1000" dirty="0"/>
                        <a:t>! </a:t>
                      </a:r>
                      <a:r>
                        <a:rPr lang="ko-KR" altLang="en-US" sz="1000" dirty="0"/>
                        <a:t>믿을 수 있잖아요</a:t>
                      </a:r>
                      <a:r>
                        <a:rPr lang="en-US" altLang="ko-KR" sz="1000" dirty="0"/>
                        <a:t>.</a:t>
                      </a:r>
                      <a:r>
                        <a:rPr lang="ko-KR" altLang="en-US" sz="1000" dirty="0"/>
                        <a:t> </a:t>
                      </a:r>
                      <a:r>
                        <a:rPr lang="ko-KR" altLang="en-US" sz="1000" dirty="0" err="1"/>
                        <a:t>눈건강</a:t>
                      </a:r>
                      <a:r>
                        <a:rPr lang="ko-KR" altLang="en-US" sz="1000" dirty="0"/>
                        <a:t> 그리고 </a:t>
                      </a:r>
                      <a:r>
                        <a:rPr lang="ko-KR" altLang="en-US" sz="1000" dirty="0" err="1"/>
                        <a:t>혈당케어까지</a:t>
                      </a:r>
                      <a:r>
                        <a:rPr lang="ko-KR" altLang="en-US" sz="1000" dirty="0"/>
                        <a:t> 되니까 얼마나 좋아요</a:t>
                      </a:r>
                      <a:r>
                        <a:rPr lang="en-US" altLang="ko-KR" sz="1000" dirty="0"/>
                        <a:t>. </a:t>
                      </a:r>
                      <a:r>
                        <a:rPr lang="ko-KR" altLang="en-US" sz="1000" dirty="0"/>
                        <a:t>요거 한 알로 가족 건강 한번에</a:t>
                      </a:r>
                      <a:r>
                        <a:rPr lang="en-US" altLang="ko-KR" sz="1000" dirty="0"/>
                        <a:t>!</a:t>
                      </a:r>
                      <a:r>
                        <a:rPr lang="ko-KR" altLang="en-US" sz="1000" dirty="0"/>
                        <a:t> 진짜 다 챙길 수 있어요</a:t>
                      </a:r>
                      <a:r>
                        <a:rPr lang="en-US" altLang="ko-KR" sz="1000" dirty="0"/>
                        <a:t>.  </a:t>
                      </a:r>
                      <a:endParaRPr lang="en-US" altLang="ko-KR" sz="1000" b="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o-KR" altLang="en-US" sz="1000" dirty="0"/>
                        <a:t>눈 하면 안국</a:t>
                      </a:r>
                      <a:r>
                        <a:rPr lang="en-US" altLang="ko-KR" sz="1000" dirty="0"/>
                        <a:t>! </a:t>
                      </a:r>
                      <a:r>
                        <a:rPr lang="ko-KR" altLang="en-US" sz="1000" dirty="0"/>
                        <a:t>믿을 수 있잖아요</a:t>
                      </a:r>
                      <a:r>
                        <a:rPr lang="en-US" altLang="ko-KR" sz="1000" dirty="0"/>
                        <a:t>.</a:t>
                      </a:r>
                      <a:r>
                        <a:rPr lang="ko-KR" altLang="en-US" sz="1000" dirty="0"/>
                        <a:t> </a:t>
                      </a:r>
                      <a:r>
                        <a:rPr lang="ko-KR" altLang="en-US" sz="1000" dirty="0" err="1"/>
                        <a:t>눈건강</a:t>
                      </a:r>
                      <a:r>
                        <a:rPr lang="ko-KR" altLang="en-US" sz="1000" dirty="0"/>
                        <a:t> 그리고 </a:t>
                      </a:r>
                      <a:r>
                        <a:rPr lang="ko-KR" altLang="en-US" sz="1000" dirty="0" err="1"/>
                        <a:t>혈당케어까지</a:t>
                      </a:r>
                      <a:r>
                        <a:rPr lang="ko-KR" altLang="en-US" sz="1000" dirty="0"/>
                        <a:t> 되니까 얼마나 좋아요</a:t>
                      </a:r>
                      <a:r>
                        <a:rPr lang="en-US" altLang="ko-KR" sz="1000" dirty="0"/>
                        <a:t>. </a:t>
                      </a:r>
                      <a:r>
                        <a:rPr lang="ko-KR" altLang="en-US" sz="1000" dirty="0"/>
                        <a:t>요거 한 알로 가족 건강 한번에 진짜 다 챙길 수 있어요</a:t>
                      </a:r>
                      <a:r>
                        <a:rPr lang="en-US" altLang="ko-KR" sz="1000" dirty="0"/>
                        <a:t>.  </a:t>
                      </a:r>
                      <a:endParaRPr lang="en-US" altLang="ko-KR" sz="1000" b="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4776953"/>
                  </a:ext>
                </a:extLst>
              </a:tr>
            </a:tbl>
          </a:graphicData>
        </a:graphic>
      </p:graphicFrame>
      <p:sp>
        <p:nvSpPr>
          <p:cNvPr id="6" name="직사각형 5">
            <a:extLst>
              <a:ext uri="{FF2B5EF4-FFF2-40B4-BE49-F238E27FC236}">
                <a16:creationId xmlns:a16="http://schemas.microsoft.com/office/drawing/2014/main" id="{9E6BC9BF-F1A5-DEFD-123E-7E556C80440C}"/>
              </a:ext>
            </a:extLst>
          </p:cNvPr>
          <p:cNvSpPr/>
          <p:nvPr/>
        </p:nvSpPr>
        <p:spPr>
          <a:xfrm>
            <a:off x="431329" y="9895"/>
            <a:ext cx="256672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ko-KR" sz="1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</a:t>
            </a:r>
            <a:r>
              <a:rPr lang="ko-KR" altLang="en-US" sz="1600" b="1" dirty="0"/>
              <a:t>안국 </a:t>
            </a:r>
            <a:r>
              <a:rPr lang="ko-KR" altLang="en-US" sz="1600" b="1" dirty="0" err="1"/>
              <a:t>눈건강</a:t>
            </a:r>
            <a:r>
              <a:rPr lang="ko-KR" altLang="en-US" sz="1600" b="1" dirty="0"/>
              <a:t> </a:t>
            </a:r>
            <a:r>
              <a:rPr lang="en-US" altLang="ko-KR" sz="1600" b="1" dirty="0"/>
              <a:t>&amp; </a:t>
            </a:r>
            <a:r>
              <a:rPr lang="ko-KR" altLang="en-US" sz="1600" b="1" dirty="0" err="1"/>
              <a:t>혈당케어</a:t>
            </a:r>
            <a:r>
              <a:rPr lang="ko-KR" altLang="en-US" sz="1600" b="1" dirty="0"/>
              <a:t> </a:t>
            </a:r>
            <a:endParaRPr lang="en-US" altLang="ko-KR" sz="1600" b="1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94258FC-8809-99E4-8807-4FD835FF3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999" y="3057197"/>
            <a:ext cx="1031291" cy="55690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AC2628DB-A8D3-7972-CE2D-E387406D93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2491" y="3070912"/>
            <a:ext cx="969508" cy="5577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A341DAA6-6F7D-34FB-90A0-D5394D84E8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3198" y="4631910"/>
            <a:ext cx="990092" cy="496388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C555427F-C569-B35D-F4E8-A43E7DEDCF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2792" y="1595210"/>
            <a:ext cx="1110498" cy="57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04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58844-E4E8-2FE3-8D32-C56A52CBD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57">
            <a:extLst>
              <a:ext uri="{FF2B5EF4-FFF2-40B4-BE49-F238E27FC236}">
                <a16:creationId xmlns:a16="http://schemas.microsoft.com/office/drawing/2014/main" id="{28053150-2E0E-6D56-23AB-99E8C98234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26" y="0"/>
            <a:ext cx="196643" cy="32618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1pPr>
            <a:lvl2pPr marL="742950" indent="-28575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2pPr>
            <a:lvl3pPr marL="1143000" indent="-22860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3pPr>
            <a:lvl4pPr marL="1600200" indent="-22860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4pPr>
            <a:lvl5pPr marL="2057400" indent="-22860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9pPr>
          </a:lstStyle>
          <a:p>
            <a:pPr eaLnBrk="1" hangingPunct="1"/>
            <a:endParaRPr lang="ko-KR" altLang="en-US" sz="482" dirty="0">
              <a:latin typeface="+mn-lt"/>
            </a:endParaRPr>
          </a:p>
        </p:txBody>
      </p:sp>
      <p:sp>
        <p:nvSpPr>
          <p:cNvPr id="14" name="Rectangle 1158">
            <a:extLst>
              <a:ext uri="{FF2B5EF4-FFF2-40B4-BE49-F238E27FC236}">
                <a16:creationId xmlns:a16="http://schemas.microsoft.com/office/drawing/2014/main" id="{735BEF5F-C110-D615-1E9B-616F2EE02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6184"/>
            <a:ext cx="9906000" cy="9182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anchor="ctr"/>
          <a:lstStyle>
            <a:lvl1pPr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1pPr>
            <a:lvl2pPr marL="742950" indent="-28575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2pPr>
            <a:lvl3pPr marL="1143000" indent="-22860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3pPr>
            <a:lvl4pPr marL="1600200" indent="-22860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4pPr>
            <a:lvl5pPr marL="2057400" indent="-22860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9pPr>
          </a:lstStyle>
          <a:p>
            <a:pPr eaLnBrk="1" hangingPunct="1"/>
            <a:endParaRPr lang="ko-KR" altLang="en-US" sz="482">
              <a:latin typeface="+mn-lt"/>
            </a:endParaRPr>
          </a:p>
        </p:txBody>
      </p:sp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A620355A-32DA-C11D-1EB6-6689880E16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9805388"/>
              </p:ext>
            </p:extLst>
          </p:nvPr>
        </p:nvGraphicFramePr>
        <p:xfrm>
          <a:off x="276997" y="466301"/>
          <a:ext cx="9352005" cy="171387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609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443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3354">
                  <a:extLst>
                    <a:ext uri="{9D8B030D-6E8A-4147-A177-3AD203B41FA5}">
                      <a16:colId xmlns:a16="http://schemas.microsoft.com/office/drawing/2014/main" val="1997887844"/>
                    </a:ext>
                  </a:extLst>
                </a:gridCol>
                <a:gridCol w="2823354">
                  <a:extLst>
                    <a:ext uri="{9D8B030D-6E8A-4147-A177-3AD203B41FA5}">
                      <a16:colId xmlns:a16="http://schemas.microsoft.com/office/drawing/2014/main" val="385403355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영상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자막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오디오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003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/>
                        <a:t>31</a:t>
                      </a:r>
                      <a:endParaRPr lang="ko-KR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이서진 이미지 앞으로 제품 사진이 쾅 박히는 모습 </a:t>
                      </a:r>
                      <a:endParaRPr lang="en-US" altLang="ko-KR" sz="1000" dirty="0">
                        <a:latin typeface="+mn-ea"/>
                        <a:ea typeface="+mn-ea"/>
                      </a:endParaRPr>
                    </a:p>
                    <a:p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제품 섭취모습 </a:t>
                      </a:r>
                      <a:endParaRPr lang="en-US" altLang="ko-KR" sz="1000" dirty="0">
                        <a:latin typeface="+mn-ea"/>
                        <a:ea typeface="+mn-ea"/>
                      </a:endParaRPr>
                    </a:p>
                    <a:p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자막 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CG</a:t>
                      </a:r>
                    </a:p>
                    <a:p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제품 뷰티에 가격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이서진의</a:t>
                      </a:r>
                      <a:endParaRPr lang="en-US" altLang="ko-KR" sz="1000" b="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안국 </a:t>
                      </a:r>
                      <a:r>
                        <a:rPr lang="ko-KR" altLang="en-US" sz="1000" b="0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눈건강</a:t>
                      </a: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&amp; </a:t>
                      </a:r>
                      <a:r>
                        <a:rPr lang="ko-KR" altLang="en-US" sz="1000" b="0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혈당케어</a:t>
                      </a: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endParaRPr lang="en-US" altLang="ko-KR" sz="1000" b="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믿기 힘든 가격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!</a:t>
                      </a: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4</a:t>
                      </a: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개월 분 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59,900</a:t>
                      </a: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원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!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건강은 타이밍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! 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지금 빨리 주문하세요 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이서진의</a:t>
                      </a:r>
                      <a:endParaRPr lang="en-US" altLang="ko-KR" sz="1000" b="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안국 </a:t>
                      </a:r>
                      <a:r>
                        <a:rPr lang="ko-KR" altLang="en-US" sz="1000" b="0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눈건강</a:t>
                      </a: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&amp; </a:t>
                      </a:r>
                      <a:r>
                        <a:rPr lang="ko-KR" altLang="en-US" sz="1000" b="0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혈당케어</a:t>
                      </a: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endParaRPr lang="en-US" altLang="ko-KR" sz="1000" b="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믿기 힘든 가격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!</a:t>
                      </a: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4</a:t>
                      </a: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개월분이 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59,900</a:t>
                      </a: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원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!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건강은 타이밍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! 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지금 빨리 주문하세요 </a:t>
                      </a:r>
                      <a:r>
                        <a:rPr lang="en-US" altLang="ko-KR" sz="10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0175481"/>
                  </a:ext>
                </a:extLst>
              </a:tr>
            </a:tbl>
          </a:graphicData>
        </a:graphic>
      </p:graphicFrame>
      <p:sp>
        <p:nvSpPr>
          <p:cNvPr id="6" name="직사각형 5">
            <a:extLst>
              <a:ext uri="{FF2B5EF4-FFF2-40B4-BE49-F238E27FC236}">
                <a16:creationId xmlns:a16="http://schemas.microsoft.com/office/drawing/2014/main" id="{FB93951B-ABE1-B612-EF92-AAB8C99992D3}"/>
              </a:ext>
            </a:extLst>
          </p:cNvPr>
          <p:cNvSpPr/>
          <p:nvPr/>
        </p:nvSpPr>
        <p:spPr>
          <a:xfrm>
            <a:off x="431329" y="9895"/>
            <a:ext cx="256672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ko-KR" sz="1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</a:t>
            </a:r>
            <a:r>
              <a:rPr lang="ko-KR" altLang="en-US" sz="1600" b="1" dirty="0"/>
              <a:t>안국 </a:t>
            </a:r>
            <a:r>
              <a:rPr lang="ko-KR" altLang="en-US" sz="1600" b="1" dirty="0" err="1"/>
              <a:t>눈건강</a:t>
            </a:r>
            <a:r>
              <a:rPr lang="ko-KR" altLang="en-US" sz="1600" b="1" dirty="0"/>
              <a:t> </a:t>
            </a:r>
            <a:r>
              <a:rPr lang="en-US" altLang="ko-KR" sz="1600" b="1" dirty="0"/>
              <a:t>&amp; </a:t>
            </a:r>
            <a:r>
              <a:rPr lang="ko-KR" altLang="en-US" sz="1600" b="1" dirty="0" err="1"/>
              <a:t>혈당케어</a:t>
            </a:r>
            <a:r>
              <a:rPr lang="ko-KR" altLang="en-US" sz="1600" b="1" dirty="0"/>
              <a:t> </a:t>
            </a:r>
            <a:endParaRPr lang="en-US" altLang="ko-KR" sz="1600" b="1" dirty="0"/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338FDAAB-91CE-DAFD-D22B-30AF369EF142}"/>
              </a:ext>
            </a:extLst>
          </p:cNvPr>
          <p:cNvGrpSpPr/>
          <p:nvPr/>
        </p:nvGrpSpPr>
        <p:grpSpPr>
          <a:xfrm>
            <a:off x="3405493" y="1120397"/>
            <a:ext cx="577322" cy="1038897"/>
            <a:chOff x="6981718" y="972783"/>
            <a:chExt cx="3514263" cy="5668659"/>
          </a:xfrm>
        </p:grpSpPr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9C5285DC-EB4A-6C05-2B1F-5D89D9DD8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81718" y="972783"/>
              <a:ext cx="3514263" cy="566865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0B4BA36-9989-56F5-68AE-FE7846AF4A01}"/>
                </a:ext>
              </a:extLst>
            </p:cNvPr>
            <p:cNvSpPr txBox="1"/>
            <p:nvPr/>
          </p:nvSpPr>
          <p:spPr>
            <a:xfrm>
              <a:off x="7082117" y="1219199"/>
              <a:ext cx="699247" cy="60063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ko-KR" altLang="en-US" dirty="0"/>
            </a:p>
          </p:txBody>
        </p:sp>
      </p:grpSp>
      <p:pic>
        <p:nvPicPr>
          <p:cNvPr id="20" name="그림 19">
            <a:extLst>
              <a:ext uri="{FF2B5EF4-FFF2-40B4-BE49-F238E27FC236}">
                <a16:creationId xmlns:a16="http://schemas.microsoft.com/office/drawing/2014/main" id="{DB9F2626-D8A4-1864-D57B-1EE51421F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5954" y="1536587"/>
            <a:ext cx="1031292" cy="61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2987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17977</TotalTime>
  <Words>2061</Words>
  <Application>Microsoft Macintosh PowerPoint</Application>
  <PresentationFormat>A4 용지(210x297mm)</PresentationFormat>
  <Paragraphs>419</Paragraphs>
  <Slides>9</Slides>
  <Notes>8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15" baseType="lpstr">
      <vt:lpstr>가는둥근제목체</vt:lpstr>
      <vt:lpstr>맑은 고딕</vt:lpstr>
      <vt:lpstr>Arial</vt:lpstr>
      <vt:lpstr>Calibri</vt:lpstr>
      <vt:lpstr>Calibri Light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조땡</dc:creator>
  <cp:lastModifiedBy>Microsoft Office 사용자</cp:lastModifiedBy>
  <cp:revision>3654</cp:revision>
  <cp:lastPrinted>2023-04-28T10:51:34Z</cp:lastPrinted>
  <dcterms:created xsi:type="dcterms:W3CDTF">2018-08-02T07:05:36Z</dcterms:created>
  <dcterms:modified xsi:type="dcterms:W3CDTF">2024-12-25T06:23:20Z</dcterms:modified>
</cp:coreProperties>
</file>