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872" r:id="rId2"/>
    <p:sldId id="943" r:id="rId3"/>
    <p:sldId id="2859" r:id="rId4"/>
    <p:sldId id="2860" r:id="rId5"/>
    <p:sldId id="2861" r:id="rId6"/>
    <p:sldId id="2862" r:id="rId7"/>
    <p:sldId id="2863" r:id="rId8"/>
    <p:sldId id="2864" r:id="rId9"/>
    <p:sldId id="2865" r:id="rId10"/>
    <p:sldId id="2866" r:id="rId11"/>
    <p:sldId id="2867" r:id="rId12"/>
    <p:sldId id="2868" r:id="rId13"/>
    <p:sldId id="2869" r:id="rId14"/>
    <p:sldId id="2870" r:id="rId15"/>
    <p:sldId id="2871" r:id="rId16"/>
  </p:sldIdLst>
  <p:sldSz cx="12192000" cy="6858000"/>
  <p:notesSz cx="6858000" cy="9144000"/>
  <p:embeddedFontLst>
    <p:embeddedFont>
      <p:font typeface="맑은 고딕" panose="020B0503020000020004" pitchFamily="34" charset="-127"/>
      <p:regular r:id="rId18"/>
      <p:bold r:id="rId19"/>
    </p:embeddedFont>
    <p:embeddedFont>
      <p:font typeface="Noto Sans KR Light" panose="020B0502040504020204" pitchFamily="34" charset="0"/>
      <p:regular r:id="rId20"/>
    </p:embeddedFont>
    <p:embeddedFont>
      <p:font typeface="Noto Sans KR Medium" panose="020B0502040504020204" pitchFamily="34" charset="0"/>
      <p:regular r:id="rId21"/>
    </p:embeddedFont>
    <p:embeddedFont>
      <p:font typeface="Noto Sans KR SemiBold" panose="020B0502040504020204" pitchFamily="34" charset="0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500" userDrawn="1">
          <p15:clr>
            <a:srgbClr val="A4A3A4"/>
          </p15:clr>
        </p15:guide>
        <p15:guide id="4" orient="horz" pos="29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152"/>
    <a:srgbClr val="DAD9D5"/>
    <a:srgbClr val="5A6770"/>
    <a:srgbClr val="49352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0" autoAdjust="0"/>
    <p:restoredTop sz="96433" autoAdjust="0"/>
  </p:normalViewPr>
  <p:slideViewPr>
    <p:cSldViewPr snapToGrid="0" showGuides="1">
      <p:cViewPr varScale="1">
        <p:scale>
          <a:sx n="126" d="100"/>
          <a:sy n="126" d="100"/>
        </p:scale>
        <p:origin x="200" y="328"/>
      </p:cViewPr>
      <p:guideLst>
        <p:guide orient="horz" pos="2591"/>
        <p:guide pos="3840"/>
        <p:guide orient="horz" pos="2500"/>
        <p:guide orient="horz" pos="29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93C6D-3099-4E7B-90EA-F64E7E8E181A}" type="datetimeFigureOut">
              <a:rPr lang="ko-KR" altLang="en-US" smtClean="0"/>
              <a:t>2024. 11. 15.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EF7E8-0AE7-420D-98E6-FC05064F93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817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6727D2-7DE8-490D-933E-F8E6ED7D0E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68E67D6-ECA9-4536-8CE9-700CDD0F4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F9FC91B-D1C2-4A7D-89D3-9BDB29BC7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5AD2-9226-4FB2-8EE5-0BD59475A0AD}" type="datetimeFigureOut">
              <a:rPr lang="ko-KR" altLang="en-US" smtClean="0"/>
              <a:t>2024. 11. 15.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1A8F4B8-3693-4790-826D-B7BF3AC4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5F021DC-2213-420C-8135-E4DB67ECF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04C9-ED30-49B8-9B18-199204C306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8307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3F8E3C-72A6-49AB-A0AB-652EE622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DB5928B-5925-475D-B521-89B515291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5AED8BF-EBA1-429A-B9F9-EED09E00B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5AD2-9226-4FB2-8EE5-0BD59475A0AD}" type="datetimeFigureOut">
              <a:rPr lang="ko-KR" altLang="en-US" smtClean="0"/>
              <a:t>2024. 11. 15.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A10FCBA-50E6-4C47-8285-36ECA349B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99F62B-9583-431D-A163-5E677971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04C9-ED30-49B8-9B18-199204C306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966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88F04E39-F539-4ADD-84AA-ADEC64B2A6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F5C5AFF-112F-437C-AD18-B1E892FA5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86D68B6-3A8B-4B54-9566-9BFB53D3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5AD2-9226-4FB2-8EE5-0BD59475A0AD}" type="datetimeFigureOut">
              <a:rPr lang="ko-KR" altLang="en-US" smtClean="0"/>
              <a:t>2024. 11. 15.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2D14EF4-0DBF-44EA-B680-44D8BCD47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BCAD640-DFE1-49DA-ACF2-9AFE4C7FC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04C9-ED30-49B8-9B18-199204C306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4274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12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87524A-B052-44AE-BE33-484C9227C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10FD65C-74C9-4D3C-861A-A511080BA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65B6C76-0595-4B29-9A29-CE78F266B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5AD2-9226-4FB2-8EE5-0BD59475A0AD}" type="datetimeFigureOut">
              <a:rPr lang="ko-KR" altLang="en-US" smtClean="0"/>
              <a:t>2024. 11. 15.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EB362C2-7673-4DA6-9207-843C4EF27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B027420-ACCB-4D66-93C6-620A0963D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04C9-ED30-49B8-9B18-199204C306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049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33A92B-1645-4DE8-BD04-0DB38D6D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9A12FBB-F829-47FE-A0B0-CD16B5270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099F1A7-5A32-4547-A1FB-8AD99BDFA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5AD2-9226-4FB2-8EE5-0BD59475A0AD}" type="datetimeFigureOut">
              <a:rPr lang="ko-KR" altLang="en-US" smtClean="0"/>
              <a:t>2024. 11. 15.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E0A429C-0F61-4B94-948A-90CF23CB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1AEF19C-DDDB-49AF-AAE8-2E258C935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04C9-ED30-49B8-9B18-199204C306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0601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18B5D8-7AC5-4DB2-B90C-09B71300D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7799D7A-8624-416D-B3BE-680A06918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77393EB-47BF-448D-9ED4-12616C543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F8997B7-E969-4AFD-930B-4C113A4DE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5AD2-9226-4FB2-8EE5-0BD59475A0AD}" type="datetimeFigureOut">
              <a:rPr lang="ko-KR" altLang="en-US" smtClean="0"/>
              <a:t>2024. 11. 15.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1AED672-74F6-451C-8DE2-C8842D22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0BE5C85-77D0-4C0C-A339-4807177AD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04C9-ED30-49B8-9B18-199204C306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865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D9D834-5070-4AD2-9D3B-FB0D5B389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D8D8FDB-46C6-456C-AE34-DAE99D7B9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60440CC-5AC0-4D3C-976B-9D13DDAF3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572F5F0-D0DA-404D-B3DC-69297755F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49C7247-520F-47CC-A997-2DBACCC40E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3951AB3D-501F-436F-9E6C-DF6721728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5AD2-9226-4FB2-8EE5-0BD59475A0AD}" type="datetimeFigureOut">
              <a:rPr lang="ko-KR" altLang="en-US" smtClean="0"/>
              <a:t>2024. 11. 15.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9568B7F-64AB-456E-B4DA-B91C656C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10227F2-E64E-4AF6-A082-BBCF9B759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04C9-ED30-49B8-9B18-199204C306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8726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C45879-6341-45EB-ADE0-90828409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AA396D8-6AA9-42CE-BE81-2670900C0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5AD2-9226-4FB2-8EE5-0BD59475A0AD}" type="datetimeFigureOut">
              <a:rPr lang="ko-KR" altLang="en-US" smtClean="0"/>
              <a:t>2024. 11. 15.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7BA1D54-68B5-481D-BDB5-7FBB33678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4D1D0BF-0921-4B07-B983-5E183A67B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04C9-ED30-49B8-9B18-199204C306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677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15C3CDB-11CA-44B7-82F4-B521535CD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5AD2-9226-4FB2-8EE5-0BD59475A0AD}" type="datetimeFigureOut">
              <a:rPr lang="ko-KR" altLang="en-US" smtClean="0"/>
              <a:t>2024. 11. 15.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EB62423-FAA4-4B5D-B890-3C04B438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0BF8593-1362-4372-86D7-7A0C292B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04C9-ED30-49B8-9B18-199204C306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924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8FFE7D-6A13-48C1-B185-AF7F85B28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598B3EE-93FB-4279-9D5D-47A6A3E54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F89E301-A206-40CC-A6C7-52CCB649F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2A33369-2E22-4638-AFB4-47A5815E9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5AD2-9226-4FB2-8EE5-0BD59475A0AD}" type="datetimeFigureOut">
              <a:rPr lang="ko-KR" altLang="en-US" smtClean="0"/>
              <a:t>2024. 11. 15.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0E07CF6-EE92-406A-B30B-B2A46E219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9994357-F63A-4E46-B9DF-5C6653F98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04C9-ED30-49B8-9B18-199204C306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597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59F5F7-8C0D-48BF-86B4-7ED31C921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A60EC0C-E095-4916-830E-02E73ADD8D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D4B057D-168B-4811-A700-92EE26DC4C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E81CE5C-0B47-445E-9A0B-7D2DCD50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5AD2-9226-4FB2-8EE5-0BD59475A0AD}" type="datetimeFigureOut">
              <a:rPr lang="ko-KR" altLang="en-US" smtClean="0"/>
              <a:t>2024. 11. 15.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E87FDF7-6CD5-43DE-BC71-B3EA0102D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5C152D2-7D11-4529-91E8-5048519B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04C9-ED30-49B8-9B18-199204C306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4276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301FFCCA-AAFB-47C2-B7A5-24F4E2AB3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18BB846-9336-4263-8FD7-5F7C03C49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1B354DD-2AF7-4EA2-BB71-7A2017B4B4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85AD2-9226-4FB2-8EE5-0BD59475A0AD}" type="datetimeFigureOut">
              <a:rPr lang="ko-KR" altLang="en-US" smtClean="0"/>
              <a:t>2024. 11. 15.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FA9A1D5-66C7-466D-ADBA-0922C0D3E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56346D1-6D42-48D5-8E85-4ED0304BF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304C9-ED30-49B8-9B18-199204C306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436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7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6A987227-22A5-4ED6-9374-BC7FE10F168B}"/>
              </a:ext>
            </a:extLst>
          </p:cNvPr>
          <p:cNvSpPr/>
          <p:nvPr/>
        </p:nvSpPr>
        <p:spPr>
          <a:xfrm>
            <a:off x="0" y="1"/>
            <a:ext cx="12192000" cy="629728"/>
          </a:xfrm>
          <a:prstGeom prst="rect">
            <a:avLst/>
          </a:prstGeom>
          <a:solidFill>
            <a:srgbClr val="01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KR Light" panose="020B0200000000000000" pitchFamily="50" charset="-127"/>
              <a:ea typeface="Noto Sans KR Light" panose="020B0200000000000000" pitchFamily="50" charset="-127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BC9446-AD5C-4BEF-BE26-0A0F664F2CC2}"/>
              </a:ext>
            </a:extLst>
          </p:cNvPr>
          <p:cNvSpPr txBox="1"/>
          <p:nvPr/>
        </p:nvSpPr>
        <p:spPr>
          <a:xfrm>
            <a:off x="150029" y="145587"/>
            <a:ext cx="4810929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-136" normalizeH="0" baseline="0" noProof="0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oto Sans KR SemiBold" panose="020B0200000000000000" pitchFamily="50" charset="-127"/>
                <a:ea typeface="Noto Sans KR SemiBold" panose="020B0200000000000000" pitchFamily="50" charset="-127"/>
                <a:cs typeface="+mn-cs"/>
              </a:rPr>
              <a:t>영상 심의용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pic>
        <p:nvPicPr>
          <p:cNvPr id="3" name="심의용_브레인시티푸르지오_TVCM_241115">
            <a:hlinkClick r:id="" action="ppaction://media"/>
            <a:extLst>
              <a:ext uri="{FF2B5EF4-FFF2-40B4-BE49-F238E27FC236}">
                <a16:creationId xmlns:a16="http://schemas.microsoft.com/office/drawing/2014/main" id="{6489653F-A8B1-FF44-8B7B-7267DDA5F5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9" y="775315"/>
            <a:ext cx="10566401" cy="59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78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6A987227-22A5-4ED6-9374-BC7FE10F168B}"/>
              </a:ext>
            </a:extLst>
          </p:cNvPr>
          <p:cNvSpPr/>
          <p:nvPr/>
        </p:nvSpPr>
        <p:spPr>
          <a:xfrm>
            <a:off x="0" y="1"/>
            <a:ext cx="12192000" cy="629728"/>
          </a:xfrm>
          <a:prstGeom prst="rect">
            <a:avLst/>
          </a:prstGeom>
          <a:solidFill>
            <a:srgbClr val="01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KR Light" panose="020B0200000000000000" pitchFamily="50" charset="-127"/>
              <a:ea typeface="Noto Sans KR Light" panose="020B0200000000000000" pitchFamily="50" charset="-127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BC9446-AD5C-4BEF-BE26-0A0F664F2CC2}"/>
              </a:ext>
            </a:extLst>
          </p:cNvPr>
          <p:cNvSpPr txBox="1"/>
          <p:nvPr/>
        </p:nvSpPr>
        <p:spPr>
          <a:xfrm>
            <a:off x="150029" y="145587"/>
            <a:ext cx="4810929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2)</a:t>
            </a:r>
            <a:r>
              <a:rPr kumimoji="0" lang="en-US" altLang="ko-KR" sz="1600" b="0" i="0" u="none" strike="noStrike" kern="1200" cap="none" spc="-136" normalizeH="0" baseline="0" noProof="0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oto Sans KR SemiBold" panose="020B0200000000000000" pitchFamily="50" charset="-127"/>
                <a:ea typeface="Noto Sans KR SemiBold" panose="020B0200000000000000" pitchFamily="50" charset="-127"/>
                <a:cs typeface="+mn-cs"/>
              </a:rPr>
              <a:t>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카피문구별 증빙자료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02DA3-5BC7-41E6-9A51-A2A5571F60D3}"/>
              </a:ext>
            </a:extLst>
          </p:cNvPr>
          <p:cNvSpPr txBox="1"/>
          <p:nvPr/>
        </p:nvSpPr>
        <p:spPr>
          <a:xfrm>
            <a:off x="456957" y="5871220"/>
            <a:ext cx="11376896" cy="74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200">
                <a:solidFill>
                  <a:srgbClr val="074F51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defRPr>
            </a:lvl1pPr>
          </a:lstStyle>
          <a:p>
            <a:pPr algn="ctr"/>
            <a:r>
              <a:rPr lang="ko-KR" altLang="en-US" sz="1500" dirty="0"/>
              <a:t>▶ 브레인시티 </a:t>
            </a:r>
            <a:r>
              <a:rPr lang="ko-KR" altLang="en-US" sz="1500" dirty="0" err="1"/>
              <a:t>푸르지오</a:t>
            </a:r>
            <a:r>
              <a:rPr lang="ko-KR" altLang="en-US" sz="1500" dirty="0"/>
              <a:t> 주민공동시설 내에 </a:t>
            </a:r>
            <a:r>
              <a:rPr lang="en-US" altLang="ko-KR" sz="1500" dirty="0"/>
              <a:t>4</a:t>
            </a:r>
            <a:r>
              <a:rPr lang="ko-KR" altLang="en-US" sz="1500" dirty="0"/>
              <a:t>레인 실내수영장 위치할 예정임</a:t>
            </a:r>
            <a:r>
              <a:rPr lang="en-US" altLang="ko-KR" sz="1500" dirty="0"/>
              <a:t>.</a:t>
            </a:r>
          </a:p>
          <a:p>
            <a:pPr algn="ctr"/>
            <a:r>
              <a:rPr lang="en-US" altLang="ko-KR" sz="1500" dirty="0"/>
              <a:t>※ </a:t>
            </a:r>
            <a:r>
              <a:rPr lang="ko-KR" altLang="en-US" sz="1500" dirty="0"/>
              <a:t>투시도 및 </a:t>
            </a:r>
            <a:r>
              <a:rPr lang="en-US" altLang="ko-KR" sz="1500" dirty="0"/>
              <a:t>CG </a:t>
            </a:r>
            <a:r>
              <a:rPr lang="ko-KR" altLang="en-US" sz="1500" dirty="0"/>
              <a:t>고화질 이미지 별도 첨부</a:t>
            </a:r>
            <a:endParaRPr lang="en-US" altLang="ko-KR" sz="15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1F08B0-BD5F-47F6-B7BB-1F6B9A9F7BBE}"/>
              </a:ext>
            </a:extLst>
          </p:cNvPr>
          <p:cNvSpPr txBox="1"/>
          <p:nvPr/>
        </p:nvSpPr>
        <p:spPr>
          <a:xfrm>
            <a:off x="219708" y="754335"/>
            <a:ext cx="743047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R="0" lvl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6. ‘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입주민 전용 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4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레인 실내수영장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’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증빙자료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 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srgbClr val="015152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9979ACF6-2200-4C34-8D15-AB6E60BF953F}"/>
              </a:ext>
            </a:extLst>
          </p:cNvPr>
          <p:cNvGrpSpPr/>
          <p:nvPr/>
        </p:nvGrpSpPr>
        <p:grpSpPr>
          <a:xfrm>
            <a:off x="807588" y="1765268"/>
            <a:ext cx="10576824" cy="3497204"/>
            <a:chOff x="715224" y="1733452"/>
            <a:chExt cx="10576824" cy="3497204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2E80941B-5EFD-49B0-8DE1-BA3E58E52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24" y="2037429"/>
              <a:ext cx="5136444" cy="2889250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64E0F88E-83EA-4E5D-B056-14F57FADC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334" y="1733452"/>
              <a:ext cx="4951714" cy="349720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640B8F-4AEE-4A45-98A9-5D4417490C94}"/>
                </a:ext>
              </a:extLst>
            </p:cNvPr>
            <p:cNvSpPr txBox="1"/>
            <p:nvPr/>
          </p:nvSpPr>
          <p:spPr>
            <a:xfrm>
              <a:off x="1083454" y="1761776"/>
              <a:ext cx="4399984" cy="275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200">
                  <a:solidFill>
                    <a:srgbClr val="074F51"/>
                  </a:solidFill>
                  <a:latin typeface="Noto Sans KR Medium" panose="020B0200000000000000" pitchFamily="50" charset="-127"/>
                  <a:ea typeface="Noto Sans KR Medium" panose="020B0200000000000000" pitchFamily="50" charset="-127"/>
                </a:defRPr>
              </a:lvl1pPr>
            </a:lstStyle>
            <a:p>
              <a:pPr algn="ctr"/>
              <a:r>
                <a:rPr lang="en-US" altLang="ko-KR" sz="900" dirty="0"/>
                <a:t>&lt;</a:t>
              </a:r>
              <a:r>
                <a:rPr lang="ko-KR" altLang="en-US" sz="900" dirty="0"/>
                <a:t>브레인시티 </a:t>
              </a:r>
              <a:r>
                <a:rPr lang="ko-KR" altLang="en-US" sz="900" dirty="0" err="1"/>
                <a:t>푸르지오</a:t>
              </a:r>
              <a:r>
                <a:rPr lang="ko-KR" altLang="en-US" sz="900" dirty="0"/>
                <a:t> 실내수영장 투시도 </a:t>
              </a:r>
              <a:r>
                <a:rPr lang="en-US" altLang="ko-KR" sz="900" dirty="0"/>
                <a:t>CG&gt;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29B51A-3486-4D0C-BBCD-14F6C286CEDB}"/>
                </a:ext>
              </a:extLst>
            </p:cNvPr>
            <p:cNvSpPr txBox="1"/>
            <p:nvPr/>
          </p:nvSpPr>
          <p:spPr>
            <a:xfrm>
              <a:off x="6616199" y="1733452"/>
              <a:ext cx="4399984" cy="275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200">
                  <a:solidFill>
                    <a:srgbClr val="074F51"/>
                  </a:solidFill>
                  <a:latin typeface="Noto Sans KR Medium" panose="020B0200000000000000" pitchFamily="50" charset="-127"/>
                  <a:ea typeface="Noto Sans KR Medium" panose="020B0200000000000000" pitchFamily="50" charset="-127"/>
                </a:defRPr>
              </a:lvl1pPr>
            </a:lstStyle>
            <a:p>
              <a:pPr algn="ctr"/>
              <a:r>
                <a:rPr lang="en-US" altLang="ko-KR" sz="900" dirty="0"/>
                <a:t>&lt;</a:t>
              </a:r>
              <a:r>
                <a:rPr lang="ko-KR" altLang="en-US" sz="900" dirty="0"/>
                <a:t>브레인시티 </a:t>
              </a:r>
              <a:r>
                <a:rPr lang="ko-KR" altLang="en-US" sz="900" dirty="0" err="1"/>
                <a:t>푸르지오</a:t>
              </a:r>
              <a:r>
                <a:rPr lang="ko-KR" altLang="en-US" sz="900" dirty="0"/>
                <a:t> 주민공동시설 </a:t>
              </a:r>
              <a:r>
                <a:rPr lang="en-US" altLang="ko-KR" sz="900" dirty="0"/>
                <a:t>CG&gt;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578540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6A987227-22A5-4ED6-9374-BC7FE10F168B}"/>
              </a:ext>
            </a:extLst>
          </p:cNvPr>
          <p:cNvSpPr/>
          <p:nvPr/>
        </p:nvSpPr>
        <p:spPr>
          <a:xfrm>
            <a:off x="0" y="1"/>
            <a:ext cx="12192000" cy="629728"/>
          </a:xfrm>
          <a:prstGeom prst="rect">
            <a:avLst/>
          </a:prstGeom>
          <a:solidFill>
            <a:srgbClr val="01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KR Light" panose="020B0200000000000000" pitchFamily="50" charset="-127"/>
              <a:ea typeface="Noto Sans KR Light" panose="020B0200000000000000" pitchFamily="50" charset="-127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BC9446-AD5C-4BEF-BE26-0A0F664F2CC2}"/>
              </a:ext>
            </a:extLst>
          </p:cNvPr>
          <p:cNvSpPr txBox="1"/>
          <p:nvPr/>
        </p:nvSpPr>
        <p:spPr>
          <a:xfrm>
            <a:off x="150029" y="145587"/>
            <a:ext cx="4810929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2)</a:t>
            </a:r>
            <a:r>
              <a:rPr kumimoji="0" lang="en-US" altLang="ko-KR" sz="1600" b="0" i="0" u="none" strike="noStrike" kern="1200" cap="none" spc="-136" normalizeH="0" baseline="0" noProof="0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oto Sans KR SemiBold" panose="020B0200000000000000" pitchFamily="50" charset="-127"/>
                <a:ea typeface="Noto Sans KR SemiBold" panose="020B0200000000000000" pitchFamily="50" charset="-127"/>
                <a:cs typeface="+mn-cs"/>
              </a:rPr>
              <a:t>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카피문구별 증빙자료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02DA3-5BC7-41E6-9A51-A2A5571F60D3}"/>
              </a:ext>
            </a:extLst>
          </p:cNvPr>
          <p:cNvSpPr txBox="1"/>
          <p:nvPr/>
        </p:nvSpPr>
        <p:spPr>
          <a:xfrm>
            <a:off x="456957" y="5871220"/>
            <a:ext cx="11376896" cy="74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200">
                <a:solidFill>
                  <a:srgbClr val="074F51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defRPr>
            </a:lvl1pPr>
          </a:lstStyle>
          <a:p>
            <a:pPr algn="ctr"/>
            <a:r>
              <a:rPr lang="ko-KR" altLang="en-US" sz="1500" dirty="0"/>
              <a:t>▶ 당 </a:t>
            </a:r>
            <a:r>
              <a:rPr lang="ko-KR" altLang="en-US" sz="1500" dirty="0" err="1"/>
              <a:t>사업지</a:t>
            </a:r>
            <a:r>
              <a:rPr lang="ko-KR" altLang="en-US" sz="1500" dirty="0"/>
              <a:t> 세대수는 </a:t>
            </a:r>
            <a:r>
              <a:rPr lang="en-US" altLang="ko-KR" sz="1500" dirty="0"/>
              <a:t>1,990</a:t>
            </a:r>
            <a:r>
              <a:rPr lang="ko-KR" altLang="en-US" sz="1500" dirty="0"/>
              <a:t>세대이며</a:t>
            </a:r>
            <a:r>
              <a:rPr lang="en-US" altLang="ko-KR" sz="1500" dirty="0"/>
              <a:t>, </a:t>
            </a:r>
            <a:r>
              <a:rPr lang="ko-KR" altLang="en-US" sz="1500" dirty="0"/>
              <a:t>이는 브레인시티 내 공동주택 中 최대 세대수임</a:t>
            </a:r>
            <a:endParaRPr lang="en-US" altLang="ko-KR" sz="1500" dirty="0"/>
          </a:p>
          <a:p>
            <a:pPr algn="ctr"/>
            <a:r>
              <a:rPr lang="en-US" altLang="ko-KR" sz="1500" dirty="0"/>
              <a:t>※ </a:t>
            </a:r>
            <a:r>
              <a:rPr lang="ko-KR" altLang="en-US" sz="1500" dirty="0"/>
              <a:t>각 </a:t>
            </a:r>
            <a:r>
              <a:rPr lang="ko-KR" altLang="en-US" sz="1500" dirty="0" err="1"/>
              <a:t>블럭별</a:t>
            </a:r>
            <a:r>
              <a:rPr lang="ko-KR" altLang="en-US" sz="1500" dirty="0"/>
              <a:t> 주택건설사업계획승인 고시 </a:t>
            </a:r>
            <a:r>
              <a:rPr lang="en-US" altLang="ko-KR" sz="1500" dirty="0"/>
              <a:t>PDF </a:t>
            </a:r>
            <a:r>
              <a:rPr lang="ko-KR" altLang="en-US" sz="1500" dirty="0"/>
              <a:t>파일 별첨</a:t>
            </a:r>
            <a:endParaRPr lang="en-US" altLang="ko-KR" sz="15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1F08B0-BD5F-47F6-B7BB-1F6B9A9F7BBE}"/>
              </a:ext>
            </a:extLst>
          </p:cNvPr>
          <p:cNvSpPr txBox="1"/>
          <p:nvPr/>
        </p:nvSpPr>
        <p:spPr>
          <a:xfrm>
            <a:off x="219708" y="754335"/>
            <a:ext cx="743047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R="0" lvl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7. ‘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브레인시티 최대 랜드마크 대단지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’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증빙자료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 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srgbClr val="015152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9ACB404-95BF-4310-8CFC-056F0BE66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46" y="1541073"/>
            <a:ext cx="4754295" cy="382584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A9364DA-965C-4D8E-A24A-172A2ECDE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600" y="1319039"/>
            <a:ext cx="4733725" cy="4219922"/>
          </a:xfrm>
          <a:prstGeom prst="rect">
            <a:avLst/>
          </a:prstGeom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8EFDA3A8-E286-4DB4-A46F-A4062220A3F6}"/>
              </a:ext>
            </a:extLst>
          </p:cNvPr>
          <p:cNvCxnSpPr>
            <a:cxnSpLocks/>
          </p:cNvCxnSpPr>
          <p:nvPr/>
        </p:nvCxnSpPr>
        <p:spPr>
          <a:xfrm>
            <a:off x="3492939" y="3909726"/>
            <a:ext cx="10156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89077D6-0BF0-4AB7-BC2A-9CFA1ABE3785}"/>
              </a:ext>
            </a:extLst>
          </p:cNvPr>
          <p:cNvSpPr/>
          <p:nvPr/>
        </p:nvSpPr>
        <p:spPr>
          <a:xfrm>
            <a:off x="3512344" y="5197235"/>
            <a:ext cx="531019" cy="169673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F89928BB-CADF-4708-9FA9-DB9093C79B3F}"/>
              </a:ext>
            </a:extLst>
          </p:cNvPr>
          <p:cNvCxnSpPr>
            <a:cxnSpLocks/>
          </p:cNvCxnSpPr>
          <p:nvPr/>
        </p:nvCxnSpPr>
        <p:spPr>
          <a:xfrm>
            <a:off x="9186967" y="3932772"/>
            <a:ext cx="10156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FD1B29A-D41D-41C7-9D81-513DB8A69590}"/>
              </a:ext>
            </a:extLst>
          </p:cNvPr>
          <p:cNvSpPr/>
          <p:nvPr/>
        </p:nvSpPr>
        <p:spPr>
          <a:xfrm>
            <a:off x="9128126" y="5364561"/>
            <a:ext cx="566684" cy="169673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159979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6A987227-22A5-4ED6-9374-BC7FE10F168B}"/>
              </a:ext>
            </a:extLst>
          </p:cNvPr>
          <p:cNvSpPr/>
          <p:nvPr/>
        </p:nvSpPr>
        <p:spPr>
          <a:xfrm>
            <a:off x="0" y="1"/>
            <a:ext cx="12192000" cy="629728"/>
          </a:xfrm>
          <a:prstGeom prst="rect">
            <a:avLst/>
          </a:prstGeom>
          <a:solidFill>
            <a:srgbClr val="01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KR Light" panose="020B0200000000000000" pitchFamily="50" charset="-127"/>
              <a:ea typeface="Noto Sans KR Light" panose="020B0200000000000000" pitchFamily="50" charset="-127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BC9446-AD5C-4BEF-BE26-0A0F664F2CC2}"/>
              </a:ext>
            </a:extLst>
          </p:cNvPr>
          <p:cNvSpPr txBox="1"/>
          <p:nvPr/>
        </p:nvSpPr>
        <p:spPr>
          <a:xfrm>
            <a:off x="150029" y="145587"/>
            <a:ext cx="4810929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2)</a:t>
            </a:r>
            <a:r>
              <a:rPr kumimoji="0" lang="en-US" altLang="ko-KR" sz="1600" b="0" i="0" u="none" strike="noStrike" kern="1200" cap="none" spc="-136" normalizeH="0" baseline="0" noProof="0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oto Sans KR SemiBold" panose="020B0200000000000000" pitchFamily="50" charset="-127"/>
                <a:ea typeface="Noto Sans KR SemiBold" panose="020B0200000000000000" pitchFamily="50" charset="-127"/>
                <a:cs typeface="+mn-cs"/>
              </a:rPr>
              <a:t>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카피문구별 증빙자료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02DA3-5BC7-41E6-9A51-A2A5571F60D3}"/>
              </a:ext>
            </a:extLst>
          </p:cNvPr>
          <p:cNvSpPr txBox="1"/>
          <p:nvPr/>
        </p:nvSpPr>
        <p:spPr>
          <a:xfrm>
            <a:off x="456957" y="5871220"/>
            <a:ext cx="11376896" cy="74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200">
                <a:solidFill>
                  <a:srgbClr val="074F51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defRPr>
            </a:lvl1pPr>
          </a:lstStyle>
          <a:p>
            <a:pPr algn="ctr"/>
            <a:r>
              <a:rPr lang="ko-KR" altLang="en-US" sz="1500" dirty="0"/>
              <a:t>▶ 당 </a:t>
            </a:r>
            <a:r>
              <a:rPr lang="ko-KR" altLang="en-US" sz="1500" dirty="0" err="1"/>
              <a:t>사업지</a:t>
            </a:r>
            <a:r>
              <a:rPr lang="ko-KR" altLang="en-US" sz="1500" dirty="0"/>
              <a:t> 세대수는 </a:t>
            </a:r>
            <a:r>
              <a:rPr lang="en-US" altLang="ko-KR" sz="1500" dirty="0"/>
              <a:t>1,990</a:t>
            </a:r>
            <a:r>
              <a:rPr lang="ko-KR" altLang="en-US" sz="1500" dirty="0"/>
              <a:t>세대이며</a:t>
            </a:r>
            <a:r>
              <a:rPr lang="en-US" altLang="ko-KR" sz="1500" dirty="0"/>
              <a:t>, </a:t>
            </a:r>
            <a:r>
              <a:rPr lang="ko-KR" altLang="en-US" sz="1500" dirty="0"/>
              <a:t>이는 브레인시티 내 공동주택 中 최대 세대수임</a:t>
            </a:r>
            <a:endParaRPr lang="en-US" altLang="ko-KR" sz="1500" dirty="0"/>
          </a:p>
          <a:p>
            <a:pPr algn="ctr"/>
            <a:r>
              <a:rPr lang="en-US" altLang="ko-KR" sz="1500" dirty="0"/>
              <a:t>※ </a:t>
            </a:r>
            <a:r>
              <a:rPr lang="ko-KR" altLang="en-US" sz="1500" dirty="0"/>
              <a:t>각 </a:t>
            </a:r>
            <a:r>
              <a:rPr lang="ko-KR" altLang="en-US" sz="1500" dirty="0" err="1"/>
              <a:t>블럭별</a:t>
            </a:r>
            <a:r>
              <a:rPr lang="ko-KR" altLang="en-US" sz="1500" dirty="0"/>
              <a:t> 주택건설사업계획승인 고시 </a:t>
            </a:r>
            <a:r>
              <a:rPr lang="en-US" altLang="ko-KR" sz="1500" dirty="0"/>
              <a:t>PDF </a:t>
            </a:r>
            <a:r>
              <a:rPr lang="ko-KR" altLang="en-US" sz="1500" dirty="0"/>
              <a:t>파일 별첨</a:t>
            </a:r>
            <a:endParaRPr lang="en-US" altLang="ko-KR" sz="15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60AAC53-1E88-454C-BB83-324B1B655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832" y="1374012"/>
            <a:ext cx="4842542" cy="4034048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D88BC9F-FB45-4323-8B73-5B1B99BBAB7E}"/>
              </a:ext>
            </a:extLst>
          </p:cNvPr>
          <p:cNvCxnSpPr>
            <a:cxnSpLocks/>
          </p:cNvCxnSpPr>
          <p:nvPr/>
        </p:nvCxnSpPr>
        <p:spPr>
          <a:xfrm>
            <a:off x="8112441" y="3894672"/>
            <a:ext cx="11306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39998BC-9818-4890-A070-6F7AFFB67DF7}"/>
              </a:ext>
            </a:extLst>
          </p:cNvPr>
          <p:cNvSpPr/>
          <p:nvPr/>
        </p:nvSpPr>
        <p:spPr>
          <a:xfrm>
            <a:off x="8769986" y="5238387"/>
            <a:ext cx="1358264" cy="169673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D77E2973-D45E-4B56-933B-7649137AF34D}"/>
              </a:ext>
            </a:extLst>
          </p:cNvPr>
          <p:cNvGrpSpPr/>
          <p:nvPr/>
        </p:nvGrpSpPr>
        <p:grpSpPr>
          <a:xfrm>
            <a:off x="926707" y="1418222"/>
            <a:ext cx="4842542" cy="4135560"/>
            <a:chOff x="926707" y="1418222"/>
            <a:chExt cx="4842542" cy="413556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A9197F35-F94D-4244-B790-3E8BF520A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6707" y="1620570"/>
              <a:ext cx="4842542" cy="3933212"/>
            </a:xfrm>
            <a:prstGeom prst="rect">
              <a:avLst/>
            </a:prstGeom>
          </p:spPr>
        </p:pic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FD871F0C-862F-494F-A0C4-59D9DF284E1E}"/>
                </a:ext>
              </a:extLst>
            </p:cNvPr>
            <p:cNvCxnSpPr>
              <a:cxnSpLocks/>
            </p:cNvCxnSpPr>
            <p:nvPr/>
          </p:nvCxnSpPr>
          <p:spPr>
            <a:xfrm>
              <a:off x="2565187" y="3784940"/>
              <a:ext cx="101568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E99EC981-4AF1-481B-950D-242C73666722}"/>
                </a:ext>
              </a:extLst>
            </p:cNvPr>
            <p:cNvSpPr/>
            <p:nvPr/>
          </p:nvSpPr>
          <p:spPr>
            <a:xfrm>
              <a:off x="3082468" y="4915295"/>
              <a:ext cx="1156157" cy="169673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4127FA-26B0-48DF-8700-FB7A92B99CE9}"/>
                </a:ext>
              </a:extLst>
            </p:cNvPr>
            <p:cNvSpPr txBox="1"/>
            <p:nvPr/>
          </p:nvSpPr>
          <p:spPr>
            <a:xfrm>
              <a:off x="1696525" y="1418222"/>
              <a:ext cx="3302906" cy="275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200">
                  <a:solidFill>
                    <a:srgbClr val="074F51"/>
                  </a:solidFill>
                  <a:latin typeface="Noto Sans KR Medium" panose="020B0200000000000000" pitchFamily="50" charset="-127"/>
                  <a:ea typeface="Noto Sans KR Medium" panose="020B0200000000000000" pitchFamily="50" charset="-127"/>
                </a:defRPr>
              </a:lvl1pPr>
            </a:lstStyle>
            <a:p>
              <a:pPr algn="ctr"/>
              <a:r>
                <a:rPr lang="en-US" altLang="ko-KR" sz="900" dirty="0"/>
                <a:t>&lt;</a:t>
              </a:r>
              <a:r>
                <a:rPr lang="ko-KR" altLang="en-US" sz="900" dirty="0"/>
                <a:t>당 </a:t>
              </a:r>
              <a:r>
                <a:rPr lang="ko-KR" altLang="en-US" sz="900" dirty="0" err="1"/>
                <a:t>사업지</a:t>
              </a:r>
              <a:r>
                <a:rPr lang="ko-KR" altLang="en-US" sz="900" dirty="0"/>
                <a:t> 주택건설사업계획승인 고시</a:t>
              </a:r>
              <a:r>
                <a:rPr lang="en-US" altLang="ko-KR" sz="900" dirty="0"/>
                <a:t>&gt;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E15CFC6-FE71-4565-8480-22E2B082113A}"/>
              </a:ext>
            </a:extLst>
          </p:cNvPr>
          <p:cNvSpPr txBox="1"/>
          <p:nvPr/>
        </p:nvSpPr>
        <p:spPr>
          <a:xfrm>
            <a:off x="219708" y="754335"/>
            <a:ext cx="743047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R="0" lvl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7. ‘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브레인시티 최대 랜드마크 대단지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’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증빙자료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 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srgbClr val="015152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74570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6A987227-22A5-4ED6-9374-BC7FE10F168B}"/>
              </a:ext>
            </a:extLst>
          </p:cNvPr>
          <p:cNvSpPr/>
          <p:nvPr/>
        </p:nvSpPr>
        <p:spPr>
          <a:xfrm>
            <a:off x="0" y="1"/>
            <a:ext cx="12192000" cy="629728"/>
          </a:xfrm>
          <a:prstGeom prst="rect">
            <a:avLst/>
          </a:prstGeom>
          <a:solidFill>
            <a:srgbClr val="01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KR Light" panose="020B0200000000000000" pitchFamily="50" charset="-127"/>
              <a:ea typeface="Noto Sans KR Light" panose="020B0200000000000000" pitchFamily="50" charset="-127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BC9446-AD5C-4BEF-BE26-0A0F664F2CC2}"/>
              </a:ext>
            </a:extLst>
          </p:cNvPr>
          <p:cNvSpPr txBox="1"/>
          <p:nvPr/>
        </p:nvSpPr>
        <p:spPr>
          <a:xfrm>
            <a:off x="150029" y="145587"/>
            <a:ext cx="4810929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2)</a:t>
            </a:r>
            <a:r>
              <a:rPr kumimoji="0" lang="en-US" altLang="ko-KR" sz="1600" b="0" i="0" u="none" strike="noStrike" kern="1200" cap="none" spc="-136" normalizeH="0" baseline="0" noProof="0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oto Sans KR SemiBold" panose="020B0200000000000000" pitchFamily="50" charset="-127"/>
                <a:ea typeface="Noto Sans KR SemiBold" panose="020B0200000000000000" pitchFamily="50" charset="-127"/>
                <a:cs typeface="+mn-cs"/>
              </a:rPr>
              <a:t>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카피문구별 증빙자료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02DA3-5BC7-41E6-9A51-A2A5571F60D3}"/>
              </a:ext>
            </a:extLst>
          </p:cNvPr>
          <p:cNvSpPr txBox="1"/>
          <p:nvPr/>
        </p:nvSpPr>
        <p:spPr>
          <a:xfrm>
            <a:off x="456957" y="5871220"/>
            <a:ext cx="11376896" cy="74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200">
                <a:solidFill>
                  <a:srgbClr val="074F51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defRPr>
            </a:lvl1pPr>
          </a:lstStyle>
          <a:p>
            <a:pPr algn="ctr"/>
            <a:r>
              <a:rPr lang="ko-KR" altLang="en-US" sz="1500" dirty="0"/>
              <a:t>▶ 당 </a:t>
            </a:r>
            <a:r>
              <a:rPr lang="ko-KR" altLang="en-US" sz="1500" dirty="0" err="1"/>
              <a:t>사업지</a:t>
            </a:r>
            <a:r>
              <a:rPr lang="ko-KR" altLang="en-US" sz="1500" dirty="0"/>
              <a:t> 세대수는 </a:t>
            </a:r>
            <a:r>
              <a:rPr lang="en-US" altLang="ko-KR" sz="1500" dirty="0"/>
              <a:t>1,990</a:t>
            </a:r>
            <a:r>
              <a:rPr lang="ko-KR" altLang="en-US" sz="1500" dirty="0"/>
              <a:t>세대이며</a:t>
            </a:r>
            <a:r>
              <a:rPr lang="en-US" altLang="ko-KR" sz="1500" dirty="0"/>
              <a:t>, </a:t>
            </a:r>
            <a:r>
              <a:rPr lang="ko-KR" altLang="en-US" sz="1500" dirty="0"/>
              <a:t>이는 브레인시티 내 공동주택 中 최대 세대수임</a:t>
            </a:r>
            <a:endParaRPr lang="en-US" altLang="ko-KR" sz="1500" dirty="0"/>
          </a:p>
          <a:p>
            <a:pPr algn="ctr"/>
            <a:r>
              <a:rPr lang="en-US" altLang="ko-KR" sz="1500" dirty="0"/>
              <a:t>※ </a:t>
            </a:r>
            <a:r>
              <a:rPr lang="ko-KR" altLang="en-US" sz="1500" dirty="0"/>
              <a:t>각 </a:t>
            </a:r>
            <a:r>
              <a:rPr lang="ko-KR" altLang="en-US" sz="1500" dirty="0" err="1"/>
              <a:t>블럭별</a:t>
            </a:r>
            <a:r>
              <a:rPr lang="ko-KR" altLang="en-US" sz="1500" dirty="0"/>
              <a:t> 주택건설사업계획승인 고시 </a:t>
            </a:r>
            <a:r>
              <a:rPr lang="en-US" altLang="ko-KR" sz="1500" dirty="0"/>
              <a:t>PDF </a:t>
            </a:r>
            <a:r>
              <a:rPr lang="ko-KR" altLang="en-US" sz="1500" dirty="0"/>
              <a:t>파일 별첨</a:t>
            </a:r>
            <a:endParaRPr lang="en-US" altLang="ko-KR" sz="15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99FB0BC-EB76-4617-B391-A1C4DFB2E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40" y="1566672"/>
            <a:ext cx="4707612" cy="385517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4C59133-FCD5-4BD0-A0E7-592F4AFBC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019" y="1613173"/>
            <a:ext cx="4707613" cy="3808672"/>
          </a:xfrm>
          <a:prstGeom prst="rect">
            <a:avLst/>
          </a:prstGeom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321753FF-B769-4A9E-B6B3-5787D736E22E}"/>
              </a:ext>
            </a:extLst>
          </p:cNvPr>
          <p:cNvCxnSpPr>
            <a:cxnSpLocks/>
          </p:cNvCxnSpPr>
          <p:nvPr/>
        </p:nvCxnSpPr>
        <p:spPr>
          <a:xfrm>
            <a:off x="2687172" y="3968750"/>
            <a:ext cx="1223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01E7F7A-7F9B-44ED-8719-2009E9041E39}"/>
              </a:ext>
            </a:extLst>
          </p:cNvPr>
          <p:cNvSpPr/>
          <p:nvPr/>
        </p:nvSpPr>
        <p:spPr>
          <a:xfrm>
            <a:off x="3243262" y="5238386"/>
            <a:ext cx="1321593" cy="169673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13CC17ED-7A74-4D75-9B8A-1A90C072D991}"/>
              </a:ext>
            </a:extLst>
          </p:cNvPr>
          <p:cNvCxnSpPr>
            <a:cxnSpLocks/>
          </p:cNvCxnSpPr>
          <p:nvPr/>
        </p:nvCxnSpPr>
        <p:spPr>
          <a:xfrm>
            <a:off x="8204676" y="4007861"/>
            <a:ext cx="12274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39665D0D-26E6-4558-A930-567E2980698C}"/>
              </a:ext>
            </a:extLst>
          </p:cNvPr>
          <p:cNvSpPr/>
          <p:nvPr/>
        </p:nvSpPr>
        <p:spPr>
          <a:xfrm>
            <a:off x="8769986" y="5238387"/>
            <a:ext cx="1358264" cy="169673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03EE0A-2A29-448C-8414-61867C6219E4}"/>
              </a:ext>
            </a:extLst>
          </p:cNvPr>
          <p:cNvSpPr txBox="1"/>
          <p:nvPr/>
        </p:nvSpPr>
        <p:spPr>
          <a:xfrm>
            <a:off x="219708" y="754335"/>
            <a:ext cx="743047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R="0" lvl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7. ‘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브레인시티 최대 랜드마크 대단지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’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증빙자료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 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srgbClr val="015152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8963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6A987227-22A5-4ED6-9374-BC7FE10F168B}"/>
              </a:ext>
            </a:extLst>
          </p:cNvPr>
          <p:cNvSpPr/>
          <p:nvPr/>
        </p:nvSpPr>
        <p:spPr>
          <a:xfrm>
            <a:off x="0" y="1"/>
            <a:ext cx="12192000" cy="629728"/>
          </a:xfrm>
          <a:prstGeom prst="rect">
            <a:avLst/>
          </a:prstGeom>
          <a:solidFill>
            <a:srgbClr val="01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KR Light" panose="020B0200000000000000" pitchFamily="50" charset="-127"/>
              <a:ea typeface="Noto Sans KR Light" panose="020B0200000000000000" pitchFamily="50" charset="-127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BC9446-AD5C-4BEF-BE26-0A0F664F2CC2}"/>
              </a:ext>
            </a:extLst>
          </p:cNvPr>
          <p:cNvSpPr txBox="1"/>
          <p:nvPr/>
        </p:nvSpPr>
        <p:spPr>
          <a:xfrm>
            <a:off x="150029" y="145587"/>
            <a:ext cx="4810929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2)</a:t>
            </a:r>
            <a:r>
              <a:rPr kumimoji="0" lang="en-US" altLang="ko-KR" sz="1600" b="0" i="0" u="none" strike="noStrike" kern="1200" cap="none" spc="-136" normalizeH="0" baseline="0" noProof="0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oto Sans KR SemiBold" panose="020B0200000000000000" pitchFamily="50" charset="-127"/>
                <a:ea typeface="Noto Sans KR SemiBold" panose="020B0200000000000000" pitchFamily="50" charset="-127"/>
                <a:cs typeface="+mn-cs"/>
              </a:rPr>
              <a:t>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카피문구별 증빙자료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02DA3-5BC7-41E6-9A51-A2A5571F60D3}"/>
              </a:ext>
            </a:extLst>
          </p:cNvPr>
          <p:cNvSpPr txBox="1"/>
          <p:nvPr/>
        </p:nvSpPr>
        <p:spPr>
          <a:xfrm>
            <a:off x="456957" y="5871220"/>
            <a:ext cx="11376896" cy="74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200">
                <a:solidFill>
                  <a:srgbClr val="074F51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defRPr>
            </a:lvl1pPr>
          </a:lstStyle>
          <a:p>
            <a:pPr algn="ctr"/>
            <a:r>
              <a:rPr lang="ko-KR" altLang="en-US" sz="1500" dirty="0"/>
              <a:t>▶ 당 </a:t>
            </a:r>
            <a:r>
              <a:rPr lang="ko-KR" altLang="en-US" sz="1500" dirty="0" err="1"/>
              <a:t>사업지</a:t>
            </a:r>
            <a:r>
              <a:rPr lang="ko-KR" altLang="en-US" sz="1500" dirty="0"/>
              <a:t> 세대수는 </a:t>
            </a:r>
            <a:r>
              <a:rPr lang="en-US" altLang="ko-KR" sz="1500" dirty="0"/>
              <a:t>1,990</a:t>
            </a:r>
            <a:r>
              <a:rPr lang="ko-KR" altLang="en-US" sz="1500" dirty="0"/>
              <a:t>세대이며</a:t>
            </a:r>
            <a:r>
              <a:rPr lang="en-US" altLang="ko-KR" sz="1500" dirty="0"/>
              <a:t>, </a:t>
            </a:r>
            <a:r>
              <a:rPr lang="ko-KR" altLang="en-US" sz="1500" dirty="0"/>
              <a:t>이는 브레인시티 내 공동주택 中 최대 세대수임</a:t>
            </a:r>
            <a:endParaRPr lang="en-US" altLang="ko-KR" sz="1500" dirty="0"/>
          </a:p>
          <a:p>
            <a:pPr algn="ctr"/>
            <a:r>
              <a:rPr lang="en-US" altLang="ko-KR" sz="1500" dirty="0"/>
              <a:t>※ </a:t>
            </a:r>
            <a:r>
              <a:rPr lang="ko-KR" altLang="en-US" sz="1500" dirty="0"/>
              <a:t>각 </a:t>
            </a:r>
            <a:r>
              <a:rPr lang="ko-KR" altLang="en-US" sz="1500" dirty="0" err="1"/>
              <a:t>블럭별</a:t>
            </a:r>
            <a:r>
              <a:rPr lang="ko-KR" altLang="en-US" sz="1500" dirty="0"/>
              <a:t> 주택건설사업계획승인 고시 </a:t>
            </a:r>
            <a:r>
              <a:rPr lang="en-US" altLang="ko-KR" sz="1500" dirty="0"/>
              <a:t>PDF </a:t>
            </a:r>
            <a:r>
              <a:rPr lang="ko-KR" altLang="en-US" sz="1500" dirty="0"/>
              <a:t>파일 별첨</a:t>
            </a:r>
            <a:endParaRPr lang="en-US" altLang="ko-KR" sz="15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3398C79-981E-48A2-8E29-78974687F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70" y="1627705"/>
            <a:ext cx="4587466" cy="370869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A23EAA0-85D4-4C3E-BF9F-83CFEA6E1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940" y="1217495"/>
            <a:ext cx="5311603" cy="4341391"/>
          </a:xfrm>
          <a:prstGeom prst="rect">
            <a:avLst/>
          </a:prstGeom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E1350BA3-4C0F-4117-ADCA-5111BEF5223C}"/>
              </a:ext>
            </a:extLst>
          </p:cNvPr>
          <p:cNvCxnSpPr>
            <a:cxnSpLocks/>
          </p:cNvCxnSpPr>
          <p:nvPr/>
        </p:nvCxnSpPr>
        <p:spPr>
          <a:xfrm>
            <a:off x="2875086" y="3937081"/>
            <a:ext cx="12349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AE99128-B1C4-4A5B-8CB5-EFAF4F0B947D}"/>
              </a:ext>
            </a:extLst>
          </p:cNvPr>
          <p:cNvSpPr/>
          <p:nvPr/>
        </p:nvSpPr>
        <p:spPr>
          <a:xfrm>
            <a:off x="3419003" y="5177635"/>
            <a:ext cx="1156157" cy="169673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933DC044-B302-4787-85CE-0F06C369137C}"/>
              </a:ext>
            </a:extLst>
          </p:cNvPr>
          <p:cNvCxnSpPr>
            <a:cxnSpLocks/>
          </p:cNvCxnSpPr>
          <p:nvPr/>
        </p:nvCxnSpPr>
        <p:spPr>
          <a:xfrm>
            <a:off x="8318499" y="3898981"/>
            <a:ext cx="14198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3E261A6D-7B73-4869-BF31-B32D613D821E}"/>
              </a:ext>
            </a:extLst>
          </p:cNvPr>
          <p:cNvSpPr/>
          <p:nvPr/>
        </p:nvSpPr>
        <p:spPr>
          <a:xfrm>
            <a:off x="8792846" y="5336403"/>
            <a:ext cx="1358264" cy="169673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FE46E7-8E0B-4CEC-A51A-8C10B16F092A}"/>
              </a:ext>
            </a:extLst>
          </p:cNvPr>
          <p:cNvSpPr txBox="1"/>
          <p:nvPr/>
        </p:nvSpPr>
        <p:spPr>
          <a:xfrm>
            <a:off x="219708" y="754335"/>
            <a:ext cx="743047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R="0" lvl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7. ‘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브레인시티 최대 랜드마크 대단지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’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증빙자료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 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srgbClr val="015152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71137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6A987227-22A5-4ED6-9374-BC7FE10F168B}"/>
              </a:ext>
            </a:extLst>
          </p:cNvPr>
          <p:cNvSpPr/>
          <p:nvPr/>
        </p:nvSpPr>
        <p:spPr>
          <a:xfrm>
            <a:off x="0" y="1"/>
            <a:ext cx="12192000" cy="629728"/>
          </a:xfrm>
          <a:prstGeom prst="rect">
            <a:avLst/>
          </a:prstGeom>
          <a:solidFill>
            <a:srgbClr val="01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KR Light" panose="020B0200000000000000" pitchFamily="50" charset="-127"/>
              <a:ea typeface="Noto Sans KR Light" panose="020B0200000000000000" pitchFamily="50" charset="-127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BC9446-AD5C-4BEF-BE26-0A0F664F2CC2}"/>
              </a:ext>
            </a:extLst>
          </p:cNvPr>
          <p:cNvSpPr txBox="1"/>
          <p:nvPr/>
        </p:nvSpPr>
        <p:spPr>
          <a:xfrm>
            <a:off x="150029" y="145587"/>
            <a:ext cx="4810929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2)</a:t>
            </a:r>
            <a:r>
              <a:rPr kumimoji="0" lang="en-US" altLang="ko-KR" sz="1600" b="0" i="0" u="none" strike="noStrike" kern="1200" cap="none" spc="-136" normalizeH="0" baseline="0" noProof="0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oto Sans KR SemiBold" panose="020B0200000000000000" pitchFamily="50" charset="-127"/>
                <a:ea typeface="Noto Sans KR SemiBold" panose="020B0200000000000000" pitchFamily="50" charset="-127"/>
                <a:cs typeface="+mn-cs"/>
              </a:rPr>
              <a:t>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카피문구별 증빙자료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02DA3-5BC7-41E6-9A51-A2A5571F60D3}"/>
              </a:ext>
            </a:extLst>
          </p:cNvPr>
          <p:cNvSpPr txBox="1"/>
          <p:nvPr/>
        </p:nvSpPr>
        <p:spPr>
          <a:xfrm>
            <a:off x="456957" y="5871220"/>
            <a:ext cx="11376896" cy="74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200">
                <a:solidFill>
                  <a:srgbClr val="074F51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defRPr>
            </a:lvl1pPr>
          </a:lstStyle>
          <a:p>
            <a:pPr algn="ctr"/>
            <a:r>
              <a:rPr lang="ko-KR" altLang="en-US" sz="1500" dirty="0"/>
              <a:t>▶ 당 </a:t>
            </a:r>
            <a:r>
              <a:rPr lang="ko-KR" altLang="en-US" sz="1500" dirty="0" err="1"/>
              <a:t>사업지</a:t>
            </a:r>
            <a:r>
              <a:rPr lang="ko-KR" altLang="en-US" sz="1500" dirty="0"/>
              <a:t> 세대수는 </a:t>
            </a:r>
            <a:r>
              <a:rPr lang="en-US" altLang="ko-KR" sz="1500" dirty="0"/>
              <a:t>1,990</a:t>
            </a:r>
            <a:r>
              <a:rPr lang="ko-KR" altLang="en-US" sz="1500" dirty="0"/>
              <a:t>세대이며</a:t>
            </a:r>
            <a:r>
              <a:rPr lang="en-US" altLang="ko-KR" sz="1500" dirty="0"/>
              <a:t>, </a:t>
            </a:r>
            <a:r>
              <a:rPr lang="ko-KR" altLang="en-US" sz="1500" dirty="0"/>
              <a:t>이는 브레인시티 내 공동주택 中 최대 세대수임</a:t>
            </a:r>
            <a:endParaRPr lang="en-US" altLang="ko-KR" sz="1500" dirty="0"/>
          </a:p>
          <a:p>
            <a:pPr algn="ctr"/>
            <a:r>
              <a:rPr lang="en-US" altLang="ko-KR" sz="1500" dirty="0"/>
              <a:t>※ </a:t>
            </a:r>
            <a:r>
              <a:rPr lang="ko-KR" altLang="en-US" sz="1500" dirty="0"/>
              <a:t>각 </a:t>
            </a:r>
            <a:r>
              <a:rPr lang="ko-KR" altLang="en-US" sz="1500" dirty="0" err="1"/>
              <a:t>블럭별</a:t>
            </a:r>
            <a:r>
              <a:rPr lang="ko-KR" altLang="en-US" sz="1500" dirty="0"/>
              <a:t> 주택건설사업계획승인 고시 </a:t>
            </a:r>
            <a:r>
              <a:rPr lang="en-US" altLang="ko-KR" sz="1500" dirty="0"/>
              <a:t>PDF </a:t>
            </a:r>
            <a:r>
              <a:rPr lang="ko-KR" altLang="en-US" sz="1500" dirty="0"/>
              <a:t>파일 별첨</a:t>
            </a:r>
            <a:endParaRPr lang="en-US" altLang="ko-KR" sz="15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0C44649-FA84-4190-9861-422559315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808" y="1540393"/>
            <a:ext cx="4593006" cy="388332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36F1C09-0ED0-4A7B-8CE1-8A55DD003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551" y="1466998"/>
            <a:ext cx="4910641" cy="4030112"/>
          </a:xfrm>
          <a:prstGeom prst="rect">
            <a:avLst/>
          </a:prstGeom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C948578-2A04-448C-9111-B054198761E4}"/>
              </a:ext>
            </a:extLst>
          </p:cNvPr>
          <p:cNvCxnSpPr>
            <a:cxnSpLocks/>
          </p:cNvCxnSpPr>
          <p:nvPr/>
        </p:nvCxnSpPr>
        <p:spPr>
          <a:xfrm>
            <a:off x="3082468" y="3981790"/>
            <a:ext cx="14285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E6EDACE-BA13-452A-A338-29420DC48A42}"/>
              </a:ext>
            </a:extLst>
          </p:cNvPr>
          <p:cNvSpPr/>
          <p:nvPr/>
        </p:nvSpPr>
        <p:spPr>
          <a:xfrm>
            <a:off x="3712636" y="5254043"/>
            <a:ext cx="545039" cy="169673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3CC145BB-3857-41AF-9C0B-324984D71940}"/>
              </a:ext>
            </a:extLst>
          </p:cNvPr>
          <p:cNvCxnSpPr>
            <a:cxnSpLocks/>
          </p:cNvCxnSpPr>
          <p:nvPr/>
        </p:nvCxnSpPr>
        <p:spPr>
          <a:xfrm>
            <a:off x="7994746" y="3968750"/>
            <a:ext cx="13846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7BCD296-2733-434D-99CC-FDFA5D554AD7}"/>
              </a:ext>
            </a:extLst>
          </p:cNvPr>
          <p:cNvSpPr/>
          <p:nvPr/>
        </p:nvSpPr>
        <p:spPr>
          <a:xfrm>
            <a:off x="8389741" y="5306165"/>
            <a:ext cx="1384644" cy="169673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3CCA5F-631B-46C7-8510-6B90F579A9FA}"/>
              </a:ext>
            </a:extLst>
          </p:cNvPr>
          <p:cNvSpPr txBox="1"/>
          <p:nvPr/>
        </p:nvSpPr>
        <p:spPr>
          <a:xfrm>
            <a:off x="219708" y="754335"/>
            <a:ext cx="743047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R="0" lvl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7. ‘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브레인시티 최대 랜드마크 대단지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’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증빙자료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 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srgbClr val="015152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11407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4597DD-5984-4CF5-8D74-AF9144D23A15}"/>
              </a:ext>
            </a:extLst>
          </p:cNvPr>
          <p:cNvSpPr txBox="1"/>
          <p:nvPr/>
        </p:nvSpPr>
        <p:spPr>
          <a:xfrm>
            <a:off x="604005" y="1093398"/>
            <a:ext cx="812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dirty="0">
                <a:solidFill>
                  <a:prstClr val="white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  <a:cs typeface="Pretendard ExtraBold" panose="02000903000000020004" pitchFamily="50" charset="-127"/>
              </a:rPr>
              <a:t>브레인시티 </a:t>
            </a:r>
            <a:r>
              <a:rPr lang="ko-KR" altLang="en-US" sz="4000" dirty="0" err="1">
                <a:solidFill>
                  <a:prstClr val="white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  <a:cs typeface="Pretendard ExtraBold" panose="02000903000000020004" pitchFamily="50" charset="-127"/>
              </a:rPr>
              <a:t>푸르지오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KR Medium" panose="020B0600000000000000" pitchFamily="34" charset="-127"/>
              <a:ea typeface="Noto Sans KR Medium" panose="020B0600000000000000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04B165-C233-46FB-9820-847F87B6247F}"/>
              </a:ext>
            </a:extLst>
          </p:cNvPr>
          <p:cNvSpPr txBox="1"/>
          <p:nvPr/>
        </p:nvSpPr>
        <p:spPr>
          <a:xfrm>
            <a:off x="714376" y="5932680"/>
            <a:ext cx="404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KR Light" panose="020B0300000000000000" pitchFamily="34" charset="-127"/>
                <a:ea typeface="Noto Sans KR Light" panose="020B0300000000000000" pitchFamily="34" charset="-127"/>
                <a:cs typeface="Pretendard Light" panose="02000403000000020004" pitchFamily="50" charset="-127"/>
              </a:rPr>
              <a:t>2024.11.14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4A7C4A0-138E-4847-BBBA-CB2626958C1F}"/>
              </a:ext>
            </a:extLst>
          </p:cNvPr>
          <p:cNvSpPr/>
          <p:nvPr/>
        </p:nvSpPr>
        <p:spPr>
          <a:xfrm>
            <a:off x="714376" y="1890272"/>
            <a:ext cx="4619624" cy="303716"/>
          </a:xfrm>
          <a:prstGeom prst="rect">
            <a:avLst/>
          </a:prstGeom>
          <a:solidFill>
            <a:srgbClr val="DAD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dist" latinLnBrk="0">
              <a:spcBef>
                <a:spcPct val="0"/>
              </a:spcBef>
              <a:defRPr/>
            </a:pPr>
            <a:r>
              <a:rPr lang="en-US" altLang="ko-KR" sz="1600" dirty="0">
                <a:solidFill>
                  <a:srgbClr val="015152"/>
                </a:solidFill>
                <a:latin typeface="Noto Sans KR Light" panose="020B0300000000000000" pitchFamily="34" charset="-127"/>
                <a:ea typeface="Noto Sans KR Light" panose="020B0300000000000000" pitchFamily="34" charset="-127"/>
              </a:rPr>
              <a:t>IPTV </a:t>
            </a:r>
            <a:r>
              <a:rPr lang="ko-KR" altLang="en-US" sz="1600" dirty="0">
                <a:solidFill>
                  <a:srgbClr val="015152"/>
                </a:solidFill>
                <a:latin typeface="Noto Sans KR Light" panose="020B0300000000000000" pitchFamily="34" charset="-127"/>
                <a:ea typeface="Noto Sans KR Light" panose="020B0300000000000000" pitchFamily="34" charset="-127"/>
              </a:rPr>
              <a:t>심의 증빙자료</a:t>
            </a:r>
            <a:endParaRPr lang="en-US" altLang="ko-KR" sz="1600" dirty="0">
              <a:solidFill>
                <a:srgbClr val="015152"/>
              </a:solidFill>
              <a:latin typeface="Noto Sans KR Light" panose="020B0300000000000000" pitchFamily="34" charset="-127"/>
              <a:ea typeface="Noto Sans KR Light" panose="020B0300000000000000" pitchFamily="34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836AD65-FB4D-44D2-B25D-FB30379607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7" t="70370" r="33478" b="16435"/>
          <a:stretch/>
        </p:blipFill>
        <p:spPr>
          <a:xfrm>
            <a:off x="10117219" y="5932680"/>
            <a:ext cx="1160447" cy="34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28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6A987227-22A5-4ED6-9374-BC7FE10F168B}"/>
              </a:ext>
            </a:extLst>
          </p:cNvPr>
          <p:cNvSpPr/>
          <p:nvPr/>
        </p:nvSpPr>
        <p:spPr>
          <a:xfrm>
            <a:off x="0" y="1"/>
            <a:ext cx="12192000" cy="629728"/>
          </a:xfrm>
          <a:prstGeom prst="rect">
            <a:avLst/>
          </a:prstGeom>
          <a:solidFill>
            <a:srgbClr val="01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KR Light" panose="020B0200000000000000" pitchFamily="50" charset="-127"/>
              <a:ea typeface="Noto Sans KR Light" panose="020B0200000000000000" pitchFamily="50" charset="-127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BC9446-AD5C-4BEF-BE26-0A0F664F2CC2}"/>
              </a:ext>
            </a:extLst>
          </p:cNvPr>
          <p:cNvSpPr txBox="1"/>
          <p:nvPr/>
        </p:nvSpPr>
        <p:spPr>
          <a:xfrm>
            <a:off x="150029" y="145587"/>
            <a:ext cx="4810929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-136" normalizeH="0" baseline="0" noProof="0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oto Sans KR SemiBold" panose="020B0200000000000000" pitchFamily="50" charset="-127"/>
                <a:ea typeface="Noto Sans KR SemiBold" panose="020B0200000000000000" pitchFamily="50" charset="-127"/>
                <a:cs typeface="+mn-cs"/>
              </a:rPr>
              <a:t>1)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사업승인서류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_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주택건설사업계획승인 고시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02DA3-5BC7-41E6-9A51-A2A5571F60D3}"/>
              </a:ext>
            </a:extLst>
          </p:cNvPr>
          <p:cNvSpPr txBox="1"/>
          <p:nvPr/>
        </p:nvSpPr>
        <p:spPr>
          <a:xfrm>
            <a:off x="967905" y="6049746"/>
            <a:ext cx="10355000" cy="397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200">
                <a:solidFill>
                  <a:srgbClr val="074F51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defRPr>
            </a:lvl1pPr>
          </a:lstStyle>
          <a:p>
            <a:pPr algn="ctr"/>
            <a:r>
              <a:rPr lang="en-US" altLang="ko-KR" sz="1500" dirty="0"/>
              <a:t>※</a:t>
            </a:r>
            <a:r>
              <a:rPr lang="ko-KR" altLang="en-US" sz="1500" dirty="0"/>
              <a:t>사업계획승인 고시 </a:t>
            </a:r>
            <a:r>
              <a:rPr lang="en-US" altLang="ko-KR" sz="1500" dirty="0"/>
              <a:t>PDF </a:t>
            </a:r>
            <a:r>
              <a:rPr lang="ko-KR" altLang="en-US" sz="1500" dirty="0"/>
              <a:t>별첨</a:t>
            </a:r>
            <a:endParaRPr lang="en-US" altLang="ko-KR" sz="15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A73DEA5-7DA2-4EAE-8365-6D1D42E06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861" y="860079"/>
            <a:ext cx="3624278" cy="51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473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6A987227-22A5-4ED6-9374-BC7FE10F168B}"/>
              </a:ext>
            </a:extLst>
          </p:cNvPr>
          <p:cNvSpPr/>
          <p:nvPr/>
        </p:nvSpPr>
        <p:spPr>
          <a:xfrm>
            <a:off x="0" y="1"/>
            <a:ext cx="12192000" cy="629728"/>
          </a:xfrm>
          <a:prstGeom prst="rect">
            <a:avLst/>
          </a:prstGeom>
          <a:solidFill>
            <a:srgbClr val="01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KR Light" panose="020B0200000000000000" pitchFamily="50" charset="-127"/>
              <a:ea typeface="Noto Sans KR Light" panose="020B0200000000000000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02DA3-5BC7-41E6-9A51-A2A5571F60D3}"/>
              </a:ext>
            </a:extLst>
          </p:cNvPr>
          <p:cNvSpPr txBox="1"/>
          <p:nvPr/>
        </p:nvSpPr>
        <p:spPr>
          <a:xfrm>
            <a:off x="-58117" y="5871220"/>
            <a:ext cx="12407044" cy="657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200">
                <a:solidFill>
                  <a:srgbClr val="074F51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defRPr>
            </a:lvl1pPr>
          </a:lstStyle>
          <a:p>
            <a:pPr algn="ctr"/>
            <a:r>
              <a:rPr lang="ko-KR" altLang="en-US" sz="1300" dirty="0"/>
              <a:t>▶국토교통부 고시 제</a:t>
            </a:r>
            <a:r>
              <a:rPr lang="en-US" altLang="ko-KR" sz="1300" dirty="0"/>
              <a:t>2023-598</a:t>
            </a:r>
            <a:r>
              <a:rPr lang="ko-KR" altLang="en-US" sz="1300" dirty="0"/>
              <a:t>호 </a:t>
            </a:r>
            <a:r>
              <a:rPr lang="en-US" altLang="ko-KR" sz="1300" dirty="0"/>
              <a:t>‘</a:t>
            </a:r>
            <a:r>
              <a:rPr lang="ko-KR" altLang="en-US" sz="1300" dirty="0"/>
              <a:t>수원발 </a:t>
            </a:r>
            <a:r>
              <a:rPr lang="en-US" altLang="ko-KR" sz="1300" dirty="0"/>
              <a:t>KTX </a:t>
            </a:r>
            <a:r>
              <a:rPr lang="ko-KR" altLang="en-US" sz="1300" dirty="0"/>
              <a:t>직결사업 실시계획 변경 승인</a:t>
            </a:r>
            <a:r>
              <a:rPr lang="en-US" altLang="ko-KR" sz="1300" dirty="0"/>
              <a:t>’</a:t>
            </a:r>
            <a:r>
              <a:rPr lang="ko-KR" altLang="en-US" sz="1300" dirty="0"/>
              <a:t>에 따르면</a:t>
            </a:r>
            <a:r>
              <a:rPr lang="en-US" altLang="ko-KR" sz="1300" dirty="0"/>
              <a:t>, </a:t>
            </a:r>
            <a:r>
              <a:rPr lang="ko-KR" altLang="en-US" sz="1300" dirty="0"/>
              <a:t>서정리역과 </a:t>
            </a:r>
            <a:r>
              <a:rPr lang="ko-KR" altLang="en-US" sz="1300" dirty="0" err="1"/>
              <a:t>평택지제역을</a:t>
            </a:r>
            <a:r>
              <a:rPr lang="ko-KR" altLang="en-US" sz="1300" dirty="0"/>
              <a:t> 연결하는  수원발 </a:t>
            </a:r>
            <a:r>
              <a:rPr lang="en-US" altLang="ko-KR" sz="1300" dirty="0"/>
              <a:t>KTX</a:t>
            </a:r>
            <a:r>
              <a:rPr lang="ko-KR" altLang="en-US" sz="1300" dirty="0"/>
              <a:t>가 예정되어 있으며</a:t>
            </a:r>
            <a:r>
              <a:rPr lang="en-US" altLang="ko-KR" sz="1300" dirty="0"/>
              <a:t>,</a:t>
            </a:r>
          </a:p>
          <a:p>
            <a:pPr algn="ctr"/>
            <a:r>
              <a:rPr lang="ko-KR" altLang="en-US" sz="1300" dirty="0"/>
              <a:t>국토교통부 </a:t>
            </a:r>
            <a:r>
              <a:rPr lang="en-US" altLang="ko-KR" sz="1300" dirty="0"/>
              <a:t>‘</a:t>
            </a:r>
            <a:r>
              <a:rPr lang="ko-KR" altLang="en-US" sz="1300" dirty="0"/>
              <a:t>교통 분야 </a:t>
            </a:r>
            <a:r>
              <a:rPr lang="en-US" altLang="ko-KR" sz="1300" dirty="0"/>
              <a:t>3</a:t>
            </a:r>
            <a:r>
              <a:rPr lang="ko-KR" altLang="en-US" sz="1300" dirty="0"/>
              <a:t>대 혁신 전략</a:t>
            </a:r>
            <a:r>
              <a:rPr lang="en-US" altLang="ko-KR" sz="1300" dirty="0"/>
              <a:t>’</a:t>
            </a:r>
            <a:r>
              <a:rPr lang="ko-KR" altLang="en-US" sz="1300" dirty="0"/>
              <a:t>에 따르면 </a:t>
            </a:r>
            <a:r>
              <a:rPr lang="en-US" altLang="ko-KR" sz="1300" dirty="0"/>
              <a:t>2</a:t>
            </a:r>
            <a:r>
              <a:rPr lang="ko-KR" altLang="en-US" sz="1300" dirty="0"/>
              <a:t>기 </a:t>
            </a:r>
            <a:r>
              <a:rPr lang="en-US" altLang="ko-KR" sz="1300" dirty="0"/>
              <a:t>GTX </a:t>
            </a:r>
            <a:r>
              <a:rPr lang="ko-KR" altLang="en-US" sz="1300" dirty="0"/>
              <a:t>연장 노선에 </a:t>
            </a:r>
            <a:r>
              <a:rPr lang="ko-KR" altLang="en-US" sz="1300" dirty="0" err="1"/>
              <a:t>평택지제역</a:t>
            </a:r>
            <a:r>
              <a:rPr lang="ko-KR" altLang="en-US" sz="1300" dirty="0"/>
              <a:t> </a:t>
            </a:r>
            <a:r>
              <a:rPr lang="en-US" altLang="ko-KR" sz="1300" dirty="0"/>
              <a:t>GTX A</a:t>
            </a:r>
            <a:r>
              <a:rPr lang="en-US" altLang="ko-KR" sz="13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 ·C </a:t>
            </a:r>
            <a:r>
              <a:rPr lang="ko-KR" altLang="en-US" sz="13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노선 연장이 계획되어 있음</a:t>
            </a:r>
            <a:endParaRPr lang="en-US" altLang="ko-KR" sz="13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9085D77-98D0-4A45-8D3C-3EB37910D2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1" t="3313" r="5562" b="6141"/>
          <a:stretch/>
        </p:blipFill>
        <p:spPr>
          <a:xfrm>
            <a:off x="1432828" y="1177023"/>
            <a:ext cx="3224307" cy="4503954"/>
          </a:xfrm>
          <a:prstGeom prst="rect">
            <a:avLst/>
          </a:prstGeom>
        </p:spPr>
      </p:pic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A43B7BB3-D070-4888-A20D-331B9607C27E}"/>
              </a:ext>
            </a:extLst>
          </p:cNvPr>
          <p:cNvCxnSpPr>
            <a:cxnSpLocks/>
          </p:cNvCxnSpPr>
          <p:nvPr/>
        </p:nvCxnSpPr>
        <p:spPr>
          <a:xfrm>
            <a:off x="1643291" y="2768990"/>
            <a:ext cx="21383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6702BC85-5080-495F-BA13-1FC23A897549}"/>
              </a:ext>
            </a:extLst>
          </p:cNvPr>
          <p:cNvCxnSpPr>
            <a:cxnSpLocks/>
          </p:cNvCxnSpPr>
          <p:nvPr/>
        </p:nvCxnSpPr>
        <p:spPr>
          <a:xfrm>
            <a:off x="1607877" y="3429000"/>
            <a:ext cx="16601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>
            <a:extLst>
              <a:ext uri="{FF2B5EF4-FFF2-40B4-BE49-F238E27FC236}">
                <a16:creationId xmlns:a16="http://schemas.microsoft.com/office/drawing/2014/main" id="{CDF567AE-A9D8-4ACA-8AD4-04A963F0722B}"/>
              </a:ext>
            </a:extLst>
          </p:cNvPr>
          <p:cNvSpPr/>
          <p:nvPr/>
        </p:nvSpPr>
        <p:spPr>
          <a:xfrm>
            <a:off x="2236801" y="2638502"/>
            <a:ext cx="740833" cy="130472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008E47-CDD1-411D-A55F-03A70F589996}"/>
              </a:ext>
            </a:extLst>
          </p:cNvPr>
          <p:cNvSpPr txBox="1"/>
          <p:nvPr/>
        </p:nvSpPr>
        <p:spPr>
          <a:xfrm>
            <a:off x="150029" y="145587"/>
            <a:ext cx="4810929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2)</a:t>
            </a:r>
            <a:r>
              <a:rPr kumimoji="0" lang="en-US" altLang="ko-KR" sz="1600" b="0" i="0" u="none" strike="noStrike" kern="1200" cap="none" spc="-136" normalizeH="0" baseline="0" noProof="0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oto Sans KR SemiBold" panose="020B0200000000000000" pitchFamily="50" charset="-127"/>
                <a:ea typeface="Noto Sans KR SemiBold" panose="020B0200000000000000" pitchFamily="50" charset="-127"/>
                <a:cs typeface="+mn-cs"/>
              </a:rPr>
              <a:t>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카피문구별 증빙자료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707FEB-0118-4A57-8263-6801E73CF1BF}"/>
              </a:ext>
            </a:extLst>
          </p:cNvPr>
          <p:cNvSpPr txBox="1"/>
          <p:nvPr/>
        </p:nvSpPr>
        <p:spPr>
          <a:xfrm>
            <a:off x="150028" y="775315"/>
            <a:ext cx="4810929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R="0" lvl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1. ‘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수원발 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KTX(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예정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) / GTX A·C(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계획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)’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증빙자료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 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srgbClr val="015152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B8DBFE4-D650-499F-9A40-FEF521938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598" y="1451188"/>
            <a:ext cx="6596651" cy="4082713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E848C80C-775D-4439-8A68-51D2E6F2D98C}"/>
              </a:ext>
            </a:extLst>
          </p:cNvPr>
          <p:cNvSpPr/>
          <p:nvPr/>
        </p:nvSpPr>
        <p:spPr>
          <a:xfrm>
            <a:off x="5912508" y="3109283"/>
            <a:ext cx="950019" cy="195232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40BA4DEF-4127-4B97-B592-550B197A3F31}"/>
              </a:ext>
            </a:extLst>
          </p:cNvPr>
          <p:cNvSpPr/>
          <p:nvPr/>
        </p:nvSpPr>
        <p:spPr>
          <a:xfrm>
            <a:off x="9461466" y="3109283"/>
            <a:ext cx="950019" cy="195232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ABB4EE-BA9F-40FC-A258-14BBE68721E7}"/>
              </a:ext>
            </a:extLst>
          </p:cNvPr>
          <p:cNvSpPr txBox="1"/>
          <p:nvPr/>
        </p:nvSpPr>
        <p:spPr>
          <a:xfrm>
            <a:off x="1432828" y="5606304"/>
            <a:ext cx="3224307" cy="275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r">
              <a:lnSpc>
                <a:spcPct val="150000"/>
              </a:lnSpc>
              <a:defRPr sz="900">
                <a:solidFill>
                  <a:srgbClr val="074F51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defRPr>
            </a:lvl1pPr>
          </a:lstStyle>
          <a:p>
            <a:r>
              <a:rPr lang="en-US" altLang="ko-KR" dirty="0"/>
              <a:t>※</a:t>
            </a:r>
            <a:r>
              <a:rPr lang="ko-KR" altLang="en-US" dirty="0"/>
              <a:t>해당 고시 </a:t>
            </a:r>
            <a:r>
              <a:rPr lang="en-US" altLang="ko-KR" dirty="0"/>
              <a:t>PDF </a:t>
            </a:r>
            <a:r>
              <a:rPr lang="ko-KR" altLang="en-US" dirty="0"/>
              <a:t>별첨</a:t>
            </a:r>
            <a:endParaRPr lang="en-US" altLang="ko-K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76AE9B-57DC-4203-8D2A-DFE2CF0A9C63}"/>
              </a:ext>
            </a:extLst>
          </p:cNvPr>
          <p:cNvSpPr txBox="1"/>
          <p:nvPr/>
        </p:nvSpPr>
        <p:spPr>
          <a:xfrm>
            <a:off x="7627888" y="5500445"/>
            <a:ext cx="3224307" cy="275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r">
              <a:lnSpc>
                <a:spcPct val="150000"/>
              </a:lnSpc>
              <a:defRPr sz="900">
                <a:solidFill>
                  <a:srgbClr val="074F51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defRPr>
            </a:lvl1pPr>
          </a:lstStyle>
          <a:p>
            <a:r>
              <a:rPr lang="en-US" altLang="ko-KR" dirty="0"/>
              <a:t>※</a:t>
            </a:r>
            <a:r>
              <a:rPr lang="ko-KR" altLang="en-US" dirty="0"/>
              <a:t>해당 자료 </a:t>
            </a:r>
            <a:r>
              <a:rPr lang="en-US" altLang="ko-KR" dirty="0"/>
              <a:t>PDF </a:t>
            </a:r>
            <a:r>
              <a:rPr lang="ko-KR" altLang="en-US" dirty="0"/>
              <a:t>별첨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41884493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6A987227-22A5-4ED6-9374-BC7FE10F168B}"/>
              </a:ext>
            </a:extLst>
          </p:cNvPr>
          <p:cNvSpPr/>
          <p:nvPr/>
        </p:nvSpPr>
        <p:spPr>
          <a:xfrm>
            <a:off x="0" y="1"/>
            <a:ext cx="12192000" cy="629728"/>
          </a:xfrm>
          <a:prstGeom prst="rect">
            <a:avLst/>
          </a:prstGeom>
          <a:solidFill>
            <a:srgbClr val="01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KR Light" panose="020B0200000000000000" pitchFamily="50" charset="-127"/>
              <a:ea typeface="Noto Sans KR Light" panose="020B0200000000000000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02DA3-5BC7-41E6-9A51-A2A5571F60D3}"/>
              </a:ext>
            </a:extLst>
          </p:cNvPr>
          <p:cNvSpPr txBox="1"/>
          <p:nvPr/>
        </p:nvSpPr>
        <p:spPr>
          <a:xfrm>
            <a:off x="918500" y="5871220"/>
            <a:ext cx="10355000" cy="74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200">
                <a:solidFill>
                  <a:srgbClr val="074F51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defRPr>
            </a:lvl1pPr>
          </a:lstStyle>
          <a:p>
            <a:pPr algn="ctr"/>
            <a:r>
              <a:rPr lang="ko-KR" altLang="en-US" sz="1500" dirty="0"/>
              <a:t>▶당 사업지는 브레인시티 공동</a:t>
            </a:r>
            <a:r>
              <a:rPr lang="en-US" altLang="ko-KR" sz="1500" dirty="0"/>
              <a:t>3BL</a:t>
            </a:r>
            <a:r>
              <a:rPr lang="ko-KR" altLang="en-US" sz="1500" dirty="0"/>
              <a:t>에 위치하였으며</a:t>
            </a:r>
            <a:r>
              <a:rPr lang="en-US" altLang="ko-KR" sz="1500" dirty="0"/>
              <a:t>, </a:t>
            </a:r>
            <a:r>
              <a:rPr lang="ko-KR" altLang="en-US" sz="1500" dirty="0"/>
              <a:t>삼성전자 평택캠퍼스와 당 사업지는 직선거리 약 </a:t>
            </a:r>
            <a:r>
              <a:rPr lang="en-US" altLang="ko-KR" sz="1500" dirty="0"/>
              <a:t>3.1km(</a:t>
            </a:r>
            <a:r>
              <a:rPr lang="ko-KR" altLang="en-US" sz="1500" dirty="0"/>
              <a:t>네이버지도 기준</a:t>
            </a:r>
            <a:r>
              <a:rPr lang="en-US" altLang="ko-KR" sz="1500" dirty="0"/>
              <a:t>)</a:t>
            </a:r>
          </a:p>
          <a:p>
            <a:pPr algn="ctr"/>
            <a:r>
              <a:rPr lang="en-US" altLang="ko-KR" sz="1500" dirty="0"/>
              <a:t> </a:t>
            </a:r>
            <a:r>
              <a:rPr lang="ko-KR" altLang="en-US" sz="1500" dirty="0"/>
              <a:t>거리에 위치해</a:t>
            </a:r>
            <a:r>
              <a:rPr lang="en-US" altLang="ko-KR" sz="1500" dirty="0"/>
              <a:t>,</a:t>
            </a:r>
            <a:r>
              <a:rPr lang="ko-KR" altLang="en-US" sz="1500" dirty="0"/>
              <a:t> 차량 약 </a:t>
            </a:r>
            <a:r>
              <a:rPr lang="en-US" altLang="ko-KR" sz="1500" dirty="0"/>
              <a:t>10</a:t>
            </a:r>
            <a:r>
              <a:rPr lang="ko-KR" altLang="en-US" sz="1500" dirty="0"/>
              <a:t>분 거리</a:t>
            </a:r>
            <a:r>
              <a:rPr lang="en-US" altLang="ko-KR" sz="1500" dirty="0"/>
              <a:t>(</a:t>
            </a:r>
            <a:r>
              <a:rPr lang="ko-KR" altLang="en-US" sz="1500" dirty="0"/>
              <a:t>네이버지도 </a:t>
            </a:r>
            <a:r>
              <a:rPr lang="en-US" altLang="ko-KR" sz="1500" dirty="0"/>
              <a:t>2024.11.13 </a:t>
            </a:r>
            <a:r>
              <a:rPr lang="ko-KR" altLang="en-US" sz="1500" dirty="0"/>
              <a:t>오후 </a:t>
            </a:r>
            <a:r>
              <a:rPr lang="en-US" altLang="ko-KR" sz="1500" dirty="0"/>
              <a:t>3:30 </a:t>
            </a:r>
            <a:r>
              <a:rPr lang="ko-KR" altLang="en-US" sz="1500" dirty="0"/>
              <a:t>기준</a:t>
            </a:r>
            <a:r>
              <a:rPr lang="en-US" altLang="ko-KR" sz="1500" dirty="0"/>
              <a:t>)</a:t>
            </a:r>
            <a:r>
              <a:rPr lang="ko-KR" altLang="en-US" sz="1500" dirty="0"/>
              <a:t>에 위치해 있음</a:t>
            </a:r>
            <a:endParaRPr lang="en-US" altLang="ko-KR" sz="15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3C2D37-DB3F-4CBA-B521-F363F55BD517}"/>
              </a:ext>
            </a:extLst>
          </p:cNvPr>
          <p:cNvSpPr txBox="1"/>
          <p:nvPr/>
        </p:nvSpPr>
        <p:spPr>
          <a:xfrm>
            <a:off x="150029" y="145587"/>
            <a:ext cx="4810929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2)</a:t>
            </a:r>
            <a:r>
              <a:rPr kumimoji="0" lang="en-US" altLang="ko-KR" sz="1600" b="0" i="0" u="none" strike="noStrike" kern="1200" cap="none" spc="-136" normalizeH="0" baseline="0" noProof="0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oto Sans KR SemiBold" panose="020B0200000000000000" pitchFamily="50" charset="-127"/>
                <a:ea typeface="Noto Sans KR SemiBold" panose="020B0200000000000000" pitchFamily="50" charset="-127"/>
                <a:cs typeface="+mn-cs"/>
              </a:rPr>
              <a:t>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카피문구별 증빙자료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C544F1-6684-4094-A9FC-F83A26FCA62A}"/>
              </a:ext>
            </a:extLst>
          </p:cNvPr>
          <p:cNvSpPr txBox="1"/>
          <p:nvPr/>
        </p:nvSpPr>
        <p:spPr>
          <a:xfrm>
            <a:off x="150028" y="775315"/>
            <a:ext cx="5761885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R="0" lvl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2. ‘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삼성전자 평택캠퍼스 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/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출퇴근은 더 느긋하게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’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증빙자료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 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srgbClr val="015152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471B9357-1339-49A4-BB6A-3C7742C11D09}"/>
              </a:ext>
            </a:extLst>
          </p:cNvPr>
          <p:cNvGrpSpPr/>
          <p:nvPr/>
        </p:nvGrpSpPr>
        <p:grpSpPr>
          <a:xfrm>
            <a:off x="569262" y="2121725"/>
            <a:ext cx="5342652" cy="2951698"/>
            <a:chOff x="569262" y="2121725"/>
            <a:chExt cx="5342652" cy="295169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89C373-2046-4060-9C43-05DB97AD3CA3}"/>
                </a:ext>
              </a:extLst>
            </p:cNvPr>
            <p:cNvSpPr txBox="1"/>
            <p:nvPr/>
          </p:nvSpPr>
          <p:spPr>
            <a:xfrm>
              <a:off x="3102037" y="4838917"/>
              <a:ext cx="2809877" cy="23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200">
                  <a:solidFill>
                    <a:srgbClr val="074F51"/>
                  </a:solidFill>
                  <a:latin typeface="Noto Sans KR Medium" panose="020B0200000000000000" pitchFamily="50" charset="-127"/>
                  <a:ea typeface="Noto Sans KR Medium" panose="020B0200000000000000" pitchFamily="50" charset="-127"/>
                </a:defRPr>
              </a:lvl1pPr>
            </a:lstStyle>
            <a:p>
              <a:pPr algn="r"/>
              <a:r>
                <a:rPr lang="en-US" altLang="ko-KR" sz="900" dirty="0"/>
                <a:t>※ </a:t>
              </a:r>
              <a:r>
                <a:rPr lang="ko-KR" altLang="en-US" sz="900" dirty="0"/>
                <a:t>출처 </a:t>
              </a:r>
              <a:r>
                <a:rPr lang="en-US" altLang="ko-KR" sz="900" dirty="0"/>
                <a:t>: </a:t>
              </a:r>
              <a:r>
                <a:rPr lang="ko-KR" altLang="en-US" sz="900" dirty="0"/>
                <a:t>네이버지도</a:t>
              </a:r>
              <a:endParaRPr lang="en-US" altLang="ko-KR" sz="900" dirty="0"/>
            </a:p>
          </p:txBody>
        </p:sp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3465B29B-6764-455D-8566-02EE61977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262" y="2121725"/>
              <a:ext cx="5342651" cy="271719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AB8007E-B0E2-4AAC-A8FB-FBF519AF0F58}"/>
                </a:ext>
              </a:extLst>
            </p:cNvPr>
            <p:cNvSpPr txBox="1"/>
            <p:nvPr/>
          </p:nvSpPr>
          <p:spPr>
            <a:xfrm>
              <a:off x="3809779" y="2587669"/>
              <a:ext cx="629358" cy="275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200">
                  <a:solidFill>
                    <a:srgbClr val="074F51"/>
                  </a:solidFill>
                  <a:latin typeface="Noto Sans KR Medium" panose="020B0200000000000000" pitchFamily="50" charset="-127"/>
                  <a:ea typeface="Noto Sans KR Medium" panose="020B0200000000000000" pitchFamily="50" charset="-127"/>
                </a:defRPr>
              </a:lvl1pPr>
            </a:lstStyle>
            <a:p>
              <a:pPr algn="ctr"/>
              <a:r>
                <a:rPr lang="ko-KR" altLang="en-US" sz="900" dirty="0"/>
                <a:t>●</a:t>
              </a:r>
              <a:r>
                <a:rPr lang="en-US" altLang="ko-KR" sz="900" dirty="0"/>
                <a:t>SITE</a:t>
              </a: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7B8029C9-FB61-4F74-8EDD-AABDE09A75C7}"/>
              </a:ext>
            </a:extLst>
          </p:cNvPr>
          <p:cNvGrpSpPr/>
          <p:nvPr/>
        </p:nvGrpSpPr>
        <p:grpSpPr>
          <a:xfrm>
            <a:off x="6213460" y="2014540"/>
            <a:ext cx="5444821" cy="3128407"/>
            <a:chOff x="6213460" y="2014540"/>
            <a:chExt cx="5444821" cy="312840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A65C113-F2C8-4834-BBE6-9E186937D250}"/>
                </a:ext>
              </a:extLst>
            </p:cNvPr>
            <p:cNvSpPr txBox="1"/>
            <p:nvPr/>
          </p:nvSpPr>
          <p:spPr>
            <a:xfrm>
              <a:off x="8848405" y="4908441"/>
              <a:ext cx="2809876" cy="23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200">
                  <a:solidFill>
                    <a:srgbClr val="074F51"/>
                  </a:solidFill>
                  <a:latin typeface="Noto Sans KR Medium" panose="020B0200000000000000" pitchFamily="50" charset="-127"/>
                  <a:ea typeface="Noto Sans KR Medium" panose="020B0200000000000000" pitchFamily="50" charset="-127"/>
                </a:defRPr>
              </a:lvl1pPr>
            </a:lstStyle>
            <a:p>
              <a:pPr algn="r"/>
              <a:r>
                <a:rPr lang="en-US" altLang="ko-KR" sz="900" dirty="0"/>
                <a:t>※ </a:t>
              </a:r>
              <a:r>
                <a:rPr lang="ko-KR" altLang="en-US" sz="900" dirty="0"/>
                <a:t>출처 </a:t>
              </a:r>
              <a:r>
                <a:rPr lang="en-US" altLang="ko-KR" sz="900" dirty="0"/>
                <a:t>: </a:t>
              </a:r>
              <a:r>
                <a:rPr lang="ko-KR" altLang="en-US" sz="900" dirty="0"/>
                <a:t>네이버지도</a:t>
              </a:r>
              <a:endParaRPr lang="en-US" altLang="ko-KR" sz="900" dirty="0"/>
            </a:p>
          </p:txBody>
        </p:sp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FB2D52F4-576D-4AD0-A726-D1B1FCA44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3460" y="2014540"/>
              <a:ext cx="5444821" cy="289390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BB43D90-81AE-4649-8544-E73F4EAF066F}"/>
                </a:ext>
              </a:extLst>
            </p:cNvPr>
            <p:cNvSpPr txBox="1"/>
            <p:nvPr/>
          </p:nvSpPr>
          <p:spPr>
            <a:xfrm>
              <a:off x="10140094" y="2631258"/>
              <a:ext cx="629358" cy="275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200">
                  <a:solidFill>
                    <a:srgbClr val="074F51"/>
                  </a:solidFill>
                  <a:latin typeface="Noto Sans KR Medium" panose="020B0200000000000000" pitchFamily="50" charset="-127"/>
                  <a:ea typeface="Noto Sans KR Medium" panose="020B0200000000000000" pitchFamily="50" charset="-127"/>
                </a:defRPr>
              </a:lvl1pPr>
            </a:lstStyle>
            <a:p>
              <a:pPr algn="ctr"/>
              <a:r>
                <a:rPr lang="ko-KR" altLang="en-US" sz="900" dirty="0"/>
                <a:t>●</a:t>
              </a:r>
              <a:r>
                <a:rPr lang="en-US" altLang="ko-KR" sz="900" dirty="0"/>
                <a:t>SITE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120967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6A987227-22A5-4ED6-9374-BC7FE10F168B}"/>
              </a:ext>
            </a:extLst>
          </p:cNvPr>
          <p:cNvSpPr/>
          <p:nvPr/>
        </p:nvSpPr>
        <p:spPr>
          <a:xfrm>
            <a:off x="0" y="1"/>
            <a:ext cx="12192000" cy="629728"/>
          </a:xfrm>
          <a:prstGeom prst="rect">
            <a:avLst/>
          </a:prstGeom>
          <a:solidFill>
            <a:srgbClr val="01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KR Light" panose="020B0200000000000000" pitchFamily="50" charset="-127"/>
              <a:ea typeface="Noto Sans KR Light" panose="020B0200000000000000" pitchFamily="50" charset="-127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BC9446-AD5C-4BEF-BE26-0A0F664F2CC2}"/>
              </a:ext>
            </a:extLst>
          </p:cNvPr>
          <p:cNvSpPr txBox="1"/>
          <p:nvPr/>
        </p:nvSpPr>
        <p:spPr>
          <a:xfrm>
            <a:off x="150029" y="145587"/>
            <a:ext cx="4810929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2)</a:t>
            </a:r>
            <a:r>
              <a:rPr kumimoji="0" lang="en-US" altLang="ko-KR" sz="1600" b="0" i="0" u="none" strike="noStrike" kern="1200" cap="none" spc="-136" normalizeH="0" baseline="0" noProof="0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oto Sans KR SemiBold" panose="020B0200000000000000" pitchFamily="50" charset="-127"/>
                <a:ea typeface="Noto Sans KR SemiBold" panose="020B0200000000000000" pitchFamily="50" charset="-127"/>
                <a:cs typeface="+mn-cs"/>
              </a:rPr>
              <a:t>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카피문구별 증빙자료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02DA3-5BC7-41E6-9A51-A2A5571F60D3}"/>
              </a:ext>
            </a:extLst>
          </p:cNvPr>
          <p:cNvSpPr txBox="1"/>
          <p:nvPr/>
        </p:nvSpPr>
        <p:spPr>
          <a:xfrm>
            <a:off x="651260" y="5871220"/>
            <a:ext cx="10988290" cy="74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200">
                <a:solidFill>
                  <a:srgbClr val="074F51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defRPr>
            </a:lvl1pPr>
          </a:lstStyle>
          <a:p>
            <a:pPr algn="ctr"/>
            <a:r>
              <a:rPr lang="ko-KR" altLang="en-US" sz="1500" dirty="0"/>
              <a:t>▶ 평택도시공사 브레인시티 토지이용계획에 따르면</a:t>
            </a:r>
            <a:r>
              <a:rPr lang="en-US" altLang="ko-KR" sz="1500" dirty="0"/>
              <a:t>, </a:t>
            </a:r>
            <a:r>
              <a:rPr lang="ko-KR" altLang="en-US" sz="1500" dirty="0"/>
              <a:t>당 </a:t>
            </a:r>
            <a:r>
              <a:rPr lang="ko-KR" altLang="en-US" sz="1500" dirty="0" err="1"/>
              <a:t>사업지</a:t>
            </a:r>
            <a:r>
              <a:rPr lang="ko-KR" altLang="en-US" sz="1500" dirty="0"/>
              <a:t> 부지</a:t>
            </a:r>
            <a:r>
              <a:rPr lang="en-US" altLang="ko-KR" sz="1500" dirty="0"/>
              <a:t>(</a:t>
            </a:r>
            <a:r>
              <a:rPr lang="ko-KR" altLang="en-US" sz="1500" dirty="0"/>
              <a:t>브레인시티 공동주택</a:t>
            </a:r>
            <a:r>
              <a:rPr lang="en-US" altLang="ko-KR" sz="1500" dirty="0"/>
              <a:t>3BL) </a:t>
            </a:r>
            <a:r>
              <a:rPr lang="ko-KR" altLang="en-US" sz="1500" dirty="0"/>
              <a:t>바로 옆 주상복합</a:t>
            </a:r>
            <a:r>
              <a:rPr lang="en-US" altLang="ko-KR" sz="1500" dirty="0"/>
              <a:t>1/</a:t>
            </a:r>
            <a:r>
              <a:rPr lang="ko-KR" altLang="en-US" sz="1500" dirty="0"/>
              <a:t>주상복합</a:t>
            </a:r>
            <a:r>
              <a:rPr lang="en-US" altLang="ko-KR" sz="1500" dirty="0"/>
              <a:t>2/</a:t>
            </a:r>
            <a:r>
              <a:rPr lang="ko-KR" altLang="en-US" sz="1500" dirty="0"/>
              <a:t>상업용지</a:t>
            </a:r>
            <a:r>
              <a:rPr lang="en-US" altLang="ko-KR" sz="1500" dirty="0"/>
              <a:t>1BL</a:t>
            </a:r>
            <a:r>
              <a:rPr lang="ko-KR" altLang="en-US" sz="1500" dirty="0"/>
              <a:t>이 위치하고 있음</a:t>
            </a:r>
            <a:r>
              <a:rPr lang="en-US" altLang="ko-KR" sz="1500" dirty="0"/>
              <a:t>. </a:t>
            </a:r>
            <a:r>
              <a:rPr lang="ko-KR" altLang="en-US" sz="1500" dirty="0"/>
              <a:t>그 중 상업용지</a:t>
            </a:r>
            <a:r>
              <a:rPr lang="en-US" altLang="ko-KR" sz="1500" dirty="0"/>
              <a:t>1BL</a:t>
            </a:r>
            <a:r>
              <a:rPr lang="ko-KR" altLang="en-US" sz="1500" dirty="0"/>
              <a:t>은 브레인시티 내 유일한 상업용지로</a:t>
            </a:r>
            <a:r>
              <a:rPr lang="en-US" altLang="ko-KR" sz="1500" dirty="0"/>
              <a:t>, </a:t>
            </a:r>
            <a:r>
              <a:rPr lang="ko-KR" altLang="en-US" sz="1500" dirty="0"/>
              <a:t>중심상업지구로서 계획되어 있음</a:t>
            </a:r>
            <a:endParaRPr lang="en-US" altLang="ko-KR" sz="15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4EBCB2-CD45-4527-9E6F-BB7B2C8600C4}"/>
              </a:ext>
            </a:extLst>
          </p:cNvPr>
          <p:cNvSpPr txBox="1"/>
          <p:nvPr/>
        </p:nvSpPr>
        <p:spPr>
          <a:xfrm>
            <a:off x="150028" y="775315"/>
            <a:ext cx="5761885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R="0" lvl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3. ‘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단지 앞 중심상업지구 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(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계획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) ’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증빙자료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 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srgbClr val="015152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FE491AFD-C6A6-4E81-B638-2735524A0C1C}"/>
              </a:ext>
            </a:extLst>
          </p:cNvPr>
          <p:cNvGrpSpPr/>
          <p:nvPr/>
        </p:nvGrpSpPr>
        <p:grpSpPr>
          <a:xfrm>
            <a:off x="5947345" y="1169548"/>
            <a:ext cx="5692205" cy="4220864"/>
            <a:chOff x="3249897" y="1382112"/>
            <a:chExt cx="5692205" cy="4220864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C4C82CAB-42C7-4C9C-B40F-C4D20669D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9897" y="1382112"/>
              <a:ext cx="5692205" cy="389787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EC5C40B-48BA-4E68-8021-E4E6B24B73A2}"/>
                </a:ext>
              </a:extLst>
            </p:cNvPr>
            <p:cNvSpPr txBox="1"/>
            <p:nvPr/>
          </p:nvSpPr>
          <p:spPr>
            <a:xfrm>
              <a:off x="4197376" y="5327323"/>
              <a:ext cx="4399984" cy="275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200">
                  <a:solidFill>
                    <a:srgbClr val="074F51"/>
                  </a:solidFill>
                  <a:latin typeface="Noto Sans KR Medium" panose="020B0200000000000000" pitchFamily="50" charset="-127"/>
                  <a:ea typeface="Noto Sans KR Medium" panose="020B0200000000000000" pitchFamily="50" charset="-127"/>
                </a:defRPr>
              </a:lvl1pPr>
            </a:lstStyle>
            <a:p>
              <a:pPr algn="r"/>
              <a:r>
                <a:rPr lang="en-US" altLang="ko-KR" sz="900" dirty="0"/>
                <a:t>※ </a:t>
              </a:r>
              <a:r>
                <a:rPr lang="ko-KR" altLang="en-US" sz="900" dirty="0"/>
                <a:t>출처 </a:t>
              </a:r>
              <a:r>
                <a:rPr lang="en-US" altLang="ko-KR" sz="900" dirty="0"/>
                <a:t>: </a:t>
              </a:r>
              <a:r>
                <a:rPr lang="ko-KR" altLang="en-US" sz="900" dirty="0"/>
                <a:t>평택도시공사</a:t>
              </a:r>
              <a:r>
                <a:rPr lang="en-US" altLang="ko-KR" sz="900" dirty="0"/>
                <a:t>(http://py-braincity.com/page/?pid=utilization_plan)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311F345-DF3D-42FE-A6B7-D090B4BA88A8}"/>
                </a:ext>
              </a:extLst>
            </p:cNvPr>
            <p:cNvSpPr txBox="1"/>
            <p:nvPr/>
          </p:nvSpPr>
          <p:spPr>
            <a:xfrm>
              <a:off x="5255971" y="3257519"/>
              <a:ext cx="578955" cy="275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200">
                  <a:solidFill>
                    <a:srgbClr val="074F51"/>
                  </a:solidFill>
                  <a:latin typeface="Noto Sans KR Medium" panose="020B0200000000000000" pitchFamily="50" charset="-127"/>
                  <a:ea typeface="Noto Sans KR Medium" panose="020B0200000000000000" pitchFamily="50" charset="-127"/>
                </a:defRPr>
              </a:lvl1pPr>
            </a:lstStyle>
            <a:p>
              <a:pPr algn="ctr"/>
              <a:r>
                <a:rPr lang="ko-KR" altLang="en-US" sz="900" dirty="0"/>
                <a:t>●</a:t>
              </a:r>
              <a:r>
                <a:rPr lang="en-US" altLang="ko-KR" sz="900" dirty="0"/>
                <a:t>SITE</a:t>
              </a:r>
            </a:p>
          </p:txBody>
        </p:sp>
        <p:sp>
          <p:nvSpPr>
            <p:cNvPr id="2" name="자유형: 도형 1">
              <a:extLst>
                <a:ext uri="{FF2B5EF4-FFF2-40B4-BE49-F238E27FC236}">
                  <a16:creationId xmlns:a16="http://schemas.microsoft.com/office/drawing/2014/main" id="{5EC4D2D2-568D-46EF-8EB3-775A8B481894}"/>
                </a:ext>
              </a:extLst>
            </p:cNvPr>
            <p:cNvSpPr/>
            <p:nvPr/>
          </p:nvSpPr>
          <p:spPr>
            <a:xfrm>
              <a:off x="5233847" y="3193921"/>
              <a:ext cx="302814" cy="321593"/>
            </a:xfrm>
            <a:custGeom>
              <a:avLst/>
              <a:gdLst>
                <a:gd name="connsiteX0" fmla="*/ 174625 w 409575"/>
                <a:gd name="connsiteY0" fmla="*/ 0 h 434975"/>
                <a:gd name="connsiteX1" fmla="*/ 0 w 409575"/>
                <a:gd name="connsiteY1" fmla="*/ 200025 h 434975"/>
                <a:gd name="connsiteX2" fmla="*/ 269875 w 409575"/>
                <a:gd name="connsiteY2" fmla="*/ 434975 h 434975"/>
                <a:gd name="connsiteX3" fmla="*/ 307975 w 409575"/>
                <a:gd name="connsiteY3" fmla="*/ 327025 h 434975"/>
                <a:gd name="connsiteX4" fmla="*/ 349250 w 409575"/>
                <a:gd name="connsiteY4" fmla="*/ 257175 h 434975"/>
                <a:gd name="connsiteX5" fmla="*/ 409575 w 409575"/>
                <a:gd name="connsiteY5" fmla="*/ 193675 h 434975"/>
                <a:gd name="connsiteX6" fmla="*/ 174625 w 409575"/>
                <a:gd name="connsiteY6" fmla="*/ 0 h 43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9575" h="434975">
                  <a:moveTo>
                    <a:pt x="174625" y="0"/>
                  </a:moveTo>
                  <a:lnTo>
                    <a:pt x="0" y="200025"/>
                  </a:lnTo>
                  <a:lnTo>
                    <a:pt x="269875" y="434975"/>
                  </a:lnTo>
                  <a:lnTo>
                    <a:pt x="307975" y="327025"/>
                  </a:lnTo>
                  <a:lnTo>
                    <a:pt x="349250" y="257175"/>
                  </a:lnTo>
                  <a:lnTo>
                    <a:pt x="409575" y="193675"/>
                  </a:lnTo>
                  <a:lnTo>
                    <a:pt x="174625" y="0"/>
                  </a:lnTo>
                  <a:close/>
                </a:path>
              </a:pathLst>
            </a:custGeom>
            <a:ln w="28575">
              <a:solidFill>
                <a:srgbClr val="0151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EA9EE88D-2293-479E-9914-451317249ABC}"/>
                </a:ext>
              </a:extLst>
            </p:cNvPr>
            <p:cNvSpPr/>
            <p:nvPr/>
          </p:nvSpPr>
          <p:spPr>
            <a:xfrm>
              <a:off x="5026819" y="3357563"/>
              <a:ext cx="419100" cy="376237"/>
            </a:xfrm>
            <a:custGeom>
              <a:avLst/>
              <a:gdLst>
                <a:gd name="connsiteX0" fmla="*/ 0 w 419100"/>
                <a:gd name="connsiteY0" fmla="*/ 202406 h 376237"/>
                <a:gd name="connsiteX1" fmla="*/ 176212 w 419100"/>
                <a:gd name="connsiteY1" fmla="*/ 0 h 376237"/>
                <a:gd name="connsiteX2" fmla="*/ 419100 w 419100"/>
                <a:gd name="connsiteY2" fmla="*/ 209550 h 376237"/>
                <a:gd name="connsiteX3" fmla="*/ 350044 w 419100"/>
                <a:gd name="connsiteY3" fmla="*/ 376237 h 376237"/>
                <a:gd name="connsiteX4" fmla="*/ 278606 w 419100"/>
                <a:gd name="connsiteY4" fmla="*/ 342900 h 376237"/>
                <a:gd name="connsiteX5" fmla="*/ 185737 w 419100"/>
                <a:gd name="connsiteY5" fmla="*/ 323850 h 376237"/>
                <a:gd name="connsiteX6" fmla="*/ 140494 w 419100"/>
                <a:gd name="connsiteY6" fmla="*/ 269081 h 376237"/>
                <a:gd name="connsiteX7" fmla="*/ 0 w 419100"/>
                <a:gd name="connsiteY7" fmla="*/ 202406 h 37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100" h="376237">
                  <a:moveTo>
                    <a:pt x="0" y="202406"/>
                  </a:moveTo>
                  <a:lnTo>
                    <a:pt x="176212" y="0"/>
                  </a:lnTo>
                  <a:lnTo>
                    <a:pt x="419100" y="209550"/>
                  </a:lnTo>
                  <a:lnTo>
                    <a:pt x="350044" y="376237"/>
                  </a:lnTo>
                  <a:lnTo>
                    <a:pt x="278606" y="342900"/>
                  </a:lnTo>
                  <a:lnTo>
                    <a:pt x="185737" y="323850"/>
                  </a:lnTo>
                  <a:lnTo>
                    <a:pt x="140494" y="269081"/>
                  </a:lnTo>
                  <a:lnTo>
                    <a:pt x="0" y="202406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061D8863-1356-4411-B0F2-87BD0F9EADAC}"/>
              </a:ext>
            </a:extLst>
          </p:cNvPr>
          <p:cNvGrpSpPr/>
          <p:nvPr/>
        </p:nvGrpSpPr>
        <p:grpSpPr>
          <a:xfrm>
            <a:off x="1717235" y="1086144"/>
            <a:ext cx="3544296" cy="4513152"/>
            <a:chOff x="1717235" y="1086144"/>
            <a:chExt cx="3544296" cy="4513152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424CFA58-0E01-4A9C-BF9F-2939E27A9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7235" y="1086144"/>
              <a:ext cx="3544296" cy="451315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32BDF4-4835-4DD0-BF98-5FF9C5554801}"/>
                </a:ext>
              </a:extLst>
            </p:cNvPr>
            <p:cNvSpPr txBox="1"/>
            <p:nvPr/>
          </p:nvSpPr>
          <p:spPr>
            <a:xfrm>
              <a:off x="1736651" y="5316980"/>
              <a:ext cx="3224307" cy="275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r">
                <a:lnSpc>
                  <a:spcPct val="150000"/>
                </a:lnSpc>
                <a:defRPr sz="900">
                  <a:solidFill>
                    <a:srgbClr val="074F51"/>
                  </a:solidFill>
                  <a:latin typeface="Noto Sans KR Medium" panose="020B0200000000000000" pitchFamily="50" charset="-127"/>
                  <a:ea typeface="Noto Sans KR Medium" panose="020B0200000000000000" pitchFamily="50" charset="-127"/>
                </a:defRPr>
              </a:lvl1pPr>
            </a:lstStyle>
            <a:p>
              <a:r>
                <a:rPr lang="en-US" altLang="ko-KR" dirty="0"/>
                <a:t>※</a:t>
              </a:r>
              <a:r>
                <a:rPr lang="ko-KR" altLang="en-US" dirty="0"/>
                <a:t>해당 고시 </a:t>
              </a:r>
              <a:r>
                <a:rPr lang="en-US" altLang="ko-KR" dirty="0"/>
                <a:t>PDF </a:t>
              </a:r>
              <a:r>
                <a:rPr lang="ko-KR" altLang="en-US" dirty="0"/>
                <a:t>별첨</a:t>
              </a:r>
              <a:endParaRPr lang="en-US" altLang="ko-KR" dirty="0"/>
            </a:p>
          </p:txBody>
        </p:sp>
      </p:grpSp>
    </p:spTree>
    <p:extLst>
      <p:ext uri="{BB962C8B-B14F-4D97-AF65-F5344CB8AC3E}">
        <p14:creationId xmlns:p14="http://schemas.microsoft.com/office/powerpoint/2010/main" val="171457509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6A987227-22A5-4ED6-9374-BC7FE10F168B}"/>
              </a:ext>
            </a:extLst>
          </p:cNvPr>
          <p:cNvSpPr/>
          <p:nvPr/>
        </p:nvSpPr>
        <p:spPr>
          <a:xfrm>
            <a:off x="0" y="1"/>
            <a:ext cx="12192000" cy="629728"/>
          </a:xfrm>
          <a:prstGeom prst="rect">
            <a:avLst/>
          </a:prstGeom>
          <a:solidFill>
            <a:srgbClr val="01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KR Light" panose="020B0200000000000000" pitchFamily="50" charset="-127"/>
              <a:ea typeface="Noto Sans KR Light" panose="020B0200000000000000" pitchFamily="50" charset="-127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BC9446-AD5C-4BEF-BE26-0A0F664F2CC2}"/>
              </a:ext>
            </a:extLst>
          </p:cNvPr>
          <p:cNvSpPr txBox="1"/>
          <p:nvPr/>
        </p:nvSpPr>
        <p:spPr>
          <a:xfrm>
            <a:off x="150029" y="145587"/>
            <a:ext cx="4810929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2)</a:t>
            </a:r>
            <a:r>
              <a:rPr kumimoji="0" lang="en-US" altLang="ko-KR" sz="1600" b="0" i="0" u="none" strike="noStrike" kern="1200" cap="none" spc="-136" normalizeH="0" baseline="0" noProof="0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oto Sans KR SemiBold" panose="020B0200000000000000" pitchFamily="50" charset="-127"/>
                <a:ea typeface="Noto Sans KR SemiBold" panose="020B0200000000000000" pitchFamily="50" charset="-127"/>
                <a:cs typeface="+mn-cs"/>
              </a:rPr>
              <a:t>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카피문구별 증빙자료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02DA3-5BC7-41E6-9A51-A2A5571F60D3}"/>
              </a:ext>
            </a:extLst>
          </p:cNvPr>
          <p:cNvSpPr txBox="1"/>
          <p:nvPr/>
        </p:nvSpPr>
        <p:spPr>
          <a:xfrm>
            <a:off x="456957" y="5871220"/>
            <a:ext cx="11376896" cy="74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200">
                <a:solidFill>
                  <a:srgbClr val="074F51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defRPr>
            </a:lvl1pPr>
          </a:lstStyle>
          <a:p>
            <a:pPr algn="ctr"/>
            <a:r>
              <a:rPr lang="ko-KR" altLang="en-US" sz="1500" dirty="0"/>
              <a:t>▶ 평택도시공사 브레인시티 토지이용계획에 따르면</a:t>
            </a:r>
            <a:r>
              <a:rPr lang="en-US" altLang="ko-KR" sz="1500" dirty="0"/>
              <a:t>, </a:t>
            </a:r>
            <a:r>
              <a:rPr lang="ko-KR" altLang="en-US" sz="1500" dirty="0"/>
              <a:t>당 </a:t>
            </a:r>
            <a:r>
              <a:rPr lang="ko-KR" altLang="en-US" sz="1500" dirty="0" err="1"/>
              <a:t>사업지</a:t>
            </a:r>
            <a:r>
              <a:rPr lang="ko-KR" altLang="en-US" sz="1500" dirty="0"/>
              <a:t> 부지</a:t>
            </a:r>
            <a:r>
              <a:rPr lang="en-US" altLang="ko-KR" sz="1500" dirty="0"/>
              <a:t>(</a:t>
            </a:r>
            <a:r>
              <a:rPr lang="ko-KR" altLang="en-US" sz="1500" dirty="0"/>
              <a:t>브레인시티 공동주택</a:t>
            </a:r>
            <a:r>
              <a:rPr lang="en-US" altLang="ko-KR" sz="1500" dirty="0"/>
              <a:t>3BL) </a:t>
            </a:r>
            <a:r>
              <a:rPr lang="ko-KR" altLang="en-US" sz="1500" dirty="0"/>
              <a:t>인근에 유치원과 초교 용지가 계획되어 있으며</a:t>
            </a:r>
            <a:r>
              <a:rPr lang="en-US" altLang="ko-KR" sz="1500" dirty="0"/>
              <a:t>, </a:t>
            </a:r>
          </a:p>
          <a:p>
            <a:pPr algn="ctr"/>
            <a:r>
              <a:rPr lang="ko-KR" altLang="en-US" sz="1500" dirty="0"/>
              <a:t>당 사업지와 유치원</a:t>
            </a:r>
            <a:r>
              <a:rPr lang="en-US" altLang="ko-KR" sz="1500" dirty="0"/>
              <a:t>/</a:t>
            </a:r>
            <a:r>
              <a:rPr lang="ko-KR" altLang="en-US" sz="1500" dirty="0"/>
              <a:t>초교 예정 부지의 거리는 약 </a:t>
            </a:r>
            <a:r>
              <a:rPr lang="en-US" altLang="ko-KR" sz="1500" dirty="0"/>
              <a:t>25m(</a:t>
            </a:r>
            <a:r>
              <a:rPr lang="ko-KR" altLang="en-US" sz="1500" dirty="0"/>
              <a:t>네이버지도 기준</a:t>
            </a:r>
            <a:r>
              <a:rPr lang="en-US" altLang="ko-KR" sz="1500" dirty="0"/>
              <a:t>) </a:t>
            </a:r>
            <a:r>
              <a:rPr lang="ko-KR" altLang="en-US" sz="1500" dirty="0"/>
              <a:t>거리임</a:t>
            </a:r>
            <a:endParaRPr lang="en-US" altLang="ko-KR" sz="1500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BCC81AC7-2EA9-440A-AF4B-43E48C8B145E}"/>
              </a:ext>
            </a:extLst>
          </p:cNvPr>
          <p:cNvGrpSpPr/>
          <p:nvPr/>
        </p:nvGrpSpPr>
        <p:grpSpPr>
          <a:xfrm>
            <a:off x="219708" y="1318568"/>
            <a:ext cx="5692205" cy="4220864"/>
            <a:chOff x="3249897" y="1382112"/>
            <a:chExt cx="5692205" cy="4220864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39AC7A78-84F6-48B5-87AC-10240012C35B}"/>
                </a:ext>
              </a:extLst>
            </p:cNvPr>
            <p:cNvGrpSpPr/>
            <p:nvPr/>
          </p:nvGrpSpPr>
          <p:grpSpPr>
            <a:xfrm>
              <a:off x="3249897" y="1382112"/>
              <a:ext cx="5692205" cy="4220864"/>
              <a:chOff x="300862" y="1259455"/>
              <a:chExt cx="5692205" cy="4220864"/>
            </a:xfrm>
          </p:grpSpPr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C4C82CAB-42C7-4C9C-B40F-C4D20669D6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0862" y="1259455"/>
                <a:ext cx="5692205" cy="3897879"/>
              </a:xfrm>
              <a:prstGeom prst="rect">
                <a:avLst/>
              </a:prstGeom>
            </p:spPr>
          </p:pic>
          <p:grpSp>
            <p:nvGrpSpPr>
              <p:cNvPr id="20" name="그룹 19">
                <a:extLst>
                  <a:ext uri="{FF2B5EF4-FFF2-40B4-BE49-F238E27FC236}">
                    <a16:creationId xmlns:a16="http://schemas.microsoft.com/office/drawing/2014/main" id="{B8EF42B4-9D39-47B5-9D8C-D87C1A3B3C80}"/>
                  </a:ext>
                </a:extLst>
              </p:cNvPr>
              <p:cNvGrpSpPr/>
              <p:nvPr/>
            </p:nvGrpSpPr>
            <p:grpSpPr>
              <a:xfrm>
                <a:off x="1248341" y="3134862"/>
                <a:ext cx="4399984" cy="2345457"/>
                <a:chOff x="674955" y="2588762"/>
                <a:chExt cx="4399984" cy="2345457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EC5C40B-48BA-4E68-8021-E4E6B24B73A2}"/>
                    </a:ext>
                  </a:extLst>
                </p:cNvPr>
                <p:cNvSpPr txBox="1"/>
                <p:nvPr/>
              </p:nvSpPr>
              <p:spPr>
                <a:xfrm>
                  <a:off x="674955" y="4658566"/>
                  <a:ext cx="4399984" cy="2756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ko-KR"/>
                  </a:defPPr>
                  <a:lvl1pPr>
                    <a:lnSpc>
                      <a:spcPct val="150000"/>
                    </a:lnSpc>
                    <a:defRPr sz="1200">
                      <a:solidFill>
                        <a:srgbClr val="074F51"/>
                      </a:solidFill>
                      <a:latin typeface="Noto Sans KR Medium" panose="020B0200000000000000" pitchFamily="50" charset="-127"/>
                      <a:ea typeface="Noto Sans KR Medium" panose="020B0200000000000000" pitchFamily="50" charset="-127"/>
                    </a:defRPr>
                  </a:lvl1pPr>
                </a:lstStyle>
                <a:p>
                  <a:pPr algn="r"/>
                  <a:r>
                    <a:rPr lang="en-US" altLang="ko-KR" sz="900" dirty="0"/>
                    <a:t>※ </a:t>
                  </a:r>
                  <a:r>
                    <a:rPr lang="ko-KR" altLang="en-US" sz="900" dirty="0"/>
                    <a:t>출처 </a:t>
                  </a:r>
                  <a:r>
                    <a:rPr lang="en-US" altLang="ko-KR" sz="900" dirty="0"/>
                    <a:t>: </a:t>
                  </a:r>
                  <a:r>
                    <a:rPr lang="ko-KR" altLang="en-US" sz="900" dirty="0"/>
                    <a:t>평택도시공사</a:t>
                  </a:r>
                  <a:r>
                    <a:rPr lang="en-US" altLang="ko-KR" sz="900" dirty="0"/>
                    <a:t>(http://py-braincity.com/page/?pid=utilization_plan)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9311F345-DF3D-42FE-A6B7-D090B4BA88A8}"/>
                    </a:ext>
                  </a:extLst>
                </p:cNvPr>
                <p:cNvSpPr txBox="1"/>
                <p:nvPr/>
              </p:nvSpPr>
              <p:spPr>
                <a:xfrm>
                  <a:off x="1733550" y="2588762"/>
                  <a:ext cx="578955" cy="2756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ko-KR"/>
                  </a:defPPr>
                  <a:lvl1pPr>
                    <a:lnSpc>
                      <a:spcPct val="150000"/>
                    </a:lnSpc>
                    <a:defRPr sz="1200">
                      <a:solidFill>
                        <a:srgbClr val="074F51"/>
                      </a:solidFill>
                      <a:latin typeface="Noto Sans KR Medium" panose="020B0200000000000000" pitchFamily="50" charset="-127"/>
                      <a:ea typeface="Noto Sans KR Medium" panose="020B0200000000000000" pitchFamily="50" charset="-127"/>
                    </a:defRPr>
                  </a:lvl1pPr>
                </a:lstStyle>
                <a:p>
                  <a:pPr algn="ctr"/>
                  <a:r>
                    <a:rPr lang="ko-KR" altLang="en-US" sz="900" dirty="0"/>
                    <a:t>●</a:t>
                  </a:r>
                  <a:r>
                    <a:rPr lang="en-US" altLang="ko-KR" sz="900" dirty="0"/>
                    <a:t>SITE</a:t>
                  </a:r>
                </a:p>
              </p:txBody>
            </p:sp>
          </p:grpSp>
          <p:sp>
            <p:nvSpPr>
              <p:cNvPr id="2" name="자유형: 도형 1">
                <a:extLst>
                  <a:ext uri="{FF2B5EF4-FFF2-40B4-BE49-F238E27FC236}">
                    <a16:creationId xmlns:a16="http://schemas.microsoft.com/office/drawing/2014/main" id="{5EC4D2D2-568D-46EF-8EB3-775A8B481894}"/>
                  </a:ext>
                </a:extLst>
              </p:cNvPr>
              <p:cNvSpPr/>
              <p:nvPr/>
            </p:nvSpPr>
            <p:spPr>
              <a:xfrm>
                <a:off x="2284812" y="3071264"/>
                <a:ext cx="302814" cy="321593"/>
              </a:xfrm>
              <a:custGeom>
                <a:avLst/>
                <a:gdLst>
                  <a:gd name="connsiteX0" fmla="*/ 174625 w 409575"/>
                  <a:gd name="connsiteY0" fmla="*/ 0 h 434975"/>
                  <a:gd name="connsiteX1" fmla="*/ 0 w 409575"/>
                  <a:gd name="connsiteY1" fmla="*/ 200025 h 434975"/>
                  <a:gd name="connsiteX2" fmla="*/ 269875 w 409575"/>
                  <a:gd name="connsiteY2" fmla="*/ 434975 h 434975"/>
                  <a:gd name="connsiteX3" fmla="*/ 307975 w 409575"/>
                  <a:gd name="connsiteY3" fmla="*/ 327025 h 434975"/>
                  <a:gd name="connsiteX4" fmla="*/ 349250 w 409575"/>
                  <a:gd name="connsiteY4" fmla="*/ 257175 h 434975"/>
                  <a:gd name="connsiteX5" fmla="*/ 409575 w 409575"/>
                  <a:gd name="connsiteY5" fmla="*/ 193675 h 434975"/>
                  <a:gd name="connsiteX6" fmla="*/ 174625 w 409575"/>
                  <a:gd name="connsiteY6" fmla="*/ 0 h 43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9575" h="434975">
                    <a:moveTo>
                      <a:pt x="174625" y="0"/>
                    </a:moveTo>
                    <a:lnTo>
                      <a:pt x="0" y="200025"/>
                    </a:lnTo>
                    <a:lnTo>
                      <a:pt x="269875" y="434975"/>
                    </a:lnTo>
                    <a:lnTo>
                      <a:pt x="307975" y="327025"/>
                    </a:lnTo>
                    <a:lnTo>
                      <a:pt x="349250" y="257175"/>
                    </a:lnTo>
                    <a:lnTo>
                      <a:pt x="409575" y="193675"/>
                    </a:lnTo>
                    <a:lnTo>
                      <a:pt x="174625" y="0"/>
                    </a:lnTo>
                    <a:close/>
                  </a:path>
                </a:pathLst>
              </a:custGeom>
              <a:ln w="28575">
                <a:solidFill>
                  <a:srgbClr val="01515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8545E545-0775-4386-9B21-5381AEE93AD0}"/>
                </a:ext>
              </a:extLst>
            </p:cNvPr>
            <p:cNvSpPr/>
            <p:nvPr/>
          </p:nvSpPr>
          <p:spPr>
            <a:xfrm>
              <a:off x="5493544" y="3193256"/>
              <a:ext cx="128587" cy="145257"/>
            </a:xfrm>
            <a:custGeom>
              <a:avLst/>
              <a:gdLst>
                <a:gd name="connsiteX0" fmla="*/ 78581 w 128587"/>
                <a:gd name="connsiteY0" fmla="*/ 145257 h 145257"/>
                <a:gd name="connsiteX1" fmla="*/ 0 w 128587"/>
                <a:gd name="connsiteY1" fmla="*/ 88107 h 145257"/>
                <a:gd name="connsiteX2" fmla="*/ 64294 w 128587"/>
                <a:gd name="connsiteY2" fmla="*/ 0 h 145257"/>
                <a:gd name="connsiteX3" fmla="*/ 109537 w 128587"/>
                <a:gd name="connsiteY3" fmla="*/ 35719 h 145257"/>
                <a:gd name="connsiteX4" fmla="*/ 85725 w 128587"/>
                <a:gd name="connsiteY4" fmla="*/ 66675 h 145257"/>
                <a:gd name="connsiteX5" fmla="*/ 128587 w 128587"/>
                <a:gd name="connsiteY5" fmla="*/ 102394 h 145257"/>
                <a:gd name="connsiteX6" fmla="*/ 78581 w 128587"/>
                <a:gd name="connsiteY6" fmla="*/ 145257 h 14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587" h="145257">
                  <a:moveTo>
                    <a:pt x="78581" y="145257"/>
                  </a:moveTo>
                  <a:lnTo>
                    <a:pt x="0" y="88107"/>
                  </a:lnTo>
                  <a:lnTo>
                    <a:pt x="64294" y="0"/>
                  </a:lnTo>
                  <a:lnTo>
                    <a:pt x="109537" y="35719"/>
                  </a:lnTo>
                  <a:lnTo>
                    <a:pt x="85725" y="66675"/>
                  </a:lnTo>
                  <a:lnTo>
                    <a:pt x="128587" y="102394"/>
                  </a:lnTo>
                  <a:lnTo>
                    <a:pt x="78581" y="145257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5CAD5C1-F1F5-4E0F-BE45-7F666C52E518}"/>
              </a:ext>
            </a:extLst>
          </p:cNvPr>
          <p:cNvGrpSpPr/>
          <p:nvPr/>
        </p:nvGrpSpPr>
        <p:grpSpPr>
          <a:xfrm>
            <a:off x="6361570" y="1652308"/>
            <a:ext cx="5472283" cy="3680473"/>
            <a:chOff x="6280089" y="1535974"/>
            <a:chExt cx="5472283" cy="3680473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BFAA8B59-FC97-4A2B-B984-C8BFF7BFE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0089" y="1535974"/>
              <a:ext cx="5472283" cy="3429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BECC59-60E3-4C3E-9D77-D720DF58FA33}"/>
                </a:ext>
              </a:extLst>
            </p:cNvPr>
            <p:cNvSpPr txBox="1"/>
            <p:nvPr/>
          </p:nvSpPr>
          <p:spPr>
            <a:xfrm>
              <a:off x="8449466" y="4940794"/>
              <a:ext cx="3302906" cy="275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200">
                  <a:solidFill>
                    <a:srgbClr val="074F51"/>
                  </a:solidFill>
                  <a:latin typeface="Noto Sans KR Medium" panose="020B0200000000000000" pitchFamily="50" charset="-127"/>
                  <a:ea typeface="Noto Sans KR Medium" panose="020B0200000000000000" pitchFamily="50" charset="-127"/>
                </a:defRPr>
              </a:lvl1pPr>
            </a:lstStyle>
            <a:p>
              <a:pPr algn="r"/>
              <a:r>
                <a:rPr lang="en-US" altLang="ko-KR" sz="900" dirty="0"/>
                <a:t>※ </a:t>
              </a:r>
              <a:r>
                <a:rPr lang="ko-KR" altLang="en-US" sz="900" dirty="0"/>
                <a:t>출처 </a:t>
              </a:r>
              <a:r>
                <a:rPr lang="en-US" altLang="ko-KR" sz="900" dirty="0"/>
                <a:t>: </a:t>
              </a:r>
              <a:r>
                <a:rPr lang="ko-KR" altLang="en-US" sz="900" dirty="0"/>
                <a:t>네이버지도</a:t>
              </a:r>
              <a:endParaRPr lang="en-US" altLang="ko-KR" sz="9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01F08B0-BD5F-47F6-B7BB-1F6B9A9F7BBE}"/>
              </a:ext>
            </a:extLst>
          </p:cNvPr>
          <p:cNvSpPr txBox="1"/>
          <p:nvPr/>
        </p:nvSpPr>
        <p:spPr>
          <a:xfrm>
            <a:off x="219708" y="754335"/>
            <a:ext cx="5761885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R="0" lvl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4. ‘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단지 직선거리 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20M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대 유치원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/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초교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(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계획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) ’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증빙자료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 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srgbClr val="015152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A16EA270-D542-4DC3-B8F3-08DF83EE7AD4}"/>
              </a:ext>
            </a:extLst>
          </p:cNvPr>
          <p:cNvSpPr/>
          <p:nvPr/>
        </p:nvSpPr>
        <p:spPr>
          <a:xfrm>
            <a:off x="8883650" y="3082925"/>
            <a:ext cx="454025" cy="555625"/>
          </a:xfrm>
          <a:custGeom>
            <a:avLst/>
            <a:gdLst>
              <a:gd name="connsiteX0" fmla="*/ 0 w 485775"/>
              <a:gd name="connsiteY0" fmla="*/ 349250 h 577850"/>
              <a:gd name="connsiteX1" fmla="*/ 314325 w 485775"/>
              <a:gd name="connsiteY1" fmla="*/ 0 h 577850"/>
              <a:gd name="connsiteX2" fmla="*/ 444500 w 485775"/>
              <a:gd name="connsiteY2" fmla="*/ 107950 h 577850"/>
              <a:gd name="connsiteX3" fmla="*/ 327025 w 485775"/>
              <a:gd name="connsiteY3" fmla="*/ 241300 h 577850"/>
              <a:gd name="connsiteX4" fmla="*/ 485775 w 485775"/>
              <a:gd name="connsiteY4" fmla="*/ 384175 h 577850"/>
              <a:gd name="connsiteX5" fmla="*/ 285750 w 485775"/>
              <a:gd name="connsiteY5" fmla="*/ 577850 h 577850"/>
              <a:gd name="connsiteX6" fmla="*/ 0 w 485775"/>
              <a:gd name="connsiteY6" fmla="*/ 349250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5775" h="577850">
                <a:moveTo>
                  <a:pt x="0" y="349250"/>
                </a:moveTo>
                <a:lnTo>
                  <a:pt x="314325" y="0"/>
                </a:lnTo>
                <a:lnTo>
                  <a:pt x="444500" y="107950"/>
                </a:lnTo>
                <a:lnTo>
                  <a:pt x="327025" y="241300"/>
                </a:lnTo>
                <a:lnTo>
                  <a:pt x="485775" y="384175"/>
                </a:lnTo>
                <a:lnTo>
                  <a:pt x="285750" y="577850"/>
                </a:lnTo>
                <a:lnTo>
                  <a:pt x="0" y="34925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553736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6A987227-22A5-4ED6-9374-BC7FE10F168B}"/>
              </a:ext>
            </a:extLst>
          </p:cNvPr>
          <p:cNvSpPr/>
          <p:nvPr/>
        </p:nvSpPr>
        <p:spPr>
          <a:xfrm>
            <a:off x="0" y="1"/>
            <a:ext cx="12192000" cy="629728"/>
          </a:xfrm>
          <a:prstGeom prst="rect">
            <a:avLst/>
          </a:prstGeom>
          <a:solidFill>
            <a:srgbClr val="01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KR Light" panose="020B0200000000000000" pitchFamily="50" charset="-127"/>
              <a:ea typeface="Noto Sans KR Light" panose="020B0200000000000000" pitchFamily="50" charset="-127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BC9446-AD5C-4BEF-BE26-0A0F664F2CC2}"/>
              </a:ext>
            </a:extLst>
          </p:cNvPr>
          <p:cNvSpPr txBox="1"/>
          <p:nvPr/>
        </p:nvSpPr>
        <p:spPr>
          <a:xfrm>
            <a:off x="150029" y="145587"/>
            <a:ext cx="4810929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2)</a:t>
            </a:r>
            <a:r>
              <a:rPr kumimoji="0" lang="en-US" altLang="ko-KR" sz="1600" b="0" i="0" u="none" strike="noStrike" kern="1200" cap="none" spc="-136" normalizeH="0" baseline="0" noProof="0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oto Sans KR SemiBold" panose="020B0200000000000000" pitchFamily="50" charset="-127"/>
                <a:ea typeface="Noto Sans KR SemiBold" panose="020B0200000000000000" pitchFamily="50" charset="-127"/>
                <a:cs typeface="+mn-cs"/>
              </a:rPr>
              <a:t>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카피문구별 증빙자료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02DA3-5BC7-41E6-9A51-A2A5571F60D3}"/>
              </a:ext>
            </a:extLst>
          </p:cNvPr>
          <p:cNvSpPr txBox="1"/>
          <p:nvPr/>
        </p:nvSpPr>
        <p:spPr>
          <a:xfrm>
            <a:off x="456957" y="5766540"/>
            <a:ext cx="11376896" cy="957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200">
                <a:solidFill>
                  <a:srgbClr val="074F51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defRPr>
            </a:lvl1pPr>
          </a:lstStyle>
          <a:p>
            <a:pPr algn="ctr"/>
            <a:r>
              <a:rPr lang="ko-KR" altLang="en-US" sz="1300" dirty="0"/>
              <a:t>▶평택시청 </a:t>
            </a:r>
            <a:r>
              <a:rPr lang="en-US" altLang="ko-KR" sz="1300" dirty="0"/>
              <a:t>2024</a:t>
            </a:r>
            <a:r>
              <a:rPr lang="ko-KR" altLang="en-US" sz="1300" dirty="0"/>
              <a:t>년 주요업무계획에 따르면 브레인시티 의료시설용지 내에 아주대학교 평택병원 조성이 계획되었으며</a:t>
            </a:r>
            <a:r>
              <a:rPr lang="en-US" altLang="ko-KR" sz="1300" dirty="0"/>
              <a:t>, </a:t>
            </a:r>
          </a:p>
          <a:p>
            <a:pPr algn="ctr"/>
            <a:r>
              <a:rPr lang="ko-KR" altLang="en-US" sz="1300" dirty="0"/>
              <a:t>아주대학교 의료원 공식 보도자료에  따르면 아주대학교의료원과 브레인시티</a:t>
            </a:r>
            <a:r>
              <a:rPr lang="en-US" altLang="ko-KR" sz="1300" dirty="0"/>
              <a:t>PFV</a:t>
            </a:r>
            <a:r>
              <a:rPr lang="ko-KR" altLang="en-US" sz="1300" dirty="0"/>
              <a:t>와 </a:t>
            </a:r>
            <a:r>
              <a:rPr lang="en-US" altLang="ko-KR" sz="1300" dirty="0"/>
              <a:t>‘</a:t>
            </a:r>
            <a:r>
              <a:rPr lang="ko-KR" altLang="en-US" sz="1300" dirty="0"/>
              <a:t>아주대학교 평택병원</a:t>
            </a:r>
            <a:r>
              <a:rPr lang="en-US" altLang="ko-KR" sz="1300" dirty="0"/>
              <a:t>’ </a:t>
            </a:r>
            <a:r>
              <a:rPr lang="ko-KR" altLang="en-US" sz="1300" dirty="0"/>
              <a:t>건립을 위한 토지매매계약을 체결함으로써 아주대학교 평택병원 조성 진행중임</a:t>
            </a:r>
            <a:endParaRPr lang="en-US" altLang="ko-KR" sz="13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1F08B0-BD5F-47F6-B7BB-1F6B9A9F7BBE}"/>
              </a:ext>
            </a:extLst>
          </p:cNvPr>
          <p:cNvSpPr txBox="1"/>
          <p:nvPr/>
        </p:nvSpPr>
        <p:spPr>
          <a:xfrm>
            <a:off x="219708" y="754335"/>
            <a:ext cx="743047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R="0" lvl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5. ‘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아주대 평택병원 카이스트 평택캠퍼스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(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계획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)’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증빙자료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 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srgbClr val="015152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AECD237-FBD2-4228-AB14-ED519608FC0D}"/>
              </a:ext>
            </a:extLst>
          </p:cNvPr>
          <p:cNvGrpSpPr/>
          <p:nvPr/>
        </p:nvGrpSpPr>
        <p:grpSpPr>
          <a:xfrm>
            <a:off x="1084026" y="1405852"/>
            <a:ext cx="4538380" cy="3886018"/>
            <a:chOff x="1084026" y="1405852"/>
            <a:chExt cx="4538380" cy="3886018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7ADFDBC0-810F-4E0A-9F7D-DDFFBB1AB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4026" y="1405852"/>
              <a:ext cx="4538380" cy="374819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C03089-BBAB-4571-BF1E-B259C809F73F}"/>
                </a:ext>
              </a:extLst>
            </p:cNvPr>
            <p:cNvSpPr txBox="1"/>
            <p:nvPr/>
          </p:nvSpPr>
          <p:spPr>
            <a:xfrm>
              <a:off x="1222422" y="5016217"/>
              <a:ext cx="4399984" cy="275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200">
                  <a:solidFill>
                    <a:srgbClr val="074F51"/>
                  </a:solidFill>
                  <a:latin typeface="Noto Sans KR Medium" panose="020B0200000000000000" pitchFamily="50" charset="-127"/>
                  <a:ea typeface="Noto Sans KR Medium" panose="020B0200000000000000" pitchFamily="50" charset="-127"/>
                </a:defRPr>
              </a:lvl1pPr>
            </a:lstStyle>
            <a:p>
              <a:pPr algn="r"/>
              <a:r>
                <a:rPr lang="en-US" altLang="ko-KR" sz="900" dirty="0"/>
                <a:t>※ </a:t>
              </a:r>
              <a:r>
                <a:rPr lang="ko-KR" altLang="en-US" sz="900" dirty="0"/>
                <a:t>출처 </a:t>
              </a:r>
              <a:r>
                <a:rPr lang="en-US" altLang="ko-KR" sz="900" dirty="0"/>
                <a:t>: </a:t>
              </a:r>
              <a:r>
                <a:rPr lang="ko-KR" altLang="en-US" sz="900" dirty="0"/>
                <a:t>평택시청 </a:t>
              </a:r>
              <a:r>
                <a:rPr lang="en-US" altLang="ko-KR" sz="900" dirty="0"/>
                <a:t>『 2024</a:t>
              </a:r>
              <a:r>
                <a:rPr lang="ko-KR" altLang="en-US" sz="900" dirty="0"/>
                <a:t>년</a:t>
              </a:r>
              <a:r>
                <a:rPr lang="en-US" altLang="ko-KR" sz="900" dirty="0"/>
                <a:t> </a:t>
              </a:r>
              <a:r>
                <a:rPr lang="ko-KR" altLang="en-US" sz="900" dirty="0"/>
                <a:t>주요업무계획 </a:t>
              </a:r>
              <a:r>
                <a:rPr lang="en-US" altLang="ko-KR" sz="900" dirty="0"/>
                <a:t>』</a:t>
              </a: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186E5DB4-CF29-4D4D-8903-3DD0FD2BDC9A}"/>
              </a:ext>
            </a:extLst>
          </p:cNvPr>
          <p:cNvGrpSpPr/>
          <p:nvPr/>
        </p:nvGrpSpPr>
        <p:grpSpPr>
          <a:xfrm>
            <a:off x="6096000" y="1493820"/>
            <a:ext cx="5531611" cy="4099780"/>
            <a:chOff x="6096000" y="1493820"/>
            <a:chExt cx="5531611" cy="4099780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A59DD8CD-83BA-443D-98C1-10DCEAB4A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1493820"/>
              <a:ext cx="5531611" cy="340862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A595F4-BD5B-41AF-BE9A-A5C5CD0B79EC}"/>
                </a:ext>
              </a:extLst>
            </p:cNvPr>
            <p:cNvSpPr txBox="1"/>
            <p:nvPr/>
          </p:nvSpPr>
          <p:spPr>
            <a:xfrm>
              <a:off x="6707990" y="4902449"/>
              <a:ext cx="4399984" cy="69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200">
                  <a:solidFill>
                    <a:srgbClr val="074F51"/>
                  </a:solidFill>
                  <a:latin typeface="Noto Sans KR Medium" panose="020B0200000000000000" pitchFamily="50" charset="-127"/>
                  <a:ea typeface="Noto Sans KR Medium" panose="020B0200000000000000" pitchFamily="50" charset="-127"/>
                </a:defRPr>
              </a:lvl1pPr>
            </a:lstStyle>
            <a:p>
              <a:pPr algn="r"/>
              <a:r>
                <a:rPr lang="en-US" altLang="ko-KR" sz="900" dirty="0"/>
                <a:t>※ </a:t>
              </a:r>
              <a:r>
                <a:rPr lang="ko-KR" altLang="en-US" sz="900" dirty="0"/>
                <a:t>출처 </a:t>
              </a:r>
              <a:r>
                <a:rPr lang="en-US" altLang="ko-KR" sz="900" dirty="0"/>
                <a:t>: </a:t>
              </a:r>
              <a:r>
                <a:rPr lang="ko-KR" altLang="en-US" sz="900" dirty="0"/>
                <a:t>아주대학교의료원</a:t>
              </a:r>
              <a:r>
                <a:rPr lang="en-US" altLang="ko-KR" sz="900" dirty="0"/>
                <a:t>(https://www.ajoumc.or.kr/board/commBoardMDNewsView.do?searchfield=TITLE&amp;searchword=%ED%8F%89%ED%83%9D&amp;no=57940)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01036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6A987227-22A5-4ED6-9374-BC7FE10F168B}"/>
              </a:ext>
            </a:extLst>
          </p:cNvPr>
          <p:cNvSpPr/>
          <p:nvPr/>
        </p:nvSpPr>
        <p:spPr>
          <a:xfrm>
            <a:off x="0" y="1"/>
            <a:ext cx="12192000" cy="629728"/>
          </a:xfrm>
          <a:prstGeom prst="rect">
            <a:avLst/>
          </a:prstGeom>
          <a:solidFill>
            <a:srgbClr val="01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KR Light" panose="020B0200000000000000" pitchFamily="50" charset="-127"/>
              <a:ea typeface="Noto Sans KR Light" panose="020B0200000000000000" pitchFamily="50" charset="-127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BC9446-AD5C-4BEF-BE26-0A0F664F2CC2}"/>
              </a:ext>
            </a:extLst>
          </p:cNvPr>
          <p:cNvSpPr txBox="1"/>
          <p:nvPr/>
        </p:nvSpPr>
        <p:spPr>
          <a:xfrm>
            <a:off x="150029" y="145587"/>
            <a:ext cx="4810929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2)</a:t>
            </a:r>
            <a:r>
              <a:rPr kumimoji="0" lang="en-US" altLang="ko-KR" sz="1600" b="0" i="0" u="none" strike="noStrike" kern="1200" cap="none" spc="-136" normalizeH="0" baseline="0" noProof="0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oto Sans KR SemiBold" panose="020B0200000000000000" pitchFamily="50" charset="-127"/>
                <a:ea typeface="Noto Sans KR SemiBold" panose="020B0200000000000000" pitchFamily="50" charset="-127"/>
                <a:cs typeface="+mn-cs"/>
              </a:rPr>
              <a:t>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카피문구별 증빙자료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02DA3-5BC7-41E6-9A51-A2A5571F60D3}"/>
              </a:ext>
            </a:extLst>
          </p:cNvPr>
          <p:cNvSpPr txBox="1"/>
          <p:nvPr/>
        </p:nvSpPr>
        <p:spPr>
          <a:xfrm>
            <a:off x="456957" y="5871220"/>
            <a:ext cx="11376896" cy="74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200">
                <a:solidFill>
                  <a:srgbClr val="074F51"/>
                </a:solidFill>
                <a:latin typeface="Noto Sans KR Medium" panose="020B0200000000000000" pitchFamily="50" charset="-127"/>
                <a:ea typeface="Noto Sans KR Medium" panose="020B0200000000000000" pitchFamily="50" charset="-127"/>
              </a:defRPr>
            </a:lvl1pPr>
          </a:lstStyle>
          <a:p>
            <a:pPr algn="ctr"/>
            <a:r>
              <a:rPr lang="ko-KR" altLang="en-US" sz="1500" dirty="0"/>
              <a:t>▶평택시청 </a:t>
            </a:r>
            <a:r>
              <a:rPr lang="en-US" altLang="ko-KR" sz="1500" dirty="0"/>
              <a:t>2024</a:t>
            </a:r>
            <a:r>
              <a:rPr lang="ko-KR" altLang="en-US" sz="1500" dirty="0"/>
              <a:t>년 주요업무계획에 따르면 브레인시티 대학교 용지 내에 카이스트 평택캠퍼스 조성이 계획되어 있으며</a:t>
            </a:r>
            <a:r>
              <a:rPr lang="en-US" altLang="ko-KR" sz="1500" dirty="0"/>
              <a:t>, </a:t>
            </a:r>
          </a:p>
          <a:p>
            <a:pPr algn="ctr"/>
            <a:r>
              <a:rPr lang="ko-KR" altLang="en-US" sz="1500" dirty="0"/>
              <a:t>카이스트 공식 홈페이지에 따르면</a:t>
            </a:r>
            <a:r>
              <a:rPr lang="en-US" altLang="ko-KR" sz="1500" dirty="0"/>
              <a:t> </a:t>
            </a:r>
            <a:r>
              <a:rPr lang="ko-KR" altLang="en-US" sz="1500" dirty="0"/>
              <a:t>평택시</a:t>
            </a:r>
            <a:r>
              <a:rPr lang="en-US" altLang="ko-KR" sz="1500" dirty="0"/>
              <a:t>, </a:t>
            </a:r>
            <a:r>
              <a:rPr lang="ko-KR" altLang="en-US" sz="1500" dirty="0"/>
              <a:t>브레인시티</a:t>
            </a:r>
            <a:r>
              <a:rPr lang="en-US" altLang="ko-KR" sz="1500" dirty="0"/>
              <a:t>PFV, KAIST</a:t>
            </a:r>
            <a:r>
              <a:rPr lang="ko-KR" altLang="en-US" sz="1500" dirty="0"/>
              <a:t>가 카이스트 평택캠퍼스 조성을 위한 </a:t>
            </a:r>
            <a:r>
              <a:rPr lang="en-US" altLang="ko-KR" sz="1500" dirty="0"/>
              <a:t>3</a:t>
            </a:r>
            <a:r>
              <a:rPr lang="ko-KR" altLang="en-US" sz="1500" dirty="0"/>
              <a:t>차 실시 협약을 체결함</a:t>
            </a:r>
            <a:endParaRPr lang="en-US" altLang="ko-KR" sz="15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1F08B0-BD5F-47F6-B7BB-1F6B9A9F7BBE}"/>
              </a:ext>
            </a:extLst>
          </p:cNvPr>
          <p:cNvSpPr txBox="1"/>
          <p:nvPr/>
        </p:nvSpPr>
        <p:spPr>
          <a:xfrm>
            <a:off x="219708" y="754335"/>
            <a:ext cx="743047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R="0" lvl="0" algn="l" defTabSz="8928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6. ‘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아주대 평택병원 카이스트 평택캠퍼스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(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계획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) ’ </a:t>
            </a:r>
            <a:r>
              <a:rPr lang="ko-KR" altLang="en-US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증빙자료</a:t>
            </a:r>
            <a:r>
              <a:rPr lang="en-US" altLang="ko-KR" sz="1600" spc="-136" dirty="0">
                <a:ln w="0">
                  <a:solidFill>
                    <a:srgbClr val="4472C4">
                      <a:alpha val="0"/>
                    </a:srgbClr>
                  </a:solidFill>
                </a:ln>
                <a:solidFill>
                  <a:srgbClr val="015152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 </a:t>
            </a:r>
            <a:endParaRPr kumimoji="0" lang="en-US" altLang="ko-KR" sz="1600" b="0" i="0" u="none" strike="noStrike" kern="1200" cap="none" spc="-136" normalizeH="0" baseline="0" noProof="0" dirty="0">
              <a:ln w="0">
                <a:solidFill>
                  <a:srgbClr val="4472C4">
                    <a:alpha val="0"/>
                  </a:srgbClr>
                </a:solidFill>
              </a:ln>
              <a:solidFill>
                <a:srgbClr val="015152"/>
              </a:solidFill>
              <a:effectLst/>
              <a:uLnTx/>
              <a:uFillTx/>
              <a:latin typeface="Noto Sans KR SemiBold" panose="020B0200000000000000" pitchFamily="50" charset="-127"/>
              <a:ea typeface="Noto Sans KR SemiBold" panose="020B0200000000000000" pitchFamily="50" charset="-127"/>
              <a:cs typeface="+mn-cs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2E941A37-50F8-48D0-831B-8D5E9C37EE1B}"/>
              </a:ext>
            </a:extLst>
          </p:cNvPr>
          <p:cNvGrpSpPr/>
          <p:nvPr/>
        </p:nvGrpSpPr>
        <p:grpSpPr>
          <a:xfrm>
            <a:off x="948862" y="1246682"/>
            <a:ext cx="10362203" cy="4545378"/>
            <a:chOff x="948862" y="1246682"/>
            <a:chExt cx="10362203" cy="4545378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E2A476B5-C414-4299-9B31-7DB86455B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8862" y="1246682"/>
              <a:ext cx="5074710" cy="446621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B1B1AD-0179-4923-9EC6-4FCFB09BB4DF}"/>
                </a:ext>
              </a:extLst>
            </p:cNvPr>
            <p:cNvSpPr txBox="1"/>
            <p:nvPr/>
          </p:nvSpPr>
          <p:spPr>
            <a:xfrm>
              <a:off x="1286225" y="5516407"/>
              <a:ext cx="4399984" cy="275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200">
                  <a:solidFill>
                    <a:srgbClr val="074F51"/>
                  </a:solidFill>
                  <a:latin typeface="Noto Sans KR Medium" panose="020B0200000000000000" pitchFamily="50" charset="-127"/>
                  <a:ea typeface="Noto Sans KR Medium" panose="020B0200000000000000" pitchFamily="50" charset="-127"/>
                </a:defRPr>
              </a:lvl1pPr>
            </a:lstStyle>
            <a:p>
              <a:pPr algn="r"/>
              <a:r>
                <a:rPr lang="en-US" altLang="ko-KR" sz="900" dirty="0"/>
                <a:t>※ </a:t>
              </a:r>
              <a:r>
                <a:rPr lang="ko-KR" altLang="en-US" sz="900" dirty="0"/>
                <a:t>출처 </a:t>
              </a:r>
              <a:r>
                <a:rPr lang="en-US" altLang="ko-KR" sz="900" dirty="0"/>
                <a:t>: </a:t>
              </a:r>
              <a:r>
                <a:rPr lang="ko-KR" altLang="en-US" sz="900" dirty="0"/>
                <a:t>평택시청 </a:t>
              </a:r>
              <a:r>
                <a:rPr lang="en-US" altLang="ko-KR" sz="900" dirty="0"/>
                <a:t>『 2024</a:t>
              </a:r>
              <a:r>
                <a:rPr lang="ko-KR" altLang="en-US" sz="900" dirty="0"/>
                <a:t>년</a:t>
              </a:r>
              <a:r>
                <a:rPr lang="en-US" altLang="ko-KR" sz="900" dirty="0"/>
                <a:t> </a:t>
              </a:r>
              <a:r>
                <a:rPr lang="ko-KR" altLang="en-US" sz="900" dirty="0"/>
                <a:t>주요업무계획 </a:t>
              </a:r>
              <a:r>
                <a:rPr lang="en-US" altLang="ko-KR" sz="900" dirty="0"/>
                <a:t>』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E0510D-A89E-4B53-8A94-55887D611F7C}"/>
                </a:ext>
              </a:extLst>
            </p:cNvPr>
            <p:cNvSpPr txBox="1"/>
            <p:nvPr/>
          </p:nvSpPr>
          <p:spPr>
            <a:xfrm>
              <a:off x="6337064" y="5100909"/>
              <a:ext cx="4974001" cy="69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200">
                  <a:solidFill>
                    <a:srgbClr val="074F51"/>
                  </a:solidFill>
                  <a:latin typeface="Noto Sans KR Medium" panose="020B0200000000000000" pitchFamily="50" charset="-127"/>
                  <a:ea typeface="Noto Sans KR Medium" panose="020B0200000000000000" pitchFamily="50" charset="-127"/>
                </a:defRPr>
              </a:lvl1pPr>
            </a:lstStyle>
            <a:p>
              <a:pPr algn="r"/>
              <a:r>
                <a:rPr lang="en-US" altLang="ko-KR" sz="900" dirty="0"/>
                <a:t>※ </a:t>
              </a:r>
              <a:r>
                <a:rPr lang="ko-KR" altLang="en-US" sz="900" dirty="0"/>
                <a:t>출처 </a:t>
              </a:r>
              <a:r>
                <a:rPr lang="en-US" altLang="ko-KR" sz="900" dirty="0"/>
                <a:t>: KAIST</a:t>
              </a:r>
              <a:r>
                <a:rPr lang="ko-KR" altLang="en-US" sz="900" dirty="0"/>
                <a:t> </a:t>
              </a:r>
              <a:r>
                <a:rPr lang="en-US" altLang="ko-KR" sz="900" dirty="0"/>
                <a:t>(https://www.kaist.ac.kr/news/html/news/?mode=V&amp;mng_no=17490&amp;skey=keyword&amp;sval=%EC%A0%95%EC%9E%A5%EC%84%A0&amp;list_s_date=&amp;list_e_date=&amp;GotoPage=1#)</a:t>
              </a: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FFB447F4-3068-4D20-9283-14C6156AE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250" y="1246682"/>
            <a:ext cx="4810137" cy="390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5117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3460</TotalTime>
  <Words>786</Words>
  <Application>Microsoft Macintosh PowerPoint</Application>
  <PresentationFormat>와이드스크린</PresentationFormat>
  <Paragraphs>72</Paragraphs>
  <Slides>15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3" baseType="lpstr">
      <vt:lpstr>맑은 고딕</vt:lpstr>
      <vt:lpstr>Noto Sans KR SemiBold</vt:lpstr>
      <vt:lpstr>Noto Sans KR Medium</vt:lpstr>
      <vt:lpstr>Pretendard ExtraBold</vt:lpstr>
      <vt:lpstr>Noto Sans KR Light</vt:lpstr>
      <vt:lpstr>Arial</vt:lpstr>
      <vt:lpstr>Pretendard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Microsoft Office 사용자</cp:lastModifiedBy>
  <cp:revision>142</cp:revision>
  <dcterms:created xsi:type="dcterms:W3CDTF">2023-12-20T02:46:34Z</dcterms:created>
  <dcterms:modified xsi:type="dcterms:W3CDTF">2024-11-15T02:46:54Z</dcterms:modified>
</cp:coreProperties>
</file>