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81" r:id="rId3"/>
    <p:sldId id="258" r:id="rId4"/>
    <p:sldId id="299" r:id="rId5"/>
    <p:sldId id="294" r:id="rId6"/>
    <p:sldId id="269" r:id="rId7"/>
    <p:sldId id="262" r:id="rId8"/>
    <p:sldId id="284" r:id="rId9"/>
    <p:sldId id="259" r:id="rId10"/>
    <p:sldId id="296" r:id="rId11"/>
    <p:sldId id="297" r:id="rId12"/>
    <p:sldId id="298" r:id="rId13"/>
    <p:sldId id="289" r:id="rId1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F944193-CA34-604D-A8E4-C98E5568A2D4}">
          <p14:sldIdLst>
            <p14:sldId id="260"/>
          </p14:sldIdLst>
        </p14:section>
        <p14:section name="1. 기업소개" id="{7AD53450-CEDF-41B4-B38A-BD64B6C727B9}">
          <p14:sldIdLst>
            <p14:sldId id="281"/>
          </p14:sldIdLst>
        </p14:section>
        <p14:section name="2. 기업일반" id="{7695FC5C-F381-4489-97E9-CBE059173E0D}">
          <p14:sldIdLst>
            <p14:sldId id="258"/>
            <p14:sldId id="299"/>
          </p14:sldIdLst>
        </p14:section>
        <p14:section name="3. 연혁" id="{DD5FA7C3-5C72-442D-9EAD-4394ED984B1E}">
          <p14:sldIdLst>
            <p14:sldId id="294"/>
          </p14:sldIdLst>
        </p14:section>
        <p14:section name="4. 주요 사업" id="{4513DC82-51C7-4E6D-A46D-3AA2C72AAF54}">
          <p14:sldIdLst>
            <p14:sldId id="269"/>
            <p14:sldId id="262"/>
            <p14:sldId id="284"/>
            <p14:sldId id="259"/>
          </p14:sldIdLst>
        </p14:section>
        <p14:section name="5. 주요실적" id="{B142A804-875D-46FF-A74C-5D4DDFE25636}">
          <p14:sldIdLst>
            <p14:sldId id="296"/>
            <p14:sldId id="297"/>
          </p14:sldIdLst>
        </p14:section>
        <p14:section name="6. 레퍼런스" id="{BF7E9AAC-4E6C-476F-899D-FB3440D3E5A8}">
          <p14:sldIdLst>
            <p14:sldId id="298"/>
          </p14:sldIdLst>
        </p14:section>
        <p14:section name="ending" id="{15EA5364-7E79-1048-B744-9B078A36C8D4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4EB"/>
    <a:srgbClr val="39404F"/>
    <a:srgbClr val="F5F5F5"/>
    <a:srgbClr val="00C67F"/>
    <a:srgbClr val="00C477"/>
    <a:srgbClr val="00BF72"/>
    <a:srgbClr val="00B13A"/>
    <a:srgbClr val="00B93C"/>
    <a:srgbClr val="00BC3C"/>
    <a:srgbClr val="2CA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7"/>
    <p:restoredTop sz="96966"/>
  </p:normalViewPr>
  <p:slideViewPr>
    <p:cSldViewPr snapToGrid="0" snapToObjects="1">
      <p:cViewPr varScale="1">
        <p:scale>
          <a:sx n="113" d="100"/>
          <a:sy n="113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0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C956508-B33A-7246-ADA3-827DC5AC7A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B0694A-EF99-A04C-B1A1-2047F935CF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A0938-D32B-D04D-AC9F-4248767FED58}" type="datetimeFigureOut">
              <a:t>2024-06-20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DF7103-8122-B246-A53C-44A24979D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A8F694-5054-F74C-85AD-7539FBF00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64482-9FC1-4C4A-8569-08811269F649}" type="slidenum"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4432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5293D-AEA7-854B-91E9-B9CB37575CB6}" type="datetimeFigureOut">
              <a:t>2024-06-20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9C91-FD7B-0E4D-84B9-92BED0BA568A}" type="slidenum"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17069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2728153-360C-CE48-B261-F22D31F4C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7203"/>
          <a:stretch/>
        </p:blipFill>
        <p:spPr>
          <a:xfrm>
            <a:off x="0" y="0"/>
            <a:ext cx="12191999" cy="589372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C03A283-71FA-4B4B-BE26-2000E27D50FB}"/>
              </a:ext>
            </a:extLst>
          </p:cNvPr>
          <p:cNvSpPr/>
          <p:nvPr userDrawn="1"/>
        </p:nvSpPr>
        <p:spPr>
          <a:xfrm>
            <a:off x="1" y="0"/>
            <a:ext cx="12191999" cy="5893724"/>
          </a:xfrm>
          <a:prstGeom prst="rect">
            <a:avLst/>
          </a:pr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4D97FB-9CB0-96B3-11BE-5B373EAC0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5586153" y="6243648"/>
            <a:ext cx="101969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54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덱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17147013-951A-824B-8B1E-E2A3E55535D6}"/>
              </a:ext>
            </a:extLst>
          </p:cNvPr>
          <p:cNvSpPr/>
          <p:nvPr userDrawn="1"/>
        </p:nvSpPr>
        <p:spPr>
          <a:xfrm>
            <a:off x="4760426" y="1356412"/>
            <a:ext cx="2671156" cy="4145176"/>
          </a:xfrm>
          <a:prstGeom prst="roundRect">
            <a:avLst>
              <a:gd name="adj" fmla="val 6119"/>
            </a:avLst>
          </a:prstGeom>
          <a:solidFill>
            <a:schemeClr val="bg1"/>
          </a:solidFill>
          <a:ln>
            <a:noFill/>
          </a:ln>
          <a:effectLst>
            <a:outerShdw blurRad="342900" dist="4699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"/>
              </a:spcAft>
              <a:buClr>
                <a:srgbClr val="4091CF"/>
              </a:buClr>
            </a:pPr>
            <a:endParaRPr lang="ko-Kore-KR" altLang="en-US" sz="1200" spc="-20">
              <a:solidFill>
                <a:schemeClr val="tx2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3C4055A1-0626-9B4D-BADA-D9437DB5F2D5}"/>
              </a:ext>
            </a:extLst>
          </p:cNvPr>
          <p:cNvSpPr/>
          <p:nvPr userDrawn="1"/>
        </p:nvSpPr>
        <p:spPr>
          <a:xfrm rot="10800000">
            <a:off x="4760422" y="4480559"/>
            <a:ext cx="2671155" cy="1021029"/>
          </a:xfrm>
          <a:prstGeom prst="round2SameRect">
            <a:avLst>
              <a:gd name="adj1" fmla="val 15238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"/>
              </a:spcAft>
              <a:buClr>
                <a:srgbClr val="4091CF"/>
              </a:buClr>
            </a:pPr>
            <a:endParaRPr lang="ko-Kore-KR" altLang="en-US" sz="1200" spc="-20">
              <a:solidFill>
                <a:schemeClr val="tx2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32C15C8-0147-604F-9CD6-790D25FBC628}"/>
              </a:ext>
            </a:extLst>
          </p:cNvPr>
          <p:cNvSpPr/>
          <p:nvPr userDrawn="1"/>
        </p:nvSpPr>
        <p:spPr>
          <a:xfrm>
            <a:off x="5525197" y="2445575"/>
            <a:ext cx="1141608" cy="114160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innerShdw blurRad="342900" dist="469900" dir="135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22B84-FF27-0640-AE32-0C852A29E512}"/>
              </a:ext>
            </a:extLst>
          </p:cNvPr>
          <p:cNvSpPr txBox="1"/>
          <p:nvPr userDrawn="1"/>
        </p:nvSpPr>
        <p:spPr>
          <a:xfrm>
            <a:off x="5792722" y="2737104"/>
            <a:ext cx="606552" cy="16201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kumimoji="1" lang="en-US" altLang="ko-KR" sz="900">
                <a:solidFill>
                  <a:schemeClr val="bg1">
                    <a:alpha val="50000"/>
                  </a:schemeClr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6631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834AA46B-9B1B-1E4D-870D-3AC0EFB1E8D2}"/>
              </a:ext>
            </a:extLst>
          </p:cNvPr>
          <p:cNvGrpSpPr/>
          <p:nvPr userDrawn="1"/>
        </p:nvGrpSpPr>
        <p:grpSpPr>
          <a:xfrm>
            <a:off x="605775" y="1329268"/>
            <a:ext cx="10998850" cy="0"/>
            <a:chOff x="559902" y="1564821"/>
            <a:chExt cx="10998850" cy="0"/>
          </a:xfrm>
        </p:grpSpPr>
        <p:cxnSp>
          <p:nvCxnSpPr>
            <p:cNvPr id="26" name="직선 연결선 9">
              <a:extLst>
                <a:ext uri="{FF2B5EF4-FFF2-40B4-BE49-F238E27FC236}">
                  <a16:creationId xmlns:a16="http://schemas.microsoft.com/office/drawing/2014/main" id="{8BE330D9-83CC-4846-A82A-6CDDF2DBE920}"/>
                </a:ext>
              </a:extLst>
            </p:cNvPr>
            <p:cNvCxnSpPr>
              <a:cxnSpLocks/>
            </p:cNvCxnSpPr>
            <p:nvPr/>
          </p:nvCxnSpPr>
          <p:spPr>
            <a:xfrm>
              <a:off x="930275" y="1564821"/>
              <a:ext cx="10628477" cy="0"/>
            </a:xfrm>
            <a:prstGeom prst="line">
              <a:avLst/>
            </a:prstGeom>
            <a:ln w="6350">
              <a:solidFill>
                <a:schemeClr val="tx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10">
              <a:extLst>
                <a:ext uri="{FF2B5EF4-FFF2-40B4-BE49-F238E27FC236}">
                  <a16:creationId xmlns:a16="http://schemas.microsoft.com/office/drawing/2014/main" id="{92ECD43A-C35F-C446-9BDC-243219208C1A}"/>
                </a:ext>
              </a:extLst>
            </p:cNvPr>
            <p:cNvCxnSpPr>
              <a:cxnSpLocks/>
            </p:cNvCxnSpPr>
            <p:nvPr/>
          </p:nvCxnSpPr>
          <p:spPr>
            <a:xfrm>
              <a:off x="559902" y="1564821"/>
              <a:ext cx="403037" cy="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0D6AFF-8AA8-D44E-98EE-1C1028484542}"/>
              </a:ext>
            </a:extLst>
          </p:cNvPr>
          <p:cNvSpPr txBox="1"/>
          <p:nvPr userDrawn="1"/>
        </p:nvSpPr>
        <p:spPr>
          <a:xfrm>
            <a:off x="504202" y="519198"/>
            <a:ext cx="212910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주식회사 </a:t>
            </a:r>
            <a:r>
              <a:rPr lang="ko-KR" altLang="en-US" sz="850" b="0" i="0" spc="-3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커넥스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en-US" altLang="ko-KR" sz="850" b="1" i="0" spc="-3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|</a:t>
            </a:r>
            <a:r>
              <a:rPr lang="en-US" altLang="ko-KR" sz="850" b="1" i="0" spc="-3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1" i="0" spc="-3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en-US" altLang="ko-KR" sz="850" b="1" i="0" spc="-3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2024</a:t>
            </a:r>
            <a:r>
              <a:rPr lang="ko-KR" altLang="en-US" sz="850" b="1" i="0" spc="-3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년도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회사소개서</a:t>
            </a:r>
            <a:endParaRPr lang="ko-KR" altLang="en-US" sz="850" b="0" i="0" spc="-3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KoPubWorldDotum_Pro Light" pitchFamily="2" charset="-127"/>
              <a:ea typeface="KoPubWorld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576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368BC87C-57C8-0D4A-92F3-3AFFEF746111}"/>
              </a:ext>
            </a:extLst>
          </p:cNvPr>
          <p:cNvSpPr/>
          <p:nvPr userDrawn="1"/>
        </p:nvSpPr>
        <p:spPr>
          <a:xfrm>
            <a:off x="0" y="763873"/>
            <a:ext cx="12192000" cy="6094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CD77A02C-88F0-734D-A392-B44A11CC403A}"/>
              </a:ext>
            </a:extLst>
          </p:cNvPr>
          <p:cNvSpPr/>
          <p:nvPr userDrawn="1"/>
        </p:nvSpPr>
        <p:spPr>
          <a:xfrm>
            <a:off x="0" y="0"/>
            <a:ext cx="12192000" cy="2984269"/>
          </a:xfrm>
          <a:prstGeom prst="roundRect">
            <a:avLst>
              <a:gd name="adj" fmla="val 9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34AA46B-9B1B-1E4D-870D-3AC0EFB1E8D2}"/>
              </a:ext>
            </a:extLst>
          </p:cNvPr>
          <p:cNvGrpSpPr/>
          <p:nvPr userDrawn="1"/>
        </p:nvGrpSpPr>
        <p:grpSpPr>
          <a:xfrm>
            <a:off x="605775" y="1329268"/>
            <a:ext cx="10998850" cy="0"/>
            <a:chOff x="559902" y="1564821"/>
            <a:chExt cx="10998850" cy="0"/>
          </a:xfrm>
        </p:grpSpPr>
        <p:cxnSp>
          <p:nvCxnSpPr>
            <p:cNvPr id="26" name="직선 연결선 9">
              <a:extLst>
                <a:ext uri="{FF2B5EF4-FFF2-40B4-BE49-F238E27FC236}">
                  <a16:creationId xmlns:a16="http://schemas.microsoft.com/office/drawing/2014/main" id="{8BE330D9-83CC-4846-A82A-6CDDF2DBE920}"/>
                </a:ext>
              </a:extLst>
            </p:cNvPr>
            <p:cNvCxnSpPr>
              <a:cxnSpLocks/>
            </p:cNvCxnSpPr>
            <p:nvPr/>
          </p:nvCxnSpPr>
          <p:spPr>
            <a:xfrm>
              <a:off x="930275" y="1564821"/>
              <a:ext cx="10628477" cy="0"/>
            </a:xfrm>
            <a:prstGeom prst="line">
              <a:avLst/>
            </a:prstGeom>
            <a:ln w="6350">
              <a:solidFill>
                <a:schemeClr val="tx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10">
              <a:extLst>
                <a:ext uri="{FF2B5EF4-FFF2-40B4-BE49-F238E27FC236}">
                  <a16:creationId xmlns:a16="http://schemas.microsoft.com/office/drawing/2014/main" id="{92ECD43A-C35F-C446-9BDC-243219208C1A}"/>
                </a:ext>
              </a:extLst>
            </p:cNvPr>
            <p:cNvCxnSpPr>
              <a:cxnSpLocks/>
            </p:cNvCxnSpPr>
            <p:nvPr/>
          </p:nvCxnSpPr>
          <p:spPr>
            <a:xfrm>
              <a:off x="559902" y="1564821"/>
              <a:ext cx="403037" cy="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0D6AFF-8AA8-D44E-98EE-1C1028484542}"/>
              </a:ext>
            </a:extLst>
          </p:cNvPr>
          <p:cNvSpPr txBox="1"/>
          <p:nvPr userDrawn="1"/>
        </p:nvSpPr>
        <p:spPr>
          <a:xfrm>
            <a:off x="504202" y="519198"/>
            <a:ext cx="2733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주식회사 </a:t>
            </a:r>
            <a:r>
              <a:rPr lang="en-US" altLang="ko-KR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|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Light" pitchFamily="2" charset="-127"/>
                <a:ea typeface="KoPubWorldDotum_Pro Light" pitchFamily="2" charset="-127"/>
              </a:rPr>
              <a:t>특허 기술 기반 프로그램 개발 제안서</a:t>
            </a:r>
          </a:p>
        </p:txBody>
      </p:sp>
    </p:spTree>
    <p:extLst>
      <p:ext uri="{BB962C8B-B14F-4D97-AF65-F5344CB8AC3E}">
        <p14:creationId xmlns:p14="http://schemas.microsoft.com/office/powerpoint/2010/main" val="1101195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D76F15C-409A-9E4B-AAA2-5146005621B6}"/>
              </a:ext>
            </a:extLst>
          </p:cNvPr>
          <p:cNvSpPr/>
          <p:nvPr userDrawn="1"/>
        </p:nvSpPr>
        <p:spPr>
          <a:xfrm>
            <a:off x="0" y="763873"/>
            <a:ext cx="12192000" cy="6094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09E61E9D-EB70-4D49-AB2F-190B6A3616EF}"/>
              </a:ext>
            </a:extLst>
          </p:cNvPr>
          <p:cNvSpPr/>
          <p:nvPr userDrawn="1"/>
        </p:nvSpPr>
        <p:spPr>
          <a:xfrm>
            <a:off x="0" y="1"/>
            <a:ext cx="12192000" cy="5702530"/>
          </a:xfrm>
          <a:prstGeom prst="roundRect">
            <a:avLst>
              <a:gd name="adj" fmla="val 5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34AA46B-9B1B-1E4D-870D-3AC0EFB1E8D2}"/>
              </a:ext>
            </a:extLst>
          </p:cNvPr>
          <p:cNvGrpSpPr/>
          <p:nvPr userDrawn="1"/>
        </p:nvGrpSpPr>
        <p:grpSpPr>
          <a:xfrm>
            <a:off x="605775" y="1329268"/>
            <a:ext cx="10998850" cy="0"/>
            <a:chOff x="559902" y="1564821"/>
            <a:chExt cx="10998850" cy="0"/>
          </a:xfrm>
        </p:grpSpPr>
        <p:cxnSp>
          <p:nvCxnSpPr>
            <p:cNvPr id="26" name="직선 연결선 9">
              <a:extLst>
                <a:ext uri="{FF2B5EF4-FFF2-40B4-BE49-F238E27FC236}">
                  <a16:creationId xmlns:a16="http://schemas.microsoft.com/office/drawing/2014/main" id="{8BE330D9-83CC-4846-A82A-6CDDF2DBE920}"/>
                </a:ext>
              </a:extLst>
            </p:cNvPr>
            <p:cNvCxnSpPr>
              <a:cxnSpLocks/>
            </p:cNvCxnSpPr>
            <p:nvPr/>
          </p:nvCxnSpPr>
          <p:spPr>
            <a:xfrm>
              <a:off x="930275" y="1564821"/>
              <a:ext cx="10628477" cy="0"/>
            </a:xfrm>
            <a:prstGeom prst="line">
              <a:avLst/>
            </a:prstGeom>
            <a:ln w="6350">
              <a:solidFill>
                <a:schemeClr val="tx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10">
              <a:extLst>
                <a:ext uri="{FF2B5EF4-FFF2-40B4-BE49-F238E27FC236}">
                  <a16:creationId xmlns:a16="http://schemas.microsoft.com/office/drawing/2014/main" id="{92ECD43A-C35F-C446-9BDC-243219208C1A}"/>
                </a:ext>
              </a:extLst>
            </p:cNvPr>
            <p:cNvCxnSpPr>
              <a:cxnSpLocks/>
            </p:cNvCxnSpPr>
            <p:nvPr/>
          </p:nvCxnSpPr>
          <p:spPr>
            <a:xfrm>
              <a:off x="559902" y="1564821"/>
              <a:ext cx="403037" cy="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0D6AFF-8AA8-D44E-98EE-1C1028484542}"/>
              </a:ext>
            </a:extLst>
          </p:cNvPr>
          <p:cNvSpPr txBox="1"/>
          <p:nvPr userDrawn="1"/>
        </p:nvSpPr>
        <p:spPr>
          <a:xfrm>
            <a:off x="504202" y="519198"/>
            <a:ext cx="2733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주식회사 </a:t>
            </a:r>
            <a:r>
              <a:rPr lang="en-US" altLang="ko-KR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|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Light" pitchFamily="2" charset="-127"/>
                <a:ea typeface="KoPubWorldDotum_Pro Light" pitchFamily="2" charset="-127"/>
              </a:rPr>
              <a:t>특허 기술 기반 프로그램 개발 제안서</a:t>
            </a:r>
          </a:p>
        </p:txBody>
      </p:sp>
    </p:spTree>
    <p:extLst>
      <p:ext uri="{BB962C8B-B14F-4D97-AF65-F5344CB8AC3E}">
        <p14:creationId xmlns:p14="http://schemas.microsoft.com/office/powerpoint/2010/main" val="315561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D93EA86B-4106-4C4D-955E-C3B5385B4370}"/>
              </a:ext>
            </a:extLst>
          </p:cNvPr>
          <p:cNvSpPr/>
          <p:nvPr userDrawn="1"/>
        </p:nvSpPr>
        <p:spPr>
          <a:xfrm>
            <a:off x="3840480" y="-1"/>
            <a:ext cx="8351520" cy="6858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B73AC174-0BFA-A947-892F-46035A9DEB70}"/>
              </a:ext>
            </a:extLst>
          </p:cNvPr>
          <p:cNvSpPr/>
          <p:nvPr userDrawn="1"/>
        </p:nvSpPr>
        <p:spPr>
          <a:xfrm rot="5400000">
            <a:off x="-1325879" y="1325881"/>
            <a:ext cx="6858000" cy="4206238"/>
          </a:xfrm>
          <a:prstGeom prst="roundRect">
            <a:avLst>
              <a:gd name="adj" fmla="val 6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34AA46B-9B1B-1E4D-870D-3AC0EFB1E8D2}"/>
              </a:ext>
            </a:extLst>
          </p:cNvPr>
          <p:cNvGrpSpPr/>
          <p:nvPr userDrawn="1"/>
        </p:nvGrpSpPr>
        <p:grpSpPr>
          <a:xfrm>
            <a:off x="605775" y="1329268"/>
            <a:ext cx="10998850" cy="0"/>
            <a:chOff x="559902" y="1564821"/>
            <a:chExt cx="10998850" cy="0"/>
          </a:xfrm>
        </p:grpSpPr>
        <p:cxnSp>
          <p:nvCxnSpPr>
            <p:cNvPr id="26" name="직선 연결선 9">
              <a:extLst>
                <a:ext uri="{FF2B5EF4-FFF2-40B4-BE49-F238E27FC236}">
                  <a16:creationId xmlns:a16="http://schemas.microsoft.com/office/drawing/2014/main" id="{8BE330D9-83CC-4846-A82A-6CDDF2DBE920}"/>
                </a:ext>
              </a:extLst>
            </p:cNvPr>
            <p:cNvCxnSpPr>
              <a:cxnSpLocks/>
            </p:cNvCxnSpPr>
            <p:nvPr/>
          </p:nvCxnSpPr>
          <p:spPr>
            <a:xfrm>
              <a:off x="930275" y="1564821"/>
              <a:ext cx="10628477" cy="0"/>
            </a:xfrm>
            <a:prstGeom prst="line">
              <a:avLst/>
            </a:prstGeom>
            <a:ln w="6350">
              <a:solidFill>
                <a:schemeClr val="tx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10">
              <a:extLst>
                <a:ext uri="{FF2B5EF4-FFF2-40B4-BE49-F238E27FC236}">
                  <a16:creationId xmlns:a16="http://schemas.microsoft.com/office/drawing/2014/main" id="{92ECD43A-C35F-C446-9BDC-243219208C1A}"/>
                </a:ext>
              </a:extLst>
            </p:cNvPr>
            <p:cNvCxnSpPr>
              <a:cxnSpLocks/>
            </p:cNvCxnSpPr>
            <p:nvPr/>
          </p:nvCxnSpPr>
          <p:spPr>
            <a:xfrm>
              <a:off x="559902" y="1564821"/>
              <a:ext cx="403037" cy="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0D6AFF-8AA8-D44E-98EE-1C1028484542}"/>
              </a:ext>
            </a:extLst>
          </p:cNvPr>
          <p:cNvSpPr txBox="1"/>
          <p:nvPr userDrawn="1"/>
        </p:nvSpPr>
        <p:spPr>
          <a:xfrm>
            <a:off x="504202" y="519198"/>
            <a:ext cx="2733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주식회사 </a:t>
            </a:r>
            <a:r>
              <a:rPr lang="en-US" altLang="ko-KR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|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Light" pitchFamily="2" charset="-127"/>
                <a:ea typeface="KoPubWorldDotum_Pro Light" pitchFamily="2" charset="-127"/>
              </a:rPr>
              <a:t>특허 기술 기반 프로그램 개발 제안서</a:t>
            </a:r>
          </a:p>
        </p:txBody>
      </p:sp>
    </p:spTree>
    <p:extLst>
      <p:ext uri="{BB962C8B-B14F-4D97-AF65-F5344CB8AC3E}">
        <p14:creationId xmlns:p14="http://schemas.microsoft.com/office/powerpoint/2010/main" val="173473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>
            <a:extLst>
              <a:ext uri="{FF2B5EF4-FFF2-40B4-BE49-F238E27FC236}">
                <a16:creationId xmlns:a16="http://schemas.microsoft.com/office/drawing/2014/main" id="{102BF3B9-AA08-234C-BF8C-025CBD151B66}"/>
              </a:ext>
            </a:extLst>
          </p:cNvPr>
          <p:cNvSpPr/>
          <p:nvPr userDrawn="1"/>
        </p:nvSpPr>
        <p:spPr>
          <a:xfrm>
            <a:off x="3954088" y="0"/>
            <a:ext cx="8238711" cy="6858000"/>
          </a:xfrm>
          <a:custGeom>
            <a:avLst/>
            <a:gdLst>
              <a:gd name="connsiteX0" fmla="*/ 8229600 w 8229600"/>
              <a:gd name="connsiteY0" fmla="*/ 6849687 h 6849687"/>
              <a:gd name="connsiteX1" fmla="*/ 0 w 8229600"/>
              <a:gd name="connsiteY1" fmla="*/ 6849687 h 6849687"/>
              <a:gd name="connsiteX2" fmla="*/ 2867891 w 8229600"/>
              <a:gd name="connsiteY2" fmla="*/ 0 h 6849687"/>
              <a:gd name="connsiteX3" fmla="*/ 8204661 w 8229600"/>
              <a:gd name="connsiteY3" fmla="*/ 0 h 6849687"/>
              <a:gd name="connsiteX4" fmla="*/ 8229600 w 8229600"/>
              <a:gd name="connsiteY4" fmla="*/ 6849687 h 6849687"/>
              <a:gd name="connsiteX0" fmla="*/ 8229600 w 8237912"/>
              <a:gd name="connsiteY0" fmla="*/ 6849687 h 6849687"/>
              <a:gd name="connsiteX1" fmla="*/ 0 w 8237912"/>
              <a:gd name="connsiteY1" fmla="*/ 6849687 h 6849687"/>
              <a:gd name="connsiteX2" fmla="*/ 2867891 w 8237912"/>
              <a:gd name="connsiteY2" fmla="*/ 0 h 6849687"/>
              <a:gd name="connsiteX3" fmla="*/ 8237912 w 8237912"/>
              <a:gd name="connsiteY3" fmla="*/ 8313 h 6849687"/>
              <a:gd name="connsiteX4" fmla="*/ 8229600 w 8237912"/>
              <a:gd name="connsiteY4" fmla="*/ 6849687 h 6849687"/>
              <a:gd name="connsiteX0" fmla="*/ 8229600 w 8237912"/>
              <a:gd name="connsiteY0" fmla="*/ 6858000 h 6858000"/>
              <a:gd name="connsiteX1" fmla="*/ 0 w 8237912"/>
              <a:gd name="connsiteY1" fmla="*/ 6858000 h 6858000"/>
              <a:gd name="connsiteX2" fmla="*/ 2867891 w 8237912"/>
              <a:gd name="connsiteY2" fmla="*/ 8313 h 6858000"/>
              <a:gd name="connsiteX3" fmla="*/ 8237912 w 8237912"/>
              <a:gd name="connsiteY3" fmla="*/ 0 h 6858000"/>
              <a:gd name="connsiteX4" fmla="*/ 8229600 w 8237912"/>
              <a:gd name="connsiteY4" fmla="*/ 6858000 h 6858000"/>
              <a:gd name="connsiteX0" fmla="*/ 8237912 w 8238711"/>
              <a:gd name="connsiteY0" fmla="*/ 6849688 h 6858000"/>
              <a:gd name="connsiteX1" fmla="*/ 0 w 8238711"/>
              <a:gd name="connsiteY1" fmla="*/ 6858000 h 6858000"/>
              <a:gd name="connsiteX2" fmla="*/ 2867891 w 8238711"/>
              <a:gd name="connsiteY2" fmla="*/ 8313 h 6858000"/>
              <a:gd name="connsiteX3" fmla="*/ 8237912 w 8238711"/>
              <a:gd name="connsiteY3" fmla="*/ 0 h 6858000"/>
              <a:gd name="connsiteX4" fmla="*/ 8237912 w 8238711"/>
              <a:gd name="connsiteY4" fmla="*/ 6849688 h 6858000"/>
              <a:gd name="connsiteX0" fmla="*/ 8237912 w 8238711"/>
              <a:gd name="connsiteY0" fmla="*/ 6858000 h 6858000"/>
              <a:gd name="connsiteX1" fmla="*/ 0 w 8238711"/>
              <a:gd name="connsiteY1" fmla="*/ 6858000 h 6858000"/>
              <a:gd name="connsiteX2" fmla="*/ 2867891 w 8238711"/>
              <a:gd name="connsiteY2" fmla="*/ 8313 h 6858000"/>
              <a:gd name="connsiteX3" fmla="*/ 8237912 w 8238711"/>
              <a:gd name="connsiteY3" fmla="*/ 0 h 6858000"/>
              <a:gd name="connsiteX4" fmla="*/ 8237912 w 823871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711" h="6858000">
                <a:moveTo>
                  <a:pt x="8237912" y="6858000"/>
                </a:moveTo>
                <a:lnTo>
                  <a:pt x="0" y="6858000"/>
                </a:lnTo>
                <a:lnTo>
                  <a:pt x="2867891" y="8313"/>
                </a:lnTo>
                <a:lnTo>
                  <a:pt x="8237912" y="0"/>
                </a:lnTo>
                <a:cubicBezTo>
                  <a:pt x="8235141" y="2280458"/>
                  <a:pt x="8240683" y="4577542"/>
                  <a:pt x="8237912" y="68580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34AA46B-9B1B-1E4D-870D-3AC0EFB1E8D2}"/>
              </a:ext>
            </a:extLst>
          </p:cNvPr>
          <p:cNvGrpSpPr/>
          <p:nvPr userDrawn="1"/>
        </p:nvGrpSpPr>
        <p:grpSpPr>
          <a:xfrm>
            <a:off x="605775" y="1329268"/>
            <a:ext cx="10998850" cy="0"/>
            <a:chOff x="559902" y="1564821"/>
            <a:chExt cx="10998850" cy="0"/>
          </a:xfrm>
        </p:grpSpPr>
        <p:cxnSp>
          <p:nvCxnSpPr>
            <p:cNvPr id="26" name="직선 연결선 9">
              <a:extLst>
                <a:ext uri="{FF2B5EF4-FFF2-40B4-BE49-F238E27FC236}">
                  <a16:creationId xmlns:a16="http://schemas.microsoft.com/office/drawing/2014/main" id="{8BE330D9-83CC-4846-A82A-6CDDF2DBE920}"/>
                </a:ext>
              </a:extLst>
            </p:cNvPr>
            <p:cNvCxnSpPr>
              <a:cxnSpLocks/>
            </p:cNvCxnSpPr>
            <p:nvPr/>
          </p:nvCxnSpPr>
          <p:spPr>
            <a:xfrm>
              <a:off x="930275" y="1564821"/>
              <a:ext cx="10628477" cy="0"/>
            </a:xfrm>
            <a:prstGeom prst="line">
              <a:avLst/>
            </a:prstGeom>
            <a:ln w="6350">
              <a:solidFill>
                <a:schemeClr val="tx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10">
              <a:extLst>
                <a:ext uri="{FF2B5EF4-FFF2-40B4-BE49-F238E27FC236}">
                  <a16:creationId xmlns:a16="http://schemas.microsoft.com/office/drawing/2014/main" id="{92ECD43A-C35F-C446-9BDC-243219208C1A}"/>
                </a:ext>
              </a:extLst>
            </p:cNvPr>
            <p:cNvCxnSpPr>
              <a:cxnSpLocks/>
            </p:cNvCxnSpPr>
            <p:nvPr/>
          </p:nvCxnSpPr>
          <p:spPr>
            <a:xfrm>
              <a:off x="559902" y="1564821"/>
              <a:ext cx="403037" cy="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0D6AFF-8AA8-D44E-98EE-1C1028484542}"/>
              </a:ext>
            </a:extLst>
          </p:cNvPr>
          <p:cNvSpPr txBox="1"/>
          <p:nvPr userDrawn="1"/>
        </p:nvSpPr>
        <p:spPr>
          <a:xfrm>
            <a:off x="504202" y="519198"/>
            <a:ext cx="2733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주식회사 </a:t>
            </a:r>
            <a:r>
              <a:rPr lang="en-US" altLang="ko-KR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|</a:t>
            </a:r>
            <a:r>
              <a:rPr lang="en-US" altLang="ko-KR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1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 </a:t>
            </a:r>
            <a:r>
              <a:rPr lang="ko-KR" altLang="en-US" sz="850" b="0" i="0" spc="-3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KoPubWorldDotum_Pro Light" pitchFamily="2" charset="-127"/>
                <a:ea typeface="KoPubWorldDotum_Pro Light" pitchFamily="2" charset="-127"/>
              </a:rPr>
              <a:t>특허 기술 기반 프로그램 개발 제안서</a:t>
            </a:r>
          </a:p>
        </p:txBody>
      </p:sp>
    </p:spTree>
    <p:extLst>
      <p:ext uri="{BB962C8B-B14F-4D97-AF65-F5344CB8AC3E}">
        <p14:creationId xmlns:p14="http://schemas.microsoft.com/office/powerpoint/2010/main" val="1665993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0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0" r:id="rId4"/>
    <p:sldLayoutId id="2147483651" r:id="rId5"/>
    <p:sldLayoutId id="2147483652" r:id="rId6"/>
    <p:sldLayoutId id="2147483653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9" Type="http://schemas.openxmlformats.org/officeDocument/2006/relationships/image" Target="../media/image55.jpeg"/><Relationship Id="rId21" Type="http://schemas.openxmlformats.org/officeDocument/2006/relationships/image" Target="../media/image37.jpeg"/><Relationship Id="rId34" Type="http://schemas.openxmlformats.org/officeDocument/2006/relationships/image" Target="../media/image50.png"/><Relationship Id="rId42" Type="http://schemas.openxmlformats.org/officeDocument/2006/relationships/image" Target="../media/image58.gif"/><Relationship Id="rId47" Type="http://schemas.openxmlformats.org/officeDocument/2006/relationships/image" Target="../media/image63.jpg"/><Relationship Id="rId50" Type="http://schemas.openxmlformats.org/officeDocument/2006/relationships/image" Target="../media/image66.png"/><Relationship Id="rId55" Type="http://schemas.openxmlformats.org/officeDocument/2006/relationships/image" Target="../media/image71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9" Type="http://schemas.openxmlformats.org/officeDocument/2006/relationships/image" Target="../media/image45.JPG"/><Relationship Id="rId11" Type="http://schemas.openxmlformats.org/officeDocument/2006/relationships/image" Target="../media/image27.jpe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jpeg"/><Relationship Id="rId40" Type="http://schemas.openxmlformats.org/officeDocument/2006/relationships/image" Target="../media/image56.jpe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jpg"/><Relationship Id="rId5" Type="http://schemas.openxmlformats.org/officeDocument/2006/relationships/image" Target="../media/image21.jpe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gif"/><Relationship Id="rId22" Type="http://schemas.openxmlformats.org/officeDocument/2006/relationships/image" Target="../media/image38.png"/><Relationship Id="rId27" Type="http://schemas.openxmlformats.org/officeDocument/2006/relationships/image" Target="../media/image43.jpeg"/><Relationship Id="rId30" Type="http://schemas.openxmlformats.org/officeDocument/2006/relationships/image" Target="../media/image46.jpg"/><Relationship Id="rId35" Type="http://schemas.openxmlformats.org/officeDocument/2006/relationships/image" Target="../media/image51.jpeg"/><Relationship Id="rId43" Type="http://schemas.openxmlformats.org/officeDocument/2006/relationships/image" Target="../media/image59.jpe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8" Type="http://schemas.openxmlformats.org/officeDocument/2006/relationships/image" Target="../media/image24.gif"/><Relationship Id="rId51" Type="http://schemas.openxmlformats.org/officeDocument/2006/relationships/image" Target="../media/image67.jpg"/><Relationship Id="rId3" Type="http://schemas.openxmlformats.org/officeDocument/2006/relationships/image" Target="../media/image19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9.gif"/><Relationship Id="rId38" Type="http://schemas.openxmlformats.org/officeDocument/2006/relationships/image" Target="../media/image54.jpeg"/><Relationship Id="rId46" Type="http://schemas.openxmlformats.org/officeDocument/2006/relationships/image" Target="../media/image62.jpeg"/><Relationship Id="rId59" Type="http://schemas.openxmlformats.org/officeDocument/2006/relationships/image" Target="../media/image75.png"/><Relationship Id="rId20" Type="http://schemas.openxmlformats.org/officeDocument/2006/relationships/image" Target="../media/image36.jpeg"/><Relationship Id="rId41" Type="http://schemas.openxmlformats.org/officeDocument/2006/relationships/image" Target="../media/image57.jpeg"/><Relationship Id="rId54" Type="http://schemas.openxmlformats.org/officeDocument/2006/relationships/image" Target="../media/image7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5" Type="http://schemas.openxmlformats.org/officeDocument/2006/relationships/image" Target="../media/image31.png"/><Relationship Id="rId23" Type="http://schemas.openxmlformats.org/officeDocument/2006/relationships/image" Target="../media/image39.jpeg"/><Relationship Id="rId28" Type="http://schemas.openxmlformats.org/officeDocument/2006/relationships/image" Target="../media/image44.jpeg"/><Relationship Id="rId36" Type="http://schemas.openxmlformats.org/officeDocument/2006/relationships/image" Target="../media/image52.gif"/><Relationship Id="rId49" Type="http://schemas.openxmlformats.org/officeDocument/2006/relationships/image" Target="../media/image65.jpg"/><Relationship Id="rId57" Type="http://schemas.openxmlformats.org/officeDocument/2006/relationships/image" Target="../media/image73.svg"/><Relationship Id="rId10" Type="http://schemas.openxmlformats.org/officeDocument/2006/relationships/image" Target="../media/image26.jpeg"/><Relationship Id="rId31" Type="http://schemas.openxmlformats.org/officeDocument/2006/relationships/image" Target="../media/image47.png"/><Relationship Id="rId44" Type="http://schemas.openxmlformats.org/officeDocument/2006/relationships/image" Target="../media/image60.jpeg"/><Relationship Id="rId52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9">
            <a:extLst>
              <a:ext uri="{FF2B5EF4-FFF2-40B4-BE49-F238E27FC236}">
                <a16:creationId xmlns:a16="http://schemas.microsoft.com/office/drawing/2014/main" id="{6169E81B-5526-C943-B14D-4C311A64B15E}"/>
              </a:ext>
            </a:extLst>
          </p:cNvPr>
          <p:cNvCxnSpPr>
            <a:cxnSpLocks/>
          </p:cNvCxnSpPr>
          <p:nvPr/>
        </p:nvCxnSpPr>
        <p:spPr>
          <a:xfrm flipH="1">
            <a:off x="0" y="3519677"/>
            <a:ext cx="111172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0">
            <a:extLst>
              <a:ext uri="{FF2B5EF4-FFF2-40B4-BE49-F238E27FC236}">
                <a16:creationId xmlns:a16="http://schemas.microsoft.com/office/drawing/2014/main" id="{FAC28CAB-9898-F143-A424-71DB9579AF23}"/>
              </a:ext>
            </a:extLst>
          </p:cNvPr>
          <p:cNvCxnSpPr>
            <a:cxnSpLocks/>
          </p:cNvCxnSpPr>
          <p:nvPr/>
        </p:nvCxnSpPr>
        <p:spPr>
          <a:xfrm flipH="1">
            <a:off x="7581207" y="3519677"/>
            <a:ext cx="377695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16AF46-743B-354D-B8A4-43F2E32E77DC}"/>
              </a:ext>
            </a:extLst>
          </p:cNvPr>
          <p:cNvSpPr txBox="1"/>
          <p:nvPr/>
        </p:nvSpPr>
        <p:spPr>
          <a:xfrm>
            <a:off x="7226672" y="2084909"/>
            <a:ext cx="4131485" cy="120885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spcAft>
                <a:spcPts val="600"/>
              </a:spcAft>
            </a:pPr>
            <a:r>
              <a:rPr kumimoji="1" lang="ko-KR" altLang="en-US" sz="3400" b="1" spc="-120" dirty="0">
                <a:solidFill>
                  <a:schemeClr val="bg1"/>
                </a:solidFill>
                <a:latin typeface="S-Core Dream 7 ExtraBold" panose="020B0503030302020204" pitchFamily="34" charset="-127"/>
                <a:ea typeface="S-Core Dream 7 ExtraBold" panose="020B0503030302020204" pitchFamily="34" charset="-127"/>
              </a:rPr>
              <a:t>주식회사 </a:t>
            </a:r>
            <a:r>
              <a:rPr kumimoji="1" lang="ko-KR" altLang="en-US" sz="3400" b="1" spc="-120" dirty="0" err="1">
                <a:solidFill>
                  <a:schemeClr val="bg1"/>
                </a:solidFill>
                <a:latin typeface="S-Core Dream 7 ExtraBold" panose="020B0503030302020204" pitchFamily="34" charset="-127"/>
                <a:ea typeface="S-Core Dream 7 ExtraBold" panose="020B0503030302020204" pitchFamily="34" charset="-127"/>
              </a:rPr>
              <a:t>커넥스</a:t>
            </a:r>
            <a:endParaRPr kumimoji="1" lang="en-US" altLang="ko-KR" sz="3400" b="1" spc="-120" dirty="0">
              <a:solidFill>
                <a:schemeClr val="bg1"/>
              </a:solidFill>
              <a:latin typeface="S-Core Dream 7 ExtraBold" panose="020B0503030302020204" pitchFamily="34" charset="-127"/>
              <a:ea typeface="S-Core Dream 7 ExtraBold" panose="020B0503030302020204" pitchFamily="34" charset="-127"/>
            </a:endParaRPr>
          </a:p>
          <a:p>
            <a:pPr algn="r">
              <a:spcAft>
                <a:spcPts val="600"/>
              </a:spcAft>
            </a:pPr>
            <a:r>
              <a:rPr kumimoji="1" lang="ko-KR" altLang="en-US" sz="3400" spc="-150" dirty="0">
                <a:solidFill>
                  <a:schemeClr val="bg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회사소개서</a:t>
            </a:r>
            <a:endParaRPr kumimoji="1" lang="en-US" altLang="ko-Kore-KR" sz="3400" spc="-150" dirty="0">
              <a:solidFill>
                <a:schemeClr val="bg1"/>
              </a:solidFill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5D8DDD-C0B2-1548-984A-F9F38DFCD943}"/>
              </a:ext>
            </a:extLst>
          </p:cNvPr>
          <p:cNvSpPr txBox="1"/>
          <p:nvPr/>
        </p:nvSpPr>
        <p:spPr>
          <a:xfrm>
            <a:off x="9695553" y="3776490"/>
            <a:ext cx="1645979" cy="4090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spcAft>
                <a:spcPts val="400"/>
              </a:spcAft>
            </a:pPr>
            <a:r>
              <a:rPr kumimoji="1" lang="en-US" altLang="ko-KR" sz="2000" spc="-50" dirty="0">
                <a:solidFill>
                  <a:schemeClr val="bg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2024ver</a:t>
            </a:r>
            <a:endParaRPr kumimoji="1" lang="en-US" altLang="ko-Kore-KR" sz="2000" spc="-50" dirty="0">
              <a:solidFill>
                <a:schemeClr val="bg1"/>
              </a:solidFill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132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0B3D59-C709-2842-AB11-E5949DB34395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B5B2D3-618F-8346-904F-7B8561C480B1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주요실적</a:t>
              </a:r>
              <a:endParaRPr kumimoji="1" lang="en-US" altLang="ko-Kore-KR" sz="2200" b="1" spc="-50" dirty="0">
                <a:solidFill>
                  <a:schemeClr val="tx2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69E29-BEB4-364E-99F3-1DEBCD8E4737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05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10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002630D-65AC-D8BE-9155-20C58843F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89648"/>
              </p:ext>
            </p:extLst>
          </p:nvPr>
        </p:nvGraphicFramePr>
        <p:xfrm>
          <a:off x="445429" y="1627560"/>
          <a:ext cx="5669308" cy="4446000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63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781">
                  <a:extLst>
                    <a:ext uri="{9D8B030D-6E8A-4147-A177-3AD203B41FA5}">
                      <a16:colId xmlns:a16="http://schemas.microsoft.com/office/drawing/2014/main" val="3212890380"/>
                    </a:ext>
                  </a:extLst>
                </a:gridCol>
              </a:tblGrid>
              <a:tr h="247000"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950" b="1" i="0" kern="120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2014 </a:t>
                      </a:r>
                      <a:r>
                        <a:rPr lang="ko-KR" altLang="en-US" sz="950" b="1" i="0" kern="120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u="none" strike="noStrike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skylifeTV</a:t>
                      </a:r>
                      <a:r>
                        <a:rPr lang="ko-KR" altLang="en-US" sz="950" b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미디어전송서비스 이용계약 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국제방송교류재단 위성솔루션 이용계약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JNG</a:t>
                      </a:r>
                      <a:r>
                        <a:rPr lang="ko-KR" altLang="en-US" sz="950" b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시스템 서버운영 자동화 솔루션 납품 계약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</a:t>
                      </a:r>
                      <a:r>
                        <a:rPr lang="ko-KR" altLang="en-US" sz="950" b="0" i="0" kern="1200" err="1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미디어허브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CDP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추가 장비 구매 계약 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0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950" b="1" i="0" kern="120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2015</a:t>
                      </a:r>
                      <a:r>
                        <a:rPr lang="ko-KR" altLang="en-US" sz="950" b="1" i="0" kern="120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u="none" strike="noStrike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티미디어웍스</a:t>
                      </a:r>
                      <a:r>
                        <a:rPr lang="ko-KR" altLang="en-US" sz="950" b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미디어전송서비스 이용계약 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쇼핑엔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미디어전송 서비스 이용계약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u="none" strike="noStrike" spc="-30"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BGF </a:t>
                      </a:r>
                      <a:r>
                        <a:rPr lang="ko-KR" altLang="en-US" sz="950" b="0" u="none" strike="noStrike" spc="-30" err="1"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현금영수증데이타</a:t>
                      </a:r>
                      <a:r>
                        <a:rPr lang="ko-KR" altLang="en-US" sz="950" b="0" u="none" strike="noStrike" spc="-30"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자동전송 프로그램 납품</a:t>
                      </a:r>
                      <a:endParaRPr lang="en-US" altLang="ko-KR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JTBC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해외방송 수신용 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Demodulator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납품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marR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KM Holdings</a:t>
                      </a:r>
                      <a:r>
                        <a:rPr lang="en-US" altLang="ko-KR" sz="950" b="0" i="0" u="none" strike="noStrike" kern="120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송출 모니터링 솔루션 납품</a:t>
                      </a:r>
                      <a:endParaRPr lang="ko-KR" altLang="en-US" sz="950" b="0" i="0" u="none" strike="noStrike" kern="1200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 DLP / PI Filter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솔루션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  <a:endParaRPr lang="en-US" altLang="ko-KR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u="none" strike="noStrike" spc="-30"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한국바둑방송</a:t>
                      </a:r>
                      <a:r>
                        <a:rPr lang="en-US" altLang="ko-KR" sz="950" b="0" u="none" strike="noStrike" spc="-30"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u="none" strike="noStrike" spc="-30"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미디어전송서비스 이용계약 </a:t>
                      </a:r>
                      <a:endParaRPr lang="ko-KR" altLang="en-US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연합뉴스 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SNG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백업시설 구축</a:t>
                      </a:r>
                      <a:endParaRPr lang="ko-KR" altLang="en-US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YTN</a:t>
                      </a:r>
                      <a:r>
                        <a:rPr lang="en-US" altLang="ko-KR" sz="950" b="0" i="0" u="none" strike="noStrike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Portable SNG </a:t>
                      </a:r>
                      <a:r>
                        <a:rPr lang="ko-KR" altLang="en-US" sz="950" b="0" i="0" u="none" strike="noStrike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납품</a:t>
                      </a:r>
                      <a:endParaRPr lang="ko-KR" altLang="en-US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아리랑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TV </a:t>
                      </a:r>
                      <a:r>
                        <a:rPr lang="ko-KR" altLang="en-US" sz="950" b="0" i="0" kern="1200" err="1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멀티뷰어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시스템 구축</a:t>
                      </a:r>
                      <a:endParaRPr lang="ko-KR" altLang="en-US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아리랑</a:t>
                      </a:r>
                      <a:r>
                        <a:rPr lang="en-US" altLang="ko-KR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TV DB</a:t>
                      </a:r>
                      <a:r>
                        <a:rPr lang="ko-KR" altLang="en-US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암호화 솔루션 납품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더케이손해보험 그룹웨어 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보안연동</a:t>
                      </a:r>
                      <a:endParaRPr lang="ko-KR" altLang="en-US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u="none" strike="noStrike" spc="-30" err="1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웹케시그룹</a:t>
                      </a:r>
                      <a:r>
                        <a:rPr lang="ko-KR" altLang="en-US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네트워크 운영대행 서비스 계약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kern="1200" err="1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신한캐피탈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kern="1200" err="1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사내용웹하드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보안연동</a:t>
                      </a:r>
                      <a:endParaRPr lang="ko-KR" altLang="en-US" sz="950" b="0" i="0" u="none" strike="noStrike" kern="1200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036826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u="none" strike="noStrike" spc="-30" err="1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용평리조트</a:t>
                      </a:r>
                      <a:r>
                        <a:rPr lang="ko-KR" altLang="en-US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문서보안 구축 사업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라이나생명보험</a:t>
                      </a:r>
                      <a:r>
                        <a:rPr lang="ko-KR" altLang="en-US" sz="950" b="0" i="0" u="none" strike="noStrike" kern="1200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차세대시스템 </a:t>
                      </a:r>
                      <a:r>
                        <a:rPr lang="en-US" altLang="ko-KR" sz="950" b="0" i="0" u="none" strike="noStrike" kern="1200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</a:t>
                      </a:r>
                      <a:r>
                        <a:rPr lang="ko-KR" altLang="en-US" sz="950" b="0" i="0" u="none" strike="noStrike" kern="1200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보안 연동</a:t>
                      </a: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113570"/>
                  </a:ext>
                </a:extLst>
              </a:tr>
              <a:tr h="24700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950" b="1" i="0" kern="120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2016</a:t>
                      </a:r>
                      <a:r>
                        <a:rPr lang="ko-KR" altLang="en-US" sz="950" b="1" i="0" kern="120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60471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SKY</a:t>
                      </a:r>
                      <a:r>
                        <a:rPr lang="en-US" altLang="ko-KR" sz="950" b="0" i="0" u="none" strike="noStrike" spc="-30" baseline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TV </a:t>
                      </a:r>
                      <a:r>
                        <a:rPr lang="ko-KR" altLang="en-US" sz="950" b="0" i="0" u="none" strike="noStrike" spc="-30" baseline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송출서버증설 납품 계약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국제방송교류제단 미디어전송서비스 이용계약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240519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ko-KR" altLang="en-US" sz="950" b="0" i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한전 </a:t>
                      </a:r>
                      <a:r>
                        <a:rPr lang="en-US" altLang="ko-KR" sz="950" b="0" i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KSP </a:t>
                      </a:r>
                      <a:r>
                        <a:rPr lang="ko-KR" altLang="en-US" sz="950" b="0" i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정보보호 사업 컨설팅 계약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전자문서보안솔루션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(DRM)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고도화 구축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580645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u="none" strike="noStrike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YTN AVP-2000 / TALKSHOW</a:t>
                      </a:r>
                      <a:r>
                        <a:rPr lang="en-US" altLang="ko-KR" sz="950" b="0" i="0" u="none" strike="noStrike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납품</a:t>
                      </a:r>
                      <a:endParaRPr lang="en-US" altLang="ko-KR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SKY TV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보안서비스 이용 계약</a:t>
                      </a:r>
                      <a:endParaRPr lang="en-US" altLang="ko-KR" sz="950" b="0" i="0" u="none" strike="noStrike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10042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marR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</a:t>
                      </a:r>
                      <a:r>
                        <a:rPr lang="en-US" altLang="ko-KR" sz="950" b="0" i="0" u="none" strike="noStrike" kern="120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ESTATE </a:t>
                      </a:r>
                      <a:r>
                        <a:rPr lang="ko-KR" altLang="en-US" sz="950" b="0" i="0" u="none" strike="noStrike" kern="120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문서보안솔루션</a:t>
                      </a:r>
                      <a:r>
                        <a:rPr lang="en-US" altLang="ko-KR" sz="950" b="0" i="0" u="none" strike="noStrike" kern="120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(DRM)</a:t>
                      </a:r>
                      <a:r>
                        <a:rPr lang="ko-KR" altLang="en-US" sz="950" b="0" i="0" u="none" strike="noStrike" kern="120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고도화 구축</a:t>
                      </a:r>
                      <a:endParaRPr lang="ko-KR" altLang="en-US" sz="950" b="0" i="0" u="none" strike="noStrike" kern="1200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kern="1200" err="1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웹케시그룹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</a:t>
                      </a:r>
                      <a:r>
                        <a:rPr lang="ko-KR" altLang="en-US" sz="950" b="0" i="0" kern="1200" err="1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쿠콘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)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코로케이션 서비스 운영대행 </a:t>
                      </a:r>
                      <a:endParaRPr lang="ko-KR" altLang="en-US" sz="950" b="0" i="0" u="none" strike="noStrike" kern="1200" spc="-3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359972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한국바둑방송 </a:t>
                      </a:r>
                      <a:r>
                        <a:rPr lang="ko-KR" altLang="en-US" sz="950" b="0" i="0" u="none" strike="noStrike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오디오라우드니스</a:t>
                      </a:r>
                      <a:r>
                        <a:rPr lang="ko-KR" altLang="en-US" sz="950" b="0" i="0" u="none" strike="noStrike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장비 납품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 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건강사업플랫폼 및 </a:t>
                      </a:r>
                      <a:r>
                        <a:rPr lang="en-US" altLang="ko-KR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114</a:t>
                      </a:r>
                      <a:r>
                        <a:rPr lang="ko-KR" altLang="en-US" sz="950" b="0" i="0" kern="1200">
                          <a:solidFill>
                            <a:schemeClr val="tx2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고도화 솔루션 납품</a:t>
                      </a:r>
                      <a:endParaRPr lang="ko-KR" altLang="en-US" sz="950" b="0" i="0" u="none" strike="noStrike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8613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07EC049-2381-6134-7B7D-C23DC59A6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90183"/>
              </p:ext>
            </p:extLst>
          </p:nvPr>
        </p:nvGraphicFramePr>
        <p:xfrm>
          <a:off x="6242858" y="1627560"/>
          <a:ext cx="5752407" cy="4643828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97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307">
                  <a:extLst>
                    <a:ext uri="{9D8B030D-6E8A-4147-A177-3AD203B41FA5}">
                      <a16:colId xmlns:a16="http://schemas.microsoft.com/office/drawing/2014/main" val="853989175"/>
                    </a:ext>
                  </a:extLst>
                </a:gridCol>
              </a:tblGrid>
              <a:tr h="244412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950" b="1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2017</a:t>
                      </a:r>
                      <a:r>
                        <a:rPr lang="ko-KR" altLang="en-US" sz="950" b="1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KNOTE  / KT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KATE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시스템 연동 사업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오리온 전용회선관리업무위탁 계약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673243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그룹사간 보안 공용문서 유통 사업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국제방송교류재단 방송장비 인프라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405120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쿠콘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가상화시스템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고도화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희망복지방송 미디어전송 서비스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615217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SC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제일은행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셀프뱅크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고도화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KTCS DRM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솔루션 고도화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/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보안포털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459369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SAT 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회계정보통합시스템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한국바둑방송 미디어전송 서비스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56584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ESTATE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모바일 단말 관리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SK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핀크 모바일암호인증 시스템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419028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LGU+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광고대행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희망복지방송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)</a:t>
                      </a:r>
                      <a:endParaRPr lang="ko-KR" altLang="en-US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지머니트랜스 코로케이션 서비스 운영대행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315931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시크릿다이렉트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290723"/>
                  </a:ext>
                </a:extLst>
              </a:tr>
              <a:tr h="244412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950" b="1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2018</a:t>
                      </a:r>
                      <a:r>
                        <a:rPr lang="ko-KR" altLang="en-US" sz="950" b="1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8324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한국에자이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문서보안솔루션 추가 개발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트래빗 코로케이션 서비스 운영대행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98253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jTBC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방송제작 전문인력 파견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지니뮤직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37073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SAT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 문서보안솔루션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KMH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방송송출 전문인력 파견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90616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서울시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핀테크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랩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전용회선관리업무위탁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계약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YTN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인터컴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시스템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106243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BSS(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대리점 패드개통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)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보안솔루션 적용 사업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비즈플레이 이미지 무해화 보안사업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17885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지오씨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문서보안솔루션 시스템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서버 접근통제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281360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쇼핑 차세대 시스템 구축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연동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쿠콘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망간 자료전송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57746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 </a:t>
                      </a:r>
                      <a:r>
                        <a:rPr lang="en-US" altLang="ko-KR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mOTP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-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팔로알토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방화벽 연동 보안서비스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그룹 광고대행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</a:t>
                      </a:r>
                      <a:r>
                        <a:rPr lang="en-US" altLang="ko-KR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jTBC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, YTN)</a:t>
                      </a:r>
                      <a:endParaRPr lang="ko-KR" altLang="en-US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66241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YTN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후지쯔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IP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코덱 납품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KTV EDIUS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NLE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Mobile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System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납품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03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2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0B3D59-C709-2842-AB11-E5949DB34395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B5B2D3-618F-8346-904F-7B8561C480B1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주요실적</a:t>
              </a:r>
              <a:endParaRPr kumimoji="1" lang="en-US" altLang="ko-Kore-KR" sz="2200" b="1" spc="-50" dirty="0">
                <a:solidFill>
                  <a:schemeClr val="tx2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69E29-BEB4-364E-99F3-1DEBCD8E4737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05</a:t>
              </a:r>
              <a:endParaRPr kumimoji="1" lang="en-US" altLang="ko-Kore-KR" sz="2800" b="1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11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47CA8E8-9F59-F74C-A990-553D36AAB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15721"/>
              </p:ext>
            </p:extLst>
          </p:nvPr>
        </p:nvGraphicFramePr>
        <p:xfrm>
          <a:off x="584824" y="1627559"/>
          <a:ext cx="5785996" cy="4232682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89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49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950" b="1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2019</a:t>
                      </a:r>
                      <a:r>
                        <a:rPr lang="ko-KR" altLang="en-US" sz="950" b="1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EBS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고객센터 네트웍 및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/ DLP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그룹 메가박스 스크린 광고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673243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SAT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문서보안솔루션 고도화 프로젝트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ESTATE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문서보안솔루션 고도화 프로젝트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405120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SAT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내부정보유출방지 솔루션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고도화 프로젝트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네오비젼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백신솔루션 납품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615217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안다자산운용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백신솔루션 납품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하늘문화교육연구원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업그레이드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459369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비즈플레이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망간자료전송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그룹 광고대행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(SBS)</a:t>
                      </a:r>
                      <a:endParaRPr lang="ko-KR" altLang="en-US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881614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간편결제진흥원 망간자료전송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인프라 통합관제 시스템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824806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간편결제진흥원 시스템접근제어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856480"/>
                  </a:ext>
                </a:extLst>
              </a:tr>
              <a:tr h="235149">
                <a:tc gridSpan="2">
                  <a:txBody>
                    <a:bodyPr/>
                    <a:lstStyle/>
                    <a:p>
                      <a:pPr marL="4455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1" i="0" u="none" strike="noStrike" kern="1200" spc="-3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2020</a:t>
                      </a:r>
                      <a:r>
                        <a:rPr lang="ko-KR" altLang="en-US" sz="950" b="1" i="0" u="none" strike="noStrike" kern="1200" spc="-3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 marR="0" lvl="0" indent="-17145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900" b="0" i="0" u="none" strike="noStrike" kern="1200" spc="-3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371236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소프트캠프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전자증빙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경비지출관리 서비스 운영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쿠콘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오라클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DBMS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이중화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267115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마드라스체크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온라인 광고대행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오렌지라이프생명보험 문서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40395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KOBACO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광고회사 방송광고거래 계약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한화생명 문서보안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보험코어시스템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15338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통일부 망간자료전송 솔루션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SKYLIFE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클라우드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Service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도입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608387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망간자료전송 솔루션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18754"/>
                  </a:ext>
                </a:extLst>
              </a:tr>
              <a:tr h="235149">
                <a:tc gridSpan="2">
                  <a:txBody>
                    <a:bodyPr/>
                    <a:lstStyle/>
                    <a:p>
                      <a:pPr marL="4455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1" i="0" u="none" strike="noStrike" kern="1200" spc="-3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2021</a:t>
                      </a:r>
                      <a:r>
                        <a:rPr lang="ko-KR" altLang="en-US" sz="950" b="1" i="0" u="none" strike="noStrike" kern="1200" spc="-30">
                          <a:solidFill>
                            <a:srgbClr val="4D74EB"/>
                          </a:solidFill>
                          <a:latin typeface="KoPubWorldDotum_Pro Bold" panose="00000800000000000000" pitchFamily="50" charset="-127"/>
                          <a:ea typeface="KoPubWorldDotum_Pro Bold" panose="00000800000000000000" pitchFamily="50" charset="-127"/>
                          <a:cs typeface="KoPubWorldDotum_Pro Bold" panose="00000800000000000000" pitchFamily="50" charset="-127"/>
                        </a:rPr>
                        <a:t>년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 marR="0" lvl="0" indent="-17145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900" b="0" i="0" u="none" strike="noStrike" kern="1200" spc="-30" dirty="0">
                        <a:solidFill>
                          <a:schemeClr val="tx1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+mn-cs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323914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한화토탈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모바일 문서보안솔루션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/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쿠콘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EDLP Privacy-</a:t>
                      </a:r>
                      <a:r>
                        <a:rPr lang="en-US" altLang="ko-KR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00907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웹케시그룹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중요단말망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망간자료전송 솔루션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SAT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문서보안 승인반출 시스템 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70552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SEEZN Privacy-I EDLP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50" b="0" i="0" u="none" strike="noStrike" kern="1200" spc="-30">
                        <a:solidFill>
                          <a:schemeClr val="tx1"/>
                        </a:solidFill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403010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70F3159-DA29-81D9-4812-A7F79F078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03769"/>
              </p:ext>
            </p:extLst>
          </p:nvPr>
        </p:nvGraphicFramePr>
        <p:xfrm>
          <a:off x="6550702" y="1627557"/>
          <a:ext cx="5403000" cy="4165748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701500">
                  <a:extLst>
                    <a:ext uri="{9D8B030D-6E8A-4147-A177-3AD203B41FA5}">
                      <a16:colId xmlns:a16="http://schemas.microsoft.com/office/drawing/2014/main" val="3634589141"/>
                    </a:ext>
                  </a:extLst>
                </a:gridCol>
                <a:gridCol w="2701500">
                  <a:extLst>
                    <a:ext uri="{9D8B030D-6E8A-4147-A177-3AD203B41FA5}">
                      <a16:colId xmlns:a16="http://schemas.microsoft.com/office/drawing/2014/main" val="2258409680"/>
                    </a:ext>
                  </a:extLst>
                </a:gridCol>
              </a:tblGrid>
              <a:tr h="245044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altLang="ko-KR" sz="950" b="1">
                          <a:solidFill>
                            <a:srgbClr val="4D74EB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2022</a:t>
                      </a:r>
                      <a:r>
                        <a:rPr lang="ko-KR" altLang="en-US" sz="950" b="1">
                          <a:solidFill>
                            <a:srgbClr val="4D74EB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ko-KR" altLang="en-US" sz="950" b="0" dirty="0">
                        <a:solidFill>
                          <a:schemeClr val="tx1"/>
                        </a:solidFill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20699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텍스빌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오라클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DBMS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ko-KR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KT AMC 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문서보안솔루션</a:t>
                      </a:r>
                      <a:r>
                        <a:rPr lang="en-US" altLang="ko-KR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DRM 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056791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건화 본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/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지사간 보안 네트워크 구성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950" b="0" dirty="0" err="1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쿠콘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 재택관리솔루션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434456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웹케시그룹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부산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IT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센터 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DLP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웹케시그룹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부산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IT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센터 망간 자료전송솔루션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49000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HCN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문서보안솔루션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950" b="0" dirty="0" err="1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비즈플레이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 </a:t>
                      </a:r>
                      <a:r>
                        <a:rPr lang="en-US" altLang="ko-KR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DLP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649084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화성도시공사 문서보안솔루션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유지운영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ko-KR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KT </a:t>
                      </a:r>
                      <a:r>
                        <a:rPr lang="en-US" altLang="ko-KR" sz="950" b="0" dirty="0" err="1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CCaaS</a:t>
                      </a:r>
                      <a:r>
                        <a:rPr lang="en-US" altLang="ko-KR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 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사업 상담</a:t>
                      </a:r>
                      <a:r>
                        <a:rPr lang="en-US" altLang="ko-KR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AP 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개발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255582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비플식권페이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방송광고 대행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KTIS/CS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문서보안솔루션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고도화 프로젝트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85710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그린카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상담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AP_DB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정보보호 개발 사업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플로우 지하철 플랫폼 광고 대행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399151"/>
                  </a:ext>
                </a:extLst>
              </a:tr>
              <a:tr h="245044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altLang="ko-KR" sz="950" b="1">
                          <a:solidFill>
                            <a:srgbClr val="4D74EB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2023</a:t>
                      </a:r>
                      <a:r>
                        <a:rPr lang="ko-KR" altLang="en-US" sz="950" b="1">
                          <a:solidFill>
                            <a:srgbClr val="4D74EB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ko-KR" altLang="en-US" sz="950" b="0" dirty="0">
                        <a:solidFill>
                          <a:schemeClr val="tx1"/>
                        </a:solidFill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8133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KT ESTATE </a:t>
                      </a: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안랩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EPP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고도화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950" b="0" dirty="0" err="1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비플페이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 망간 자료전송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152722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비플페이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altLang="ko-KR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eDLP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950" b="0" dirty="0" err="1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비플페이</a:t>
                      </a:r>
                      <a:r>
                        <a:rPr lang="ko-KR" altLang="en-US" sz="950" b="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 유해사이트차단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75582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쿠콘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문서보안솔루션</a:t>
                      </a: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KT ESTATE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시스템접근제어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441891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한화손해보험 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DRM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솔루션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고도화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웹케시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 유해사이트차단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4948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GME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전용회선 서비스 위탁 운영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u="none" strike="noStrike" kern="1200" spc="-30" dirty="0" err="1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코나아이</a:t>
                      </a:r>
                      <a:r>
                        <a:rPr lang="en-US" altLang="ko-KR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50" b="0" i="0" u="none" strike="noStrike" kern="1200" spc="-30" dirty="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전용회선 서비스 위탁 운영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17882"/>
                  </a:ext>
                </a:extLst>
              </a:tr>
              <a:tr h="245044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altLang="ko-KR" sz="950" b="1">
                          <a:solidFill>
                            <a:srgbClr val="4D74EB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2024</a:t>
                      </a:r>
                      <a:r>
                        <a:rPr lang="ko-KR" altLang="en-US" sz="950" b="1">
                          <a:solidFill>
                            <a:srgbClr val="4D74EB"/>
                          </a:solidFill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</a:p>
                  </a:txBody>
                  <a:tcPr marL="72000" marR="6694" marT="0" marB="288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ko-KR" altLang="en-US" sz="950" b="0" dirty="0">
                        <a:solidFill>
                          <a:schemeClr val="tx1"/>
                        </a:solidFill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marL="72000" marR="6694" marT="0" marB="288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315773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lvl="0" indent="0" algn="l" defTabSz="914400" rtl="0" eaLnBrk="1" fontAlgn="t" latinLnBrk="1" hangingPunct="1">
                        <a:buFontTx/>
                        <a:buNone/>
                      </a:pPr>
                      <a:r>
                        <a:rPr lang="en-US" altLang="ko-KR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GME </a:t>
                      </a:r>
                      <a:r>
                        <a:rPr lang="ko-KR" altLang="en-US" sz="950" b="0" i="0" u="none" strike="noStrike" kern="1200" spc="-30">
                          <a:solidFill>
                            <a:schemeClr val="tx1"/>
                          </a:solidFill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망간 자료전송 솔루션 구축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ko-KR" sz="950" b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KT ESTATE DB</a:t>
                      </a:r>
                      <a:r>
                        <a:rPr lang="ko-KR" altLang="en-US" sz="950" b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접근제어 솔루션 고도화</a:t>
                      </a: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94313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marL="4455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50" b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KT ESTATE </a:t>
                      </a:r>
                      <a:r>
                        <a:rPr lang="ko-KR" altLang="en-US" sz="950" b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유해사이트차단 솔루션 고도화</a:t>
                      </a:r>
                    </a:p>
                  </a:txBody>
                  <a:tcPr marL="9525" marR="9525" marT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50" b="0" i="0" u="none" strike="noStrike" kern="1200" spc="-30" dirty="0">
                        <a:solidFill>
                          <a:schemeClr val="tx1"/>
                        </a:solidFill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marL="9525" marR="9525" marT="9525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0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0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모서리가 둥근 직사각형 61">
            <a:extLst>
              <a:ext uri="{FF2B5EF4-FFF2-40B4-BE49-F238E27FC236}">
                <a16:creationId xmlns:a16="http://schemas.microsoft.com/office/drawing/2014/main" id="{ED907C8D-1DC3-366C-D945-0B8B9EAA16E3}"/>
              </a:ext>
            </a:extLst>
          </p:cNvPr>
          <p:cNvSpPr/>
          <p:nvPr/>
        </p:nvSpPr>
        <p:spPr bwMode="auto">
          <a:xfrm>
            <a:off x="2228320" y="3961900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2" name="모서리가 둥근 직사각형 61">
            <a:extLst>
              <a:ext uri="{FF2B5EF4-FFF2-40B4-BE49-F238E27FC236}">
                <a16:creationId xmlns:a16="http://schemas.microsoft.com/office/drawing/2014/main" id="{7EAC8570-993D-EA3A-C57C-273F321DDEC9}"/>
              </a:ext>
            </a:extLst>
          </p:cNvPr>
          <p:cNvSpPr/>
          <p:nvPr/>
        </p:nvSpPr>
        <p:spPr bwMode="auto">
          <a:xfrm>
            <a:off x="10387386" y="3436176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0B3D59-C709-2842-AB11-E5949DB34395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B5B2D3-618F-8346-904F-7B8561C480B1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고객사현황</a:t>
              </a:r>
              <a:endParaRPr kumimoji="1" lang="en-US" altLang="ko-Kore-KR" sz="2200" b="1" spc="-50" dirty="0">
                <a:solidFill>
                  <a:schemeClr val="tx2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69E29-BEB4-364E-99F3-1DEBCD8E4737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06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12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모서리가 둥근 직사각형 61">
            <a:extLst>
              <a:ext uri="{FF2B5EF4-FFF2-40B4-BE49-F238E27FC236}">
                <a16:creationId xmlns:a16="http://schemas.microsoft.com/office/drawing/2014/main" id="{49E61EA4-6B53-B931-B6D2-419CC55C5F81}"/>
              </a:ext>
            </a:extLst>
          </p:cNvPr>
          <p:cNvSpPr/>
          <p:nvPr/>
        </p:nvSpPr>
        <p:spPr bwMode="auto">
          <a:xfrm>
            <a:off x="2264846" y="1594613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6" name="그림 15" descr="국제방송교류재단.jpg">
            <a:extLst>
              <a:ext uri="{FF2B5EF4-FFF2-40B4-BE49-F238E27FC236}">
                <a16:creationId xmlns:a16="http://schemas.microsoft.com/office/drawing/2014/main" id="{88FAEB16-F3C8-7DA0-BFAB-CD31B6451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370" y="1721376"/>
            <a:ext cx="1097315" cy="208163"/>
          </a:xfrm>
          <a:prstGeom prst="rect">
            <a:avLst/>
          </a:prstGeom>
        </p:spPr>
      </p:pic>
      <p:sp>
        <p:nvSpPr>
          <p:cNvPr id="6" name="모서리가 둥근 직사각형 61">
            <a:extLst>
              <a:ext uri="{FF2B5EF4-FFF2-40B4-BE49-F238E27FC236}">
                <a16:creationId xmlns:a16="http://schemas.microsoft.com/office/drawing/2014/main" id="{E74A77BC-3721-DE2B-A065-CC89B6B13752}"/>
              </a:ext>
            </a:extLst>
          </p:cNvPr>
          <p:cNvSpPr/>
          <p:nvPr/>
        </p:nvSpPr>
        <p:spPr bwMode="auto">
          <a:xfrm>
            <a:off x="900083" y="1594613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161AA61-17E6-4EAB-7F0E-21E25E696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4" y="1697041"/>
            <a:ext cx="1008001" cy="232498"/>
          </a:xfrm>
          <a:prstGeom prst="rect">
            <a:avLst/>
          </a:prstGeom>
        </p:spPr>
      </p:pic>
      <p:sp>
        <p:nvSpPr>
          <p:cNvPr id="8" name="모서리가 둥근 직사각형 61">
            <a:extLst>
              <a:ext uri="{FF2B5EF4-FFF2-40B4-BE49-F238E27FC236}">
                <a16:creationId xmlns:a16="http://schemas.microsoft.com/office/drawing/2014/main" id="{A288AC30-752F-80BB-835C-563237B0DC4F}"/>
              </a:ext>
            </a:extLst>
          </p:cNvPr>
          <p:cNvSpPr/>
          <p:nvPr/>
        </p:nvSpPr>
        <p:spPr bwMode="auto">
          <a:xfrm>
            <a:off x="3613797" y="1594613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F5E8B9D-0000-88E9-680D-C0E92F494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4" y="1713355"/>
            <a:ext cx="950890" cy="226723"/>
          </a:xfrm>
          <a:prstGeom prst="rect">
            <a:avLst/>
          </a:prstGeom>
        </p:spPr>
      </p:pic>
      <p:sp>
        <p:nvSpPr>
          <p:cNvPr id="10" name="모서리가 둥근 직사각형 61">
            <a:extLst>
              <a:ext uri="{FF2B5EF4-FFF2-40B4-BE49-F238E27FC236}">
                <a16:creationId xmlns:a16="http://schemas.microsoft.com/office/drawing/2014/main" id="{F85B5E16-696E-47CD-ACAD-DF6F6C234457}"/>
              </a:ext>
            </a:extLst>
          </p:cNvPr>
          <p:cNvSpPr/>
          <p:nvPr/>
        </p:nvSpPr>
        <p:spPr bwMode="auto">
          <a:xfrm>
            <a:off x="6328047" y="1594613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DB57CE0-8F18-900B-0F1D-68BC0CC6F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84" y="1655516"/>
            <a:ext cx="800544" cy="329603"/>
          </a:xfrm>
          <a:prstGeom prst="rect">
            <a:avLst/>
          </a:prstGeom>
        </p:spPr>
      </p:pic>
      <p:sp>
        <p:nvSpPr>
          <p:cNvPr id="9" name="모서리가 둥근 직사각형 61">
            <a:extLst>
              <a:ext uri="{FF2B5EF4-FFF2-40B4-BE49-F238E27FC236}">
                <a16:creationId xmlns:a16="http://schemas.microsoft.com/office/drawing/2014/main" id="{E374D1BC-89EE-0D84-1E79-16EB532AFE83}"/>
              </a:ext>
            </a:extLst>
          </p:cNvPr>
          <p:cNvSpPr/>
          <p:nvPr/>
        </p:nvSpPr>
        <p:spPr bwMode="auto">
          <a:xfrm>
            <a:off x="4963900" y="1594613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47AE200-265B-F58B-E2AB-1A795E6B1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7" y="1664412"/>
            <a:ext cx="912813" cy="334872"/>
          </a:xfrm>
          <a:prstGeom prst="rect">
            <a:avLst/>
          </a:prstGeom>
        </p:spPr>
      </p:pic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8789E0AC-9CD9-56DE-65AD-0D5783440431}"/>
              </a:ext>
            </a:extLst>
          </p:cNvPr>
          <p:cNvGrpSpPr/>
          <p:nvPr/>
        </p:nvGrpSpPr>
        <p:grpSpPr>
          <a:xfrm>
            <a:off x="6317815" y="2077854"/>
            <a:ext cx="1226028" cy="431159"/>
            <a:chOff x="7751172" y="2016904"/>
            <a:chExt cx="1335423" cy="431159"/>
          </a:xfrm>
        </p:grpSpPr>
        <p:sp>
          <p:nvSpPr>
            <p:cNvPr id="15" name="모서리가 둥근 직사각형 61">
              <a:extLst>
                <a:ext uri="{FF2B5EF4-FFF2-40B4-BE49-F238E27FC236}">
                  <a16:creationId xmlns:a16="http://schemas.microsoft.com/office/drawing/2014/main" id="{B4A4C157-1C91-5109-F741-9414E73566EC}"/>
                </a:ext>
              </a:extLst>
            </p:cNvPr>
            <p:cNvSpPr/>
            <p:nvPr/>
          </p:nvSpPr>
          <p:spPr bwMode="auto">
            <a:xfrm>
              <a:off x="7751172" y="2016904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3B7D217-5E93-060B-02EE-4E6549D9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16" y="2136701"/>
              <a:ext cx="1111615" cy="256603"/>
            </a:xfrm>
            <a:prstGeom prst="rect">
              <a:avLst/>
            </a:prstGeom>
          </p:spPr>
        </p:pic>
      </p:grpSp>
      <p:sp>
        <p:nvSpPr>
          <p:cNvPr id="5" name="모서리가 둥근 직사각형 61">
            <a:extLst>
              <a:ext uri="{FF2B5EF4-FFF2-40B4-BE49-F238E27FC236}">
                <a16:creationId xmlns:a16="http://schemas.microsoft.com/office/drawing/2014/main" id="{8CBE9BCD-E814-8A30-A3CE-A44FC12F1CDE}"/>
              </a:ext>
            </a:extLst>
          </p:cNvPr>
          <p:cNvSpPr/>
          <p:nvPr/>
        </p:nvSpPr>
        <p:spPr bwMode="auto">
          <a:xfrm>
            <a:off x="3602526" y="2077854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F96682A2-A658-20A2-417F-083C11396B2E}"/>
              </a:ext>
            </a:extLst>
          </p:cNvPr>
          <p:cNvGrpSpPr/>
          <p:nvPr/>
        </p:nvGrpSpPr>
        <p:grpSpPr>
          <a:xfrm>
            <a:off x="2254516" y="2077854"/>
            <a:ext cx="1226028" cy="431159"/>
            <a:chOff x="6218987" y="2016904"/>
            <a:chExt cx="1335423" cy="431159"/>
          </a:xfrm>
        </p:grpSpPr>
        <p:sp>
          <p:nvSpPr>
            <p:cNvPr id="14" name="모서리가 둥근 직사각형 61">
              <a:extLst>
                <a:ext uri="{FF2B5EF4-FFF2-40B4-BE49-F238E27FC236}">
                  <a16:creationId xmlns:a16="http://schemas.microsoft.com/office/drawing/2014/main" id="{90439BBE-AD33-692E-1C41-4861BCC4B0BA}"/>
                </a:ext>
              </a:extLst>
            </p:cNvPr>
            <p:cNvSpPr/>
            <p:nvPr/>
          </p:nvSpPr>
          <p:spPr bwMode="auto">
            <a:xfrm>
              <a:off x="6218987" y="2016904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B64865C-267B-2BB6-E75F-8877CCD7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74" y="2106382"/>
              <a:ext cx="1034879" cy="267531"/>
            </a:xfrm>
            <a:prstGeom prst="rect">
              <a:avLst/>
            </a:prstGeom>
          </p:spPr>
        </p:pic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373E53E5-E29C-E135-CBDF-C696954C62B9}"/>
              </a:ext>
            </a:extLst>
          </p:cNvPr>
          <p:cNvGrpSpPr/>
          <p:nvPr/>
        </p:nvGrpSpPr>
        <p:grpSpPr>
          <a:xfrm>
            <a:off x="900083" y="2077854"/>
            <a:ext cx="1226028" cy="431159"/>
            <a:chOff x="4695663" y="2016904"/>
            <a:chExt cx="1335423" cy="431159"/>
          </a:xfrm>
        </p:grpSpPr>
        <p:sp>
          <p:nvSpPr>
            <p:cNvPr id="13" name="모서리가 둥근 직사각형 61">
              <a:extLst>
                <a:ext uri="{FF2B5EF4-FFF2-40B4-BE49-F238E27FC236}">
                  <a16:creationId xmlns:a16="http://schemas.microsoft.com/office/drawing/2014/main" id="{4CCA9C03-B220-17AF-395A-9BC18E150211}"/>
                </a:ext>
              </a:extLst>
            </p:cNvPr>
            <p:cNvSpPr/>
            <p:nvPr/>
          </p:nvSpPr>
          <p:spPr bwMode="auto">
            <a:xfrm>
              <a:off x="4695663" y="2016904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D1F5B97A-C554-BD54-1299-E0756216E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301" y="2098362"/>
              <a:ext cx="1014290" cy="290129"/>
            </a:xfrm>
            <a:prstGeom prst="rect">
              <a:avLst/>
            </a:prstGeom>
          </p:spPr>
        </p:pic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7952A8BC-4C3C-CC6D-0862-FB6A95CEB386}"/>
              </a:ext>
            </a:extLst>
          </p:cNvPr>
          <p:cNvGrpSpPr/>
          <p:nvPr/>
        </p:nvGrpSpPr>
        <p:grpSpPr>
          <a:xfrm>
            <a:off x="7672248" y="2077854"/>
            <a:ext cx="1226028" cy="431159"/>
            <a:chOff x="3172338" y="2507297"/>
            <a:chExt cx="1335423" cy="431159"/>
          </a:xfrm>
        </p:grpSpPr>
        <p:sp>
          <p:nvSpPr>
            <p:cNvPr id="27" name="모서리가 둥근 직사각형 61">
              <a:extLst>
                <a:ext uri="{FF2B5EF4-FFF2-40B4-BE49-F238E27FC236}">
                  <a16:creationId xmlns:a16="http://schemas.microsoft.com/office/drawing/2014/main" id="{CBFF94FA-B702-5D05-9536-0EB725508143}"/>
                </a:ext>
              </a:extLst>
            </p:cNvPr>
            <p:cNvSpPr/>
            <p:nvPr/>
          </p:nvSpPr>
          <p:spPr bwMode="auto">
            <a:xfrm>
              <a:off x="3172338" y="2507297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6308B298-EA0A-424E-6EA8-36FBDD25C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428" y="2537391"/>
              <a:ext cx="1043662" cy="381759"/>
            </a:xfrm>
            <a:prstGeom prst="rect">
              <a:avLst/>
            </a:prstGeom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37DE88A3-E0E9-E55D-957B-62DBA4EC58F5}"/>
              </a:ext>
            </a:extLst>
          </p:cNvPr>
          <p:cNvGrpSpPr/>
          <p:nvPr/>
        </p:nvGrpSpPr>
        <p:grpSpPr>
          <a:xfrm>
            <a:off x="4963382" y="2077854"/>
            <a:ext cx="1226028" cy="431159"/>
            <a:chOff x="1649014" y="2507297"/>
            <a:chExt cx="1335423" cy="431159"/>
          </a:xfrm>
        </p:grpSpPr>
        <p:sp>
          <p:nvSpPr>
            <p:cNvPr id="26" name="모서리가 둥근 직사각형 61">
              <a:extLst>
                <a:ext uri="{FF2B5EF4-FFF2-40B4-BE49-F238E27FC236}">
                  <a16:creationId xmlns:a16="http://schemas.microsoft.com/office/drawing/2014/main" id="{6E06B269-7770-CB60-BAD5-921B974406BF}"/>
                </a:ext>
              </a:extLst>
            </p:cNvPr>
            <p:cNvSpPr/>
            <p:nvPr/>
          </p:nvSpPr>
          <p:spPr bwMode="auto">
            <a:xfrm>
              <a:off x="1649014" y="2507297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10035470-727D-4D98-E875-56527811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66" y="2576956"/>
              <a:ext cx="1080396" cy="297113"/>
            </a:xfrm>
            <a:prstGeom prst="rect">
              <a:avLst/>
            </a:prstGeom>
          </p:spPr>
        </p:pic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787B71E2-4AC0-6F6C-2E1C-D759FFAC09A6}"/>
              </a:ext>
            </a:extLst>
          </p:cNvPr>
          <p:cNvGrpSpPr/>
          <p:nvPr/>
        </p:nvGrpSpPr>
        <p:grpSpPr>
          <a:xfrm>
            <a:off x="10381117" y="2077854"/>
            <a:ext cx="1226028" cy="431159"/>
            <a:chOff x="6218987" y="2507297"/>
            <a:chExt cx="1335423" cy="431159"/>
          </a:xfrm>
        </p:grpSpPr>
        <p:sp>
          <p:nvSpPr>
            <p:cNvPr id="31" name="모서리가 둥근 직사각형 61">
              <a:extLst>
                <a:ext uri="{FF2B5EF4-FFF2-40B4-BE49-F238E27FC236}">
                  <a16:creationId xmlns:a16="http://schemas.microsoft.com/office/drawing/2014/main" id="{0750F26E-9525-0760-E7F9-D94FDFE06C5D}"/>
                </a:ext>
              </a:extLst>
            </p:cNvPr>
            <p:cNvSpPr/>
            <p:nvPr/>
          </p:nvSpPr>
          <p:spPr bwMode="auto">
            <a:xfrm>
              <a:off x="6218987" y="2507297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0F35BCA-CF86-7E4B-237B-4DA6B0721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00" y="2544547"/>
              <a:ext cx="1103015" cy="356658"/>
            </a:xfrm>
            <a:prstGeom prst="rect">
              <a:avLst/>
            </a:prstGeom>
          </p:spPr>
        </p:pic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40CF71A9-59D9-4518-2917-D9426EDE1BED}"/>
              </a:ext>
            </a:extLst>
          </p:cNvPr>
          <p:cNvGrpSpPr/>
          <p:nvPr/>
        </p:nvGrpSpPr>
        <p:grpSpPr>
          <a:xfrm>
            <a:off x="9026681" y="2077854"/>
            <a:ext cx="1226028" cy="431159"/>
            <a:chOff x="7751172" y="2507645"/>
            <a:chExt cx="1335423" cy="431159"/>
          </a:xfrm>
        </p:grpSpPr>
        <p:sp>
          <p:nvSpPr>
            <p:cNvPr id="33" name="모서리가 둥근 직사각형 61">
              <a:extLst>
                <a:ext uri="{FF2B5EF4-FFF2-40B4-BE49-F238E27FC236}">
                  <a16:creationId xmlns:a16="http://schemas.microsoft.com/office/drawing/2014/main" id="{810859AF-BE0D-21CE-80C9-295951D0BBE6}"/>
                </a:ext>
              </a:extLst>
            </p:cNvPr>
            <p:cNvSpPr/>
            <p:nvPr/>
          </p:nvSpPr>
          <p:spPr bwMode="auto">
            <a:xfrm>
              <a:off x="7751172" y="2507645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7197B4FC-A331-6810-1C14-4FDACE9E9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5232" y="2576956"/>
              <a:ext cx="964309" cy="307090"/>
            </a:xfrm>
            <a:prstGeom prst="rect">
              <a:avLst/>
            </a:prstGeom>
          </p:spPr>
        </p:pic>
      </p:grpSp>
      <p:sp>
        <p:nvSpPr>
          <p:cNvPr id="49" name="모서리가 둥근 직사각형 61">
            <a:extLst>
              <a:ext uri="{FF2B5EF4-FFF2-40B4-BE49-F238E27FC236}">
                <a16:creationId xmlns:a16="http://schemas.microsoft.com/office/drawing/2014/main" id="{856AD6FF-E0FD-910C-144B-6A76BACA5276}"/>
              </a:ext>
            </a:extLst>
          </p:cNvPr>
          <p:cNvSpPr/>
          <p:nvPr/>
        </p:nvSpPr>
        <p:spPr bwMode="auto">
          <a:xfrm>
            <a:off x="896284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466FE133-E4AC-BA9F-51DC-A8CF8A015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7" y="2951834"/>
            <a:ext cx="969454" cy="390956"/>
          </a:xfrm>
          <a:prstGeom prst="rect">
            <a:avLst/>
          </a:prstGeom>
        </p:spPr>
      </p:pic>
      <p:sp>
        <p:nvSpPr>
          <p:cNvPr id="51" name="모서리가 둥근 직사각형 61">
            <a:extLst>
              <a:ext uri="{FF2B5EF4-FFF2-40B4-BE49-F238E27FC236}">
                <a16:creationId xmlns:a16="http://schemas.microsoft.com/office/drawing/2014/main" id="{1B3870E9-4437-9CDA-F149-A072ED72B791}"/>
              </a:ext>
            </a:extLst>
          </p:cNvPr>
          <p:cNvSpPr/>
          <p:nvPr/>
        </p:nvSpPr>
        <p:spPr bwMode="auto">
          <a:xfrm>
            <a:off x="3608028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9ACC682A-5914-8A89-8AD4-A775D3602B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57" y="2943814"/>
            <a:ext cx="809653" cy="398826"/>
          </a:xfrm>
          <a:prstGeom prst="rect">
            <a:avLst/>
          </a:prstGeom>
        </p:spPr>
      </p:pic>
      <p:sp>
        <p:nvSpPr>
          <p:cNvPr id="53" name="모서리가 둥근 직사각형 61">
            <a:extLst>
              <a:ext uri="{FF2B5EF4-FFF2-40B4-BE49-F238E27FC236}">
                <a16:creationId xmlns:a16="http://schemas.microsoft.com/office/drawing/2014/main" id="{133E7CCC-83F5-3C34-4218-1CE7F959DEF2}"/>
              </a:ext>
            </a:extLst>
          </p:cNvPr>
          <p:cNvSpPr/>
          <p:nvPr/>
        </p:nvSpPr>
        <p:spPr bwMode="auto">
          <a:xfrm>
            <a:off x="6319772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32D9B994-FF95-41E9-C3DF-9BDE917BC58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1" y="2996316"/>
            <a:ext cx="1163866" cy="298841"/>
          </a:xfrm>
          <a:prstGeom prst="rect">
            <a:avLst/>
          </a:prstGeom>
        </p:spPr>
      </p:pic>
      <p:sp>
        <p:nvSpPr>
          <p:cNvPr id="45" name="모서리가 둥근 직사각형 61">
            <a:extLst>
              <a:ext uri="{FF2B5EF4-FFF2-40B4-BE49-F238E27FC236}">
                <a16:creationId xmlns:a16="http://schemas.microsoft.com/office/drawing/2014/main" id="{742F70BD-3067-39B6-E799-5E50D7081B6D}"/>
              </a:ext>
            </a:extLst>
          </p:cNvPr>
          <p:cNvSpPr/>
          <p:nvPr/>
        </p:nvSpPr>
        <p:spPr bwMode="auto">
          <a:xfrm>
            <a:off x="6324922" y="3436176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0" name="모서리가 둥근 직사각형 61">
            <a:extLst>
              <a:ext uri="{FF2B5EF4-FFF2-40B4-BE49-F238E27FC236}">
                <a16:creationId xmlns:a16="http://schemas.microsoft.com/office/drawing/2014/main" id="{4F93D40D-D3C4-56DD-DA1C-C7033CD8E1FF}"/>
              </a:ext>
            </a:extLst>
          </p:cNvPr>
          <p:cNvSpPr/>
          <p:nvPr/>
        </p:nvSpPr>
        <p:spPr bwMode="auto">
          <a:xfrm>
            <a:off x="2252156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9E2CA3A3-9A89-E7FB-80BF-405994E4F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70" y="3023520"/>
            <a:ext cx="766211" cy="247582"/>
          </a:xfrm>
          <a:prstGeom prst="rect">
            <a:avLst/>
          </a:prstGeom>
        </p:spPr>
      </p:pic>
      <p:sp>
        <p:nvSpPr>
          <p:cNvPr id="46" name="모서리가 둥근 직사각형 61">
            <a:extLst>
              <a:ext uri="{FF2B5EF4-FFF2-40B4-BE49-F238E27FC236}">
                <a16:creationId xmlns:a16="http://schemas.microsoft.com/office/drawing/2014/main" id="{0F78DFD5-EED7-97B4-AA1B-308B1FC00EED}"/>
              </a:ext>
            </a:extLst>
          </p:cNvPr>
          <p:cNvSpPr/>
          <p:nvPr/>
        </p:nvSpPr>
        <p:spPr bwMode="auto">
          <a:xfrm>
            <a:off x="7675644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A09D76B2-4798-18CC-D683-09949BB65A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87" y="2992742"/>
            <a:ext cx="929836" cy="276747"/>
          </a:xfrm>
          <a:prstGeom prst="rect">
            <a:avLst/>
          </a:prstGeom>
        </p:spPr>
      </p:pic>
      <p:sp>
        <p:nvSpPr>
          <p:cNvPr id="48" name="모서리가 둥근 직사각형 61">
            <a:extLst>
              <a:ext uri="{FF2B5EF4-FFF2-40B4-BE49-F238E27FC236}">
                <a16:creationId xmlns:a16="http://schemas.microsoft.com/office/drawing/2014/main" id="{EA60599D-528D-B406-36C5-25AC68A4B5FD}"/>
              </a:ext>
            </a:extLst>
          </p:cNvPr>
          <p:cNvSpPr/>
          <p:nvPr/>
        </p:nvSpPr>
        <p:spPr bwMode="auto">
          <a:xfrm>
            <a:off x="10387386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4D93D38D-FCCE-1FE7-F175-A3D2010322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06" y="3018856"/>
            <a:ext cx="1029433" cy="275518"/>
          </a:xfrm>
          <a:prstGeom prst="rect">
            <a:avLst/>
          </a:prstGeom>
        </p:spPr>
      </p:pic>
      <p:sp>
        <p:nvSpPr>
          <p:cNvPr id="47" name="모서리가 둥근 직사각형 61">
            <a:extLst>
              <a:ext uri="{FF2B5EF4-FFF2-40B4-BE49-F238E27FC236}">
                <a16:creationId xmlns:a16="http://schemas.microsoft.com/office/drawing/2014/main" id="{39ECE93B-9DDA-E6D9-7767-EBD6609ABD4A}"/>
              </a:ext>
            </a:extLst>
          </p:cNvPr>
          <p:cNvSpPr/>
          <p:nvPr/>
        </p:nvSpPr>
        <p:spPr bwMode="auto">
          <a:xfrm>
            <a:off x="9031516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1D37EE3A-71E7-7537-0F87-92191641A2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75" y="2987003"/>
            <a:ext cx="1023186" cy="282485"/>
          </a:xfrm>
          <a:prstGeom prst="rect">
            <a:avLst/>
          </a:prstGeom>
        </p:spPr>
      </p:pic>
      <p:sp>
        <p:nvSpPr>
          <p:cNvPr id="62" name="모서리가 둥근 직사각형 61">
            <a:extLst>
              <a:ext uri="{FF2B5EF4-FFF2-40B4-BE49-F238E27FC236}">
                <a16:creationId xmlns:a16="http://schemas.microsoft.com/office/drawing/2014/main" id="{869F5B84-888A-7C55-CC8F-664F62BC370E}"/>
              </a:ext>
            </a:extLst>
          </p:cNvPr>
          <p:cNvSpPr/>
          <p:nvPr/>
        </p:nvSpPr>
        <p:spPr bwMode="auto">
          <a:xfrm>
            <a:off x="9034009" y="3436176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302459EC-BF24-CA5A-19EF-2A0469A2040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53" y="3484902"/>
            <a:ext cx="1125736" cy="376351"/>
          </a:xfrm>
          <a:prstGeom prst="rect">
            <a:avLst/>
          </a:prstGeom>
        </p:spPr>
      </p:pic>
      <p:sp>
        <p:nvSpPr>
          <p:cNvPr id="63" name="모서리가 둥근 직사각형 61">
            <a:extLst>
              <a:ext uri="{FF2B5EF4-FFF2-40B4-BE49-F238E27FC236}">
                <a16:creationId xmlns:a16="http://schemas.microsoft.com/office/drawing/2014/main" id="{0CAACDDC-F7BB-7041-BCCC-7CE6EA4C042E}"/>
              </a:ext>
            </a:extLst>
          </p:cNvPr>
          <p:cNvSpPr/>
          <p:nvPr/>
        </p:nvSpPr>
        <p:spPr bwMode="auto">
          <a:xfrm>
            <a:off x="900083" y="3436176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21D385A2-FDFB-1DE9-A914-6D4EA9969D9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1" y="3518842"/>
            <a:ext cx="916275" cy="350362"/>
          </a:xfrm>
          <a:prstGeom prst="rect">
            <a:avLst/>
          </a:prstGeom>
        </p:spPr>
      </p:pic>
      <p:sp>
        <p:nvSpPr>
          <p:cNvPr id="52" name="모서리가 둥근 직사각형 61">
            <a:extLst>
              <a:ext uri="{FF2B5EF4-FFF2-40B4-BE49-F238E27FC236}">
                <a16:creationId xmlns:a16="http://schemas.microsoft.com/office/drawing/2014/main" id="{73ADD794-5514-FA28-0207-5D80D9A8EFF8}"/>
              </a:ext>
            </a:extLst>
          </p:cNvPr>
          <p:cNvSpPr/>
          <p:nvPr/>
        </p:nvSpPr>
        <p:spPr bwMode="auto">
          <a:xfrm>
            <a:off x="4963900" y="2924671"/>
            <a:ext cx="122602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347028CE-9D5E-99B5-0EDE-E88519FE8FF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91" y="2974268"/>
            <a:ext cx="1024547" cy="350387"/>
          </a:xfrm>
          <a:prstGeom prst="rect">
            <a:avLst/>
          </a:prstGeom>
        </p:spPr>
      </p:pic>
      <p:sp>
        <p:nvSpPr>
          <p:cNvPr id="67" name="모서리가 둥근 직사각형 61">
            <a:extLst>
              <a:ext uri="{FF2B5EF4-FFF2-40B4-BE49-F238E27FC236}">
                <a16:creationId xmlns:a16="http://schemas.microsoft.com/office/drawing/2014/main" id="{3A3C002A-381F-0B4C-F39C-0A5F09C6B67A}"/>
              </a:ext>
            </a:extLst>
          </p:cNvPr>
          <p:cNvSpPr/>
          <p:nvPr/>
        </p:nvSpPr>
        <p:spPr bwMode="auto">
          <a:xfrm>
            <a:off x="2228319" y="3436176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01E2065C-CF36-1A98-1EBF-98AC8F072EC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8" y="3521800"/>
            <a:ext cx="1020973" cy="341510"/>
          </a:xfrm>
          <a:prstGeom prst="rect">
            <a:avLst/>
          </a:prstGeom>
        </p:spPr>
      </p:pic>
      <p:sp>
        <p:nvSpPr>
          <p:cNvPr id="69" name="모서리가 둥근 직사각형 61">
            <a:extLst>
              <a:ext uri="{FF2B5EF4-FFF2-40B4-BE49-F238E27FC236}">
                <a16:creationId xmlns:a16="http://schemas.microsoft.com/office/drawing/2014/main" id="{3B22F03A-F28D-4352-E1C5-2D716FCDDD50}"/>
              </a:ext>
            </a:extLst>
          </p:cNvPr>
          <p:cNvSpPr/>
          <p:nvPr/>
        </p:nvSpPr>
        <p:spPr bwMode="auto">
          <a:xfrm>
            <a:off x="3608949" y="3436176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5A6533F1-7381-B078-E136-8DD8A709F66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6" y="3542226"/>
            <a:ext cx="1173792" cy="242491"/>
          </a:xfrm>
          <a:prstGeom prst="rect">
            <a:avLst/>
          </a:prstGeom>
        </p:spPr>
      </p:pic>
      <p:sp>
        <p:nvSpPr>
          <p:cNvPr id="39" name="모서리가 둥근 직사각형 61">
            <a:extLst>
              <a:ext uri="{FF2B5EF4-FFF2-40B4-BE49-F238E27FC236}">
                <a16:creationId xmlns:a16="http://schemas.microsoft.com/office/drawing/2014/main" id="{88E8B184-98FD-E7ED-37EF-29FFE203C8EB}"/>
              </a:ext>
            </a:extLst>
          </p:cNvPr>
          <p:cNvSpPr/>
          <p:nvPr/>
        </p:nvSpPr>
        <p:spPr bwMode="auto">
          <a:xfrm>
            <a:off x="4958864" y="3436176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4" name="그림 43" descr="그리기이(가) 표시된 사진&#10;&#10;자동 생성된 설명">
            <a:extLst>
              <a:ext uri="{FF2B5EF4-FFF2-40B4-BE49-F238E27FC236}">
                <a16:creationId xmlns:a16="http://schemas.microsoft.com/office/drawing/2014/main" id="{4E4E9B96-E06A-F453-3C67-9B6C246C807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00" y="3488446"/>
            <a:ext cx="898956" cy="335782"/>
          </a:xfrm>
          <a:prstGeom prst="rect">
            <a:avLst/>
          </a:prstGeom>
        </p:spPr>
      </p:pic>
      <p:sp>
        <p:nvSpPr>
          <p:cNvPr id="71" name="모서리가 둥근 직사각형 61">
            <a:extLst>
              <a:ext uri="{FF2B5EF4-FFF2-40B4-BE49-F238E27FC236}">
                <a16:creationId xmlns:a16="http://schemas.microsoft.com/office/drawing/2014/main" id="{DC9C0A67-297F-9D62-4EA8-A52943F7E021}"/>
              </a:ext>
            </a:extLst>
          </p:cNvPr>
          <p:cNvSpPr/>
          <p:nvPr/>
        </p:nvSpPr>
        <p:spPr bwMode="auto">
          <a:xfrm>
            <a:off x="7667951" y="3436176"/>
            <a:ext cx="1252226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D764F71-61C9-01B7-5EFA-0410733B470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4" y="3507027"/>
            <a:ext cx="1137541" cy="348359"/>
          </a:xfrm>
          <a:prstGeom prst="rect">
            <a:avLst/>
          </a:prstGeom>
        </p:spPr>
      </p:pic>
      <p:sp>
        <p:nvSpPr>
          <p:cNvPr id="88" name="모서리가 둥근 직사각형 61">
            <a:extLst>
              <a:ext uri="{FF2B5EF4-FFF2-40B4-BE49-F238E27FC236}">
                <a16:creationId xmlns:a16="http://schemas.microsoft.com/office/drawing/2014/main" id="{D042EDD8-54B3-3B41-5402-316BA60247DF}"/>
              </a:ext>
            </a:extLst>
          </p:cNvPr>
          <p:cNvSpPr/>
          <p:nvPr/>
        </p:nvSpPr>
        <p:spPr bwMode="auto">
          <a:xfrm>
            <a:off x="3602526" y="5749313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4" name="그림 93" descr="클립아트이(가) 표시된 사진&#10;&#10;매우 높은 신뢰도로 생성된 설명">
            <a:extLst>
              <a:ext uri="{FF2B5EF4-FFF2-40B4-BE49-F238E27FC236}">
                <a16:creationId xmlns:a16="http://schemas.microsoft.com/office/drawing/2014/main" id="{F63D76C7-FD11-B4FD-3AAC-6B60FF1C852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92" y="5833766"/>
            <a:ext cx="924320" cy="311154"/>
          </a:xfrm>
          <a:prstGeom prst="rect">
            <a:avLst/>
          </a:prstGeom>
        </p:spPr>
      </p:pic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20A96914-361C-2ABD-4CFC-E5D5AEDBD9F4}"/>
              </a:ext>
            </a:extLst>
          </p:cNvPr>
          <p:cNvGrpSpPr/>
          <p:nvPr/>
        </p:nvGrpSpPr>
        <p:grpSpPr>
          <a:xfrm>
            <a:off x="2244960" y="5749313"/>
            <a:ext cx="1226028" cy="431159"/>
            <a:chOff x="3946732" y="6423294"/>
            <a:chExt cx="1335423" cy="431159"/>
          </a:xfrm>
        </p:grpSpPr>
        <p:sp>
          <p:nvSpPr>
            <p:cNvPr id="73" name="모서리가 둥근 직사각형 61">
              <a:extLst>
                <a:ext uri="{FF2B5EF4-FFF2-40B4-BE49-F238E27FC236}">
                  <a16:creationId xmlns:a16="http://schemas.microsoft.com/office/drawing/2014/main" id="{6D1C8AA3-1DCC-8F4B-D816-DCE0FDF7E7B6}"/>
                </a:ext>
              </a:extLst>
            </p:cNvPr>
            <p:cNvSpPr/>
            <p:nvPr/>
          </p:nvSpPr>
          <p:spPr bwMode="auto">
            <a:xfrm>
              <a:off x="3946732" y="6423294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id="{D455D9B6-2F90-B61A-CB1C-F60A1CD4B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882" y="6451507"/>
              <a:ext cx="1019988" cy="369231"/>
            </a:xfrm>
            <a:prstGeom prst="rect">
              <a:avLst/>
            </a:prstGeom>
          </p:spPr>
        </p:pic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749B9E14-8C68-2FF2-4FF0-ED1FF0B69B1D}"/>
              </a:ext>
            </a:extLst>
          </p:cNvPr>
          <p:cNvGrpSpPr/>
          <p:nvPr/>
        </p:nvGrpSpPr>
        <p:grpSpPr>
          <a:xfrm>
            <a:off x="887392" y="5749313"/>
            <a:ext cx="1226028" cy="431159"/>
            <a:chOff x="7002241" y="5913637"/>
            <a:chExt cx="1335423" cy="431159"/>
          </a:xfrm>
        </p:grpSpPr>
        <p:sp>
          <p:nvSpPr>
            <p:cNvPr id="78" name="모서리가 둥근 직사각형 61">
              <a:extLst>
                <a:ext uri="{FF2B5EF4-FFF2-40B4-BE49-F238E27FC236}">
                  <a16:creationId xmlns:a16="http://schemas.microsoft.com/office/drawing/2014/main" id="{60939AF5-56B6-9CBA-4D98-76D2ECB4920C}"/>
                </a:ext>
              </a:extLst>
            </p:cNvPr>
            <p:cNvSpPr/>
            <p:nvPr/>
          </p:nvSpPr>
          <p:spPr bwMode="auto">
            <a:xfrm>
              <a:off x="7002241" y="5913637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76D46E7E-E491-39E5-DF8E-478924BBD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22" y="5944634"/>
              <a:ext cx="1131171" cy="364587"/>
            </a:xfrm>
            <a:prstGeom prst="rect">
              <a:avLst/>
            </a:prstGeom>
          </p:spPr>
        </p:pic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19BBB109-AF2A-26CD-60DB-20E13E55A9EF}"/>
              </a:ext>
            </a:extLst>
          </p:cNvPr>
          <p:cNvGrpSpPr/>
          <p:nvPr/>
        </p:nvGrpSpPr>
        <p:grpSpPr>
          <a:xfrm>
            <a:off x="4949401" y="4712114"/>
            <a:ext cx="1226028" cy="431159"/>
            <a:chOff x="5470056" y="4933902"/>
            <a:chExt cx="1335423" cy="431159"/>
          </a:xfrm>
        </p:grpSpPr>
        <p:sp>
          <p:nvSpPr>
            <p:cNvPr id="82" name="모서리가 둥근 직사각형 61">
              <a:extLst>
                <a:ext uri="{FF2B5EF4-FFF2-40B4-BE49-F238E27FC236}">
                  <a16:creationId xmlns:a16="http://schemas.microsoft.com/office/drawing/2014/main" id="{4BED81BB-A02F-9583-2FE9-43BA2BCF127C}"/>
                </a:ext>
              </a:extLst>
            </p:cNvPr>
            <p:cNvSpPr/>
            <p:nvPr/>
          </p:nvSpPr>
          <p:spPr bwMode="auto">
            <a:xfrm>
              <a:off x="5470056" y="4933902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89" name="그림 88" descr="kt sat">
              <a:extLst>
                <a:ext uri="{FF2B5EF4-FFF2-40B4-BE49-F238E27FC236}">
                  <a16:creationId xmlns:a16="http://schemas.microsoft.com/office/drawing/2014/main" id="{B5581588-4712-947D-EE09-C17F0123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73100" y="4999305"/>
              <a:ext cx="942954" cy="300352"/>
            </a:xfrm>
            <a:prstGeom prst="rect">
              <a:avLst/>
            </a:prstGeom>
          </p:spPr>
        </p:pic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CAA622F4-8F0A-13BF-CA5C-84517A66354A}"/>
              </a:ext>
            </a:extLst>
          </p:cNvPr>
          <p:cNvGrpSpPr/>
          <p:nvPr/>
        </p:nvGrpSpPr>
        <p:grpSpPr>
          <a:xfrm>
            <a:off x="2241395" y="4712114"/>
            <a:ext cx="1226028" cy="431159"/>
            <a:chOff x="2423407" y="4933902"/>
            <a:chExt cx="1335423" cy="431159"/>
          </a:xfrm>
        </p:grpSpPr>
        <p:sp>
          <p:nvSpPr>
            <p:cNvPr id="80" name="모서리가 둥근 직사각형 61">
              <a:extLst>
                <a:ext uri="{FF2B5EF4-FFF2-40B4-BE49-F238E27FC236}">
                  <a16:creationId xmlns:a16="http://schemas.microsoft.com/office/drawing/2014/main" id="{55364D1C-7589-6FDC-470D-2234AC3DC47B}"/>
                </a:ext>
              </a:extLst>
            </p:cNvPr>
            <p:cNvSpPr/>
            <p:nvPr/>
          </p:nvSpPr>
          <p:spPr bwMode="auto">
            <a:xfrm>
              <a:off x="2423407" y="4933902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id="{DB018B65-9CF3-0DDF-03F0-23DFCB52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293" y="4984864"/>
              <a:ext cx="724617" cy="373397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B39ACD6-C8CD-05A0-81DC-5AB5A0E337C9}"/>
              </a:ext>
            </a:extLst>
          </p:cNvPr>
          <p:cNvGrpSpPr/>
          <p:nvPr/>
        </p:nvGrpSpPr>
        <p:grpSpPr>
          <a:xfrm>
            <a:off x="6303404" y="4712114"/>
            <a:ext cx="1226028" cy="431159"/>
            <a:chOff x="6303404" y="4712114"/>
            <a:chExt cx="1226028" cy="431159"/>
          </a:xfrm>
        </p:grpSpPr>
        <p:sp>
          <p:nvSpPr>
            <p:cNvPr id="83" name="모서리가 둥근 직사각형 61">
              <a:extLst>
                <a:ext uri="{FF2B5EF4-FFF2-40B4-BE49-F238E27FC236}">
                  <a16:creationId xmlns:a16="http://schemas.microsoft.com/office/drawing/2014/main" id="{D35EECA9-9444-C3A6-77C0-8C1DC08EA113}"/>
                </a:ext>
              </a:extLst>
            </p:cNvPr>
            <p:cNvSpPr/>
            <p:nvPr/>
          </p:nvSpPr>
          <p:spPr bwMode="auto">
            <a:xfrm>
              <a:off x="6303404" y="4712114"/>
              <a:ext cx="1226028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F2FF7A7F-A300-DDC2-A277-4649D186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220" y="4755055"/>
              <a:ext cx="951031" cy="373250"/>
            </a:xfrm>
            <a:prstGeom prst="rect">
              <a:avLst/>
            </a:prstGeom>
          </p:spPr>
        </p:pic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0A9A8799-C2EE-C47B-F724-05A457C6655F}"/>
              </a:ext>
            </a:extLst>
          </p:cNvPr>
          <p:cNvGrpSpPr/>
          <p:nvPr/>
        </p:nvGrpSpPr>
        <p:grpSpPr>
          <a:xfrm>
            <a:off x="9011410" y="4712114"/>
            <a:ext cx="1226028" cy="431159"/>
            <a:chOff x="900083" y="5424819"/>
            <a:chExt cx="1335423" cy="431159"/>
          </a:xfrm>
        </p:grpSpPr>
        <p:sp>
          <p:nvSpPr>
            <p:cNvPr id="84" name="모서리가 둥근 직사각형 61">
              <a:extLst>
                <a:ext uri="{FF2B5EF4-FFF2-40B4-BE49-F238E27FC236}">
                  <a16:creationId xmlns:a16="http://schemas.microsoft.com/office/drawing/2014/main" id="{8CA6CD10-865F-5755-CCED-9899D4D7F1A5}"/>
                </a:ext>
              </a:extLst>
            </p:cNvPr>
            <p:cNvSpPr/>
            <p:nvPr/>
          </p:nvSpPr>
          <p:spPr bwMode="auto">
            <a:xfrm>
              <a:off x="900083" y="5424819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4DF76FEC-F2FE-F07A-5B90-236D09F1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77" y="5503829"/>
              <a:ext cx="584312" cy="276109"/>
            </a:xfrm>
            <a:prstGeom prst="rect">
              <a:avLst/>
            </a:prstGeom>
          </p:spPr>
        </p:pic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7DA7594A-9E09-54A9-8A15-F998DA96AF81}"/>
              </a:ext>
            </a:extLst>
          </p:cNvPr>
          <p:cNvGrpSpPr/>
          <p:nvPr/>
        </p:nvGrpSpPr>
        <p:grpSpPr>
          <a:xfrm>
            <a:off x="10365415" y="4712114"/>
            <a:ext cx="1226028" cy="431159"/>
            <a:chOff x="3946732" y="5424819"/>
            <a:chExt cx="1335423" cy="431159"/>
          </a:xfrm>
        </p:grpSpPr>
        <p:sp>
          <p:nvSpPr>
            <p:cNvPr id="86" name="모서리가 둥근 직사각형 61">
              <a:extLst>
                <a:ext uri="{FF2B5EF4-FFF2-40B4-BE49-F238E27FC236}">
                  <a16:creationId xmlns:a16="http://schemas.microsoft.com/office/drawing/2014/main" id="{B75D41BA-9E82-627F-5B99-E5C1683318D7}"/>
                </a:ext>
              </a:extLst>
            </p:cNvPr>
            <p:cNvSpPr/>
            <p:nvPr/>
          </p:nvSpPr>
          <p:spPr bwMode="auto">
            <a:xfrm>
              <a:off x="3946732" y="5424819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6FC9ECCD-808D-4AC0-9E21-8A7308FA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39" y="5453383"/>
              <a:ext cx="950823" cy="370310"/>
            </a:xfrm>
            <a:prstGeom prst="rect">
              <a:avLst/>
            </a:prstGeom>
          </p:spPr>
        </p:pic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id="{4D339612-E3AF-6137-C999-E3AA08EC34D0}"/>
              </a:ext>
            </a:extLst>
          </p:cNvPr>
          <p:cNvGrpSpPr/>
          <p:nvPr/>
        </p:nvGrpSpPr>
        <p:grpSpPr>
          <a:xfrm>
            <a:off x="3595398" y="4712114"/>
            <a:ext cx="1226028" cy="431159"/>
            <a:chOff x="3946732" y="4933902"/>
            <a:chExt cx="1335423" cy="431159"/>
          </a:xfrm>
        </p:grpSpPr>
        <p:sp>
          <p:nvSpPr>
            <p:cNvPr id="81" name="모서리가 둥근 직사각형 61">
              <a:extLst>
                <a:ext uri="{FF2B5EF4-FFF2-40B4-BE49-F238E27FC236}">
                  <a16:creationId xmlns:a16="http://schemas.microsoft.com/office/drawing/2014/main" id="{AA25E4C9-D22E-EB9C-6DB0-05C6AA7BB3DC}"/>
                </a:ext>
              </a:extLst>
            </p:cNvPr>
            <p:cNvSpPr/>
            <p:nvPr/>
          </p:nvSpPr>
          <p:spPr bwMode="auto">
            <a:xfrm>
              <a:off x="3946732" y="4933902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B38A64BC-488C-4EA8-A1AA-53A27B4A8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217" y="5028457"/>
              <a:ext cx="625683" cy="243843"/>
            </a:xfrm>
            <a:prstGeom prst="rect">
              <a:avLst/>
            </a:prstGeom>
          </p:spPr>
        </p:pic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728D0108-77FB-D432-9D20-5113D8A9F398}"/>
              </a:ext>
            </a:extLst>
          </p:cNvPr>
          <p:cNvGrpSpPr/>
          <p:nvPr/>
        </p:nvGrpSpPr>
        <p:grpSpPr>
          <a:xfrm>
            <a:off x="887392" y="4712114"/>
            <a:ext cx="1226028" cy="431159"/>
            <a:chOff x="900083" y="4933902"/>
            <a:chExt cx="1335423" cy="431159"/>
          </a:xfrm>
        </p:grpSpPr>
        <p:sp>
          <p:nvSpPr>
            <p:cNvPr id="79" name="모서리가 둥근 직사각형 61">
              <a:extLst>
                <a:ext uri="{FF2B5EF4-FFF2-40B4-BE49-F238E27FC236}">
                  <a16:creationId xmlns:a16="http://schemas.microsoft.com/office/drawing/2014/main" id="{8633B0C6-5763-BE37-DB35-791E94AC1D87}"/>
                </a:ext>
              </a:extLst>
            </p:cNvPr>
            <p:cNvSpPr/>
            <p:nvPr/>
          </p:nvSpPr>
          <p:spPr bwMode="auto">
            <a:xfrm>
              <a:off x="900083" y="4933902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62DF3BE0-AFF9-5518-DEF3-4F471B09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250" y="4981136"/>
              <a:ext cx="483880" cy="340199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2083893-00B5-B282-0949-D02BAE72A3B3}"/>
              </a:ext>
            </a:extLst>
          </p:cNvPr>
          <p:cNvGrpSpPr/>
          <p:nvPr/>
        </p:nvGrpSpPr>
        <p:grpSpPr>
          <a:xfrm>
            <a:off x="7657407" y="4712114"/>
            <a:ext cx="1226028" cy="431159"/>
            <a:chOff x="7657407" y="4712114"/>
            <a:chExt cx="1226028" cy="431159"/>
          </a:xfrm>
        </p:grpSpPr>
        <p:sp>
          <p:nvSpPr>
            <p:cNvPr id="87" name="모서리가 둥근 직사각형 61">
              <a:extLst>
                <a:ext uri="{FF2B5EF4-FFF2-40B4-BE49-F238E27FC236}">
                  <a16:creationId xmlns:a16="http://schemas.microsoft.com/office/drawing/2014/main" id="{A56BB1A7-FA78-2EF5-88B4-5EFF8EF72AFA}"/>
                </a:ext>
              </a:extLst>
            </p:cNvPr>
            <p:cNvSpPr/>
            <p:nvPr/>
          </p:nvSpPr>
          <p:spPr bwMode="auto">
            <a:xfrm>
              <a:off x="7657407" y="4712114"/>
              <a:ext cx="1226028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08" name="그림 107" descr="그리기, 음식이(가) 표시된 사진&#10;&#10;자동 생성된 설명">
              <a:extLst>
                <a:ext uri="{FF2B5EF4-FFF2-40B4-BE49-F238E27FC236}">
                  <a16:creationId xmlns:a16="http://schemas.microsoft.com/office/drawing/2014/main" id="{8C1E2D4D-7D12-F8A9-81D2-1D7206B9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729" y="4797374"/>
              <a:ext cx="1157885" cy="315574"/>
            </a:xfrm>
            <a:prstGeom prst="rect">
              <a:avLst/>
            </a:prstGeom>
          </p:spPr>
        </p:pic>
      </p:grpSp>
      <p:sp>
        <p:nvSpPr>
          <p:cNvPr id="75" name="모서리가 둥근 직사각형 61">
            <a:extLst>
              <a:ext uri="{FF2B5EF4-FFF2-40B4-BE49-F238E27FC236}">
                <a16:creationId xmlns:a16="http://schemas.microsoft.com/office/drawing/2014/main" id="{FB10B017-BA2E-1EFA-43A5-BD6C89C81B6E}"/>
              </a:ext>
            </a:extLst>
          </p:cNvPr>
          <p:cNvSpPr/>
          <p:nvPr/>
        </p:nvSpPr>
        <p:spPr bwMode="auto">
          <a:xfrm>
            <a:off x="10385390" y="5212581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id="{E83552C2-5FDF-8CDA-2590-F6DC93AE7C6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14" y="5319461"/>
            <a:ext cx="1160907" cy="288647"/>
          </a:xfrm>
          <a:prstGeom prst="rect">
            <a:avLst/>
          </a:prstGeom>
        </p:spPr>
      </p:pic>
      <p:sp>
        <p:nvSpPr>
          <p:cNvPr id="179" name="모서리가 둥근 직사각형 61">
            <a:extLst>
              <a:ext uri="{FF2B5EF4-FFF2-40B4-BE49-F238E27FC236}">
                <a16:creationId xmlns:a16="http://schemas.microsoft.com/office/drawing/2014/main" id="{7299C87D-816C-9665-6223-497768036812}"/>
              </a:ext>
            </a:extLst>
          </p:cNvPr>
          <p:cNvSpPr/>
          <p:nvPr/>
        </p:nvSpPr>
        <p:spPr bwMode="auto">
          <a:xfrm>
            <a:off x="9036276" y="5749313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BF3B088A-9080-F09B-BAF3-97B937992F7B}"/>
              </a:ext>
            </a:extLst>
          </p:cNvPr>
          <p:cNvGrpSpPr/>
          <p:nvPr/>
        </p:nvGrpSpPr>
        <p:grpSpPr>
          <a:xfrm>
            <a:off x="887392" y="5212581"/>
            <a:ext cx="1226028" cy="431159"/>
            <a:chOff x="2423407" y="5424819"/>
            <a:chExt cx="1335423" cy="431159"/>
          </a:xfrm>
        </p:grpSpPr>
        <p:sp>
          <p:nvSpPr>
            <p:cNvPr id="85" name="모서리가 둥근 직사각형 61">
              <a:extLst>
                <a:ext uri="{FF2B5EF4-FFF2-40B4-BE49-F238E27FC236}">
                  <a16:creationId xmlns:a16="http://schemas.microsoft.com/office/drawing/2014/main" id="{C60377C5-0CFC-316A-10C9-F9639676299E}"/>
                </a:ext>
              </a:extLst>
            </p:cNvPr>
            <p:cNvSpPr/>
            <p:nvPr/>
          </p:nvSpPr>
          <p:spPr bwMode="auto">
            <a:xfrm>
              <a:off x="2423407" y="5424819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BA72908E-2B48-B3D5-56A7-D55D37443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92" y="5463726"/>
              <a:ext cx="833740" cy="371933"/>
            </a:xfrm>
            <a:prstGeom prst="rect">
              <a:avLst/>
            </a:prstGeom>
          </p:spPr>
        </p:pic>
      </p:grpSp>
      <p:sp>
        <p:nvSpPr>
          <p:cNvPr id="76" name="모서리가 둥근 직사각형 61">
            <a:extLst>
              <a:ext uri="{FF2B5EF4-FFF2-40B4-BE49-F238E27FC236}">
                <a16:creationId xmlns:a16="http://schemas.microsoft.com/office/drawing/2014/main" id="{8E89F134-34F1-648B-64A8-797703D55834}"/>
              </a:ext>
            </a:extLst>
          </p:cNvPr>
          <p:cNvSpPr/>
          <p:nvPr/>
        </p:nvSpPr>
        <p:spPr bwMode="auto">
          <a:xfrm>
            <a:off x="6314820" y="5212581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CB34721E-236F-E82E-96BB-919B67ADE9B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32" y="5267465"/>
            <a:ext cx="968672" cy="342504"/>
          </a:xfrm>
          <a:prstGeom prst="rect">
            <a:avLst/>
          </a:prstGeom>
        </p:spPr>
      </p:pic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8A955A32-6DEC-570B-C800-044E2FA63400}"/>
              </a:ext>
            </a:extLst>
          </p:cNvPr>
          <p:cNvGrpSpPr/>
          <p:nvPr/>
        </p:nvGrpSpPr>
        <p:grpSpPr>
          <a:xfrm>
            <a:off x="2244249" y="5212581"/>
            <a:ext cx="1226028" cy="431159"/>
            <a:chOff x="900083" y="5913637"/>
            <a:chExt cx="1335423" cy="431159"/>
          </a:xfrm>
        </p:grpSpPr>
        <p:sp>
          <p:nvSpPr>
            <p:cNvPr id="74" name="모서리가 둥근 직사각형 61">
              <a:extLst>
                <a:ext uri="{FF2B5EF4-FFF2-40B4-BE49-F238E27FC236}">
                  <a16:creationId xmlns:a16="http://schemas.microsoft.com/office/drawing/2014/main" id="{35D449F6-23C7-3951-9C3D-AA6DA0805045}"/>
                </a:ext>
              </a:extLst>
            </p:cNvPr>
            <p:cNvSpPr/>
            <p:nvPr/>
          </p:nvSpPr>
          <p:spPr bwMode="auto">
            <a:xfrm>
              <a:off x="900083" y="5913637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87DEBC78-81A1-1249-CCC2-FB8FF964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28" y="5984658"/>
              <a:ext cx="1270333" cy="306589"/>
            </a:xfrm>
            <a:prstGeom prst="rect">
              <a:avLst/>
            </a:prstGeom>
          </p:spPr>
        </p:pic>
      </p:grpSp>
      <p:sp>
        <p:nvSpPr>
          <p:cNvPr id="77" name="모서리가 둥근 직사각형 61">
            <a:extLst>
              <a:ext uri="{FF2B5EF4-FFF2-40B4-BE49-F238E27FC236}">
                <a16:creationId xmlns:a16="http://schemas.microsoft.com/office/drawing/2014/main" id="{C843E6DE-B72C-185B-D079-D558AA1AC0DB}"/>
              </a:ext>
            </a:extLst>
          </p:cNvPr>
          <p:cNvSpPr/>
          <p:nvPr/>
        </p:nvSpPr>
        <p:spPr bwMode="auto">
          <a:xfrm>
            <a:off x="7671677" y="5212581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2" name="그림 101">
            <a:extLst>
              <a:ext uri="{FF2B5EF4-FFF2-40B4-BE49-F238E27FC236}">
                <a16:creationId xmlns:a16="http://schemas.microsoft.com/office/drawing/2014/main" id="{DD1B9318-FAD1-3D31-05B9-9B1E57E6710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62" y="5262787"/>
            <a:ext cx="966618" cy="348358"/>
          </a:xfrm>
          <a:prstGeom prst="rect">
            <a:avLst/>
          </a:prstGeom>
        </p:spPr>
      </p:pic>
      <p:sp>
        <p:nvSpPr>
          <p:cNvPr id="177" name="모서리가 둥근 직사각형 61">
            <a:extLst>
              <a:ext uri="{FF2B5EF4-FFF2-40B4-BE49-F238E27FC236}">
                <a16:creationId xmlns:a16="http://schemas.microsoft.com/office/drawing/2014/main" id="{5735DBED-AC23-BF80-E618-534946743244}"/>
              </a:ext>
            </a:extLst>
          </p:cNvPr>
          <p:cNvSpPr/>
          <p:nvPr/>
        </p:nvSpPr>
        <p:spPr bwMode="auto">
          <a:xfrm>
            <a:off x="6322563" y="5749313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43A6DF93-C6FE-DC46-818F-213EBCB75273}"/>
              </a:ext>
            </a:extLst>
          </p:cNvPr>
          <p:cNvGrpSpPr/>
          <p:nvPr/>
        </p:nvGrpSpPr>
        <p:grpSpPr>
          <a:xfrm>
            <a:off x="3601106" y="5212581"/>
            <a:ext cx="1226028" cy="431159"/>
            <a:chOff x="900083" y="6424694"/>
            <a:chExt cx="1335423" cy="431159"/>
          </a:xfrm>
        </p:grpSpPr>
        <p:sp>
          <p:nvSpPr>
            <p:cNvPr id="104" name="모서리가 둥근 직사각형 61">
              <a:extLst>
                <a:ext uri="{FF2B5EF4-FFF2-40B4-BE49-F238E27FC236}">
                  <a16:creationId xmlns:a16="http://schemas.microsoft.com/office/drawing/2014/main" id="{95744DB2-48D7-1229-E7B0-DDB0EBC5571A}"/>
                </a:ext>
              </a:extLst>
            </p:cNvPr>
            <p:cNvSpPr/>
            <p:nvPr/>
          </p:nvSpPr>
          <p:spPr bwMode="auto">
            <a:xfrm>
              <a:off x="900083" y="6424694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46199518-DB11-CBAE-D451-F4E2FDE60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79" y="6442007"/>
              <a:ext cx="920427" cy="380340"/>
            </a:xfrm>
            <a:prstGeom prst="rect">
              <a:avLst/>
            </a:prstGeom>
          </p:spPr>
        </p:pic>
      </p:grpSp>
      <p:sp>
        <p:nvSpPr>
          <p:cNvPr id="106" name="모서리가 둥근 직사각형 61">
            <a:extLst>
              <a:ext uri="{FF2B5EF4-FFF2-40B4-BE49-F238E27FC236}">
                <a16:creationId xmlns:a16="http://schemas.microsoft.com/office/drawing/2014/main" id="{F5C4F879-72B1-EAD5-6BF7-2EBEF5B9EB1E}"/>
              </a:ext>
            </a:extLst>
          </p:cNvPr>
          <p:cNvSpPr/>
          <p:nvPr/>
        </p:nvSpPr>
        <p:spPr bwMode="auto">
          <a:xfrm>
            <a:off x="9028534" y="5212581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7" name="그림 106">
            <a:extLst>
              <a:ext uri="{FF2B5EF4-FFF2-40B4-BE49-F238E27FC236}">
                <a16:creationId xmlns:a16="http://schemas.microsoft.com/office/drawing/2014/main" id="{1A43F12E-6D36-453B-1E2E-370CAA294C6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9224" y="5261152"/>
            <a:ext cx="826899" cy="361225"/>
          </a:xfrm>
          <a:prstGeom prst="rect">
            <a:avLst/>
          </a:prstGeom>
        </p:spPr>
      </p:pic>
      <p:sp>
        <p:nvSpPr>
          <p:cNvPr id="178" name="모서리가 둥근 직사각형 61">
            <a:extLst>
              <a:ext uri="{FF2B5EF4-FFF2-40B4-BE49-F238E27FC236}">
                <a16:creationId xmlns:a16="http://schemas.microsoft.com/office/drawing/2014/main" id="{61A104EB-5D41-0583-305B-1C3150572F01}"/>
              </a:ext>
            </a:extLst>
          </p:cNvPr>
          <p:cNvSpPr/>
          <p:nvPr/>
        </p:nvSpPr>
        <p:spPr bwMode="auto">
          <a:xfrm>
            <a:off x="7679420" y="5749313"/>
            <a:ext cx="1226028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EDB0D79E-E9F3-A79B-E130-791A97B1C76A}"/>
              </a:ext>
            </a:extLst>
          </p:cNvPr>
          <p:cNvGrpSpPr/>
          <p:nvPr/>
        </p:nvGrpSpPr>
        <p:grpSpPr>
          <a:xfrm>
            <a:off x="4957963" y="5212581"/>
            <a:ext cx="1226028" cy="431159"/>
            <a:chOff x="5467157" y="6432200"/>
            <a:chExt cx="1335423" cy="431159"/>
          </a:xfrm>
        </p:grpSpPr>
        <p:sp>
          <p:nvSpPr>
            <p:cNvPr id="109" name="모서리가 둥근 직사각형 61">
              <a:extLst>
                <a:ext uri="{FF2B5EF4-FFF2-40B4-BE49-F238E27FC236}">
                  <a16:creationId xmlns:a16="http://schemas.microsoft.com/office/drawing/2014/main" id="{DBE84B3E-DB2B-E798-E1EE-AA56AF66EBB2}"/>
                </a:ext>
              </a:extLst>
            </p:cNvPr>
            <p:cNvSpPr/>
            <p:nvPr/>
          </p:nvSpPr>
          <p:spPr bwMode="auto">
            <a:xfrm>
              <a:off x="5467157" y="6432200"/>
              <a:ext cx="1335423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10" name="그림 109" descr="텍스트, 클립아트이(가) 표시된 사진&#10;&#10;자동 생성된 설명">
              <a:extLst>
                <a:ext uri="{FF2B5EF4-FFF2-40B4-BE49-F238E27FC236}">
                  <a16:creationId xmlns:a16="http://schemas.microsoft.com/office/drawing/2014/main" id="{8152A7E6-4541-5DDB-3D13-F2534AD15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343" y="6436563"/>
              <a:ext cx="959868" cy="415319"/>
            </a:xfrm>
            <a:prstGeom prst="rect">
              <a:avLst/>
            </a:prstGeom>
          </p:spPr>
        </p:pic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A7855A80-0F90-D164-4186-35284B3D3F3F}"/>
              </a:ext>
            </a:extLst>
          </p:cNvPr>
          <p:cNvSpPr txBox="1"/>
          <p:nvPr/>
        </p:nvSpPr>
        <p:spPr>
          <a:xfrm>
            <a:off x="259803" y="1786849"/>
            <a:ext cx="526499" cy="54448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Bold" panose="00000800000000000000" pitchFamily="50" charset="-127"/>
                <a:ea typeface="KoPubWorldDotum_Pro Bold" panose="00000800000000000000" pitchFamily="50" charset="-127"/>
                <a:cs typeface="KoPubWorldDotum_Pro Bold" panose="00000800000000000000" pitchFamily="50" charset="-127"/>
              </a:rPr>
              <a:t>방송</a:t>
            </a:r>
            <a:endParaRPr lang="en-US" altLang="ko-KR" sz="1500" spc="-30" dirty="0">
              <a:solidFill>
                <a:schemeClr val="tx2"/>
              </a:solidFill>
              <a:latin typeface="KoPubWorldDotum_Pro Bold" panose="00000800000000000000" pitchFamily="50" charset="-127"/>
              <a:ea typeface="KoPubWorldDotum_Pro Bold" panose="00000800000000000000" pitchFamily="50" charset="-127"/>
              <a:cs typeface="KoPubWorldDotum_Pro Bold" panose="00000800000000000000" pitchFamily="50" charset="-127"/>
            </a:endParaRPr>
          </a:p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기관</a:t>
            </a:r>
            <a:endParaRPr lang="en-US" altLang="ko-KR" sz="1500" spc="-30" dirty="0">
              <a:solidFill>
                <a:schemeClr val="tx2"/>
              </a:solidFill>
              <a:latin typeface="KoPubWorldDotum_Pro Light" pitchFamily="2" charset="-127"/>
              <a:ea typeface="KoPubWorldDotum_Pro Light" pitchFamily="2" charset="-127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CFDE185-140A-FA7D-E57E-1DB4B5717714}"/>
              </a:ext>
            </a:extLst>
          </p:cNvPr>
          <p:cNvSpPr txBox="1"/>
          <p:nvPr/>
        </p:nvSpPr>
        <p:spPr>
          <a:xfrm>
            <a:off x="259803" y="3140737"/>
            <a:ext cx="526499" cy="54448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Bold" panose="00000800000000000000" pitchFamily="50" charset="-127"/>
                <a:ea typeface="KoPubWorldDotum_Pro Bold" panose="00000800000000000000" pitchFamily="50" charset="-127"/>
                <a:cs typeface="KoPubWorldDotum_Pro Bold" panose="00000800000000000000" pitchFamily="50" charset="-127"/>
              </a:rPr>
              <a:t>금융</a:t>
            </a:r>
            <a:endParaRPr lang="en-US" altLang="ko-KR" sz="1500" spc="-30" dirty="0">
              <a:solidFill>
                <a:schemeClr val="tx2"/>
              </a:solidFill>
              <a:latin typeface="KoPubWorldDotum_Pro Bold" panose="00000800000000000000" pitchFamily="50" charset="-127"/>
              <a:ea typeface="KoPubWorldDotum_Pro Bold" panose="00000800000000000000" pitchFamily="50" charset="-127"/>
              <a:cs typeface="KoPubWorldDotum_Pro Bold" panose="00000800000000000000" pitchFamily="50" charset="-127"/>
            </a:endParaRPr>
          </a:p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기관</a:t>
            </a:r>
            <a:endParaRPr lang="en-US" altLang="ko-KR" sz="1500" spc="-30" dirty="0">
              <a:solidFill>
                <a:schemeClr val="tx2"/>
              </a:solidFill>
              <a:latin typeface="KoPubWorldDotum_Pro Light" pitchFamily="2" charset="-127"/>
              <a:ea typeface="KoPubWorldDotum_Pro Light" pitchFamily="2" charset="-127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5A13303-4E89-F474-91F8-C87D91FA84BE}"/>
              </a:ext>
            </a:extLst>
          </p:cNvPr>
          <p:cNvSpPr txBox="1"/>
          <p:nvPr/>
        </p:nvSpPr>
        <p:spPr>
          <a:xfrm>
            <a:off x="259803" y="5026636"/>
            <a:ext cx="526499" cy="85254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Bold" panose="00000800000000000000" pitchFamily="50" charset="-127"/>
                <a:ea typeface="KoPubWorldDotum_Pro Bold" panose="00000800000000000000" pitchFamily="50" charset="-127"/>
                <a:cs typeface="KoPubWorldDotum_Pro Bold" panose="00000800000000000000" pitchFamily="50" charset="-127"/>
              </a:rPr>
              <a:t>일반</a:t>
            </a:r>
            <a:endParaRPr lang="en-US" altLang="ko-KR" sz="1500" spc="-30" dirty="0">
              <a:solidFill>
                <a:schemeClr val="tx2"/>
              </a:solidFill>
              <a:latin typeface="KoPubWorldDotum_Pro Bold" panose="00000800000000000000" pitchFamily="50" charset="-127"/>
              <a:ea typeface="KoPubWorldDotum_Pro Bold" panose="00000800000000000000" pitchFamily="50" charset="-127"/>
              <a:cs typeface="KoPubWorldDotum_Pro Bold" panose="00000800000000000000" pitchFamily="50" charset="-127"/>
            </a:endParaRPr>
          </a:p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기업</a:t>
            </a:r>
            <a:endParaRPr lang="en-US" altLang="ko-KR" sz="1500" spc="-30" dirty="0">
              <a:solidFill>
                <a:schemeClr val="tx2"/>
              </a:solidFill>
              <a:latin typeface="KoPubWorldDotum_Pro Light" pitchFamily="2" charset="-127"/>
              <a:ea typeface="KoPubWorldDotum_Pro Light" pitchFamily="2" charset="-127"/>
            </a:endParaRPr>
          </a:p>
          <a:p>
            <a:pPr algn="ctr">
              <a:spcAft>
                <a:spcPts val="400"/>
              </a:spcAft>
            </a:pPr>
            <a:r>
              <a:rPr lang="ko-KR" altLang="en-US" sz="15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기관</a:t>
            </a:r>
            <a:endParaRPr lang="en-US" altLang="ko-KR" sz="1500" spc="-30" dirty="0">
              <a:solidFill>
                <a:schemeClr val="tx2"/>
              </a:solidFill>
              <a:latin typeface="KoPubWorldDotum_Pro Light" pitchFamily="2" charset="-127"/>
              <a:ea typeface="KoPubWorldDotum_Pro Light" pitchFamily="2" charset="-127"/>
            </a:endParaRPr>
          </a:p>
        </p:txBody>
      </p:sp>
      <p:pic>
        <p:nvPicPr>
          <p:cNvPr id="3" name="그림 2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8ADF78CE-D5AB-2FE2-F850-E5DA61E40A6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535806" y="3513193"/>
            <a:ext cx="883043" cy="300554"/>
          </a:xfrm>
          <a:prstGeom prst="rect">
            <a:avLst/>
          </a:prstGeom>
        </p:spPr>
      </p:pic>
      <p:pic>
        <p:nvPicPr>
          <p:cNvPr id="35" name="그림 34" descr="폰트, 그래픽, 로고, 디자인이(가) 표시된 사진&#10;&#10;자동 생성된 설명">
            <a:extLst>
              <a:ext uri="{FF2B5EF4-FFF2-40B4-BE49-F238E27FC236}">
                <a16:creationId xmlns:a16="http://schemas.microsoft.com/office/drawing/2014/main" id="{26C62559-EAB7-2692-0100-594874CB34E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201684" y="5833766"/>
            <a:ext cx="885244" cy="269045"/>
          </a:xfrm>
          <a:prstGeom prst="rect">
            <a:avLst/>
          </a:prstGeom>
        </p:spPr>
      </p:pic>
      <p:pic>
        <p:nvPicPr>
          <p:cNvPr id="37" name="그림 36" descr="폰트, 그래픽, 텍스트, 로고이(가) 표시된 사진&#10;&#10;자동 생성된 설명">
            <a:extLst>
              <a:ext uri="{FF2B5EF4-FFF2-40B4-BE49-F238E27FC236}">
                <a16:creationId xmlns:a16="http://schemas.microsoft.com/office/drawing/2014/main" id="{EE33CA35-465D-9084-872B-3B40C572B368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18449" y="5810154"/>
            <a:ext cx="600201" cy="343777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B92F7FA-484A-6E40-AE77-480125DD007F}"/>
              </a:ext>
            </a:extLst>
          </p:cNvPr>
          <p:cNvGrpSpPr/>
          <p:nvPr/>
        </p:nvGrpSpPr>
        <p:grpSpPr>
          <a:xfrm>
            <a:off x="4965706" y="5749313"/>
            <a:ext cx="1226028" cy="431159"/>
            <a:chOff x="4965706" y="5749313"/>
            <a:chExt cx="1226028" cy="431159"/>
          </a:xfrm>
        </p:grpSpPr>
        <p:sp>
          <p:nvSpPr>
            <p:cNvPr id="176" name="모서리가 둥근 직사각형 61">
              <a:extLst>
                <a:ext uri="{FF2B5EF4-FFF2-40B4-BE49-F238E27FC236}">
                  <a16:creationId xmlns:a16="http://schemas.microsoft.com/office/drawing/2014/main" id="{D3842A2F-9760-DF86-6564-19F148DD57B8}"/>
                </a:ext>
              </a:extLst>
            </p:cNvPr>
            <p:cNvSpPr/>
            <p:nvPr/>
          </p:nvSpPr>
          <p:spPr bwMode="auto">
            <a:xfrm>
              <a:off x="4965706" y="5749313"/>
              <a:ext cx="1226028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11" name="그림 110" descr="폰트, 그래픽, 텍스트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36B9B0E0-C344-DB15-D519-7BBB96D15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5128823" y="5861399"/>
              <a:ext cx="949767" cy="227944"/>
            </a:xfrm>
            <a:prstGeom prst="rect">
              <a:avLst/>
            </a:prstGeom>
          </p:spPr>
        </p:pic>
      </p:grpSp>
      <p:pic>
        <p:nvPicPr>
          <p:cNvPr id="113" name="그림 112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154B60B5-979C-5AF3-44CA-B90DBE6387E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509011" y="5808258"/>
            <a:ext cx="857273" cy="315675"/>
          </a:xfrm>
          <a:prstGeom prst="rect">
            <a:avLst/>
          </a:prstGeom>
        </p:spPr>
      </p:pic>
      <p:pic>
        <p:nvPicPr>
          <p:cNvPr id="163" name="그림 162" descr="폰트, 상징, 로고, 그래픽이(가) 표시된 사진&#10;&#10;자동 생성된 설명">
            <a:extLst>
              <a:ext uri="{FF2B5EF4-FFF2-40B4-BE49-F238E27FC236}">
                <a16:creationId xmlns:a16="http://schemas.microsoft.com/office/drawing/2014/main" id="{90BDAD15-9261-FDF8-9042-B2560A63DFF4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401757" y="3523471"/>
            <a:ext cx="1092002" cy="312001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D11F6D84-D8BB-ED69-3AA6-E09F343F32BA}"/>
              </a:ext>
            </a:extLst>
          </p:cNvPr>
          <p:cNvGrpSpPr/>
          <p:nvPr/>
        </p:nvGrpSpPr>
        <p:grpSpPr>
          <a:xfrm>
            <a:off x="10379422" y="1594613"/>
            <a:ext cx="1226028" cy="431159"/>
            <a:chOff x="10379422" y="1806282"/>
            <a:chExt cx="1226028" cy="431159"/>
          </a:xfrm>
        </p:grpSpPr>
        <p:sp>
          <p:nvSpPr>
            <p:cNvPr id="175" name="모서리가 둥근 직사각형 61">
              <a:extLst>
                <a:ext uri="{FF2B5EF4-FFF2-40B4-BE49-F238E27FC236}">
                  <a16:creationId xmlns:a16="http://schemas.microsoft.com/office/drawing/2014/main" id="{684AF63C-09FC-F4ED-1E70-9286D36951B1}"/>
                </a:ext>
              </a:extLst>
            </p:cNvPr>
            <p:cNvSpPr/>
            <p:nvPr/>
          </p:nvSpPr>
          <p:spPr bwMode="auto">
            <a:xfrm>
              <a:off x="10379422" y="1806282"/>
              <a:ext cx="1226028" cy="431159"/>
            </a:xfrm>
            <a:prstGeom prst="roundRect">
              <a:avLst>
                <a:gd name="adj" fmla="val 479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58DA"/>
                </a:buClr>
                <a:buSzTx/>
                <a:buFont typeface="Wingdings" pitchFamily="2" charset="2"/>
                <a:buChar char="§"/>
                <a:tabLst/>
              </a:pPr>
              <a:endParaRPr kumimoji="1" lang="ko-KR" altLang="en-US" sz="1300" b="0" i="0" u="none" strike="noStrike" cap="none" normalizeH="0" baseline="0">
                <a:ln>
                  <a:noFill/>
                </a:ln>
                <a:solidFill>
                  <a:srgbClr val="29292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74" name="그림 173" descr="폰트, 로고, 그래픽, 상징이(가) 표시된 사진&#10;&#10;자동 생성된 설명">
              <a:extLst>
                <a:ext uri="{FF2B5EF4-FFF2-40B4-BE49-F238E27FC236}">
                  <a16:creationId xmlns:a16="http://schemas.microsoft.com/office/drawing/2014/main" id="{845BCFB5-48C2-F7DA-D787-1E325BD0D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10486803" y="1848190"/>
              <a:ext cx="1011582" cy="380012"/>
            </a:xfrm>
            <a:prstGeom prst="rect">
              <a:avLst/>
            </a:prstGeom>
          </p:spPr>
        </p:pic>
      </p:grpSp>
      <p:sp>
        <p:nvSpPr>
          <p:cNvPr id="185" name="모서리가 둥근 직사각형 61">
            <a:extLst>
              <a:ext uri="{FF2B5EF4-FFF2-40B4-BE49-F238E27FC236}">
                <a16:creationId xmlns:a16="http://schemas.microsoft.com/office/drawing/2014/main" id="{5B88DE03-CA0F-28E6-D1B8-D8EAC1A52CFE}"/>
              </a:ext>
            </a:extLst>
          </p:cNvPr>
          <p:cNvSpPr/>
          <p:nvPr/>
        </p:nvSpPr>
        <p:spPr bwMode="auto">
          <a:xfrm>
            <a:off x="9036200" y="1594613"/>
            <a:ext cx="1213337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86" name="그림 185">
            <a:extLst>
              <a:ext uri="{FF2B5EF4-FFF2-40B4-BE49-F238E27FC236}">
                <a16:creationId xmlns:a16="http://schemas.microsoft.com/office/drawing/2014/main" id="{9F21DDBC-ED27-0B6C-4202-D85FDA23D30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83" y="1639993"/>
            <a:ext cx="492571" cy="331420"/>
          </a:xfrm>
          <a:prstGeom prst="rect">
            <a:avLst/>
          </a:prstGeom>
        </p:spPr>
      </p:pic>
      <p:sp>
        <p:nvSpPr>
          <p:cNvPr id="188" name="모서리가 둥근 직사각형 61">
            <a:extLst>
              <a:ext uri="{FF2B5EF4-FFF2-40B4-BE49-F238E27FC236}">
                <a16:creationId xmlns:a16="http://schemas.microsoft.com/office/drawing/2014/main" id="{56118B7C-6CC3-89CF-3F3A-2692820651AE}"/>
              </a:ext>
            </a:extLst>
          </p:cNvPr>
          <p:cNvSpPr/>
          <p:nvPr/>
        </p:nvSpPr>
        <p:spPr bwMode="auto">
          <a:xfrm>
            <a:off x="7657407" y="1594613"/>
            <a:ext cx="1262770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89" name="그림 188">
            <a:extLst>
              <a:ext uri="{FF2B5EF4-FFF2-40B4-BE49-F238E27FC236}">
                <a16:creationId xmlns:a16="http://schemas.microsoft.com/office/drawing/2014/main" id="{4F179E13-09F8-ED2E-7C00-427931F993A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19" y="1662154"/>
            <a:ext cx="902941" cy="33713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91735DCE-4277-B3CE-ED4B-B04A0BB3293D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306502" y="4070531"/>
            <a:ext cx="1117926" cy="232176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50DDE4AA-5F05-1818-A6AD-C8BB3C7442C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658707" y="2156746"/>
            <a:ext cx="1107343" cy="247358"/>
          </a:xfrm>
          <a:prstGeom prst="rect">
            <a:avLst/>
          </a:prstGeom>
        </p:spPr>
      </p:pic>
      <p:sp>
        <p:nvSpPr>
          <p:cNvPr id="114" name="모서리가 둥근 직사각형 61">
            <a:extLst>
              <a:ext uri="{FF2B5EF4-FFF2-40B4-BE49-F238E27FC236}">
                <a16:creationId xmlns:a16="http://schemas.microsoft.com/office/drawing/2014/main" id="{BE5BB756-7867-9F21-6DA2-0002B5DB2875}"/>
              </a:ext>
            </a:extLst>
          </p:cNvPr>
          <p:cNvSpPr/>
          <p:nvPr/>
        </p:nvSpPr>
        <p:spPr bwMode="auto">
          <a:xfrm>
            <a:off x="900082" y="3961900"/>
            <a:ext cx="1226029" cy="431159"/>
          </a:xfrm>
          <a:prstGeom prst="roundRect">
            <a:avLst>
              <a:gd name="adj" fmla="val 4799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rgbClr val="29292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20" name="그림 119" descr="상징, 그래픽, 로고, 폰트이(가) 표시된 사진&#10;&#10;자동 생성된 설명">
            <a:extLst>
              <a:ext uri="{FF2B5EF4-FFF2-40B4-BE49-F238E27FC236}">
                <a16:creationId xmlns:a16="http://schemas.microsoft.com/office/drawing/2014/main" id="{2806ABB6-0B4D-3348-9485-323AF4BCE1AC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1402" y="3973492"/>
            <a:ext cx="428317" cy="4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E79DDD39-5759-984B-BA1D-8426D7B504FC}"/>
              </a:ext>
            </a:extLst>
          </p:cNvPr>
          <p:cNvGrpSpPr/>
          <p:nvPr/>
        </p:nvGrpSpPr>
        <p:grpSpPr>
          <a:xfrm>
            <a:off x="4030258" y="1930856"/>
            <a:ext cx="4131485" cy="1373453"/>
            <a:chOff x="4030258" y="2812061"/>
            <a:chExt cx="4131485" cy="1373453"/>
          </a:xfrm>
        </p:grpSpPr>
        <p:cxnSp>
          <p:nvCxnSpPr>
            <p:cNvPr id="2" name="직선 연결선 10">
              <a:extLst>
                <a:ext uri="{FF2B5EF4-FFF2-40B4-BE49-F238E27FC236}">
                  <a16:creationId xmlns:a16="http://schemas.microsoft.com/office/drawing/2014/main" id="{ABD4B035-AE76-684D-9A81-30E9A7599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7525" y="3527990"/>
              <a:ext cx="3776950" cy="0"/>
            </a:xfrm>
            <a:prstGeom prst="line">
              <a:avLst/>
            </a:prstGeom>
            <a:ln w="76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B978ED-06C6-A440-BD6D-E2AC1D34B9D5}"/>
                </a:ext>
              </a:extLst>
            </p:cNvPr>
            <p:cNvSpPr txBox="1"/>
            <p:nvPr/>
          </p:nvSpPr>
          <p:spPr>
            <a:xfrm>
              <a:off x="4030258" y="2812061"/>
              <a:ext cx="4131485" cy="4508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kumimoji="1" lang="ko-KR" altLang="en-US" sz="3400" b="1" spc="-120">
                  <a:solidFill>
                    <a:schemeClr val="bg1"/>
                  </a:solidFill>
                  <a:latin typeface="S-Core Dream 7 ExtraBold" panose="020B0503030302020204" pitchFamily="34" charset="-127"/>
                  <a:ea typeface="S-Core Dream 7 ExtraBold" panose="020B0503030302020204" pitchFamily="34" charset="-127"/>
                </a:rPr>
                <a:t>감사합니다</a:t>
              </a:r>
              <a:r>
                <a:rPr kumimoji="1" lang="en-US" altLang="ko-KR" sz="3400" b="1" spc="-120">
                  <a:solidFill>
                    <a:schemeClr val="bg1"/>
                  </a:solidFill>
                  <a:latin typeface="S-Core Dream 7 ExtraBold" panose="020B0503030302020204" pitchFamily="34" charset="-127"/>
                  <a:ea typeface="S-Core Dream 7 ExtraBold" panose="020B0503030302020204" pitchFamily="34" charset="-127"/>
                </a:rPr>
                <a:t>.</a:t>
              </a:r>
              <a:endParaRPr kumimoji="1" lang="en-US" altLang="ko-Kore-KR" sz="3400" spc="-150">
                <a:solidFill>
                  <a:schemeClr val="bg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6A4B80-F17E-0E47-A6F7-226D9120C8F4}"/>
                </a:ext>
              </a:extLst>
            </p:cNvPr>
            <p:cNvSpPr txBox="1"/>
            <p:nvPr/>
          </p:nvSpPr>
          <p:spPr>
            <a:xfrm>
              <a:off x="5273011" y="3776490"/>
              <a:ext cx="1645979" cy="40902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kumimoji="1" lang="ko-KR" altLang="en-US" sz="1900" spc="-50" dirty="0" err="1">
                  <a:solidFill>
                    <a:schemeClr val="bg1"/>
                  </a:solidFill>
                  <a:latin typeface="S-Core Dream 3 Light" panose="020B0303030302020204" pitchFamily="34" charset="-127"/>
                  <a:ea typeface="S-Core Dream 3 Light" panose="020B0303030302020204" pitchFamily="34" charset="-127"/>
                </a:rPr>
                <a:t>커넥스</a:t>
              </a:r>
              <a:r>
                <a:rPr kumimoji="1" lang="ko-KR" altLang="en-US" sz="1900" spc="-50" dirty="0">
                  <a:solidFill>
                    <a:schemeClr val="bg1"/>
                  </a:solidFill>
                  <a:latin typeface="S-Core Dream 3 Light" panose="020B0303030302020204" pitchFamily="34" charset="-127"/>
                  <a:ea typeface="S-Core Dream 3 Light" panose="020B0303030302020204" pitchFamily="34" charset="-127"/>
                </a:rPr>
                <a:t> 회사소개서</a:t>
              </a:r>
              <a:endParaRPr kumimoji="1" lang="en-US" altLang="ko-Kore-KR" sz="1900" spc="-50" dirty="0">
                <a:solidFill>
                  <a:schemeClr val="bg1"/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endParaRPr>
            </a:p>
          </p:txBody>
        </p:sp>
      </p:grp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A9671DE9-D7C5-B544-A0A9-5FAC702A1137}"/>
              </a:ext>
            </a:extLst>
          </p:cNvPr>
          <p:cNvSpPr/>
          <p:nvPr/>
        </p:nvSpPr>
        <p:spPr>
          <a:xfrm>
            <a:off x="4207525" y="3492215"/>
            <a:ext cx="3776950" cy="763901"/>
          </a:xfrm>
          <a:prstGeom prst="roundRect">
            <a:avLst>
              <a:gd name="adj" fmla="val 14744"/>
            </a:avLst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2E33D-8E45-B04A-882D-4F8C41539610}"/>
              </a:ext>
            </a:extLst>
          </p:cNvPr>
          <p:cNvSpPr txBox="1"/>
          <p:nvPr/>
        </p:nvSpPr>
        <p:spPr>
          <a:xfrm>
            <a:off x="4427723" y="3907417"/>
            <a:ext cx="1804693" cy="157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400"/>
              </a:spcAft>
              <a:buClr>
                <a:srgbClr val="4091CF"/>
              </a:buClr>
            </a:pPr>
            <a:r>
              <a:rPr lang="en-US" altLang="ko-KR" sz="1100" spc="-20" dirty="0">
                <a:solidFill>
                  <a:schemeClr val="bg1">
                    <a:alpha val="70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www.iconnex.co.kr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14816-9CAC-B446-B319-EDF1078ECD92}"/>
              </a:ext>
            </a:extLst>
          </p:cNvPr>
          <p:cNvSpPr txBox="1"/>
          <p:nvPr/>
        </p:nvSpPr>
        <p:spPr>
          <a:xfrm>
            <a:off x="6660383" y="3909759"/>
            <a:ext cx="1120573" cy="157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400"/>
              </a:spcAft>
              <a:buClr>
                <a:srgbClr val="4091CF"/>
              </a:buClr>
            </a:pPr>
            <a:r>
              <a:rPr lang="en-US" altLang="ko-KR" sz="1100" spc="-20" dirty="0">
                <a:solidFill>
                  <a:schemeClr val="bg1">
                    <a:alpha val="70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02-2677-4740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CD22E-AFFA-B04E-82D1-27486E3FE279}"/>
              </a:ext>
            </a:extLst>
          </p:cNvPr>
          <p:cNvSpPr txBox="1"/>
          <p:nvPr/>
        </p:nvSpPr>
        <p:spPr>
          <a:xfrm>
            <a:off x="4427723" y="3682973"/>
            <a:ext cx="1804693" cy="157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400"/>
              </a:spcAft>
              <a:buClr>
                <a:srgbClr val="4091CF"/>
              </a:buClr>
            </a:pPr>
            <a:r>
              <a:rPr lang="en-US" altLang="ko-KR" sz="1200" b="1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Website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2E37F-8E1D-5A43-B094-956CDB75FFC1}"/>
              </a:ext>
            </a:extLst>
          </p:cNvPr>
          <p:cNvSpPr txBox="1"/>
          <p:nvPr/>
        </p:nvSpPr>
        <p:spPr>
          <a:xfrm>
            <a:off x="6660383" y="3685315"/>
            <a:ext cx="1120573" cy="157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400"/>
              </a:spcAft>
              <a:buClr>
                <a:srgbClr val="4091CF"/>
              </a:buClr>
            </a:pPr>
            <a:r>
              <a:rPr lang="en-US" altLang="ko-KR" sz="1200" b="1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Contact</a:t>
            </a:r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873CFEDE-C0B8-004B-8336-36750FB41A67}"/>
              </a:ext>
            </a:extLst>
          </p:cNvPr>
          <p:cNvCxnSpPr>
            <a:cxnSpLocks/>
          </p:cNvCxnSpPr>
          <p:nvPr/>
        </p:nvCxnSpPr>
        <p:spPr>
          <a:xfrm>
            <a:off x="6452289" y="3683276"/>
            <a:ext cx="0" cy="3817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9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01625E2-1B89-C741-977A-F7B33A89B863}"/>
              </a:ext>
            </a:extLst>
          </p:cNvPr>
          <p:cNvSpPr/>
          <p:nvPr/>
        </p:nvSpPr>
        <p:spPr>
          <a:xfrm>
            <a:off x="-14990" y="2732578"/>
            <a:ext cx="12192000" cy="370452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E7AA5-1256-714A-A2C1-CF74C0808D97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2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0D6AF8-C188-C349-99AA-AF2126DD65B4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366012-B6EA-9942-81B7-C27BA57C9F34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기업소개</a:t>
              </a:r>
              <a:endParaRPr kumimoji="1" lang="en-US" altLang="ko-Kore-KR" sz="2200" b="1" spc="-50" dirty="0">
                <a:solidFill>
                  <a:schemeClr val="tx2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3EDD8B-62C7-034E-90B1-3BCA8732B3EC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01</a:t>
              </a:r>
              <a:endParaRPr kumimoji="1" lang="en-US" altLang="ko-Kore-KR" sz="2800" b="1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6" name="왼쪽 대괄호 208">
            <a:extLst>
              <a:ext uri="{FF2B5EF4-FFF2-40B4-BE49-F238E27FC236}">
                <a16:creationId xmlns:a16="http://schemas.microsoft.com/office/drawing/2014/main" id="{20F84493-7E1F-FD45-9873-FAD3D2775643}"/>
              </a:ext>
            </a:extLst>
          </p:cNvPr>
          <p:cNvSpPr/>
          <p:nvPr/>
        </p:nvSpPr>
        <p:spPr>
          <a:xfrm rot="5400000">
            <a:off x="2192963" y="1840969"/>
            <a:ext cx="198510" cy="3406266"/>
          </a:xfrm>
          <a:prstGeom prst="leftBracket">
            <a:avLst>
              <a:gd name="adj" fmla="val 96075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9" name="왼쪽 대괄호 208">
            <a:extLst>
              <a:ext uri="{FF2B5EF4-FFF2-40B4-BE49-F238E27FC236}">
                <a16:creationId xmlns:a16="http://schemas.microsoft.com/office/drawing/2014/main" id="{BE93168B-32E5-1F47-834A-55D4158CD060}"/>
              </a:ext>
            </a:extLst>
          </p:cNvPr>
          <p:cNvSpPr/>
          <p:nvPr/>
        </p:nvSpPr>
        <p:spPr>
          <a:xfrm rot="5400000">
            <a:off x="5996745" y="1840970"/>
            <a:ext cx="198510" cy="3406266"/>
          </a:xfrm>
          <a:prstGeom prst="leftBracket">
            <a:avLst>
              <a:gd name="adj" fmla="val 96075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10" name="왼쪽 대괄호 208">
            <a:extLst>
              <a:ext uri="{FF2B5EF4-FFF2-40B4-BE49-F238E27FC236}">
                <a16:creationId xmlns:a16="http://schemas.microsoft.com/office/drawing/2014/main" id="{976627FA-DA66-F244-A7EF-6FE68AA0ED57}"/>
              </a:ext>
            </a:extLst>
          </p:cNvPr>
          <p:cNvSpPr/>
          <p:nvPr/>
        </p:nvSpPr>
        <p:spPr>
          <a:xfrm rot="5400000">
            <a:off x="9800527" y="1841324"/>
            <a:ext cx="198510" cy="3406266"/>
          </a:xfrm>
          <a:prstGeom prst="leftBracket">
            <a:avLst>
              <a:gd name="adj" fmla="val 96075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B11F5-0F21-5747-9774-06E9D37E9FF3}"/>
              </a:ext>
            </a:extLst>
          </p:cNvPr>
          <p:cNvSpPr txBox="1"/>
          <p:nvPr/>
        </p:nvSpPr>
        <p:spPr>
          <a:xfrm>
            <a:off x="2441975" y="1645355"/>
            <a:ext cx="7480894" cy="833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ko-KR" altLang="en-US" sz="2200" spc="-30" dirty="0" err="1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커넥스는</a:t>
            </a:r>
            <a:r>
              <a:rPr lang="ko-KR" altLang="en-US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 </a:t>
            </a:r>
            <a:r>
              <a:rPr lang="en-US" altLang="ko-KR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IT</a:t>
            </a:r>
            <a:r>
              <a:rPr lang="ko-KR" altLang="en-US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기술과 무한한 상상력으로 세상의 변화를 이끌어갑니다</a:t>
            </a:r>
            <a:r>
              <a:rPr lang="en-US" altLang="ko-KR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.</a:t>
            </a:r>
          </a:p>
          <a:p>
            <a:pPr algn="ctr">
              <a:spcAft>
                <a:spcPts val="500"/>
              </a:spcAft>
            </a:pPr>
            <a:r>
              <a:rPr lang="ko-KR" altLang="en-US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새로운 </a:t>
            </a:r>
            <a:r>
              <a:rPr lang="ko-KR" altLang="en-US" sz="2200" b="1" spc="-30" dirty="0">
                <a:solidFill>
                  <a:srgbClr val="4D74EB"/>
                </a:solidFill>
                <a:latin typeface="KoPubWorldDotum_Pro Light" pitchFamily="2" charset="-127"/>
                <a:ea typeface="KoPubWorldDotum_Pro Light" pitchFamily="2" charset="-127"/>
              </a:rPr>
              <a:t>혁신</a:t>
            </a:r>
            <a:r>
              <a:rPr lang="ko-KR" altLang="en-US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과 </a:t>
            </a:r>
            <a:r>
              <a:rPr lang="ko-KR" altLang="en-US" sz="2200" b="1" spc="-30" dirty="0">
                <a:solidFill>
                  <a:srgbClr val="4D74EB"/>
                </a:solidFill>
                <a:latin typeface="KoPubWorldDotum_Pro Light" pitchFamily="2" charset="-127"/>
                <a:ea typeface="KoPubWorldDotum_Pro Light" pitchFamily="2" charset="-127"/>
              </a:rPr>
              <a:t>도전</a:t>
            </a:r>
            <a:r>
              <a:rPr lang="ko-KR" altLang="en-US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으로 꼭 필요한 고객의 파트너가 되겠습니다</a:t>
            </a:r>
            <a:r>
              <a:rPr lang="en-US" altLang="ko-KR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.</a:t>
            </a:r>
            <a:endParaRPr lang="ko-KR" altLang="en-US" sz="2200" spc="-30" dirty="0">
              <a:solidFill>
                <a:schemeClr val="tx2"/>
              </a:solidFill>
              <a:latin typeface="KoPubWorldDotum_Pro Light" pitchFamily="2" charset="-127"/>
              <a:ea typeface="KoPubWorldDotum_Pro Light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A86D0-285E-5640-BF9D-AB3A4C211120}"/>
              </a:ext>
            </a:extLst>
          </p:cNvPr>
          <p:cNvSpPr txBox="1"/>
          <p:nvPr/>
        </p:nvSpPr>
        <p:spPr>
          <a:xfrm>
            <a:off x="1128157" y="2956253"/>
            <a:ext cx="2328122" cy="198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>
              <a:spcAft>
                <a:spcPts val="300"/>
              </a:spcAft>
            </a:pPr>
            <a:r>
              <a:rPr lang="ko-KR" altLang="en-US" sz="2000" b="1" dirty="0" err="1">
                <a:ln>
                  <a:noFill/>
                </a:ln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커넥스</a:t>
            </a:r>
            <a:r>
              <a:rPr lang="ko-KR" altLang="en-US" sz="2000" b="1" dirty="0">
                <a:ln>
                  <a:noFill/>
                </a:ln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 </a:t>
            </a:r>
            <a:r>
              <a:rPr lang="en-US" altLang="ko-KR" sz="2000" b="1" dirty="0">
                <a:ln>
                  <a:noFill/>
                </a:ln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CONNEX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503978-9EAD-6C40-A865-BF839619DA7A}"/>
              </a:ext>
            </a:extLst>
          </p:cNvPr>
          <p:cNvSpPr txBox="1"/>
          <p:nvPr/>
        </p:nvSpPr>
        <p:spPr>
          <a:xfrm>
            <a:off x="4931939" y="2956253"/>
            <a:ext cx="2328122" cy="198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>
              <a:spcAft>
                <a:spcPts val="300"/>
              </a:spcAft>
            </a:pPr>
            <a:r>
              <a:rPr lang="ko-KR" altLang="en-US" sz="2000" b="1" dirty="0">
                <a:ln>
                  <a:noFill/>
                </a:ln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소재지</a:t>
            </a:r>
            <a:endParaRPr lang="en-US" altLang="ko-KR" sz="2000" b="1" dirty="0">
              <a:ln>
                <a:noFill/>
              </a:ln>
              <a:latin typeface="KoPubWorldDotum_Pro Bold" pitchFamily="2" charset="-127"/>
              <a:ea typeface="KoPubWorldDotum_Pro Bold" pitchFamily="2" charset="-127"/>
              <a:cs typeface="KoPubWorldDotum_Pro Bold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4C81B0-7715-1643-9BC7-58AC50D619C3}"/>
              </a:ext>
            </a:extLst>
          </p:cNvPr>
          <p:cNvSpPr txBox="1"/>
          <p:nvPr/>
        </p:nvSpPr>
        <p:spPr>
          <a:xfrm>
            <a:off x="8735723" y="2956253"/>
            <a:ext cx="2328122" cy="198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>
              <a:spcAft>
                <a:spcPts val="300"/>
              </a:spcAft>
            </a:pPr>
            <a:r>
              <a:rPr lang="ko-KR" altLang="en-US" sz="2000" b="1" dirty="0">
                <a:ln>
                  <a:noFill/>
                </a:ln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주요사업</a:t>
            </a:r>
            <a:endParaRPr lang="en-US" altLang="ko-KR" sz="2000" b="1" dirty="0">
              <a:ln>
                <a:noFill/>
              </a:ln>
              <a:latin typeface="KoPubWorldDotum_Pro Bold" pitchFamily="2" charset="-127"/>
              <a:ea typeface="KoPubWorldDotum_Pro Bold" pitchFamily="2" charset="-127"/>
              <a:cs typeface="KoPubWorldDotum_Pro Bold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99DA7-787A-3342-9A2D-A00F40B9FD50}"/>
              </a:ext>
            </a:extLst>
          </p:cNvPr>
          <p:cNvSpPr txBox="1"/>
          <p:nvPr/>
        </p:nvSpPr>
        <p:spPr>
          <a:xfrm>
            <a:off x="809023" y="3757909"/>
            <a:ext cx="3186328" cy="3884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90000" indent="-90000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대표자 </a:t>
            </a:r>
            <a:r>
              <a:rPr lang="en-US" altLang="ko-KR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: </a:t>
            </a: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이규성</a:t>
            </a:r>
            <a:endParaRPr lang="en-US" altLang="ko-KR" sz="14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90000" indent="-90000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설립일 </a:t>
            </a:r>
            <a:r>
              <a:rPr lang="en-US" altLang="ko-KR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: 2014</a:t>
            </a: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년</a:t>
            </a:r>
            <a:endParaRPr lang="en-US" altLang="ko-KR" sz="14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ACEA148-276D-439F-0990-82D24F0B07E9}"/>
              </a:ext>
            </a:extLst>
          </p:cNvPr>
          <p:cNvGrpSpPr/>
          <p:nvPr/>
        </p:nvGrpSpPr>
        <p:grpSpPr>
          <a:xfrm>
            <a:off x="449261" y="4555431"/>
            <a:ext cx="3668532" cy="1086855"/>
            <a:chOff x="809023" y="4526123"/>
            <a:chExt cx="2963229" cy="877899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7E82B543-302C-8F4A-9652-D3474A2D4624}"/>
                </a:ext>
              </a:extLst>
            </p:cNvPr>
            <p:cNvGrpSpPr/>
            <p:nvPr/>
          </p:nvGrpSpPr>
          <p:grpSpPr>
            <a:xfrm>
              <a:off x="812184" y="4526123"/>
              <a:ext cx="2960068" cy="682026"/>
              <a:chOff x="870175" y="4509647"/>
              <a:chExt cx="2960068" cy="682026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9E692C53-C3C8-0440-B44E-0DD69F69CFA7}"/>
                  </a:ext>
                </a:extLst>
              </p:cNvPr>
              <p:cNvSpPr/>
              <p:nvPr/>
            </p:nvSpPr>
            <p:spPr>
              <a:xfrm>
                <a:off x="870175" y="4509647"/>
                <a:ext cx="682026" cy="6820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en-US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3</a:t>
                </a:r>
                <a:r>
                  <a:rPr lang="ko-KR" altLang="en-US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명</a:t>
                </a:r>
                <a:endParaRPr lang="ko-Kore-KR" altLang="en-US" sz="1600" b="1" spc="-2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CD2C261B-8031-684E-99B7-EEB9421F5035}"/>
                  </a:ext>
                </a:extLst>
              </p:cNvPr>
              <p:cNvSpPr/>
              <p:nvPr/>
            </p:nvSpPr>
            <p:spPr>
              <a:xfrm>
                <a:off x="1629522" y="4509647"/>
                <a:ext cx="682026" cy="6820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8</a:t>
                </a:r>
                <a:r>
                  <a:rPr lang="ko-KR" altLang="en-US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명</a:t>
                </a:r>
                <a:endParaRPr lang="ko-Kore-KR" altLang="en-US" sz="1600" b="1" spc="-2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2D4ABFEF-17FF-3149-A40F-3EF196698A88}"/>
                  </a:ext>
                </a:extLst>
              </p:cNvPr>
              <p:cNvSpPr/>
              <p:nvPr/>
            </p:nvSpPr>
            <p:spPr>
              <a:xfrm>
                <a:off x="2388869" y="4509647"/>
                <a:ext cx="682026" cy="6820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35</a:t>
                </a:r>
                <a:r>
                  <a:rPr lang="ko-KR" altLang="en-US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명</a:t>
                </a:r>
                <a:endParaRPr lang="ko-Kore-KR" altLang="en-US" sz="1600" b="1" spc="-2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B8051880-0011-7844-A34E-6707DCE9D772}"/>
                  </a:ext>
                </a:extLst>
              </p:cNvPr>
              <p:cNvSpPr/>
              <p:nvPr/>
            </p:nvSpPr>
            <p:spPr>
              <a:xfrm>
                <a:off x="3148217" y="4509647"/>
                <a:ext cx="682026" cy="6820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60</a:t>
                </a:r>
                <a:r>
                  <a:rPr lang="ko-KR" altLang="en-US" sz="1600" b="1" spc="-2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억</a:t>
                </a:r>
                <a:endParaRPr lang="ko-Kore-KR" altLang="en-US" sz="1600" b="1" spc="-2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E33503-F2D6-684F-AB6E-B4CCBED6B62F}"/>
                </a:ext>
              </a:extLst>
            </p:cNvPr>
            <p:cNvSpPr txBox="1"/>
            <p:nvPr/>
          </p:nvSpPr>
          <p:spPr>
            <a:xfrm>
              <a:off x="809023" y="5272703"/>
              <a:ext cx="682026" cy="13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pPr>
                <a:spcAft>
                  <a:spcPts val="600"/>
                </a:spcAft>
                <a:buClr>
                  <a:schemeClr val="accent1"/>
                </a:buClr>
              </a:pPr>
              <a:r>
                <a:rPr lang="ko-KR" altLang="en-US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경영본부팀</a:t>
              </a:r>
              <a:endParaRPr lang="en-US" altLang="ko-KR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295AC1-C642-A548-B0AB-4F935018360E}"/>
                </a:ext>
              </a:extLst>
            </p:cNvPr>
            <p:cNvSpPr txBox="1"/>
            <p:nvPr/>
          </p:nvSpPr>
          <p:spPr>
            <a:xfrm>
              <a:off x="1571531" y="5272703"/>
              <a:ext cx="682026" cy="13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pPr>
                <a:spcAft>
                  <a:spcPts val="600"/>
                </a:spcAft>
                <a:buClr>
                  <a:schemeClr val="accent1"/>
                </a:buClr>
              </a:pPr>
              <a:r>
                <a:rPr lang="ko-KR" altLang="en-US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서비스본부</a:t>
              </a:r>
              <a:endParaRPr lang="en-US" altLang="ko-KR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EF9715-68E4-5748-95E6-6003F3703A5E}"/>
                </a:ext>
              </a:extLst>
            </p:cNvPr>
            <p:cNvSpPr txBox="1"/>
            <p:nvPr/>
          </p:nvSpPr>
          <p:spPr>
            <a:xfrm>
              <a:off x="2330878" y="5272703"/>
              <a:ext cx="682026" cy="13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pPr>
                <a:spcAft>
                  <a:spcPts val="600"/>
                </a:spcAft>
                <a:buClr>
                  <a:schemeClr val="accent1"/>
                </a:buClr>
              </a:pPr>
              <a:r>
                <a:rPr lang="ko-KR" altLang="en-US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기술본부</a:t>
              </a:r>
              <a:endParaRPr lang="en-US" altLang="ko-KR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58DBCC-CC65-C84B-9BCB-5B36003C8F29}"/>
                </a:ext>
              </a:extLst>
            </p:cNvPr>
            <p:cNvSpPr txBox="1"/>
            <p:nvPr/>
          </p:nvSpPr>
          <p:spPr>
            <a:xfrm>
              <a:off x="3090226" y="5272703"/>
              <a:ext cx="682026" cy="13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pPr>
                <a:spcAft>
                  <a:spcPts val="600"/>
                </a:spcAft>
                <a:buClr>
                  <a:schemeClr val="accent1"/>
                </a:buClr>
              </a:pPr>
              <a:r>
                <a:rPr lang="ko-KR" altLang="en-US" dirty="0" err="1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연매출</a:t>
              </a:r>
              <a:endParaRPr lang="en-US" altLang="ko-KR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  <a:p>
              <a:pPr>
                <a:spcAft>
                  <a:spcPts val="600"/>
                </a:spcAft>
                <a:buClr>
                  <a:schemeClr val="accent1"/>
                </a:buClr>
              </a:pPr>
              <a:r>
                <a:rPr lang="en-US" altLang="ko-KR" dirty="0">
                  <a:ln>
                    <a:noFill/>
                  </a:ln>
                </a:rPr>
                <a:t>(2022</a:t>
              </a:r>
              <a:r>
                <a:rPr lang="ko-KR" altLang="en-US" dirty="0">
                  <a:ln>
                    <a:noFill/>
                  </a:ln>
                </a:rPr>
                <a:t>년 기준</a:t>
              </a:r>
              <a:r>
                <a:rPr lang="en-US" altLang="ko-KR" dirty="0">
                  <a:ln>
                    <a:noFill/>
                  </a:ln>
                </a:rPr>
                <a:t>)</a:t>
              </a:r>
              <a:endParaRPr lang="en-US" altLang="ko-KR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118DCC96-5DD7-8A4F-9B63-39C93F6A43A8}"/>
              </a:ext>
            </a:extLst>
          </p:cNvPr>
          <p:cNvGrpSpPr/>
          <p:nvPr/>
        </p:nvGrpSpPr>
        <p:grpSpPr>
          <a:xfrm>
            <a:off x="4038850" y="3161937"/>
            <a:ext cx="310518" cy="310518"/>
            <a:chOff x="7537622" y="542281"/>
            <a:chExt cx="372119" cy="372119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928DFE96-EAE5-1447-9DD9-4D0CD91A99FE}"/>
                </a:ext>
              </a:extLst>
            </p:cNvPr>
            <p:cNvSpPr/>
            <p:nvPr/>
          </p:nvSpPr>
          <p:spPr>
            <a:xfrm>
              <a:off x="7537622" y="542281"/>
              <a:ext cx="372119" cy="3721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2" name="십자형[C] 51">
              <a:extLst>
                <a:ext uri="{FF2B5EF4-FFF2-40B4-BE49-F238E27FC236}">
                  <a16:creationId xmlns:a16="http://schemas.microsoft.com/office/drawing/2014/main" id="{32AB54B3-9838-734C-BD47-D27C6ABAA7AE}"/>
                </a:ext>
              </a:extLst>
            </p:cNvPr>
            <p:cNvSpPr/>
            <p:nvPr/>
          </p:nvSpPr>
          <p:spPr>
            <a:xfrm>
              <a:off x="7620708" y="625367"/>
              <a:ext cx="205946" cy="205946"/>
            </a:xfrm>
            <a:prstGeom prst="plus">
              <a:avLst>
                <a:gd name="adj" fmla="val 4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073F83E-607E-E742-B296-1C5A8619F3E4}"/>
              </a:ext>
            </a:extLst>
          </p:cNvPr>
          <p:cNvGrpSpPr/>
          <p:nvPr/>
        </p:nvGrpSpPr>
        <p:grpSpPr>
          <a:xfrm>
            <a:off x="7842633" y="3161937"/>
            <a:ext cx="310518" cy="310518"/>
            <a:chOff x="7537622" y="542281"/>
            <a:chExt cx="372119" cy="372119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125D6236-1E49-F546-82D1-F734F1CC6FF4}"/>
                </a:ext>
              </a:extLst>
            </p:cNvPr>
            <p:cNvSpPr/>
            <p:nvPr/>
          </p:nvSpPr>
          <p:spPr>
            <a:xfrm>
              <a:off x="7537622" y="542281"/>
              <a:ext cx="372119" cy="3721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5" name="십자형[C] 54">
              <a:extLst>
                <a:ext uri="{FF2B5EF4-FFF2-40B4-BE49-F238E27FC236}">
                  <a16:creationId xmlns:a16="http://schemas.microsoft.com/office/drawing/2014/main" id="{CD513867-1A75-1041-B864-9D3B5C926BA4}"/>
                </a:ext>
              </a:extLst>
            </p:cNvPr>
            <p:cNvSpPr/>
            <p:nvPr/>
          </p:nvSpPr>
          <p:spPr>
            <a:xfrm>
              <a:off x="7620708" y="625367"/>
              <a:ext cx="205946" cy="205946"/>
            </a:xfrm>
            <a:prstGeom prst="plus">
              <a:avLst>
                <a:gd name="adj" fmla="val 4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03846DE-B379-AB43-B20B-0EEA6C42FC9E}"/>
              </a:ext>
            </a:extLst>
          </p:cNvPr>
          <p:cNvSpPr txBox="1"/>
          <p:nvPr/>
        </p:nvSpPr>
        <p:spPr>
          <a:xfrm>
            <a:off x="4641174" y="3759258"/>
            <a:ext cx="3186328" cy="3884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서울시 영등포구 </a:t>
            </a:r>
            <a:r>
              <a:rPr lang="ko-KR" altLang="en-US" sz="14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양평로</a:t>
            </a: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en-US" altLang="ko-KR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30</a:t>
            </a: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길 </a:t>
            </a:r>
            <a:r>
              <a:rPr lang="en-US" altLang="ko-KR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14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ko-KR" altLang="en-US" sz="14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세종앤까뮤스퀘어</a:t>
            </a: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en-US" altLang="ko-KR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403</a:t>
            </a:r>
            <a:r>
              <a:rPr lang="ko-KR" altLang="en-US" sz="14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호 </a:t>
            </a:r>
            <a:r>
              <a:rPr lang="ko-KR" altLang="en-US" sz="14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커넥스</a:t>
            </a:r>
            <a:endParaRPr lang="en-US" altLang="ko-KR" sz="14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F7CE44A-8099-1FC3-01DB-C970D0447553}"/>
              </a:ext>
            </a:extLst>
          </p:cNvPr>
          <p:cNvSpPr/>
          <p:nvPr/>
        </p:nvSpPr>
        <p:spPr>
          <a:xfrm>
            <a:off x="4392866" y="4501136"/>
            <a:ext cx="3406265" cy="1530337"/>
          </a:xfrm>
          <a:prstGeom prst="rect">
            <a:avLst/>
          </a:prstGeom>
          <a:blipFill>
            <a:blip r:embed="rId2"/>
            <a:stretch>
              <a:fillRect l="-18760" t="-15370" r="-11520" b="-64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 dirty="0">
              <a:solidFill>
                <a:schemeClr val="tx1"/>
              </a:solidFill>
              <a:ea typeface="함초롬돋움" panose="020B0604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021715-108D-7EF7-7162-40E6FF269B9B}"/>
              </a:ext>
            </a:extLst>
          </p:cNvPr>
          <p:cNvGrpSpPr/>
          <p:nvPr/>
        </p:nvGrpSpPr>
        <p:grpSpPr>
          <a:xfrm>
            <a:off x="8228355" y="3757909"/>
            <a:ext cx="3342853" cy="2233164"/>
            <a:chOff x="8291413" y="3519441"/>
            <a:chExt cx="3552069" cy="23280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A55693-563F-2503-491E-F1484D26FBA6}"/>
                </a:ext>
              </a:extLst>
            </p:cNvPr>
            <p:cNvSpPr txBox="1"/>
            <p:nvPr/>
          </p:nvSpPr>
          <p:spPr>
            <a:xfrm>
              <a:off x="8291413" y="3519441"/>
              <a:ext cx="1435218" cy="11422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none" lIns="0" tIns="18000" rIns="0" bIns="0" rtlCol="0" anchor="ctr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pPr algn="l">
                <a:spcAft>
                  <a:spcPts val="300"/>
                </a:spcAft>
              </a:pPr>
              <a:r>
                <a:rPr lang="ko-KR" altLang="en-US" sz="1000" b="1" dirty="0">
                  <a:ln>
                    <a:noFill/>
                  </a:ln>
                </a:rPr>
                <a:t>  ① </a:t>
              </a:r>
              <a:r>
                <a:rPr lang="ko-KR" altLang="en-US" sz="1000" b="1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솔루션 비즈니스</a:t>
              </a:r>
              <a:endParaRPr lang="en-US" altLang="ko-KR" sz="1000" b="1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  <a:p>
              <a:pPr algn="l">
                <a:spcAft>
                  <a:spcPts val="300"/>
                </a:spcAft>
              </a:pPr>
              <a:r>
                <a:rPr lang="ko-KR" altLang="en-US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  </a:t>
              </a:r>
              <a:r>
                <a:rPr lang="en-US" altLang="ko-KR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· </a:t>
              </a:r>
              <a:r>
                <a:rPr lang="ko-KR" altLang="en-US" sz="900" dirty="0">
                  <a:ln>
                    <a:noFill/>
                  </a:ln>
                </a:rPr>
                <a:t>네트워크</a:t>
              </a:r>
              <a:r>
                <a:rPr lang="en-US" altLang="ko-KR" sz="900" dirty="0">
                  <a:ln>
                    <a:noFill/>
                  </a:ln>
                </a:rPr>
                <a:t>/</a:t>
              </a:r>
              <a:r>
                <a:rPr lang="ko-KR" altLang="en-US" sz="900" dirty="0">
                  <a:ln>
                    <a:noFill/>
                  </a:ln>
                </a:rPr>
                <a:t>인프라 보안</a:t>
              </a:r>
              <a:endParaRPr lang="en-US" altLang="ko-KR" sz="900" dirty="0">
                <a:ln>
                  <a:noFill/>
                </a:ln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  <a:p>
              <a:pPr algn="l">
                <a:spcAft>
                  <a:spcPts val="300"/>
                </a:spcAft>
              </a:pPr>
              <a:r>
                <a:rPr lang="ko-KR" altLang="en-US" sz="900" dirty="0">
                  <a:ln>
                    <a:noFill/>
                  </a:ln>
                </a:rPr>
                <a:t>  </a:t>
              </a:r>
              <a:r>
                <a:rPr lang="en-US" altLang="ko-KR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· </a:t>
              </a:r>
              <a:r>
                <a:rPr lang="ko-KR" altLang="en-US" sz="900" dirty="0">
                  <a:ln>
                    <a:noFill/>
                  </a:ln>
                </a:rPr>
                <a:t>문서 암호화 보안</a:t>
              </a:r>
              <a:endParaRPr lang="en-US" altLang="ko-KR" sz="900" dirty="0">
                <a:ln>
                  <a:noFill/>
                </a:ln>
              </a:endParaRPr>
            </a:p>
            <a:p>
              <a:pPr algn="l">
                <a:spcAft>
                  <a:spcPts val="300"/>
                </a:spcAft>
              </a:pPr>
              <a:r>
                <a:rPr lang="ko-KR" altLang="en-US" sz="900" dirty="0">
                  <a:ln>
                    <a:noFill/>
                  </a:ln>
                </a:rPr>
                <a:t>  </a:t>
              </a:r>
              <a:r>
                <a:rPr lang="en-US" altLang="ko-KR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· </a:t>
              </a:r>
              <a:r>
                <a:rPr lang="ko-KR" altLang="en-US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모바일 단말 보안</a:t>
              </a:r>
              <a:endParaRPr lang="en-US" altLang="ko-KR" sz="900" dirty="0">
                <a:ln>
                  <a:noFill/>
                </a:ln>
              </a:endParaRPr>
            </a:p>
            <a:p>
              <a:pPr algn="l">
                <a:spcAft>
                  <a:spcPts val="300"/>
                </a:spcAft>
              </a:pPr>
              <a:r>
                <a:rPr lang="ko-KR" altLang="en-US" sz="900" dirty="0">
                  <a:ln>
                    <a:noFill/>
                  </a:ln>
                </a:rPr>
                <a:t>  </a:t>
              </a:r>
              <a:r>
                <a:rPr lang="en-US" altLang="ko-KR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· </a:t>
              </a:r>
              <a:r>
                <a:rPr lang="ko-KR" altLang="en-US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rPr>
                <a:t>경비처리 솔루션</a:t>
              </a:r>
              <a:endParaRPr lang="en-US" altLang="ko-KR" sz="900" dirty="0">
                <a:ln>
                  <a:noFill/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99785C-A140-4EA8-FF86-C8919F176815}"/>
                </a:ext>
              </a:extLst>
            </p:cNvPr>
            <p:cNvSpPr txBox="1"/>
            <p:nvPr/>
          </p:nvSpPr>
          <p:spPr>
            <a:xfrm>
              <a:off x="9756778" y="3519441"/>
              <a:ext cx="2086703" cy="11422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none" lIns="0" tIns="18000" rIns="0" bIns="0" rtlCol="0" anchor="ctr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pPr algn="l">
                <a:spcAft>
                  <a:spcPts val="300"/>
                </a:spcAft>
              </a:pPr>
              <a:r>
                <a:rPr lang="en-US" altLang="ko-KR" sz="1000" b="1" dirty="0">
                  <a:ln>
                    <a:noFill/>
                  </a:ln>
                </a:rPr>
                <a:t> </a:t>
              </a:r>
              <a:r>
                <a:rPr lang="ko-KR" altLang="en-US" sz="1000" b="1" dirty="0">
                  <a:ln>
                    <a:noFill/>
                  </a:ln>
                </a:rPr>
                <a:t>② </a:t>
              </a:r>
              <a:r>
                <a:rPr lang="en-US" altLang="ko-KR" sz="1000" b="1" dirty="0">
                  <a:ln>
                    <a:noFill/>
                  </a:ln>
                </a:rPr>
                <a:t>IT Managed Service</a:t>
              </a:r>
            </a:p>
            <a:p>
              <a:pPr algn="l">
                <a:spcAft>
                  <a:spcPts val="300"/>
                </a:spcAft>
              </a:pPr>
              <a:r>
                <a:rPr lang="en-US" altLang="ko-KR" sz="900" dirty="0">
                  <a:ln>
                    <a:noFill/>
                  </a:ln>
                </a:rPr>
                <a:t> · ISP/CSP </a:t>
              </a:r>
              <a:r>
                <a:rPr lang="ko-KR" altLang="en-US" sz="900" dirty="0">
                  <a:ln>
                    <a:noFill/>
                  </a:ln>
                </a:rPr>
                <a:t>기업 전용 상품 서비스</a:t>
              </a:r>
              <a:endParaRPr lang="en-US" altLang="ko-KR" sz="900" dirty="0">
                <a:ln>
                  <a:noFill/>
                </a:ln>
              </a:endParaRPr>
            </a:p>
            <a:p>
              <a:pPr algn="l">
                <a:spcAft>
                  <a:spcPts val="300"/>
                </a:spcAft>
              </a:pPr>
              <a:r>
                <a:rPr lang="en-US" altLang="ko-KR" sz="900" dirty="0">
                  <a:ln>
                    <a:noFill/>
                  </a:ln>
                </a:rPr>
                <a:t> · </a:t>
              </a:r>
              <a:r>
                <a:rPr lang="ko-KR" altLang="en-US" sz="900" dirty="0">
                  <a:ln>
                    <a:noFill/>
                  </a:ln>
                </a:rPr>
                <a:t>보안솔루션</a:t>
              </a:r>
              <a:r>
                <a:rPr lang="en-US" altLang="ko-KR" sz="900" dirty="0">
                  <a:ln>
                    <a:noFill/>
                  </a:ln>
                </a:rPr>
                <a:t>/</a:t>
              </a:r>
              <a:r>
                <a:rPr lang="ko-KR" altLang="en-US" sz="900" dirty="0">
                  <a:ln>
                    <a:noFill/>
                  </a:ln>
                </a:rPr>
                <a:t>인프라 운영 </a:t>
              </a:r>
              <a:r>
                <a:rPr lang="en-US" altLang="ko-KR" sz="900" dirty="0">
                  <a:ln>
                    <a:noFill/>
                  </a:ln>
                </a:rPr>
                <a:t>,</a:t>
              </a:r>
              <a:r>
                <a:rPr lang="ko-KR" altLang="en-US" sz="900" dirty="0">
                  <a:ln>
                    <a:noFill/>
                  </a:ln>
                </a:rPr>
                <a:t> 유지보수</a:t>
              </a:r>
              <a:endParaRPr lang="en-US" altLang="ko-KR" sz="900" dirty="0">
                <a:ln>
                  <a:noFill/>
                </a:ln>
              </a:endParaRPr>
            </a:p>
            <a:p>
              <a:pPr algn="l">
                <a:spcAft>
                  <a:spcPts val="300"/>
                </a:spcAft>
              </a:pPr>
              <a:r>
                <a:rPr lang="en-US" altLang="ko-KR" sz="900" dirty="0">
                  <a:ln>
                    <a:noFill/>
                  </a:ln>
                </a:rPr>
                <a:t> · </a:t>
              </a:r>
              <a:r>
                <a:rPr lang="ko-KR" altLang="en-US" sz="900" dirty="0" err="1">
                  <a:ln>
                    <a:noFill/>
                  </a:ln>
                </a:rPr>
                <a:t>디지털사이니즈</a:t>
              </a:r>
              <a:r>
                <a:rPr lang="ko-KR" altLang="en-US" sz="900" dirty="0">
                  <a:ln>
                    <a:noFill/>
                  </a:ln>
                </a:rPr>
                <a:t> 구축 및 유지보수</a:t>
              </a:r>
              <a:endParaRPr lang="en-US" altLang="ko-KR" sz="900" dirty="0">
                <a:ln>
                  <a:noFill/>
                </a:ln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33CAF3D-878A-D123-C029-EDAC8747475B}"/>
                </a:ext>
              </a:extLst>
            </p:cNvPr>
            <p:cNvGrpSpPr/>
            <p:nvPr/>
          </p:nvGrpSpPr>
          <p:grpSpPr>
            <a:xfrm>
              <a:off x="8291413" y="4705311"/>
              <a:ext cx="3552069" cy="1142216"/>
              <a:chOff x="8291413" y="4766274"/>
              <a:chExt cx="3552069" cy="114221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E308BF-3634-379B-243A-0CD95E54C03E}"/>
                  </a:ext>
                </a:extLst>
              </p:cNvPr>
              <p:cNvSpPr txBox="1"/>
              <p:nvPr/>
            </p:nvSpPr>
            <p:spPr>
              <a:xfrm>
                <a:off x="8291413" y="4766274"/>
                <a:ext cx="1749570" cy="11422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lIns="0" tIns="18000" rIns="0" bIns="0" rtlCol="0" anchor="ctr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r>
                  <a:rPr lang="ko-KR" altLang="en-US" sz="1000" b="1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  ③ 방송서비스</a:t>
                </a:r>
                <a:endParaRPr lang="en-US" altLang="ko-KR" sz="1000" b="1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10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  </a:t>
                </a:r>
                <a:r>
                  <a:rPr lang="en-US" altLang="ko-KR" sz="10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방송 솔루션 구축</a:t>
                </a:r>
                <a:r>
                  <a:rPr lang="en-US" altLang="ko-KR" sz="900" dirty="0">
                    <a:ln>
                      <a:noFill/>
                    </a:ln>
                  </a:rPr>
                  <a:t> / </a:t>
                </a:r>
                <a:r>
                  <a:rPr lang="ko-KR" altLang="en-US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유지보수</a:t>
                </a:r>
                <a:endParaRPr lang="en-US" altLang="ko-KR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900" dirty="0">
                    <a:ln>
                      <a:noFill/>
                    </a:ln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PP</a:t>
                </a:r>
                <a:r>
                  <a:rPr lang="ko-KR" altLang="en-US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사 프로그램 전송서비스</a:t>
                </a:r>
                <a:endParaRPr lang="en-US" altLang="ko-KR" sz="900" dirty="0">
                  <a:ln>
                    <a:noFill/>
                  </a:ln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900" dirty="0">
                    <a:ln>
                      <a:noFill/>
                    </a:ln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</a:rPr>
                  <a:t>방송전용 </a:t>
                </a:r>
                <a:r>
                  <a:rPr lang="ko-KR" altLang="en-US" sz="900" dirty="0" err="1">
                    <a:ln>
                      <a:noFill/>
                    </a:ln>
                  </a:rPr>
                  <a:t>사설망</a:t>
                </a:r>
                <a:r>
                  <a:rPr lang="ko-KR" altLang="en-US" sz="900" dirty="0">
                    <a:ln>
                      <a:noFill/>
                    </a:ln>
                  </a:rPr>
                  <a:t> 서비스</a:t>
                </a:r>
                <a:endParaRPr lang="en-US" altLang="ko-KR" sz="900" dirty="0">
                  <a:ln>
                    <a:noFill/>
                  </a:ln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900" dirty="0">
                    <a:ln>
                      <a:noFill/>
                    </a:ln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</a:rPr>
                  <a:t>방송송출 및 전문인력 파견</a:t>
                </a:r>
                <a:endParaRPr lang="en-US" altLang="ko-KR" sz="900" dirty="0">
                  <a:ln>
                    <a:noFill/>
                  </a:ln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7F29A8-376B-ABE3-6759-567E887524AA}"/>
                  </a:ext>
                </a:extLst>
              </p:cNvPr>
              <p:cNvSpPr txBox="1"/>
              <p:nvPr/>
            </p:nvSpPr>
            <p:spPr>
              <a:xfrm>
                <a:off x="10093912" y="4766274"/>
                <a:ext cx="1749570" cy="11422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lIns="0" tIns="18000" rIns="0" bIns="0" rtlCol="0" anchor="ctr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r>
                  <a:rPr lang="ko-KR" altLang="en-US" sz="1000" b="1" dirty="0">
                    <a:ln>
                      <a:noFill/>
                    </a:ln>
                  </a:rPr>
                  <a:t>  ④ </a:t>
                </a:r>
                <a:r>
                  <a:rPr lang="ko-KR" altLang="en-US" sz="1000" b="1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방송 광고 대행</a:t>
                </a:r>
                <a:endParaRPr lang="en-US" altLang="ko-KR" sz="1000" b="1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10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</a:rPr>
                  <a:t>미디어 전략 컨설팅 </a:t>
                </a:r>
                <a:endParaRPr lang="en-US" altLang="ko-KR" sz="900" dirty="0">
                  <a:ln>
                    <a:noFill/>
                  </a:ln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900" dirty="0">
                    <a:ln>
                      <a:noFill/>
                    </a:ln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언론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/</a:t>
                </a:r>
                <a:r>
                  <a:rPr lang="ko-KR" altLang="en-US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보도 배포</a:t>
                </a:r>
                <a:endParaRPr lang="en-US" altLang="ko-KR" sz="900" dirty="0">
                  <a:ln>
                    <a:noFill/>
                  </a:ln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900" dirty="0">
                    <a:ln>
                      <a:noFill/>
                    </a:ln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</a:rPr>
                  <a:t>온라인 및 </a:t>
                </a:r>
                <a:r>
                  <a:rPr lang="en-US" altLang="ko-KR" sz="900" dirty="0">
                    <a:ln>
                      <a:noFill/>
                    </a:ln>
                  </a:rPr>
                  <a:t>SNS </a:t>
                </a:r>
                <a:r>
                  <a:rPr lang="ko-KR" altLang="en-US" sz="900" dirty="0">
                    <a:ln>
                      <a:noFill/>
                    </a:ln>
                  </a:rPr>
                  <a:t>마케팅</a:t>
                </a:r>
                <a:endParaRPr lang="en-US" altLang="ko-KR" sz="900" dirty="0">
                  <a:ln>
                    <a:noFill/>
                  </a:ln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ko-KR" altLang="en-US" sz="900" dirty="0">
                    <a:ln>
                      <a:noFill/>
                    </a:ln>
                  </a:rPr>
                  <a:t>  </a:t>
                </a:r>
                <a:r>
                  <a:rPr lang="en-US" altLang="ko-KR" sz="900" dirty="0">
                    <a:ln>
                      <a:noFill/>
                    </a:ln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rPr>
                  <a:t>· </a:t>
                </a:r>
                <a:r>
                  <a:rPr lang="ko-KR" altLang="en-US" sz="900" dirty="0">
                    <a:ln>
                      <a:noFill/>
                    </a:ln>
                  </a:rPr>
                  <a:t>방송사</a:t>
                </a:r>
                <a:r>
                  <a:rPr lang="en-US" altLang="ko-KR" sz="900" dirty="0">
                    <a:ln>
                      <a:noFill/>
                    </a:ln>
                  </a:rPr>
                  <a:t>, </a:t>
                </a:r>
                <a:r>
                  <a:rPr lang="ko-KR" altLang="en-US" sz="900" dirty="0">
                    <a:ln>
                      <a:noFill/>
                    </a:ln>
                  </a:rPr>
                  <a:t>언론사</a:t>
                </a:r>
                <a:r>
                  <a:rPr lang="en-US" altLang="ko-KR" sz="900" dirty="0">
                    <a:ln>
                      <a:noFill/>
                    </a:ln>
                  </a:rPr>
                  <a:t> </a:t>
                </a:r>
                <a:r>
                  <a:rPr lang="ko-KR" altLang="en-US" sz="900" dirty="0">
                    <a:ln>
                      <a:noFill/>
                    </a:ln>
                  </a:rPr>
                  <a:t>광고대행</a:t>
                </a:r>
                <a:endParaRPr lang="en-US" altLang="ko-KR" sz="900" dirty="0">
                  <a:ln>
                    <a:noFill/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55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0B3D59-C709-2842-AB11-E5949DB34395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B5B2D3-618F-8346-904F-7B8561C480B1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기업 일반현황</a:t>
              </a:r>
              <a:endParaRPr kumimoji="1" lang="en-US" altLang="ko-Kore-KR" sz="2200" b="1" spc="-50" dirty="0">
                <a:solidFill>
                  <a:schemeClr val="tx2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69E29-BEB4-364E-99F3-1DEBCD8E4737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02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3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B411C7A0-D65D-1B47-B4E7-825B978D2252}"/>
              </a:ext>
            </a:extLst>
          </p:cNvPr>
          <p:cNvSpPr/>
          <p:nvPr/>
        </p:nvSpPr>
        <p:spPr>
          <a:xfrm>
            <a:off x="589083" y="2891124"/>
            <a:ext cx="5440057" cy="3452091"/>
          </a:xfrm>
          <a:prstGeom prst="roundRect">
            <a:avLst>
              <a:gd name="adj" fmla="val 3138"/>
            </a:avLst>
          </a:prstGeom>
          <a:solidFill>
            <a:schemeClr val="bg1"/>
          </a:solidFill>
          <a:ln>
            <a:noFill/>
          </a:ln>
          <a:effectLst>
            <a:outerShdw blurRad="2921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양쪽 모서리가 둥근 사각형 4">
            <a:extLst>
              <a:ext uri="{FF2B5EF4-FFF2-40B4-BE49-F238E27FC236}">
                <a16:creationId xmlns:a16="http://schemas.microsoft.com/office/drawing/2014/main" id="{28D12EA6-F950-F247-B2BB-3858F5F197F4}"/>
              </a:ext>
            </a:extLst>
          </p:cNvPr>
          <p:cNvSpPr/>
          <p:nvPr/>
        </p:nvSpPr>
        <p:spPr>
          <a:xfrm>
            <a:off x="589083" y="2891125"/>
            <a:ext cx="5440057" cy="482138"/>
          </a:xfrm>
          <a:prstGeom prst="round2SameRect">
            <a:avLst>
              <a:gd name="adj1" fmla="val 18966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993E9-2714-9B4A-93FC-922AD5D2F282}"/>
              </a:ext>
            </a:extLst>
          </p:cNvPr>
          <p:cNvSpPr txBox="1"/>
          <p:nvPr/>
        </p:nvSpPr>
        <p:spPr>
          <a:xfrm>
            <a:off x="2600782" y="3028291"/>
            <a:ext cx="1416658" cy="2078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00"/>
              </a:spcAft>
              <a:buClr>
                <a:srgbClr val="4091CF"/>
              </a:buClr>
            </a:pPr>
            <a:r>
              <a:rPr lang="ko-KR" altLang="en-US" sz="1500" b="1" spc="-2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자본금 및 매출액</a:t>
            </a:r>
          </a:p>
        </p:txBody>
      </p:sp>
      <p:graphicFrame>
        <p:nvGraphicFramePr>
          <p:cNvPr id="2" name="표 6">
            <a:extLst>
              <a:ext uri="{FF2B5EF4-FFF2-40B4-BE49-F238E27FC236}">
                <a16:creationId xmlns:a16="http://schemas.microsoft.com/office/drawing/2014/main" id="{5C71CA63-94FA-6E84-6B8F-FDAD0DE67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99732"/>
              </p:ext>
            </p:extLst>
          </p:nvPr>
        </p:nvGraphicFramePr>
        <p:xfrm>
          <a:off x="646011" y="3801271"/>
          <a:ext cx="5280335" cy="21599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855">
                  <a:extLst>
                    <a:ext uri="{9D8B030D-6E8A-4147-A177-3AD203B41FA5}">
                      <a16:colId xmlns:a16="http://schemas.microsoft.com/office/drawing/2014/main" val="608153218"/>
                    </a:ext>
                  </a:extLst>
                </a:gridCol>
                <a:gridCol w="795385">
                  <a:extLst>
                    <a:ext uri="{9D8B030D-6E8A-4147-A177-3AD203B41FA5}">
                      <a16:colId xmlns:a16="http://schemas.microsoft.com/office/drawing/2014/main" val="80948718"/>
                    </a:ext>
                  </a:extLst>
                </a:gridCol>
                <a:gridCol w="1006368">
                  <a:extLst>
                    <a:ext uri="{9D8B030D-6E8A-4147-A177-3AD203B41FA5}">
                      <a16:colId xmlns:a16="http://schemas.microsoft.com/office/drawing/2014/main" val="4109187306"/>
                    </a:ext>
                  </a:extLst>
                </a:gridCol>
                <a:gridCol w="931425">
                  <a:extLst>
                    <a:ext uri="{9D8B030D-6E8A-4147-A177-3AD203B41FA5}">
                      <a16:colId xmlns:a16="http://schemas.microsoft.com/office/drawing/2014/main" val="3107087415"/>
                    </a:ext>
                  </a:extLst>
                </a:gridCol>
                <a:gridCol w="961151">
                  <a:extLst>
                    <a:ext uri="{9D8B030D-6E8A-4147-A177-3AD203B41FA5}">
                      <a16:colId xmlns:a16="http://schemas.microsoft.com/office/drawing/2014/main" val="2600955232"/>
                    </a:ext>
                  </a:extLst>
                </a:gridCol>
                <a:gridCol w="961151">
                  <a:extLst>
                    <a:ext uri="{9D8B030D-6E8A-4147-A177-3AD203B41FA5}">
                      <a16:colId xmlns:a16="http://schemas.microsoft.com/office/drawing/2014/main" val="2385535081"/>
                    </a:ext>
                  </a:extLst>
                </a:gridCol>
              </a:tblGrid>
              <a:tr h="44938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구분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2017</a:t>
                      </a:r>
                      <a:r>
                        <a:rPr lang="ko-KR" altLang="en-US" dirty="0"/>
                        <a:t>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2020</a:t>
                      </a:r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2021</a:t>
                      </a:r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2022</a:t>
                      </a:r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2023</a:t>
                      </a:r>
                      <a:r>
                        <a:rPr lang="ko-KR" altLang="en-US" sz="150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년</a:t>
                      </a:r>
                      <a:endParaRPr lang="ko-KR" altLang="en-US" sz="15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841482"/>
                  </a:ext>
                </a:extLst>
              </a:tr>
              <a:tr h="36225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자본금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100,000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100,000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100,000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100,000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861371"/>
                  </a:ext>
                </a:extLst>
              </a:tr>
              <a:tr h="449388">
                <a:tc rowSpan="2">
                  <a:txBody>
                    <a:bodyPr/>
                    <a:lstStyle/>
                    <a:p>
                      <a:pPr algn="dist" latinLnBrk="1">
                        <a:lnSpc>
                          <a:spcPct val="150000"/>
                        </a:lnSpc>
                      </a:pPr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매출액</a:t>
                      </a: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3,330,000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3,350,000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3,650,000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3,900,000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865411"/>
                  </a:ext>
                </a:extLst>
              </a:tr>
              <a:tr h="44956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IT</a:t>
                      </a:r>
                      <a:endParaRPr lang="ko-KR" altLang="en-US" sz="15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2,047,000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2,350,000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2,300,000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2,200,000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19373"/>
                  </a:ext>
                </a:extLst>
              </a:tr>
              <a:tr h="44938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합계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5,377,000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5,700,000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5,950,000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>
                          <a:latin typeface="KoPubWorldDotum_Pro Medium" panose="00000600000000000000" pitchFamily="50" charset="-127"/>
                          <a:ea typeface="KoPubWorldDotum_Pro Medium" panose="00000600000000000000" pitchFamily="50" charset="-127"/>
                          <a:cs typeface="KoPubWorldDotum_Pro Medium" panose="00000600000000000000" pitchFamily="50" charset="-127"/>
                        </a:rPr>
                        <a:t>6,100,000</a:t>
                      </a:r>
                      <a:endParaRPr lang="ko-KR" altLang="en-US" sz="1300" dirty="0">
                        <a:latin typeface="KoPubWorldDotum_Pro Medium" panose="00000600000000000000" pitchFamily="50" charset="-127"/>
                        <a:ea typeface="KoPubWorldDotum_Pro Medium" panose="00000600000000000000" pitchFamily="50" charset="-127"/>
                        <a:cs typeface="KoPubWorldDotum_Pro Medium" panose="00000600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2689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3D08F9-6FAC-A104-6A49-43BF374BB982}"/>
              </a:ext>
            </a:extLst>
          </p:cNvPr>
          <p:cNvSpPr txBox="1"/>
          <p:nvPr/>
        </p:nvSpPr>
        <p:spPr>
          <a:xfrm>
            <a:off x="4994692" y="3510429"/>
            <a:ext cx="992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ea typeface="함초롬돋움" panose="020B0604000101010101" pitchFamily="50" charset="-127"/>
              </a:rPr>
              <a:t>(</a:t>
            </a:r>
            <a:r>
              <a:rPr lang="ko-KR" altLang="en-US" sz="1000" dirty="0">
                <a:ea typeface="함초롬돋움" panose="020B0604000101010101" pitchFamily="50" charset="-127"/>
              </a:rPr>
              <a:t>단위 </a:t>
            </a:r>
            <a:r>
              <a:rPr lang="en-US" altLang="ko-KR" sz="1000" dirty="0">
                <a:ea typeface="함초롬돋움" panose="020B0604000101010101" pitchFamily="50" charset="-127"/>
              </a:rPr>
              <a:t>: </a:t>
            </a:r>
            <a:r>
              <a:rPr lang="ko-KR" altLang="en-US" sz="1000" dirty="0">
                <a:ea typeface="함초롬돋움" panose="020B0604000101010101" pitchFamily="50" charset="-127"/>
              </a:rPr>
              <a:t>천원</a:t>
            </a:r>
            <a:r>
              <a:rPr lang="en-US" altLang="ko-KR" sz="1000" dirty="0">
                <a:ea typeface="함초롬돋움" panose="020B0604000101010101" pitchFamily="50" charset="-127"/>
              </a:rPr>
              <a:t>)</a:t>
            </a:r>
            <a:endParaRPr lang="ko-KR" altLang="en-US" sz="1000" dirty="0">
              <a:ea typeface="함초롬돋움" panose="020B0604000101010101" pitchFamily="50" charset="-127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894CFB1-D146-7957-0352-F29BD4E90B06}"/>
              </a:ext>
            </a:extLst>
          </p:cNvPr>
          <p:cNvGrpSpPr/>
          <p:nvPr/>
        </p:nvGrpSpPr>
        <p:grpSpPr>
          <a:xfrm>
            <a:off x="6164568" y="2891124"/>
            <a:ext cx="5458179" cy="3452091"/>
            <a:chOff x="6164568" y="1700275"/>
            <a:chExt cx="5458179" cy="3452091"/>
          </a:xfrm>
        </p:grpSpPr>
        <p:sp>
          <p:nvSpPr>
            <p:cNvPr id="35" name="모서리가 둥근 직사각형 34">
              <a:extLst>
                <a:ext uri="{FF2B5EF4-FFF2-40B4-BE49-F238E27FC236}">
                  <a16:creationId xmlns:a16="http://schemas.microsoft.com/office/drawing/2014/main" id="{5BCE9633-43C1-9C4B-B712-A1987F00B113}"/>
                </a:ext>
              </a:extLst>
            </p:cNvPr>
            <p:cNvSpPr/>
            <p:nvPr/>
          </p:nvSpPr>
          <p:spPr>
            <a:xfrm>
              <a:off x="6164568" y="1700275"/>
              <a:ext cx="5440057" cy="3452091"/>
            </a:xfrm>
            <a:prstGeom prst="roundRect">
              <a:avLst>
                <a:gd name="adj" fmla="val 3138"/>
              </a:avLst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7" name="양쪽 모서리가 둥근 사각형 36">
              <a:extLst>
                <a:ext uri="{FF2B5EF4-FFF2-40B4-BE49-F238E27FC236}">
                  <a16:creationId xmlns:a16="http://schemas.microsoft.com/office/drawing/2014/main" id="{96B012B2-04BD-934A-9704-8408B5B76BE7}"/>
                </a:ext>
              </a:extLst>
            </p:cNvPr>
            <p:cNvSpPr/>
            <p:nvPr/>
          </p:nvSpPr>
          <p:spPr>
            <a:xfrm>
              <a:off x="6164568" y="1700276"/>
              <a:ext cx="5440057" cy="482138"/>
            </a:xfrm>
            <a:prstGeom prst="round2SameRect">
              <a:avLst>
                <a:gd name="adj1" fmla="val 18966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DFA35-A1D8-464E-99E6-278DB05A08B5}"/>
                </a:ext>
              </a:extLst>
            </p:cNvPr>
            <p:cNvSpPr txBox="1"/>
            <p:nvPr/>
          </p:nvSpPr>
          <p:spPr>
            <a:xfrm>
              <a:off x="8176267" y="1837442"/>
              <a:ext cx="1416658" cy="2078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100"/>
                </a:spcAft>
                <a:buClr>
                  <a:srgbClr val="4091CF"/>
                </a:buClr>
              </a:pPr>
              <a:r>
                <a:rPr lang="ko-KR" altLang="en-US" sz="1500" b="1" spc="-2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rPr>
                <a:t>신용평가 등급 </a:t>
              </a:r>
              <a:r>
                <a:rPr lang="en-US" altLang="ko-KR" sz="1500" b="1" spc="-2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rPr>
                <a:t>“BB-”</a:t>
              </a:r>
              <a:endParaRPr lang="ko-KR" altLang="en-US" sz="1500" b="1" spc="-2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endParaRPr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28FC6ED4-26CF-0227-D56D-F7E4295E58C8}"/>
                </a:ext>
              </a:extLst>
            </p:cNvPr>
            <p:cNvGrpSpPr/>
            <p:nvPr/>
          </p:nvGrpSpPr>
          <p:grpSpPr>
            <a:xfrm>
              <a:off x="6453502" y="2383262"/>
              <a:ext cx="5169245" cy="2569622"/>
              <a:chOff x="6759874" y="3889659"/>
              <a:chExt cx="3557084" cy="1768220"/>
            </a:xfrm>
          </p:grpSpPr>
          <p:sp>
            <p:nvSpPr>
              <p:cNvPr id="13" name="AutoShape 253">
                <a:extLst>
                  <a:ext uri="{FF2B5EF4-FFF2-40B4-BE49-F238E27FC236}">
                    <a16:creationId xmlns:a16="http://schemas.microsoft.com/office/drawing/2014/main" id="{B42E42BE-C884-7157-D746-0AC7806634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111288" y="5080237"/>
                <a:ext cx="2205670" cy="45403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6350" algn="ctr">
                <a:noFill/>
                <a:round/>
                <a:headEnd/>
                <a:tailEnd/>
              </a:ln>
            </p:spPr>
            <p:txBody>
              <a:bodyPr wrap="square" lIns="90000" tIns="46800" rIns="90000" bIns="46800" anchor="ctr">
                <a:noAutofit/>
              </a:bodyPr>
              <a:lstStyle/>
              <a:p>
                <a:pPr marL="180975" indent="-180975" fontAlgn="ctr" latinLnBrk="0">
                  <a:spcAft>
                    <a:spcPct val="100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『BB-』</a:t>
                </a:r>
                <a:r>
                  <a:rPr lang="ko-KR" altLang="en-US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의 기업신용평가 등급 보유</a:t>
                </a:r>
                <a:endParaRPr lang="en-US" altLang="ko-KR" sz="1000" dirty="0">
                  <a:ln>
                    <a:solidFill>
                      <a:schemeClr val="bg1">
                        <a:alpha val="4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WorldDotum_Pro Medium" panose="00000600000000000000" pitchFamily="50" charset="-127"/>
                  <a:ea typeface="KoPubWorldDotum_Pro Medium" panose="00000600000000000000" pitchFamily="50" charset="-127"/>
                  <a:cs typeface="KoPubWorldDotum_Pro Medium" panose="00000600000000000000" pitchFamily="50" charset="-127"/>
                  <a:sym typeface="Monotype Sorts"/>
                </a:endParaRPr>
              </a:p>
              <a:p>
                <a:pPr marL="180975" indent="-180975" fontAlgn="ctr" latinLnBrk="0">
                  <a:spcAft>
                    <a:spcPct val="100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5</a:t>
                </a:r>
                <a:r>
                  <a:rPr lang="ko-KR" altLang="en-US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년 연속 </a:t>
                </a:r>
                <a:r>
                  <a:rPr lang="en-US" altLang="ko-KR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B+</a:t>
                </a:r>
                <a:r>
                  <a:rPr lang="ko-KR" altLang="en-US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등급의 기업신용평가 등급 유지</a:t>
                </a:r>
              </a:p>
              <a:p>
                <a:pPr marL="180975" indent="-180975" fontAlgn="ctr" latinLnBrk="0">
                  <a:spcAft>
                    <a:spcPct val="10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0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WorldDotum_Pro Medium" panose="00000600000000000000" pitchFamily="50" charset="-127"/>
                    <a:ea typeface="KoPubWorldDotum_Pro Medium" panose="00000600000000000000" pitchFamily="50" charset="-127"/>
                    <a:cs typeface="KoPubWorldDotum_Pro Medium" panose="00000600000000000000" pitchFamily="50" charset="-127"/>
                    <a:sym typeface="Monotype Sorts"/>
                  </a:rPr>
                  <a:t>국내 일반 중소기업 수준의 신용평가 등급 이상</a:t>
                </a: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F35D75A0-5DB7-4EC7-B456-8EBA7D4D0ADD}"/>
                  </a:ext>
                </a:extLst>
              </p:cNvPr>
              <p:cNvSpPr/>
              <p:nvPr/>
            </p:nvSpPr>
            <p:spPr>
              <a:xfrm>
                <a:off x="8453570" y="3889659"/>
                <a:ext cx="1516664" cy="9265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</a:endParaRPr>
              </a:p>
            </p:txBody>
          </p:sp>
          <p:sp>
            <p:nvSpPr>
              <p:cNvPr id="21" name="Text Box 348">
                <a:extLst>
                  <a:ext uri="{FF2B5EF4-FFF2-40B4-BE49-F238E27FC236}">
                    <a16:creationId xmlns:a16="http://schemas.microsoft.com/office/drawing/2014/main" id="{1783457B-F2D4-BEA3-2A5C-B42B79264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7865" y="4673805"/>
                <a:ext cx="348905" cy="109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1pPr>
                <a:lvl2pPr marL="742950" indent="-28575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2pPr>
                <a:lvl3pPr marL="11430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3pPr>
                <a:lvl4pPr marL="16002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4pPr>
                <a:lvl5pPr marL="20574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5pPr>
                <a:lvl6pPr marL="25146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6pPr>
                <a:lvl7pPr marL="29718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7pPr>
                <a:lvl8pPr marL="34290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8pPr>
                <a:lvl9pPr marL="38862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9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sym typeface="Monotype Sorts"/>
                  </a:rPr>
                  <a:t>2021</a:t>
                </a:r>
              </a:p>
            </p:txBody>
          </p:sp>
          <p:sp>
            <p:nvSpPr>
              <p:cNvPr id="22" name="Text Box 348">
                <a:extLst>
                  <a:ext uri="{FF2B5EF4-FFF2-40B4-BE49-F238E27FC236}">
                    <a16:creationId xmlns:a16="http://schemas.microsoft.com/office/drawing/2014/main" id="{2AB2613A-53FB-01FE-2DF0-AAC321B86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2135" y="4669458"/>
                <a:ext cx="348905" cy="109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1pPr>
                <a:lvl2pPr marL="742950" indent="-28575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2pPr>
                <a:lvl3pPr marL="11430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3pPr>
                <a:lvl4pPr marL="16002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4pPr>
                <a:lvl5pPr marL="20574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5pPr>
                <a:lvl6pPr marL="25146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6pPr>
                <a:lvl7pPr marL="29718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7pPr>
                <a:lvl8pPr marL="34290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8pPr>
                <a:lvl9pPr marL="38862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9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sym typeface="Monotype Sorts"/>
                  </a:rPr>
                  <a:t>2022</a:t>
                </a:r>
              </a:p>
            </p:txBody>
          </p:sp>
          <p:grpSp>
            <p:nvGrpSpPr>
              <p:cNvPr id="23" name="그룹 140">
                <a:extLst>
                  <a:ext uri="{FF2B5EF4-FFF2-40B4-BE49-F238E27FC236}">
                    <a16:creationId xmlns:a16="http://schemas.microsoft.com/office/drawing/2014/main" id="{39728162-7D46-C01B-A407-28F774FC4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24862" y="3971081"/>
                <a:ext cx="207606" cy="200084"/>
                <a:chOff x="4587176" y="3525438"/>
                <a:chExt cx="665905" cy="717772"/>
              </a:xfrm>
            </p:grpSpPr>
            <p:sp>
              <p:nvSpPr>
                <p:cNvPr id="63" name="타원형 설명선 38">
                  <a:extLst>
                    <a:ext uri="{FF2B5EF4-FFF2-40B4-BE49-F238E27FC236}">
                      <a16:creationId xmlns:a16="http://schemas.microsoft.com/office/drawing/2014/main" id="{51618C74-7635-EF98-F3E4-C53D172E6965}"/>
                    </a:ext>
                  </a:extLst>
                </p:cNvPr>
                <p:cNvSpPr/>
                <p:nvPr/>
              </p:nvSpPr>
              <p:spPr bwMode="auto">
                <a:xfrm rot="20267703" flipH="1">
                  <a:off x="4600155" y="3525438"/>
                  <a:ext cx="639947" cy="717772"/>
                </a:xfrm>
                <a:prstGeom prst="wedgeEllipseCallout">
                  <a:avLst>
                    <a:gd name="adj1" fmla="val 66300"/>
                    <a:gd name="adj2" fmla="val 18906"/>
                  </a:avLst>
                </a:prstGeom>
                <a:solidFill>
                  <a:srgbClr val="FF5050"/>
                </a:solidFill>
                <a:ln w="6350">
                  <a:noFill/>
                </a:ln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000" dirty="0">
                    <a:latin typeface="함초롬돋움" panose="020B0604000101010101" pitchFamily="50" charset="-127"/>
                    <a:ea typeface="함초롬돋움" panose="020B0604000101010101" pitchFamily="50" charset="-127"/>
                    <a:sym typeface="Monotype Sorts"/>
                  </a:endParaRPr>
                </a:p>
              </p:txBody>
            </p:sp>
            <p:sp>
              <p:nvSpPr>
                <p:cNvPr id="64" name="직사각형 188">
                  <a:extLst>
                    <a:ext uri="{FF2B5EF4-FFF2-40B4-BE49-F238E27FC236}">
                      <a16:creationId xmlns:a16="http://schemas.microsoft.com/office/drawing/2014/main" id="{289F1803-8718-50B5-935A-90A502455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7176" y="3612068"/>
                  <a:ext cx="665905" cy="544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rIns="36000" anchor="ctr"/>
                <a:lstStyle/>
                <a:p>
                  <a:pPr marL="1588" lvl="1" indent="-339725" algn="ctr">
                    <a:buClr>
                      <a:srgbClr val="0000FF"/>
                    </a:buClr>
                    <a:buSzPct val="90000"/>
                    <a:tabLst>
                      <a:tab pos="5648325" algn="l"/>
                    </a:tabLst>
                    <a:defRPr/>
                  </a:pPr>
                  <a:r>
                    <a:rPr lang="ko-KR" altLang="en-US" sz="500" dirty="0">
                      <a:gradFill>
                        <a:gsLst>
                          <a:gs pos="1600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atin typeface="함초롬돋움" panose="020B0604000101010101" pitchFamily="50" charset="-127"/>
                      <a:ea typeface="함초롬돋움" panose="020B0604000101010101" pitchFamily="50" charset="-127"/>
                      <a:sym typeface="Monotype Sorts" pitchFamily="2" charset="2"/>
                    </a:rPr>
                    <a:t>현재</a:t>
                  </a:r>
                </a:p>
              </p:txBody>
            </p:sp>
          </p:grp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F45F2331-75F7-2116-B992-19B89323BAA8}"/>
                  </a:ext>
                </a:extLst>
              </p:cNvPr>
              <p:cNvGrpSpPr/>
              <p:nvPr/>
            </p:nvGrpSpPr>
            <p:grpSpPr>
              <a:xfrm>
                <a:off x="9410386" y="4117832"/>
                <a:ext cx="251186" cy="555973"/>
                <a:chOff x="5493951" y="7619257"/>
                <a:chExt cx="385253" cy="801326"/>
              </a:xfrm>
            </p:grpSpPr>
            <p:sp>
              <p:nvSpPr>
                <p:cNvPr id="61" name="한쪽 모서리가 잘린 사각형 46">
                  <a:extLst>
                    <a:ext uri="{FF2B5EF4-FFF2-40B4-BE49-F238E27FC236}">
                      <a16:creationId xmlns:a16="http://schemas.microsoft.com/office/drawing/2014/main" id="{0BC530A1-2B43-D5D7-ACC3-E4985A05D8BB}"/>
                    </a:ext>
                  </a:extLst>
                </p:cNvPr>
                <p:cNvSpPr/>
                <p:nvPr/>
              </p:nvSpPr>
              <p:spPr>
                <a:xfrm>
                  <a:off x="5493951" y="7619257"/>
                  <a:ext cx="385253" cy="801326"/>
                </a:xfrm>
                <a:prstGeom prst="snip1Rect">
                  <a:avLst/>
                </a:prstGeom>
                <a:solidFill>
                  <a:srgbClr val="0070C0"/>
                </a:solidFill>
                <a:ln w="793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</a:endParaRPr>
                </a:p>
              </p:txBody>
            </p:sp>
            <p:sp>
              <p:nvSpPr>
                <p:cNvPr id="62" name="Text Box 348">
                  <a:extLst>
                    <a:ext uri="{FF2B5EF4-FFF2-40B4-BE49-F238E27FC236}">
                      <a16:creationId xmlns:a16="http://schemas.microsoft.com/office/drawing/2014/main" id="{66B161E8-F1B9-4B77-9DAE-577BBAF9A1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7352" y="7895884"/>
                  <a:ext cx="292684" cy="211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chemeClr val="bg1"/>
                    </a:contourClr>
                  </a:sp3d>
                </a:bodyPr>
                <a:lstStyle>
                  <a:lvl1pPr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1pPr>
                  <a:lvl2pPr marL="742950" indent="-28575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2pPr>
                  <a:lvl3pPr marL="11430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3pPr>
                  <a:lvl4pPr marL="16002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4pPr>
                  <a:lvl5pPr marL="20574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5pPr>
                  <a:lvl6pPr marL="25146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6pPr>
                  <a:lvl7pPr marL="29718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7pPr>
                  <a:lvl8pPr marL="34290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8pPr>
                  <a:lvl9pPr marL="38862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9pPr>
                </a:lstStyle>
                <a:p>
                  <a:pPr algn="ctr" eaLnBrk="1" fontAlgn="auto" latinLnBrk="0" hangingPunct="1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</a:rPr>
                    <a:t>BB-</a:t>
                  </a:r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33192491-F5B8-95E4-6B06-ABEEBBA786BB}"/>
                  </a:ext>
                </a:extLst>
              </p:cNvPr>
              <p:cNvGrpSpPr/>
              <p:nvPr/>
            </p:nvGrpSpPr>
            <p:grpSpPr>
              <a:xfrm>
                <a:off x="9036144" y="4117831"/>
                <a:ext cx="249160" cy="555974"/>
                <a:chOff x="4966110" y="7619255"/>
                <a:chExt cx="382145" cy="801328"/>
              </a:xfrm>
            </p:grpSpPr>
            <p:sp>
              <p:nvSpPr>
                <p:cNvPr id="59" name="한쪽 모서리가 잘린 사각형 49">
                  <a:extLst>
                    <a:ext uri="{FF2B5EF4-FFF2-40B4-BE49-F238E27FC236}">
                      <a16:creationId xmlns:a16="http://schemas.microsoft.com/office/drawing/2014/main" id="{F91E345F-0B31-863C-6EF8-057D939EC4AA}"/>
                    </a:ext>
                  </a:extLst>
                </p:cNvPr>
                <p:cNvSpPr/>
                <p:nvPr/>
              </p:nvSpPr>
              <p:spPr>
                <a:xfrm>
                  <a:off x="4966110" y="7619255"/>
                  <a:ext cx="382145" cy="801328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793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</a:endParaRPr>
                </a:p>
              </p:txBody>
            </p:sp>
            <p:sp>
              <p:nvSpPr>
                <p:cNvPr id="60" name="Text Box 348">
                  <a:extLst>
                    <a:ext uri="{FF2B5EF4-FFF2-40B4-BE49-F238E27FC236}">
                      <a16:creationId xmlns:a16="http://schemas.microsoft.com/office/drawing/2014/main" id="{8CD9D368-AE1D-DAD6-1A8B-9DC3EA01BE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1136" y="7895885"/>
                  <a:ext cx="273069" cy="29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chemeClr val="bg1"/>
                    </a:contourClr>
                  </a:sp3d>
                </a:bodyPr>
                <a:lstStyle>
                  <a:lvl1pPr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1pPr>
                  <a:lvl2pPr marL="742950" indent="-28575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2pPr>
                  <a:lvl3pPr marL="11430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3pPr>
                  <a:lvl4pPr marL="16002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4pPr>
                  <a:lvl5pPr marL="20574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5pPr>
                  <a:lvl6pPr marL="25146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6pPr>
                  <a:lvl7pPr marL="29718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7pPr>
                  <a:lvl8pPr marL="34290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8pPr>
                  <a:lvl9pPr marL="38862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9pPr>
                </a:lstStyle>
                <a:p>
                  <a:pPr algn="ctr" eaLnBrk="1" fontAlgn="auto" latinLnBrk="0" hangingPunct="1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</a:rPr>
                    <a:t>B+</a:t>
                  </a: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66CC2FDD-3A1C-E926-09BB-9895AC337D52}"/>
                  </a:ext>
                </a:extLst>
              </p:cNvPr>
              <p:cNvGrpSpPr/>
              <p:nvPr/>
            </p:nvGrpSpPr>
            <p:grpSpPr>
              <a:xfrm>
                <a:off x="8644041" y="4121447"/>
                <a:ext cx="267020" cy="555974"/>
                <a:chOff x="4387172" y="7624468"/>
                <a:chExt cx="409536" cy="801328"/>
              </a:xfrm>
            </p:grpSpPr>
            <p:sp>
              <p:nvSpPr>
                <p:cNvPr id="57" name="한쪽 모서리가 잘린 사각형 52">
                  <a:extLst>
                    <a:ext uri="{FF2B5EF4-FFF2-40B4-BE49-F238E27FC236}">
                      <a16:creationId xmlns:a16="http://schemas.microsoft.com/office/drawing/2014/main" id="{458624F3-0C87-5BBC-A5C6-5940D7879542}"/>
                    </a:ext>
                  </a:extLst>
                </p:cNvPr>
                <p:cNvSpPr/>
                <p:nvPr/>
              </p:nvSpPr>
              <p:spPr>
                <a:xfrm>
                  <a:off x="4387172" y="7624468"/>
                  <a:ext cx="382145" cy="801328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793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</a:endParaRPr>
                </a:p>
              </p:txBody>
            </p:sp>
            <p:sp>
              <p:nvSpPr>
                <p:cNvPr id="58" name="Text Box 348">
                  <a:extLst>
                    <a:ext uri="{FF2B5EF4-FFF2-40B4-BE49-F238E27FC236}">
                      <a16:creationId xmlns:a16="http://schemas.microsoft.com/office/drawing/2014/main" id="{4F16D2AC-3E16-2977-21BB-BBE8994F83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0766" y="7895885"/>
                  <a:ext cx="395942" cy="292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chemeClr val="bg1"/>
                    </a:contourClr>
                  </a:sp3d>
                </a:bodyPr>
                <a:lstStyle>
                  <a:lvl1pPr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1pPr>
                  <a:lvl2pPr marL="742950" indent="-28575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2pPr>
                  <a:lvl3pPr marL="11430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3pPr>
                  <a:lvl4pPr marL="16002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4pPr>
                  <a:lvl5pPr marL="2057400" indent="-228600" eaLnBrk="0" hangingPunct="0"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5pPr>
                  <a:lvl6pPr marL="25146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6pPr>
                  <a:lvl7pPr marL="29718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7pPr>
                  <a:lvl8pPr marL="34290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8pPr>
                  <a:lvl9pPr marL="3886200" indent="-228600" algn="just" eaLnBrk="0" fontAlgn="base" hangingPunct="0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1100">
                      <a:solidFill>
                        <a:schemeClr val="tx1"/>
                      </a:solidFill>
                      <a:latin typeface="산돌고딕 L" pitchFamily="18" charset="-127"/>
                      <a:ea typeface="산돌고딕 L" pitchFamily="18" charset="-127"/>
                    </a:defRPr>
                  </a:lvl9pPr>
                </a:lstStyle>
                <a:p>
                  <a:pPr algn="ctr" eaLnBrk="1" fontAlgn="auto" latinLnBrk="0" hangingPunct="1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</a:rPr>
                    <a:t>B+</a:t>
                  </a:r>
                </a:p>
              </p:txBody>
            </p:sp>
          </p:grpSp>
          <p:sp>
            <p:nvSpPr>
              <p:cNvPr id="27" name="Text Box 348">
                <a:extLst>
                  <a:ext uri="{FF2B5EF4-FFF2-40B4-BE49-F238E27FC236}">
                    <a16:creationId xmlns:a16="http://schemas.microsoft.com/office/drawing/2014/main" id="{E8E225FA-B92B-3FD7-2F81-50ECD6627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72223" y="4663147"/>
                <a:ext cx="348905" cy="109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1pPr>
                <a:lvl2pPr marL="742950" indent="-28575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2pPr>
                <a:lvl3pPr marL="11430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3pPr>
                <a:lvl4pPr marL="16002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4pPr>
                <a:lvl5pPr marL="20574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5pPr>
                <a:lvl6pPr marL="25146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6pPr>
                <a:lvl7pPr marL="29718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7pPr>
                <a:lvl8pPr marL="34290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8pPr>
                <a:lvl9pPr marL="38862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900" dirty="0">
                    <a:ln>
                      <a:solidFill>
                        <a:schemeClr val="bg1">
                          <a:alpha val="4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sym typeface="Monotype Sorts"/>
                  </a:rPr>
                  <a:t>2023</a:t>
                </a:r>
              </a:p>
            </p:txBody>
          </p:sp>
          <p:sp>
            <p:nvSpPr>
              <p:cNvPr id="28" name="Text Box 348">
                <a:extLst>
                  <a:ext uri="{FF2B5EF4-FFF2-40B4-BE49-F238E27FC236}">
                    <a16:creationId xmlns:a16="http://schemas.microsoft.com/office/drawing/2014/main" id="{5AADDAE3-D377-D8CB-EE95-A46CC4763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7411" y="4306325"/>
                <a:ext cx="62" cy="202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31750">
                  <a:bevelT w="1270"/>
                  <a:contourClr>
                    <a:schemeClr val="bg1"/>
                  </a:contourClr>
                </a:sp3d>
              </a:bodyPr>
              <a:lstStyle>
                <a:lvl1pPr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1pPr>
                <a:lvl2pPr marL="742950" indent="-28575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2pPr>
                <a:lvl3pPr marL="11430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3pPr>
                <a:lvl4pPr marL="16002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4pPr>
                <a:lvl5pPr marL="2057400" indent="-228600" eaLnBrk="0" hangingPunct="0"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5pPr>
                <a:lvl6pPr marL="25146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6pPr>
                <a:lvl7pPr marL="29718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7pPr>
                <a:lvl8pPr marL="34290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8pPr>
                <a:lvl9pPr marL="3886200" indent="-22860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산돌고딕 L" pitchFamily="18" charset="-127"/>
                    <a:ea typeface="산돌고딕 L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</a:endParaRPr>
              </a:p>
            </p:txBody>
          </p: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87D5D289-5B9A-E3DA-15AC-459480CB2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8564" y="4679699"/>
                <a:ext cx="128390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headEnd type="none" w="sm" len="sm"/>
                <a:tailEnd type="none" w="sm" len="sm"/>
              </a:ln>
              <a:effectLst/>
            </p:spPr>
          </p:cxnSp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226C3E3F-48E2-087E-69AD-6A5D4B2FE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6759874" y="3940801"/>
                <a:ext cx="1321745" cy="1717078"/>
              </a:xfrm>
              <a:prstGeom prst="rect">
                <a:avLst/>
              </a:prstGeom>
            </p:spPr>
          </p:pic>
          <p:pic>
            <p:nvPicPr>
              <p:cNvPr id="56" name="돋보기" descr="C:\Users\정지숙\Desktop\PT용 유용한이미지\돋보기.png">
                <a:extLst>
                  <a:ext uri="{FF2B5EF4-FFF2-40B4-BE49-F238E27FC236}">
                    <a16:creationId xmlns:a16="http://schemas.microsoft.com/office/drawing/2014/main" id="{CB85A769-E418-F008-48F7-C95B14FFF9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229" y="4069699"/>
                <a:ext cx="854429" cy="798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EBBBBF-E9E1-5683-37EE-2DFCABD041C1}"/>
              </a:ext>
            </a:extLst>
          </p:cNvPr>
          <p:cNvSpPr txBox="1"/>
          <p:nvPr/>
        </p:nvSpPr>
        <p:spPr>
          <a:xfrm>
            <a:off x="2760804" y="1749859"/>
            <a:ext cx="6843220" cy="833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ko-KR" altLang="en-US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국내 일반 중소기업 수준의 신용평가 등급이 우수한 중소기업</a:t>
            </a:r>
            <a:endParaRPr lang="en-US" altLang="ko-KR" sz="2200" spc="-30" dirty="0">
              <a:solidFill>
                <a:schemeClr val="tx2"/>
              </a:solidFill>
              <a:latin typeface="KoPubWorldDotum_Pro Light" pitchFamily="2" charset="-127"/>
              <a:ea typeface="KoPubWorldDotum_Pro Light" pitchFamily="2" charset="-127"/>
            </a:endParaRPr>
          </a:p>
          <a:p>
            <a:pPr algn="ctr">
              <a:spcAft>
                <a:spcPts val="500"/>
              </a:spcAft>
            </a:pPr>
            <a:r>
              <a:rPr lang="ko-KR" altLang="en-US" sz="2200" b="1" spc="-30" dirty="0" err="1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커넥스의</a:t>
            </a:r>
            <a:r>
              <a:rPr lang="ko-KR" altLang="en-US" sz="2200" b="1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 자본금 및 매출액 현황입니다</a:t>
            </a:r>
            <a:r>
              <a:rPr lang="en-US" altLang="ko-KR" sz="2200" b="1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0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직선 연결선 48">
            <a:extLst>
              <a:ext uri="{FF2B5EF4-FFF2-40B4-BE49-F238E27FC236}">
                <a16:creationId xmlns:a16="http://schemas.microsoft.com/office/drawing/2014/main" id="{249CF5EB-B593-6264-2A0F-AE0C1319A1C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086493" y="2198816"/>
            <a:ext cx="1759107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0B3D59-C709-2842-AB11-E5949DB34395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B5B2D3-618F-8346-904F-7B8561C480B1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기업 일반현황</a:t>
              </a:r>
              <a:r>
                <a:rPr kumimoji="1" lang="en-US" altLang="ko-KR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_</a:t>
              </a:r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조직 구성</a:t>
              </a:r>
              <a:endParaRPr kumimoji="1" lang="en-US" altLang="ko-Kore-KR" sz="2200" b="1" spc="-50" dirty="0">
                <a:solidFill>
                  <a:schemeClr val="tx2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69E29-BEB4-364E-99F3-1DEBCD8E4737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02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4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cxnSp>
        <p:nvCxnSpPr>
          <p:cNvPr id="7" name="직선 연결선 48">
            <a:extLst>
              <a:ext uri="{FF2B5EF4-FFF2-40B4-BE49-F238E27FC236}">
                <a16:creationId xmlns:a16="http://schemas.microsoft.com/office/drawing/2014/main" id="{BEEBE9F5-0CFE-F005-2DE9-6EED385B1D5D}"/>
              </a:ext>
            </a:extLst>
          </p:cNvPr>
          <p:cNvCxnSpPr>
            <a:cxnSpLocks/>
          </p:cNvCxnSpPr>
          <p:nvPr/>
        </p:nvCxnSpPr>
        <p:spPr>
          <a:xfrm>
            <a:off x="3669770" y="4298240"/>
            <a:ext cx="16505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모서리가 둥근 직사각형 26">
            <a:extLst>
              <a:ext uri="{FF2B5EF4-FFF2-40B4-BE49-F238E27FC236}">
                <a16:creationId xmlns:a16="http://schemas.microsoft.com/office/drawing/2014/main" id="{EA24E702-F31D-13F0-CD5B-9ABB6FE7775C}"/>
              </a:ext>
            </a:extLst>
          </p:cNvPr>
          <p:cNvSpPr/>
          <p:nvPr/>
        </p:nvSpPr>
        <p:spPr>
          <a:xfrm>
            <a:off x="2305852" y="2054800"/>
            <a:ext cx="1384756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경영지원본부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양쪽 모서리가 둥근 사각형 9">
            <a:extLst>
              <a:ext uri="{FF2B5EF4-FFF2-40B4-BE49-F238E27FC236}">
                <a16:creationId xmlns:a16="http://schemas.microsoft.com/office/drawing/2014/main" id="{1364E937-7876-53ED-30B6-A716E0CEEEA6}"/>
              </a:ext>
            </a:extLst>
          </p:cNvPr>
          <p:cNvSpPr/>
          <p:nvPr/>
        </p:nvSpPr>
        <p:spPr>
          <a:xfrm>
            <a:off x="2423001" y="1869358"/>
            <a:ext cx="240077" cy="573457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모서리가 둥근 직사각형 28">
            <a:extLst>
              <a:ext uri="{FF2B5EF4-FFF2-40B4-BE49-F238E27FC236}">
                <a16:creationId xmlns:a16="http://schemas.microsoft.com/office/drawing/2014/main" id="{A5EE1A1D-680F-F764-066F-2420BC905095}"/>
              </a:ext>
            </a:extLst>
          </p:cNvPr>
          <p:cNvSpPr/>
          <p:nvPr/>
        </p:nvSpPr>
        <p:spPr>
          <a:xfrm>
            <a:off x="3845600" y="2054800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경영지원팀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" name="모서리가 둥근 직사각형 13">
            <a:extLst>
              <a:ext uri="{FF2B5EF4-FFF2-40B4-BE49-F238E27FC236}">
                <a16:creationId xmlns:a16="http://schemas.microsoft.com/office/drawing/2014/main" id="{517BC84E-CF74-136E-CE49-3664FFE8B210}"/>
              </a:ext>
            </a:extLst>
          </p:cNvPr>
          <p:cNvSpPr/>
          <p:nvPr/>
        </p:nvSpPr>
        <p:spPr>
          <a:xfrm>
            <a:off x="3845600" y="2459248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HR</a:t>
            </a:r>
            <a:r>
              <a:rPr lang="ko-KR" altLang="en-US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지원</a:t>
            </a:r>
            <a:r>
              <a:rPr lang="en-US" altLang="ko-KR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Part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31" name="직선 연결선 48">
            <a:extLst>
              <a:ext uri="{FF2B5EF4-FFF2-40B4-BE49-F238E27FC236}">
                <a16:creationId xmlns:a16="http://schemas.microsoft.com/office/drawing/2014/main" id="{D43EDEB9-D5F9-A6F4-F4EE-E22390EC148E}"/>
              </a:ext>
            </a:extLst>
          </p:cNvPr>
          <p:cNvCxnSpPr>
            <a:cxnSpLocks/>
            <a:endCxn id="10" idx="1"/>
          </p:cNvCxnSpPr>
          <p:nvPr/>
        </p:nvCxnSpPr>
        <p:spPr>
          <a:xfrm rot="10800000">
            <a:off x="2305852" y="2198817"/>
            <a:ext cx="12700" cy="2092413"/>
          </a:xfrm>
          <a:prstGeom prst="bentConnector3">
            <a:avLst>
              <a:gd name="adj1" fmla="val 180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모서리가 둥근 직사각형 24">
            <a:extLst>
              <a:ext uri="{FF2B5EF4-FFF2-40B4-BE49-F238E27FC236}">
                <a16:creationId xmlns:a16="http://schemas.microsoft.com/office/drawing/2014/main" id="{EFEE2A9F-0B98-F300-394F-D78677B0113B}"/>
              </a:ext>
            </a:extLst>
          </p:cNvPr>
          <p:cNvSpPr/>
          <p:nvPr/>
        </p:nvSpPr>
        <p:spPr>
          <a:xfrm>
            <a:off x="1041667" y="2675381"/>
            <a:ext cx="1164362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대표이사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9" name="양쪽 모서리가 둥근 사각형 9">
            <a:extLst>
              <a:ext uri="{FF2B5EF4-FFF2-40B4-BE49-F238E27FC236}">
                <a16:creationId xmlns:a16="http://schemas.microsoft.com/office/drawing/2014/main" id="{1B100CA5-BC43-95A5-84ED-B21D9E199F3F}"/>
              </a:ext>
            </a:extLst>
          </p:cNvPr>
          <p:cNvSpPr/>
          <p:nvPr/>
        </p:nvSpPr>
        <p:spPr>
          <a:xfrm>
            <a:off x="1133774" y="2489939"/>
            <a:ext cx="240077" cy="573457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rgbClr val="FF99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9322279F-965E-BA45-EDE4-404E50A65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58483"/>
              </p:ext>
            </p:extLst>
          </p:nvPr>
        </p:nvGraphicFramePr>
        <p:xfrm>
          <a:off x="5716134" y="2125258"/>
          <a:ext cx="5222953" cy="2945502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14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조 직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업무기능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인 원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대표이사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총괄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경영지원팀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총무</a:t>
                      </a:r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/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회계</a:t>
                      </a:r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/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사무지원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HR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지원 </a:t>
                      </a:r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Part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err="1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파견직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계약 및 근태 관리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사업개발팀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신규 사업 개발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kern="1200" cap="none" spc="-3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마케팅팀</a:t>
                      </a:r>
                      <a:endParaRPr kumimoji="1" lang="en-US" altLang="ko-KR" sz="1000" b="0" u="none" strike="noStrike" kern="1200" cap="none" spc="-3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광고</a:t>
                      </a:r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/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브랜드</a:t>
                      </a:r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마케팅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994517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kern="1200" cap="none" spc="-3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방송사업팀</a:t>
                      </a:r>
                      <a:endParaRPr kumimoji="1" lang="en-US" altLang="ko-KR" sz="1000" b="0" u="none" strike="noStrike" kern="1200" cap="none" spc="-3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방송송출 사업 영업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29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u="none" strike="noStrike" kern="1200" cap="none" spc="-3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IT</a:t>
                      </a:r>
                      <a:r>
                        <a:rPr kumimoji="1" lang="ko-KR" altLang="en-US" sz="1000" b="0" u="none" strike="noStrike" kern="1200" cap="none" spc="-3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사업팀</a:t>
                      </a:r>
                      <a:endParaRPr kumimoji="1" lang="en-US" altLang="ko-KR" sz="1000" b="0" u="none" strike="noStrike" kern="1200" cap="none" spc="-3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IT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솔루션 </a:t>
                      </a:r>
                      <a:r>
                        <a:rPr lang="ko-KR" altLang="en-US" sz="1000" b="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사업 영업</a:t>
                      </a:r>
                      <a:r>
                        <a:rPr lang="en-US" altLang="ko-KR" sz="1000" b="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/</a:t>
                      </a:r>
                      <a:r>
                        <a:rPr lang="ko-KR" altLang="en-US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기술지원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4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kern="1200" cap="none" spc="-3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인 원 계</a:t>
                      </a:r>
                      <a:endParaRPr kumimoji="1" lang="en-US" altLang="ko-KR" sz="1000" b="0" u="none" strike="noStrike" kern="1200" cap="none" spc="-3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-30" baseline="0" dirty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38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9" name="연결선: 꺾임 68">
            <a:extLst>
              <a:ext uri="{FF2B5EF4-FFF2-40B4-BE49-F238E27FC236}">
                <a16:creationId xmlns:a16="http://schemas.microsoft.com/office/drawing/2014/main" id="{58160DDE-EAAC-D529-4918-44E78D943AC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6985" y="4630738"/>
            <a:ext cx="898376" cy="219358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연결선: 꺾임 81">
            <a:extLst>
              <a:ext uri="{FF2B5EF4-FFF2-40B4-BE49-F238E27FC236}">
                <a16:creationId xmlns:a16="http://schemas.microsoft.com/office/drawing/2014/main" id="{DF35B4AF-A7AB-7ECB-BB41-C214C9A10CC3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3605150" y="2362814"/>
            <a:ext cx="385042" cy="95858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직선 연결선 48">
            <a:extLst>
              <a:ext uri="{FF2B5EF4-FFF2-40B4-BE49-F238E27FC236}">
                <a16:creationId xmlns:a16="http://schemas.microsoft.com/office/drawing/2014/main" id="{466676AF-1106-98F2-3982-073907ACED9D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2086493" y="3207293"/>
            <a:ext cx="1759107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모서리가 둥근 직사각형 26">
            <a:extLst>
              <a:ext uri="{FF2B5EF4-FFF2-40B4-BE49-F238E27FC236}">
                <a16:creationId xmlns:a16="http://schemas.microsoft.com/office/drawing/2014/main" id="{A464C3B2-2C50-00E8-9778-DC9B70C37DC7}"/>
              </a:ext>
            </a:extLst>
          </p:cNvPr>
          <p:cNvSpPr/>
          <p:nvPr/>
        </p:nvSpPr>
        <p:spPr>
          <a:xfrm>
            <a:off x="2305852" y="3063277"/>
            <a:ext cx="1384756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</a:t>
            </a:r>
            <a:r>
              <a:rPr lang="ko-KR" altLang="en-US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기획</a:t>
            </a: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4" name="양쪽 모서리가 둥근 사각형 9">
            <a:extLst>
              <a:ext uri="{FF2B5EF4-FFF2-40B4-BE49-F238E27FC236}">
                <a16:creationId xmlns:a16="http://schemas.microsoft.com/office/drawing/2014/main" id="{5CF7608D-414D-21B4-A8E0-FDF19C1724DA}"/>
              </a:ext>
            </a:extLst>
          </p:cNvPr>
          <p:cNvSpPr/>
          <p:nvPr/>
        </p:nvSpPr>
        <p:spPr>
          <a:xfrm>
            <a:off x="2423001" y="2877835"/>
            <a:ext cx="240077" cy="573457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5" name="모서리가 둥근 직사각형 28">
            <a:extLst>
              <a:ext uri="{FF2B5EF4-FFF2-40B4-BE49-F238E27FC236}">
                <a16:creationId xmlns:a16="http://schemas.microsoft.com/office/drawing/2014/main" id="{2215EC09-3D3C-773D-8F37-7F13AAB2B002}"/>
              </a:ext>
            </a:extLst>
          </p:cNvPr>
          <p:cNvSpPr/>
          <p:nvPr/>
        </p:nvSpPr>
        <p:spPr>
          <a:xfrm>
            <a:off x="3845600" y="3063277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사업개발</a:t>
            </a: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6" name="모서리가 둥근 직사각형 13">
            <a:extLst>
              <a:ext uri="{FF2B5EF4-FFF2-40B4-BE49-F238E27FC236}">
                <a16:creationId xmlns:a16="http://schemas.microsoft.com/office/drawing/2014/main" id="{C1C2D506-323E-6591-9850-B257F2CDF5AC}"/>
              </a:ext>
            </a:extLst>
          </p:cNvPr>
          <p:cNvSpPr/>
          <p:nvPr/>
        </p:nvSpPr>
        <p:spPr>
          <a:xfrm>
            <a:off x="3845600" y="3467725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마케팅팀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97" name="연결선: 꺾임 96">
            <a:extLst>
              <a:ext uri="{FF2B5EF4-FFF2-40B4-BE49-F238E27FC236}">
                <a16:creationId xmlns:a16="http://schemas.microsoft.com/office/drawing/2014/main" id="{E05E794E-93A7-A047-7CB6-762C53CE4BF9}"/>
              </a:ext>
            </a:extLst>
          </p:cNvPr>
          <p:cNvCxnSpPr>
            <a:cxnSpLocks/>
            <a:endCxn id="96" idx="1"/>
          </p:cNvCxnSpPr>
          <p:nvPr/>
        </p:nvCxnSpPr>
        <p:spPr>
          <a:xfrm rot="16200000" flipH="1">
            <a:off x="3605150" y="3371291"/>
            <a:ext cx="385042" cy="95858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8" name="모서리가 둥근 직사각형 26">
            <a:extLst>
              <a:ext uri="{FF2B5EF4-FFF2-40B4-BE49-F238E27FC236}">
                <a16:creationId xmlns:a16="http://schemas.microsoft.com/office/drawing/2014/main" id="{5CF2E527-4387-76AB-6C3E-C6947D49ADB0}"/>
              </a:ext>
            </a:extLst>
          </p:cNvPr>
          <p:cNvSpPr/>
          <p:nvPr/>
        </p:nvSpPr>
        <p:spPr>
          <a:xfrm>
            <a:off x="2305852" y="4147212"/>
            <a:ext cx="1384756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방송사업</a:t>
            </a: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9" name="양쪽 모서리가 둥근 사각형 9">
            <a:extLst>
              <a:ext uri="{FF2B5EF4-FFF2-40B4-BE49-F238E27FC236}">
                <a16:creationId xmlns:a16="http://schemas.microsoft.com/office/drawing/2014/main" id="{A0966D8C-B088-D023-25E8-067E0123A2C3}"/>
              </a:ext>
            </a:extLst>
          </p:cNvPr>
          <p:cNvSpPr/>
          <p:nvPr/>
        </p:nvSpPr>
        <p:spPr>
          <a:xfrm>
            <a:off x="2423001" y="3961770"/>
            <a:ext cx="240077" cy="573457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0" name="모서리가 둥근 직사각형 28">
            <a:extLst>
              <a:ext uri="{FF2B5EF4-FFF2-40B4-BE49-F238E27FC236}">
                <a16:creationId xmlns:a16="http://schemas.microsoft.com/office/drawing/2014/main" id="{A80CA7DE-395C-F20F-9059-89EF51CBF4ED}"/>
              </a:ext>
            </a:extLst>
          </p:cNvPr>
          <p:cNvSpPr/>
          <p:nvPr/>
        </p:nvSpPr>
        <p:spPr>
          <a:xfrm>
            <a:off x="3845600" y="4147212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방송사업팀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104" name="직선 연결선 48">
            <a:extLst>
              <a:ext uri="{FF2B5EF4-FFF2-40B4-BE49-F238E27FC236}">
                <a16:creationId xmlns:a16="http://schemas.microsoft.com/office/drawing/2014/main" id="{9779E440-BEBD-FA9D-CCC5-1E15D0DAAE89}"/>
              </a:ext>
            </a:extLst>
          </p:cNvPr>
          <p:cNvCxnSpPr>
            <a:cxnSpLocks/>
            <a:endCxn id="106" idx="1"/>
          </p:cNvCxnSpPr>
          <p:nvPr/>
        </p:nvCxnSpPr>
        <p:spPr>
          <a:xfrm flipV="1">
            <a:off x="3669770" y="5196617"/>
            <a:ext cx="175830" cy="70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모서리가 둥근 직사각형 26">
            <a:extLst>
              <a:ext uri="{FF2B5EF4-FFF2-40B4-BE49-F238E27FC236}">
                <a16:creationId xmlns:a16="http://schemas.microsoft.com/office/drawing/2014/main" id="{736C650E-E1E8-EC35-D3F3-49FBF255B562}"/>
              </a:ext>
            </a:extLst>
          </p:cNvPr>
          <p:cNvSpPr/>
          <p:nvPr/>
        </p:nvSpPr>
        <p:spPr>
          <a:xfrm>
            <a:off x="2305852" y="5052601"/>
            <a:ext cx="1384756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IT</a:t>
            </a: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6" name="모서리가 둥근 직사각형 28">
            <a:extLst>
              <a:ext uri="{FF2B5EF4-FFF2-40B4-BE49-F238E27FC236}">
                <a16:creationId xmlns:a16="http://schemas.microsoft.com/office/drawing/2014/main" id="{A7044098-F9B4-CE24-FDE7-5873410B446F}"/>
              </a:ext>
            </a:extLst>
          </p:cNvPr>
          <p:cNvSpPr/>
          <p:nvPr/>
        </p:nvSpPr>
        <p:spPr>
          <a:xfrm>
            <a:off x="3845600" y="5052601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IT</a:t>
            </a:r>
            <a:r>
              <a:rPr kumimoji="0" lang="ko-KR" altLang="en-US" sz="1100" b="1" i="0" u="none" strike="noStrike" kern="0" cap="none" spc="-5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사업팀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7" name="양쪽 모서리가 둥근 사각형 9">
            <a:extLst>
              <a:ext uri="{FF2B5EF4-FFF2-40B4-BE49-F238E27FC236}">
                <a16:creationId xmlns:a16="http://schemas.microsoft.com/office/drawing/2014/main" id="{8D8EEBC4-2313-FDA9-9CA2-459081F5F3BC}"/>
              </a:ext>
            </a:extLst>
          </p:cNvPr>
          <p:cNvSpPr/>
          <p:nvPr/>
        </p:nvSpPr>
        <p:spPr>
          <a:xfrm>
            <a:off x="2423001" y="4851921"/>
            <a:ext cx="240077" cy="573457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모서리가 둥근 직사각형 28">
            <a:extLst>
              <a:ext uri="{FF2B5EF4-FFF2-40B4-BE49-F238E27FC236}">
                <a16:creationId xmlns:a16="http://schemas.microsoft.com/office/drawing/2014/main" id="{A5DC1CE6-B974-A314-2D87-9604A69E97B4}"/>
              </a:ext>
            </a:extLst>
          </p:cNvPr>
          <p:cNvSpPr/>
          <p:nvPr/>
        </p:nvSpPr>
        <p:spPr>
          <a:xfrm>
            <a:off x="3845600" y="5448944"/>
            <a:ext cx="1152000" cy="288032"/>
          </a:xfrm>
          <a:prstGeom prst="roundRect">
            <a:avLst>
              <a:gd name="adj" fmla="val 11389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기술지원팀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4B2376FC-97F6-63D4-8F57-31146B5C54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05150" y="5350816"/>
            <a:ext cx="385042" cy="95858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1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사각형: 둥근 모서리 87">
            <a:extLst>
              <a:ext uri="{FF2B5EF4-FFF2-40B4-BE49-F238E27FC236}">
                <a16:creationId xmlns:a16="http://schemas.microsoft.com/office/drawing/2014/main" id="{0468D1C7-5F65-9726-B60D-04D4B9AE2712}"/>
              </a:ext>
            </a:extLst>
          </p:cNvPr>
          <p:cNvSpPr/>
          <p:nvPr/>
        </p:nvSpPr>
        <p:spPr>
          <a:xfrm>
            <a:off x="0" y="3721908"/>
            <a:ext cx="12200109" cy="3162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5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D520552-1745-6643-9C39-4D952DC7FB7F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01C979-EE8D-B24A-B719-2B32B01E0A78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 err="1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회사연혁</a:t>
              </a:r>
              <a:endParaRPr kumimoji="1" lang="en-US" altLang="ko-Kore-KR" sz="2200" b="1" spc="-50" dirty="0">
                <a:solidFill>
                  <a:schemeClr val="tx2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04ED38-057A-A644-B68B-F8B5798D24B5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03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3E60B103-88CF-7FBA-95F6-3FA85F1A510A}"/>
              </a:ext>
            </a:extLst>
          </p:cNvPr>
          <p:cNvGrpSpPr/>
          <p:nvPr/>
        </p:nvGrpSpPr>
        <p:grpSpPr>
          <a:xfrm>
            <a:off x="384424" y="3944388"/>
            <a:ext cx="11323963" cy="2688703"/>
            <a:chOff x="384424" y="3989358"/>
            <a:chExt cx="11323963" cy="2688703"/>
          </a:xfrm>
        </p:grpSpPr>
        <p:sp>
          <p:nvSpPr>
            <p:cNvPr id="31" name="자유형: 도형 96">
              <a:extLst>
                <a:ext uri="{FF2B5EF4-FFF2-40B4-BE49-F238E27FC236}">
                  <a16:creationId xmlns:a16="http://schemas.microsoft.com/office/drawing/2014/main" id="{C28B2A15-BE8F-3B4F-913E-92483BC0FA94}"/>
                </a:ext>
              </a:extLst>
            </p:cNvPr>
            <p:cNvSpPr/>
            <p:nvPr/>
          </p:nvSpPr>
          <p:spPr>
            <a:xfrm>
              <a:off x="2417132" y="4837508"/>
              <a:ext cx="9185783" cy="120482"/>
            </a:xfrm>
            <a:custGeom>
              <a:avLst/>
              <a:gdLst>
                <a:gd name="connsiteX0" fmla="*/ 0 w 7639665"/>
                <a:gd name="connsiteY0" fmla="*/ 117987 h 117987"/>
                <a:gd name="connsiteX1" fmla="*/ 7639665 w 7639665"/>
                <a:gd name="connsiteY1" fmla="*/ 117987 h 117987"/>
                <a:gd name="connsiteX2" fmla="*/ 7521678 w 7639665"/>
                <a:gd name="connsiteY2" fmla="*/ 0 h 117987"/>
                <a:gd name="connsiteX0" fmla="*/ 0 w 8995529"/>
                <a:gd name="connsiteY0" fmla="*/ 117987 h 117987"/>
                <a:gd name="connsiteX1" fmla="*/ 8995529 w 8995529"/>
                <a:gd name="connsiteY1" fmla="*/ 117987 h 117987"/>
                <a:gd name="connsiteX2" fmla="*/ 8877542 w 8995529"/>
                <a:gd name="connsiteY2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529" h="117987">
                  <a:moveTo>
                    <a:pt x="0" y="117987"/>
                  </a:moveTo>
                  <a:lnTo>
                    <a:pt x="8995529" y="117987"/>
                  </a:lnTo>
                  <a:lnTo>
                    <a:pt x="8877542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사각형: 둥근 모서리 88">
              <a:extLst>
                <a:ext uri="{FF2B5EF4-FFF2-40B4-BE49-F238E27FC236}">
                  <a16:creationId xmlns:a16="http://schemas.microsoft.com/office/drawing/2014/main" id="{9CB0F20F-7343-1A40-AB91-75691E8F78CE}"/>
                </a:ext>
              </a:extLst>
            </p:cNvPr>
            <p:cNvSpPr/>
            <p:nvPr/>
          </p:nvSpPr>
          <p:spPr>
            <a:xfrm>
              <a:off x="2777686" y="4722006"/>
              <a:ext cx="1884154" cy="47955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lang="en-US" altLang="ko-KR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2019</a:t>
              </a:r>
              <a:r>
                <a:rPr lang="ko-KR" altLang="en-US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년</a:t>
              </a:r>
            </a:p>
          </p:txBody>
        </p:sp>
        <p:sp>
          <p:nvSpPr>
            <p:cNvPr id="33" name="사각형: 둥근 모서리 93">
              <a:extLst>
                <a:ext uri="{FF2B5EF4-FFF2-40B4-BE49-F238E27FC236}">
                  <a16:creationId xmlns:a16="http://schemas.microsoft.com/office/drawing/2014/main" id="{E6545068-8F47-154D-A7D6-32DE614F6961}"/>
                </a:ext>
              </a:extLst>
            </p:cNvPr>
            <p:cNvSpPr/>
            <p:nvPr/>
          </p:nvSpPr>
          <p:spPr>
            <a:xfrm>
              <a:off x="4966287" y="4722006"/>
              <a:ext cx="1884154" cy="47955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lang="en-US" altLang="ko-KR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2020</a:t>
              </a:r>
              <a:r>
                <a:rPr lang="ko-KR" altLang="en-US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년</a:t>
              </a:r>
            </a:p>
          </p:txBody>
        </p:sp>
        <p:sp>
          <p:nvSpPr>
            <p:cNvPr id="34" name="사각형: 둥근 모서리 94">
              <a:extLst>
                <a:ext uri="{FF2B5EF4-FFF2-40B4-BE49-F238E27FC236}">
                  <a16:creationId xmlns:a16="http://schemas.microsoft.com/office/drawing/2014/main" id="{8E9EA022-2A1C-8C40-978A-F0FE5380D043}"/>
                </a:ext>
              </a:extLst>
            </p:cNvPr>
            <p:cNvSpPr/>
            <p:nvPr/>
          </p:nvSpPr>
          <p:spPr>
            <a:xfrm>
              <a:off x="7154888" y="4722006"/>
              <a:ext cx="1884154" cy="47955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lang="en-US" altLang="ko-KR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2021</a:t>
              </a:r>
              <a:r>
                <a:rPr lang="ko-KR" altLang="en-US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년</a:t>
              </a:r>
            </a:p>
          </p:txBody>
        </p:sp>
        <p:sp>
          <p:nvSpPr>
            <p:cNvPr id="35" name="사각형: 둥근 모서리 95">
              <a:extLst>
                <a:ext uri="{FF2B5EF4-FFF2-40B4-BE49-F238E27FC236}">
                  <a16:creationId xmlns:a16="http://schemas.microsoft.com/office/drawing/2014/main" id="{E033138E-5F07-8B48-BDBA-731DA0A1782C}"/>
                </a:ext>
              </a:extLst>
            </p:cNvPr>
            <p:cNvSpPr/>
            <p:nvPr/>
          </p:nvSpPr>
          <p:spPr>
            <a:xfrm>
              <a:off x="9343490" y="4722006"/>
              <a:ext cx="1884154" cy="4795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lang="en-US" altLang="ko-KR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2022</a:t>
              </a:r>
              <a:r>
                <a:rPr lang="ko-KR" altLang="en-US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년</a:t>
              </a:r>
            </a:p>
          </p:txBody>
        </p:sp>
        <p:sp>
          <p:nvSpPr>
            <p:cNvPr id="48" name="사각형: 둥근 모서리 88">
              <a:extLst>
                <a:ext uri="{FF2B5EF4-FFF2-40B4-BE49-F238E27FC236}">
                  <a16:creationId xmlns:a16="http://schemas.microsoft.com/office/drawing/2014/main" id="{B90721F1-E958-5B44-9848-6DF62E116019}"/>
                </a:ext>
              </a:extLst>
            </p:cNvPr>
            <p:cNvSpPr/>
            <p:nvPr/>
          </p:nvSpPr>
          <p:spPr>
            <a:xfrm>
              <a:off x="589085" y="4722006"/>
              <a:ext cx="1884154" cy="47955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lang="en-US" altLang="ko-KR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2018</a:t>
              </a:r>
              <a:r>
                <a:rPr lang="ko-KR" altLang="en-US" sz="16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</a:rPr>
                <a:t>년</a:t>
              </a:r>
            </a:p>
          </p:txBody>
        </p:sp>
        <p:cxnSp>
          <p:nvCxnSpPr>
            <p:cNvPr id="3" name="직선 연결선[R] 30">
              <a:extLst>
                <a:ext uri="{FF2B5EF4-FFF2-40B4-BE49-F238E27FC236}">
                  <a16:creationId xmlns:a16="http://schemas.microsoft.com/office/drawing/2014/main" id="{D66D82A0-7598-C12D-5EA4-FE15AA767A40}"/>
                </a:ext>
              </a:extLst>
            </p:cNvPr>
            <p:cNvCxnSpPr>
              <a:cxnSpLocks/>
            </p:cNvCxnSpPr>
            <p:nvPr/>
          </p:nvCxnSpPr>
          <p:spPr>
            <a:xfrm>
              <a:off x="1525152" y="5254324"/>
              <a:ext cx="0" cy="68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08B40C7-495F-C228-F1C3-0E78B7C676DA}"/>
                </a:ext>
              </a:extLst>
            </p:cNvPr>
            <p:cNvSpPr/>
            <p:nvPr/>
          </p:nvSpPr>
          <p:spPr>
            <a:xfrm>
              <a:off x="1466429" y="5136878"/>
              <a:ext cx="117446" cy="117446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9423912-718D-DF4D-B029-2D7D905D3824}"/>
                </a:ext>
              </a:extLst>
            </p:cNvPr>
            <p:cNvGrpSpPr/>
            <p:nvPr/>
          </p:nvGrpSpPr>
          <p:grpSpPr>
            <a:xfrm>
              <a:off x="384424" y="5478019"/>
              <a:ext cx="2276035" cy="1200042"/>
              <a:chOff x="589084" y="3241330"/>
              <a:chExt cx="2276035" cy="1200042"/>
            </a:xfrm>
          </p:grpSpPr>
          <p:sp>
            <p:nvSpPr>
              <p:cNvPr id="6" name="모서리가 둥근 직사각형 26">
                <a:extLst>
                  <a:ext uri="{FF2B5EF4-FFF2-40B4-BE49-F238E27FC236}">
                    <a16:creationId xmlns:a16="http://schemas.microsoft.com/office/drawing/2014/main" id="{96804618-9B61-5969-2C78-27620B7163CA}"/>
                  </a:ext>
                </a:extLst>
              </p:cNvPr>
              <p:cNvSpPr/>
              <p:nvPr/>
            </p:nvSpPr>
            <p:spPr>
              <a:xfrm>
                <a:off x="589084" y="3241330"/>
                <a:ext cx="2276035" cy="1200042"/>
              </a:xfrm>
              <a:prstGeom prst="roundRect">
                <a:avLst>
                  <a:gd name="adj" fmla="val 611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254000" dist="190500" dir="270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"/>
                  </a:spcAft>
                  <a:buClr>
                    <a:srgbClr val="4091CF"/>
                  </a:buClr>
                </a:pPr>
                <a:endParaRPr lang="ko-Kore-KR" altLang="en-US" sz="1200" spc="-20"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510A13-4EB2-CA18-DEBE-48C35C402E36}"/>
                  </a:ext>
                </a:extLst>
              </p:cNvPr>
              <p:cNvSpPr txBox="1"/>
              <p:nvPr/>
            </p:nvSpPr>
            <p:spPr>
              <a:xfrm>
                <a:off x="643601" y="3310833"/>
                <a:ext cx="2167001" cy="10610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r>
                  <a:rPr lang="en-US" altLang="ko-KR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JTBC 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방송인력 파견</a:t>
                </a:r>
              </a:p>
              <a:p>
                <a:r>
                  <a:rPr lang="en-US" altLang="ko-KR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SK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스토어 </a:t>
                </a:r>
                <a:r>
                  <a:rPr lang="en-US" altLang="ko-KR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&amp; K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쇼핑 송출 인력 파견</a:t>
                </a:r>
              </a:p>
              <a:p>
                <a:r>
                  <a:rPr lang="en-US" altLang="ko-KR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Kaspersky 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솔루션 대리점 계약</a:t>
                </a:r>
              </a:p>
              <a:p>
                <a:r>
                  <a:rPr lang="ko-KR" altLang="en-US" sz="11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웹케시그룹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 광고대행사 선정</a:t>
                </a:r>
              </a:p>
              <a:p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소프트웨어 사업자 신고</a:t>
                </a:r>
              </a:p>
            </p:txBody>
          </p:sp>
        </p:grpSp>
        <p:cxnSp>
          <p:nvCxnSpPr>
            <p:cNvPr id="41" name="직선 연결선[R] 30">
              <a:extLst>
                <a:ext uri="{FF2B5EF4-FFF2-40B4-BE49-F238E27FC236}">
                  <a16:creationId xmlns:a16="http://schemas.microsoft.com/office/drawing/2014/main" id="{CF35BA5B-7A05-2447-8796-F4C68E694426}"/>
                </a:ext>
              </a:extLst>
            </p:cNvPr>
            <p:cNvCxnSpPr>
              <a:cxnSpLocks/>
            </p:cNvCxnSpPr>
            <p:nvPr/>
          </p:nvCxnSpPr>
          <p:spPr>
            <a:xfrm>
              <a:off x="5911074" y="5254324"/>
              <a:ext cx="0" cy="68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1FFB8B9F-3E50-D714-2203-6003B54A533F}"/>
                </a:ext>
              </a:extLst>
            </p:cNvPr>
            <p:cNvSpPr/>
            <p:nvPr/>
          </p:nvSpPr>
          <p:spPr>
            <a:xfrm>
              <a:off x="5852351" y="5136878"/>
              <a:ext cx="117446" cy="117446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7" name="모서리가 둥근 직사각형 26">
              <a:extLst>
                <a:ext uri="{FF2B5EF4-FFF2-40B4-BE49-F238E27FC236}">
                  <a16:creationId xmlns:a16="http://schemas.microsoft.com/office/drawing/2014/main" id="{C7275E26-E40F-9EF8-B1A8-1D93ACB9651E}"/>
                </a:ext>
              </a:extLst>
            </p:cNvPr>
            <p:cNvSpPr/>
            <p:nvPr/>
          </p:nvSpPr>
          <p:spPr>
            <a:xfrm>
              <a:off x="4770346" y="5478019"/>
              <a:ext cx="2276035" cy="1130540"/>
            </a:xfrm>
            <a:prstGeom prst="roundRect">
              <a:avLst>
                <a:gd name="adj" fmla="val 6119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254000" dist="1905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00"/>
                </a:spcAft>
                <a:buClr>
                  <a:srgbClr val="4091CF"/>
                </a:buClr>
              </a:pPr>
              <a:endParaRPr lang="ko-Kore-KR" altLang="en-US" sz="1200" spc="-2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11C4BF-DB96-BD8D-0E99-719AC40AE830}"/>
                </a:ext>
              </a:extLst>
            </p:cNvPr>
            <p:cNvSpPr txBox="1"/>
            <p:nvPr/>
          </p:nvSpPr>
          <p:spPr>
            <a:xfrm>
              <a:off x="4824863" y="5543497"/>
              <a:ext cx="2167001" cy="99958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r>
                <a:rPr lang="ko-KR" altLang="en-US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마드라스체크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 광고대행사 선정</a:t>
              </a:r>
            </a:p>
            <a:p>
              <a:r>
                <a:rPr lang="en-US" altLang="ko-KR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KOBACO 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방송광고 거래계약</a:t>
              </a:r>
            </a:p>
            <a:p>
              <a:r>
                <a:rPr lang="ko-KR" altLang="en-US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휴네시온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 베스트 파트너 선정</a:t>
              </a:r>
            </a:p>
            <a:p>
              <a:r>
                <a:rPr lang="ko-KR" altLang="en-US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비즈플레이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 프리미엄파트너 선정</a:t>
              </a:r>
            </a:p>
          </p:txBody>
        </p:sp>
        <p:cxnSp>
          <p:nvCxnSpPr>
            <p:cNvPr id="53" name="직선 연결선[R] 30">
              <a:extLst>
                <a:ext uri="{FF2B5EF4-FFF2-40B4-BE49-F238E27FC236}">
                  <a16:creationId xmlns:a16="http://schemas.microsoft.com/office/drawing/2014/main" id="{FEB08762-053A-FB94-5EBF-4609C1948153}"/>
                </a:ext>
              </a:extLst>
            </p:cNvPr>
            <p:cNvCxnSpPr>
              <a:cxnSpLocks/>
            </p:cNvCxnSpPr>
            <p:nvPr/>
          </p:nvCxnSpPr>
          <p:spPr>
            <a:xfrm>
              <a:off x="10288277" y="5254324"/>
              <a:ext cx="0" cy="68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E47F7A92-89BC-97DE-ABE4-AE99BDE8DCCE}"/>
                </a:ext>
              </a:extLst>
            </p:cNvPr>
            <p:cNvSpPr/>
            <p:nvPr/>
          </p:nvSpPr>
          <p:spPr>
            <a:xfrm>
              <a:off x="10229554" y="5136878"/>
              <a:ext cx="117446" cy="117446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6" name="모서리가 둥근 직사각형 26">
              <a:extLst>
                <a:ext uri="{FF2B5EF4-FFF2-40B4-BE49-F238E27FC236}">
                  <a16:creationId xmlns:a16="http://schemas.microsoft.com/office/drawing/2014/main" id="{45209FE7-7173-C366-A0D8-8032976028D4}"/>
                </a:ext>
              </a:extLst>
            </p:cNvPr>
            <p:cNvSpPr/>
            <p:nvPr/>
          </p:nvSpPr>
          <p:spPr>
            <a:xfrm>
              <a:off x="8862746" y="5478019"/>
              <a:ext cx="2845641" cy="1065064"/>
            </a:xfrm>
            <a:prstGeom prst="roundRect">
              <a:avLst>
                <a:gd name="adj" fmla="val 6119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254000" dist="1905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00"/>
                </a:spcAft>
                <a:buClr>
                  <a:srgbClr val="4091CF"/>
                </a:buClr>
              </a:pPr>
              <a:endParaRPr lang="ko-Kore-KR" altLang="en-US" sz="1200" spc="-2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D399B47-28BB-E06E-0BEC-3F9C1ED2AE15}"/>
                </a:ext>
              </a:extLst>
            </p:cNvPr>
            <p:cNvSpPr txBox="1"/>
            <p:nvPr/>
          </p:nvSpPr>
          <p:spPr>
            <a:xfrm>
              <a:off x="8930907" y="5539704"/>
              <a:ext cx="2709320" cy="9416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ko-Kore-KR"/>
              </a:defPPr>
              <a:lvl1pPr algn="ctr">
                <a:spcAft>
                  <a:spcPts val="200"/>
                </a:spcAft>
                <a:buClr>
                  <a:srgbClr val="4091CF"/>
                </a:buClr>
                <a:defRPr sz="1200" spc="-20">
                  <a:ln>
                    <a:solidFill>
                      <a:srgbClr val="4091CF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defRPr>
              </a:lvl1pPr>
            </a:lstStyle>
            <a:p>
              <a:r>
                <a:rPr lang="ko-KR" altLang="en-US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포티넷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 파트너 등록</a:t>
              </a:r>
              <a:endPara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</a:endParaRPr>
            </a:p>
            <a:p>
              <a:r>
                <a:rPr lang="ko-KR" altLang="en-US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몬테비비아노코리아</a:t>
              </a:r>
              <a:r>
                <a:rPr lang="en-US" altLang="ko-KR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(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와인유통</a:t>
              </a:r>
              <a:r>
                <a:rPr lang="en-US" altLang="ko-KR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) 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자회사 설립</a:t>
              </a:r>
              <a:endPara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</a:endParaRPr>
            </a:p>
            <a:p>
              <a:r>
                <a:rPr lang="en-US" altLang="ko-KR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FoxitPDF</a:t>
              </a:r>
              <a:r>
                <a:rPr lang="en-US" altLang="ko-KR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 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총판 파트너사 선정</a:t>
              </a:r>
              <a:endPara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</a:endParaRPr>
            </a:p>
            <a:p>
              <a:r>
                <a:rPr lang="ko-KR" altLang="en-US" sz="1100" b="1" dirty="0" err="1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비플식권페이</a:t>
              </a:r>
              <a:r>
                <a:rPr lang="ko-KR" altLang="en-US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 방송광고 대행</a:t>
              </a:r>
            </a:p>
          </p:txBody>
        </p:sp>
        <p:cxnSp>
          <p:nvCxnSpPr>
            <p:cNvPr id="59" name="직선 연결선[R] 30">
              <a:extLst>
                <a:ext uri="{FF2B5EF4-FFF2-40B4-BE49-F238E27FC236}">
                  <a16:creationId xmlns:a16="http://schemas.microsoft.com/office/drawing/2014/main" id="{77E22C34-CAEB-6440-5A04-075DF2F5A14E}"/>
                </a:ext>
              </a:extLst>
            </p:cNvPr>
            <p:cNvCxnSpPr>
              <a:cxnSpLocks/>
            </p:cNvCxnSpPr>
            <p:nvPr/>
          </p:nvCxnSpPr>
          <p:spPr>
            <a:xfrm>
              <a:off x="8099675" y="4038061"/>
              <a:ext cx="0" cy="68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AE421C62-FE2F-DB6D-8EB5-B8D30797C18A}"/>
                </a:ext>
              </a:extLst>
            </p:cNvPr>
            <p:cNvSpPr/>
            <p:nvPr/>
          </p:nvSpPr>
          <p:spPr>
            <a:xfrm>
              <a:off x="8040952" y="4683156"/>
              <a:ext cx="117446" cy="117446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B256898-154E-1A9C-61E1-DFD5AC982017}"/>
                </a:ext>
              </a:extLst>
            </p:cNvPr>
            <p:cNvGrpSpPr/>
            <p:nvPr/>
          </p:nvGrpSpPr>
          <p:grpSpPr>
            <a:xfrm>
              <a:off x="6958947" y="3989358"/>
              <a:ext cx="2276035" cy="540121"/>
              <a:chOff x="6958947" y="1601784"/>
              <a:chExt cx="2276035" cy="1200042"/>
            </a:xfrm>
          </p:grpSpPr>
          <p:sp>
            <p:nvSpPr>
              <p:cNvPr id="62" name="모서리가 둥근 직사각형 26">
                <a:extLst>
                  <a:ext uri="{FF2B5EF4-FFF2-40B4-BE49-F238E27FC236}">
                    <a16:creationId xmlns:a16="http://schemas.microsoft.com/office/drawing/2014/main" id="{DB2596A3-311E-03BE-5A4E-D388B2F0198F}"/>
                  </a:ext>
                </a:extLst>
              </p:cNvPr>
              <p:cNvSpPr/>
              <p:nvPr/>
            </p:nvSpPr>
            <p:spPr>
              <a:xfrm>
                <a:off x="6958947" y="1601784"/>
                <a:ext cx="2276035" cy="1200042"/>
              </a:xfrm>
              <a:prstGeom prst="roundRect">
                <a:avLst>
                  <a:gd name="adj" fmla="val 611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254000" dist="190500" dir="270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"/>
                  </a:spcAft>
                  <a:buClr>
                    <a:srgbClr val="4091CF"/>
                  </a:buClr>
                </a:pPr>
                <a:endParaRPr lang="ko-Kore-KR" altLang="en-US" sz="1200" spc="-20" dirty="0"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98B5F0D-7066-CBB2-888A-E60CE1C4C018}"/>
                  </a:ext>
                </a:extLst>
              </p:cNvPr>
              <p:cNvSpPr txBox="1"/>
              <p:nvPr/>
            </p:nvSpPr>
            <p:spPr>
              <a:xfrm>
                <a:off x="7028454" y="1671286"/>
                <a:ext cx="2167001" cy="10610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r>
                  <a:rPr lang="ko-KR" altLang="en-US" sz="11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비즈플레이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 프리미엄 파트너 선정</a:t>
                </a:r>
                <a:endParaRPr lang="en-US" altLang="ko-KR" sz="1100" b="1" dirty="0">
                  <a:latin typeface="함초롬돋움" panose="020B0604000101010101" pitchFamily="50" charset="-127"/>
                  <a:ea typeface="함초롬돋움" panose="020B0604000101010101" pitchFamily="50" charset="-127"/>
                </a:endParaRPr>
              </a:p>
              <a:p>
                <a:r>
                  <a:rPr lang="ko-KR" altLang="en-US" sz="11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휴네시온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 우수 파트너 선정</a:t>
                </a:r>
              </a:p>
            </p:txBody>
          </p:sp>
        </p:grpSp>
        <p:cxnSp>
          <p:nvCxnSpPr>
            <p:cNvPr id="67" name="직선 연결선[R] 30">
              <a:extLst>
                <a:ext uri="{FF2B5EF4-FFF2-40B4-BE49-F238E27FC236}">
                  <a16:creationId xmlns:a16="http://schemas.microsoft.com/office/drawing/2014/main" id="{4AE70280-C55A-281E-6AE8-440D3A1A6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22473" y="4038061"/>
              <a:ext cx="0" cy="68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7331911D-ABE7-6478-CDE6-459493A35DBF}"/>
                </a:ext>
              </a:extLst>
            </p:cNvPr>
            <p:cNvSpPr/>
            <p:nvPr/>
          </p:nvSpPr>
          <p:spPr>
            <a:xfrm>
              <a:off x="3663750" y="4683156"/>
              <a:ext cx="117446" cy="117446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AC5BB373-87D4-4EAE-5EC3-584911BECCD6}"/>
                </a:ext>
              </a:extLst>
            </p:cNvPr>
            <p:cNvGrpSpPr/>
            <p:nvPr/>
          </p:nvGrpSpPr>
          <p:grpSpPr>
            <a:xfrm>
              <a:off x="2581745" y="4034415"/>
              <a:ext cx="2276035" cy="375145"/>
              <a:chOff x="6958947" y="1601784"/>
              <a:chExt cx="2276035" cy="1200042"/>
            </a:xfrm>
          </p:grpSpPr>
          <p:sp>
            <p:nvSpPr>
              <p:cNvPr id="70" name="모서리가 둥근 직사각형 26">
                <a:extLst>
                  <a:ext uri="{FF2B5EF4-FFF2-40B4-BE49-F238E27FC236}">
                    <a16:creationId xmlns:a16="http://schemas.microsoft.com/office/drawing/2014/main" id="{3BE7AB69-9489-9164-E4AE-7A8E8AC38398}"/>
                  </a:ext>
                </a:extLst>
              </p:cNvPr>
              <p:cNvSpPr/>
              <p:nvPr/>
            </p:nvSpPr>
            <p:spPr>
              <a:xfrm>
                <a:off x="6958947" y="1601784"/>
                <a:ext cx="2276035" cy="1200042"/>
              </a:xfrm>
              <a:prstGeom prst="roundRect">
                <a:avLst>
                  <a:gd name="adj" fmla="val 611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254000" dist="190500" dir="270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"/>
                  </a:spcAft>
                  <a:buClr>
                    <a:srgbClr val="4091CF"/>
                  </a:buClr>
                </a:pPr>
                <a:endParaRPr lang="ko-Kore-KR" altLang="en-US" sz="1200" spc="-20" dirty="0">
                  <a:solidFill>
                    <a:schemeClr val="tx2"/>
                  </a:solidFill>
                  <a:latin typeface="KoPubWorldDotum_Pro Medium" pitchFamily="2" charset="-127"/>
                  <a:ea typeface="KoPubWorldDotum_Pro Medium" pitchFamily="2" charset="-127"/>
                  <a:cs typeface="KoPubWorldDotum_Pro Medium" pitchFamily="2" charset="-127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881CD6-64EA-08EE-1B0A-43BF1A8A144E}"/>
                  </a:ext>
                </a:extLst>
              </p:cNvPr>
              <p:cNvSpPr txBox="1"/>
              <p:nvPr/>
            </p:nvSpPr>
            <p:spPr>
              <a:xfrm>
                <a:off x="7013464" y="1671286"/>
                <a:ext cx="2167001" cy="106103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r>
                  <a:rPr lang="ko-KR" altLang="en-US" sz="11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비즈플레이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 </a:t>
                </a:r>
                <a:r>
                  <a:rPr lang="ko-KR" altLang="en-US" sz="11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리셀러</a:t>
                </a:r>
                <a:r>
                  <a:rPr lang="ko-KR" altLang="en-US" sz="1100" b="1" dirty="0">
                    <a:latin typeface="함초롬돋움" panose="020B0604000101010101" pitchFamily="50" charset="-127"/>
                    <a:ea typeface="함초롬돋움" panose="020B0604000101010101" pitchFamily="50" charset="-127"/>
                  </a:rPr>
                  <a:t> 파트너 계약</a:t>
                </a:r>
              </a:p>
            </p:txBody>
          </p:sp>
        </p:grp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02295EC8-0D97-DA42-FC91-B863430DF909}"/>
              </a:ext>
            </a:extLst>
          </p:cNvPr>
          <p:cNvGrpSpPr/>
          <p:nvPr/>
        </p:nvGrpSpPr>
        <p:grpSpPr>
          <a:xfrm>
            <a:off x="668818" y="1492829"/>
            <a:ext cx="10907729" cy="2138362"/>
            <a:chOff x="668818" y="4622029"/>
            <a:chExt cx="10907729" cy="2138362"/>
          </a:xfrm>
        </p:grpSpPr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3DF07B14-7527-5952-685C-77A166AE18EA}"/>
                </a:ext>
              </a:extLst>
            </p:cNvPr>
            <p:cNvGrpSpPr/>
            <p:nvPr/>
          </p:nvGrpSpPr>
          <p:grpSpPr>
            <a:xfrm>
              <a:off x="4014546" y="4622029"/>
              <a:ext cx="7562001" cy="2138362"/>
              <a:chOff x="4014546" y="4630738"/>
              <a:chExt cx="7562001" cy="2138362"/>
            </a:xfrm>
          </p:grpSpPr>
          <p:pic>
            <p:nvPicPr>
              <p:cNvPr id="74" name="그림 73">
                <a:extLst>
                  <a:ext uri="{FF2B5EF4-FFF2-40B4-BE49-F238E27FC236}">
                    <a16:creationId xmlns:a16="http://schemas.microsoft.com/office/drawing/2014/main" id="{0A68E7EC-4D6F-36EE-3C1A-93CB16BF4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643" y="4655829"/>
                <a:ext cx="1529787" cy="20204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5" name="그림 74">
                <a:extLst>
                  <a:ext uri="{FF2B5EF4-FFF2-40B4-BE49-F238E27FC236}">
                    <a16:creationId xmlns:a16="http://schemas.microsoft.com/office/drawing/2014/main" id="{C019FC25-A379-6876-1374-4791CC31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2961" y="4655829"/>
                <a:ext cx="1518866" cy="20204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6" name="그림 75">
                <a:extLst>
                  <a:ext uri="{FF2B5EF4-FFF2-40B4-BE49-F238E27FC236}">
                    <a16:creationId xmlns:a16="http://schemas.microsoft.com/office/drawing/2014/main" id="{80B0A0A7-5731-E209-6317-CDE175921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4546" y="4655829"/>
                <a:ext cx="1511599" cy="2072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aphicFrame>
            <p:nvGraphicFramePr>
              <p:cNvPr id="77" name="개체 76">
                <a:extLst>
                  <a:ext uri="{FF2B5EF4-FFF2-40B4-BE49-F238E27FC236}">
                    <a16:creationId xmlns:a16="http://schemas.microsoft.com/office/drawing/2014/main" id="{6D031BA6-7752-0D92-DD44-A558F3C1C9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713069"/>
                  </p:ext>
                </p:extLst>
              </p:nvPr>
            </p:nvGraphicFramePr>
            <p:xfrm>
              <a:off x="10065247" y="4630738"/>
              <a:ext cx="1511300" cy="2138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Acrobat Document" r:id="rId5" imgW="5667128" imgH="8019958" progId="AcroExch.Document.DC">
                      <p:embed/>
                    </p:oleObj>
                  </mc:Choice>
                  <mc:Fallback>
                    <p:oleObj name="Acrobat Document" r:id="rId5" imgW="5667128" imgH="8019958" progId="AcroExch.Document.DC">
                      <p:embed/>
                      <p:pic>
                        <p:nvPicPr>
                          <p:cNvPr id="54" name="개체 53">
                            <a:extLst>
                              <a:ext uri="{FF2B5EF4-FFF2-40B4-BE49-F238E27FC236}">
                                <a16:creationId xmlns:a16="http://schemas.microsoft.com/office/drawing/2014/main" id="{90EAC3BF-A218-447F-9954-BF440DC6084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065247" y="4630738"/>
                            <a:ext cx="1511300" cy="21383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21CB1A6-D0F7-6FB5-CC8A-176DB36B1785}"/>
                </a:ext>
              </a:extLst>
            </p:cNvPr>
            <p:cNvSpPr txBox="1"/>
            <p:nvPr/>
          </p:nvSpPr>
          <p:spPr>
            <a:xfrm>
              <a:off x="668818" y="4956490"/>
              <a:ext cx="3608842" cy="14191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ko-KR" altLang="en-US" sz="2200" b="1" spc="-30" dirty="0">
                  <a:solidFill>
                    <a:srgbClr val="4D74EB"/>
                  </a:solidFill>
                  <a:latin typeface="KoPubWorldDotum_Pro Light" pitchFamily="2" charset="-127"/>
                  <a:ea typeface="KoPubWorldDotum_Pro Light" pitchFamily="2" charset="-127"/>
                </a:rPr>
                <a:t>신뢰</a:t>
              </a:r>
              <a:r>
                <a:rPr lang="ko-KR" altLang="en-US" sz="2200" spc="-30" dirty="0">
                  <a:solidFill>
                    <a:schemeClr val="tx2"/>
                  </a:solidFill>
                  <a:latin typeface="KoPubWorldDotum_Pro Light" pitchFamily="2" charset="-127"/>
                  <a:ea typeface="KoPubWorldDotum_Pro Light" pitchFamily="2" charset="-127"/>
                </a:rPr>
                <a:t>를 기반으로</a:t>
              </a:r>
              <a:endParaRPr lang="en-US" altLang="ko-KR" sz="2200" spc="-30" dirty="0">
                <a:solidFill>
                  <a:schemeClr val="tx2"/>
                </a:solidFill>
                <a:latin typeface="KoPubWorldDotum_Pro Light" pitchFamily="2" charset="-127"/>
                <a:ea typeface="KoPubWorldDotum_Pro Light" pitchFamily="2" charset="-127"/>
              </a:endParaRPr>
            </a:p>
            <a:p>
              <a:pPr>
                <a:spcAft>
                  <a:spcPts val="800"/>
                </a:spcAft>
              </a:pPr>
              <a:r>
                <a:rPr lang="ko-KR" altLang="en-US" sz="2200" spc="-30" dirty="0">
                  <a:solidFill>
                    <a:schemeClr val="tx2"/>
                  </a:solidFill>
                  <a:latin typeface="KoPubWorldDotum_Pro Light" pitchFamily="2" charset="-127"/>
                  <a:ea typeface="KoPubWorldDotum_Pro Light" pitchFamily="2" charset="-127"/>
                </a:rPr>
                <a:t>고객과 </a:t>
              </a:r>
              <a:r>
                <a:rPr lang="ko-KR" altLang="en-US" sz="2200" b="1" spc="-30" dirty="0">
                  <a:solidFill>
                    <a:srgbClr val="4D74EB"/>
                  </a:solidFill>
                  <a:latin typeface="KoPubWorldDotum_Pro Light" pitchFamily="2" charset="-127"/>
                  <a:ea typeface="KoPubWorldDotum_Pro Light" pitchFamily="2" charset="-127"/>
                </a:rPr>
                <a:t>함께하는 기업</a:t>
              </a:r>
              <a:endParaRPr lang="en-US" altLang="ko-KR" sz="2200" b="1" spc="-30" dirty="0">
                <a:solidFill>
                  <a:srgbClr val="4D74EB"/>
                </a:solidFill>
                <a:latin typeface="KoPubWorldDotum_Pro Light" pitchFamily="2" charset="-127"/>
                <a:ea typeface="KoPubWorldDotum_Pro Light" pitchFamily="2" charset="-127"/>
              </a:endParaRPr>
            </a:p>
            <a:p>
              <a:pPr>
                <a:spcAft>
                  <a:spcPts val="800"/>
                </a:spcAft>
              </a:pPr>
              <a:r>
                <a:rPr lang="ko-KR" altLang="en-US" sz="2200" spc="-30" dirty="0" err="1">
                  <a:solidFill>
                    <a:schemeClr val="tx2"/>
                  </a:solidFill>
                  <a:latin typeface="KoPubWorldDotum_Pro Light" pitchFamily="2" charset="-127"/>
                  <a:ea typeface="KoPubWorldDotum_Pro Light" pitchFamily="2" charset="-127"/>
                </a:rPr>
                <a:t>커넥스</a:t>
              </a:r>
              <a:r>
                <a:rPr lang="ko-KR" altLang="en-US" sz="2200" spc="-30" dirty="0">
                  <a:solidFill>
                    <a:schemeClr val="tx2"/>
                  </a:solidFill>
                  <a:latin typeface="KoPubWorldDotum_Pro Light" pitchFamily="2" charset="-127"/>
                  <a:ea typeface="KoPubWorldDotum_Pro Light" pitchFamily="2" charset="-127"/>
                </a:rPr>
                <a:t> 입니다</a:t>
              </a:r>
              <a:r>
                <a:rPr lang="en-US" altLang="ko-KR" sz="2200" spc="-30" dirty="0">
                  <a:solidFill>
                    <a:schemeClr val="tx2"/>
                  </a:solidFill>
                  <a:latin typeface="KoPubWorldDotum_Pro Light" pitchFamily="2" charset="-127"/>
                  <a:ea typeface="KoPubWorldDotum_Pro Light" pitchFamily="2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72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36EFAB7-78F5-8F5F-3381-84E29AF02118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A56852-4295-FCEA-C9AE-9172344C34BE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주요 사업 현황  ① </a:t>
              </a:r>
              <a:r>
                <a:rPr kumimoji="1" lang="ko-KR" altLang="en-US" sz="1600" b="1" spc="-50" dirty="0">
                  <a:solidFill>
                    <a:schemeClr val="tx2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솔루션비즈니스</a:t>
              </a:r>
              <a:endParaRPr kumimoji="1" lang="en-US" altLang="ko-Kore-KR" sz="2200" b="1" spc="-50" dirty="0">
                <a:solidFill>
                  <a:schemeClr val="tx2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CEDC84-C6C8-F253-E3A4-28CCFBE8D171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04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38ACC9-46D0-2A5B-2DD8-991B040910DB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6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0" name="이등변 삼각형 108">
            <a:extLst>
              <a:ext uri="{FF2B5EF4-FFF2-40B4-BE49-F238E27FC236}">
                <a16:creationId xmlns:a16="http://schemas.microsoft.com/office/drawing/2014/main" id="{5DE4FC29-3113-D59D-51D3-088133BC991A}"/>
              </a:ext>
            </a:extLst>
          </p:cNvPr>
          <p:cNvSpPr/>
          <p:nvPr/>
        </p:nvSpPr>
        <p:spPr>
          <a:xfrm rot="5400000">
            <a:off x="4940785" y="3972291"/>
            <a:ext cx="181671" cy="156619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078644A-3924-1ACC-8E0D-DF6C38DD26D0}"/>
              </a:ext>
            </a:extLst>
          </p:cNvPr>
          <p:cNvGrpSpPr/>
          <p:nvPr/>
        </p:nvGrpSpPr>
        <p:grpSpPr>
          <a:xfrm>
            <a:off x="609599" y="1535380"/>
            <a:ext cx="4267200" cy="5030884"/>
            <a:chOff x="757646" y="1535380"/>
            <a:chExt cx="4267200" cy="5030884"/>
          </a:xfrm>
        </p:grpSpPr>
        <p:sp>
          <p:nvSpPr>
            <p:cNvPr id="13" name="모서리가 둥근 직사각형 18">
              <a:extLst>
                <a:ext uri="{FF2B5EF4-FFF2-40B4-BE49-F238E27FC236}">
                  <a16:creationId xmlns:a16="http://schemas.microsoft.com/office/drawing/2014/main" id="{85E658ED-CC19-CD29-82C4-34F87A579EA9}"/>
                </a:ext>
              </a:extLst>
            </p:cNvPr>
            <p:cNvSpPr/>
            <p:nvPr/>
          </p:nvSpPr>
          <p:spPr>
            <a:xfrm>
              <a:off x="757646" y="1535380"/>
              <a:ext cx="4267200" cy="5030884"/>
            </a:xfrm>
            <a:prstGeom prst="roundRect">
              <a:avLst>
                <a:gd name="adj" fmla="val 4387"/>
              </a:avLst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altLang="en-US" dirty="0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F4A3490-7269-89E1-75AC-09C69E6A3E37}"/>
                </a:ext>
              </a:extLst>
            </p:cNvPr>
            <p:cNvGrpSpPr/>
            <p:nvPr/>
          </p:nvGrpSpPr>
          <p:grpSpPr>
            <a:xfrm>
              <a:off x="1081218" y="1849868"/>
              <a:ext cx="3513594" cy="2552976"/>
              <a:chOff x="589085" y="1620987"/>
              <a:chExt cx="3913246" cy="2843363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4E91D98A-90CE-B5BE-3376-9F337DF89C44}"/>
                  </a:ext>
                </a:extLst>
              </p:cNvPr>
              <p:cNvSpPr/>
              <p:nvPr/>
            </p:nvSpPr>
            <p:spPr>
              <a:xfrm>
                <a:off x="589085" y="2180138"/>
                <a:ext cx="1069349" cy="1054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200"/>
                  </a:spcAft>
                </a:pPr>
                <a:r>
                  <a:rPr lang="ko-KR" altLang="en-US" sz="1400" b="1" spc="-3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솔루션</a:t>
                </a:r>
                <a:endParaRPr lang="en-US" altLang="ko-KR" sz="14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200"/>
                  </a:spcAft>
                </a:pPr>
                <a:r>
                  <a:rPr lang="ko-KR" altLang="en-US" sz="1400" b="1" spc="-3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총판</a:t>
                </a:r>
                <a:endParaRPr lang="en-US" altLang="ko-KR" sz="14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EECAC06E-AD42-2904-BAA2-D1086A2CCC98}"/>
                  </a:ext>
                </a:extLst>
              </p:cNvPr>
              <p:cNvSpPr/>
              <p:nvPr/>
            </p:nvSpPr>
            <p:spPr>
              <a:xfrm>
                <a:off x="2006305" y="1620987"/>
                <a:ext cx="663675" cy="6542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소프트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캠프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B2970C8-1A9B-85E5-6493-A064C2BA9905}"/>
                  </a:ext>
                </a:extLst>
              </p:cNvPr>
              <p:cNvSpPr/>
              <p:nvPr/>
            </p:nvSpPr>
            <p:spPr>
              <a:xfrm>
                <a:off x="2006305" y="2350687"/>
                <a:ext cx="663675" cy="6542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휴네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시온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775AB045-833E-318A-6BA3-D16E5C95F66E}"/>
                  </a:ext>
                </a:extLst>
              </p:cNvPr>
              <p:cNvSpPr/>
              <p:nvPr/>
            </p:nvSpPr>
            <p:spPr>
              <a:xfrm>
                <a:off x="2006305" y="3080387"/>
                <a:ext cx="663675" cy="6542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라온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시큐어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37" name="왼쪽 대괄호[L] 5">
                <a:extLst>
                  <a:ext uri="{FF2B5EF4-FFF2-40B4-BE49-F238E27FC236}">
                    <a16:creationId xmlns:a16="http://schemas.microsoft.com/office/drawing/2014/main" id="{393911AD-6095-6865-7EC8-9D0D02647C69}"/>
                  </a:ext>
                </a:extLst>
              </p:cNvPr>
              <p:cNvSpPr/>
              <p:nvPr/>
            </p:nvSpPr>
            <p:spPr>
              <a:xfrm>
                <a:off x="1787434" y="1911374"/>
                <a:ext cx="218871" cy="2249639"/>
              </a:xfrm>
              <a:prstGeom prst="leftBracket">
                <a:avLst>
                  <a:gd name="adj" fmla="val 102623"/>
                </a:avLst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B554CB-C7CA-3577-46DB-49EC003E4106}"/>
                  </a:ext>
                </a:extLst>
              </p:cNvPr>
              <p:cNvSpPr txBox="1"/>
              <p:nvPr/>
            </p:nvSpPr>
            <p:spPr>
              <a:xfrm>
                <a:off x="2828029" y="1851737"/>
                <a:ext cx="1587762" cy="168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marL="90000" indent="-90000" algn="l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문서보안 솔루션</a:t>
                </a:r>
                <a:endParaRPr lang="en-US" altLang="ko-KR" sz="1100" dirty="0">
                  <a:ln>
                    <a:noFill/>
                  </a:ln>
                  <a:latin typeface="KoPubWorldDotum_Pro Light" pitchFamily="2" charset="-127"/>
                  <a:ea typeface="KoPubWorldDotum_Pro Light" pitchFamily="2" charset="-127"/>
                  <a:cs typeface="KoPubWorldDotum_Pro Light" pitchFamily="2" charset="-127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1B7013-0BE5-8540-F500-86EDEFCE96CB}"/>
                  </a:ext>
                </a:extLst>
              </p:cNvPr>
              <p:cNvSpPr txBox="1"/>
              <p:nvPr/>
            </p:nvSpPr>
            <p:spPr>
              <a:xfrm>
                <a:off x="2828029" y="2618347"/>
                <a:ext cx="960200" cy="263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marL="90000" indent="-90000" algn="l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네트워크 보안 솔루션</a:t>
                </a:r>
                <a:endParaRPr lang="en-US" altLang="ko-KR" sz="1100" dirty="0">
                  <a:ln>
                    <a:noFill/>
                  </a:ln>
                  <a:latin typeface="KoPubWorldDotum_Pro Light" pitchFamily="2" charset="-127"/>
                  <a:ea typeface="KoPubWorldDotum_Pro Light" pitchFamily="2" charset="-127"/>
                  <a:cs typeface="KoPubWorldDotum_Pro Light" pitchFamily="2" charset="-127"/>
                </a:endParaRPr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2A6D05BD-B3B5-E296-1A10-B5E187E448CC}"/>
                  </a:ext>
                </a:extLst>
              </p:cNvPr>
              <p:cNvSpPr/>
              <p:nvPr/>
            </p:nvSpPr>
            <p:spPr>
              <a:xfrm>
                <a:off x="2006305" y="3810087"/>
                <a:ext cx="663675" cy="6542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100"/>
                  </a:spcAft>
                </a:pPr>
                <a:r>
                  <a:rPr lang="en-US" altLang="ko-KR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FOXIT</a:t>
                </a:r>
              </a:p>
            </p:txBody>
          </p:sp>
          <p:cxnSp>
            <p:nvCxnSpPr>
              <p:cNvPr id="46" name="직선 연결선[R] 9">
                <a:extLst>
                  <a:ext uri="{FF2B5EF4-FFF2-40B4-BE49-F238E27FC236}">
                    <a16:creationId xmlns:a16="http://schemas.microsoft.com/office/drawing/2014/main" id="{7E3EF42C-DA2E-9851-44DB-463310041B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8434" y="2689812"/>
                <a:ext cx="332056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56FB40-41C4-B720-67F4-C2E8603FCBC3}"/>
                  </a:ext>
                </a:extLst>
              </p:cNvPr>
              <p:cNvSpPr txBox="1"/>
              <p:nvPr/>
            </p:nvSpPr>
            <p:spPr>
              <a:xfrm>
                <a:off x="2828029" y="3356713"/>
                <a:ext cx="1674302" cy="305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marL="90000" indent="-90000" algn="l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모바일 보안 솔루션</a:t>
                </a:r>
                <a:endParaRPr lang="en-US" altLang="ko-KR" sz="1100" dirty="0">
                  <a:ln>
                    <a:noFill/>
                  </a:ln>
                  <a:latin typeface="KoPubWorldDotum_Pro Light" pitchFamily="2" charset="-127"/>
                  <a:ea typeface="KoPubWorldDotum_Pro Light" pitchFamily="2" charset="-127"/>
                  <a:cs typeface="KoPubWorldDotum_Pro Light" pitchFamily="2" charset="-127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E74C760-6028-B8D6-567E-FA32AF47AEC7}"/>
                  </a:ext>
                </a:extLst>
              </p:cNvPr>
              <p:cNvSpPr txBox="1"/>
              <p:nvPr/>
            </p:nvSpPr>
            <p:spPr>
              <a:xfrm>
                <a:off x="2828029" y="4094053"/>
                <a:ext cx="1317251" cy="242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marL="90000" indent="-90000" algn="l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PDF </a:t>
                </a: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편집기 솔루션</a:t>
                </a:r>
                <a:endParaRPr lang="en-US" altLang="ko-KR" sz="1100" dirty="0">
                  <a:ln>
                    <a:noFill/>
                  </a:ln>
                  <a:latin typeface="KoPubWorldDotum_Pro Light" pitchFamily="2" charset="-127"/>
                  <a:ea typeface="KoPubWorldDotum_Pro Light" pitchFamily="2" charset="-127"/>
                  <a:cs typeface="KoPubWorldDotum_Pro Light" pitchFamily="2" charset="-127"/>
                </a:endParaRPr>
              </a:p>
            </p:txBody>
          </p:sp>
          <p:cxnSp>
            <p:nvCxnSpPr>
              <p:cNvPr id="49" name="직선 연결선[R] 9">
                <a:extLst>
                  <a:ext uri="{FF2B5EF4-FFF2-40B4-BE49-F238E27FC236}">
                    <a16:creationId xmlns:a16="http://schemas.microsoft.com/office/drawing/2014/main" id="{5FF7D244-9D0C-F025-0C73-C0E152F633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87434" y="3395843"/>
                <a:ext cx="203056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EA7E2404-29D0-AF23-14F7-3C4949F03701}"/>
                </a:ext>
              </a:extLst>
            </p:cNvPr>
            <p:cNvGrpSpPr/>
            <p:nvPr/>
          </p:nvGrpSpPr>
          <p:grpSpPr>
            <a:xfrm>
              <a:off x="1085669" y="4946731"/>
              <a:ext cx="3435892" cy="1299921"/>
              <a:chOff x="1028964" y="4793734"/>
              <a:chExt cx="3826706" cy="1447780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DBF01106-566E-97CE-DDD6-6912123213B1}"/>
                  </a:ext>
                </a:extLst>
              </p:cNvPr>
              <p:cNvSpPr/>
              <p:nvPr/>
            </p:nvSpPr>
            <p:spPr>
              <a:xfrm>
                <a:off x="1028964" y="4920905"/>
                <a:ext cx="1069349" cy="1054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200"/>
                  </a:spcAft>
                </a:pPr>
                <a:r>
                  <a:rPr lang="ko-KR" altLang="en-US" sz="1400" b="1" spc="-3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솔루션</a:t>
                </a:r>
                <a:endParaRPr lang="en-US" altLang="ko-KR" sz="14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200"/>
                  </a:spcAft>
                </a:pPr>
                <a:r>
                  <a:rPr lang="ko-KR" altLang="en-US" sz="1400" b="1" spc="-30" dirty="0">
                    <a:solidFill>
                      <a:schemeClr val="bg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서비스</a:t>
                </a:r>
                <a:endParaRPr lang="en-US" altLang="ko-KR" sz="1400" b="1" spc="-30" dirty="0">
                  <a:solidFill>
                    <a:schemeClr val="bg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153A6C3-644F-60C0-84A1-109ADE1D1258}"/>
                  </a:ext>
                </a:extLst>
              </p:cNvPr>
              <p:cNvSpPr/>
              <p:nvPr/>
            </p:nvSpPr>
            <p:spPr>
              <a:xfrm>
                <a:off x="2446184" y="4793734"/>
                <a:ext cx="663675" cy="6542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 err="1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비대면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콜센터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9FB0CA05-9D8F-FB37-420F-7B81D90016DC}"/>
                  </a:ext>
                </a:extLst>
              </p:cNvPr>
              <p:cNvSpPr/>
              <p:nvPr/>
            </p:nvSpPr>
            <p:spPr>
              <a:xfrm>
                <a:off x="2446184" y="5587251"/>
                <a:ext cx="663675" cy="6542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비즈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  <a:p>
                <a:pPr algn="ctr">
                  <a:spcAft>
                    <a:spcPts val="100"/>
                  </a:spcAft>
                </a:pPr>
                <a:r>
                  <a:rPr lang="ko-KR" altLang="en-US" sz="1100" b="1" spc="-30" dirty="0">
                    <a:solidFill>
                      <a:schemeClr val="accent1"/>
                    </a:solidFill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플레이</a:t>
                </a:r>
                <a:endParaRPr lang="en-US" altLang="ko-KR" sz="1100" b="1" spc="-30" dirty="0">
                  <a:solidFill>
                    <a:schemeClr val="accent1"/>
                  </a:solidFill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20" name="왼쪽 대괄호[L] 5">
                <a:extLst>
                  <a:ext uri="{FF2B5EF4-FFF2-40B4-BE49-F238E27FC236}">
                    <a16:creationId xmlns:a16="http://schemas.microsoft.com/office/drawing/2014/main" id="{44712E71-BA1D-6F74-4284-63E8ADB07DED}"/>
                  </a:ext>
                </a:extLst>
              </p:cNvPr>
              <p:cNvSpPr/>
              <p:nvPr/>
            </p:nvSpPr>
            <p:spPr>
              <a:xfrm>
                <a:off x="2227314" y="5084122"/>
                <a:ext cx="218870" cy="865675"/>
              </a:xfrm>
              <a:prstGeom prst="leftBracket">
                <a:avLst>
                  <a:gd name="adj" fmla="val 102623"/>
                </a:avLst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A52EBB-5AC9-F422-67A3-07DB52A9FD8C}"/>
                  </a:ext>
                </a:extLst>
              </p:cNvPr>
              <p:cNvSpPr txBox="1"/>
              <p:nvPr/>
            </p:nvSpPr>
            <p:spPr>
              <a:xfrm>
                <a:off x="3267908" y="5024484"/>
                <a:ext cx="1587762" cy="168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marL="90000" indent="-90000" algn="l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콜센터 운영 대행 및</a:t>
                </a:r>
                <a:br>
                  <a:rPr lang="en-US" altLang="ko-KR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</a:b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모바일</a:t>
                </a:r>
                <a:r>
                  <a:rPr lang="en-US" altLang="ko-KR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(</a:t>
                </a: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카톡</a:t>
                </a:r>
                <a:r>
                  <a:rPr lang="en-US" altLang="ko-KR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)</a:t>
                </a: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 상담서비스</a:t>
                </a:r>
                <a:endParaRPr lang="en-US" altLang="ko-KR" sz="1100" b="1" dirty="0">
                  <a:ln>
                    <a:noFill/>
                  </a:ln>
                  <a:latin typeface="KoPubWorldDotum_Pro Bold" pitchFamily="2" charset="-127"/>
                  <a:ea typeface="KoPubWorldDotum_Pro Bold" pitchFamily="2" charset="-127"/>
                  <a:cs typeface="KoPubWorldDotum_Pro Bold" pitchFamily="2" charset="-12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1740CD-D341-D755-4F46-C9822B44221B}"/>
                  </a:ext>
                </a:extLst>
              </p:cNvPr>
              <p:cNvSpPr txBox="1"/>
              <p:nvPr/>
            </p:nvSpPr>
            <p:spPr>
              <a:xfrm>
                <a:off x="3267908" y="5854911"/>
                <a:ext cx="960200" cy="263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ko-Kore-KR"/>
                </a:defPPr>
                <a:lvl1pPr algn="ctr">
                  <a:spcAft>
                    <a:spcPts val="200"/>
                  </a:spcAft>
                  <a:buClr>
                    <a:srgbClr val="4091CF"/>
                  </a:buClr>
                  <a:defRPr sz="1200" spc="-20">
                    <a:ln>
                      <a:solidFill>
                        <a:srgbClr val="4091CF">
                          <a:alpha val="0"/>
                        </a:srgbClr>
                      </a:solidFill>
                    </a:ln>
                    <a:solidFill>
                      <a:schemeClr val="tx2"/>
                    </a:solidFill>
                    <a:latin typeface="KoPubWorldDotum_Pro Medium" pitchFamily="2" charset="-127"/>
                    <a:ea typeface="KoPubWorldDotum_Pro Medium" pitchFamily="2" charset="-127"/>
                    <a:cs typeface="KoPubWorldDotum_Pro Medium" pitchFamily="2" charset="-127"/>
                  </a:defRPr>
                </a:lvl1pPr>
              </a:lstStyle>
              <a:p>
                <a:pPr marL="90000" indent="-90000" algn="l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noFill/>
                    </a:ln>
                    <a:latin typeface="KoPubWorldDotum_Pro Bold" pitchFamily="2" charset="-127"/>
                    <a:ea typeface="KoPubWorldDotum_Pro Bold" pitchFamily="2" charset="-127"/>
                    <a:cs typeface="KoPubWorldDotum_Pro Bold" pitchFamily="2" charset="-127"/>
                  </a:rPr>
                  <a:t>경비 지출 관리 서비스</a:t>
                </a:r>
                <a:endParaRPr lang="en-US" altLang="ko-KR" sz="1100" dirty="0">
                  <a:ln>
                    <a:noFill/>
                  </a:ln>
                  <a:latin typeface="KoPubWorldDotum_Pro Light" pitchFamily="2" charset="-127"/>
                  <a:ea typeface="KoPubWorldDotum_Pro Light" pitchFamily="2" charset="-127"/>
                  <a:cs typeface="KoPubWorldDotum_Pro Light" pitchFamily="2" charset="-127"/>
                </a:endParaRPr>
              </a:p>
            </p:txBody>
          </p:sp>
          <p:cxnSp>
            <p:nvCxnSpPr>
              <p:cNvPr id="25" name="직선 연결선[R] 9">
                <a:extLst>
                  <a:ext uri="{FF2B5EF4-FFF2-40B4-BE49-F238E27FC236}">
                    <a16:creationId xmlns:a16="http://schemas.microsoft.com/office/drawing/2014/main" id="{4F1350BE-53FF-94E5-06CD-AE64A3CAF789}"/>
                  </a:ext>
                </a:extLst>
              </p:cNvPr>
              <p:cNvCxnSpPr>
                <a:cxnSpLocks/>
                <a:stCxn id="20" idx="1"/>
              </p:cNvCxnSpPr>
              <p:nvPr/>
            </p:nvCxnSpPr>
            <p:spPr>
              <a:xfrm flipH="1" flipV="1">
                <a:off x="2033812" y="5511666"/>
                <a:ext cx="193502" cy="5294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id="{04FF241A-AAB1-E6ED-DA9C-67ECC7AA5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72514"/>
              </p:ext>
            </p:extLst>
          </p:nvPr>
        </p:nvGraphicFramePr>
        <p:xfrm>
          <a:off x="5180661" y="1565344"/>
          <a:ext cx="6457157" cy="48371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96190">
                  <a:extLst>
                    <a:ext uri="{9D8B030D-6E8A-4147-A177-3AD203B41FA5}">
                      <a16:colId xmlns:a16="http://schemas.microsoft.com/office/drawing/2014/main" val="3188970591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2093028024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3018818759"/>
                    </a:ext>
                  </a:extLst>
                </a:gridCol>
                <a:gridCol w="3499658">
                  <a:extLst>
                    <a:ext uri="{9D8B030D-6E8A-4147-A177-3AD203B41FA5}">
                      <a16:colId xmlns:a16="http://schemas.microsoft.com/office/drawing/2014/main" val="3095830858"/>
                    </a:ext>
                  </a:extLst>
                </a:gridCol>
              </a:tblGrid>
              <a:tr h="4047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제조사</a:t>
                      </a:r>
                    </a:p>
                  </a:txBody>
                  <a:tcPr marL="6129" marR="6129" marT="6129" marB="0" anchor="ctr">
                    <a:solidFill>
                      <a:srgbClr val="4D7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보안영역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4D7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제품명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4D7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주요기능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4D7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8049"/>
                  </a:ext>
                </a:extLst>
              </a:tr>
              <a:tr h="3919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휴네시온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네트워크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i-oneNet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분리된 망 간 안전한 서비스 연계 및 파일 전송 솔루션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00643"/>
                  </a:ext>
                </a:extLst>
              </a:tr>
              <a:tr h="3919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i-oneNAC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내부 네트워크에 접근하는 사용자 및 단말의 접근제어 솔루션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58893"/>
                  </a:ext>
                </a:extLst>
              </a:tr>
              <a:tr h="3919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i-oneNGS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내부시스템 접근제어와</a:t>
                      </a:r>
                      <a:r>
                        <a:rPr lang="en-US" altLang="ko-KR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계정 및 패스워드 관리 솔루션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71933"/>
                  </a:ext>
                </a:extLst>
              </a:tr>
              <a:tr h="383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i-oneJTac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원격접속 재택근무 보안 솔루션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41466"/>
                  </a:ext>
                </a:extLst>
              </a:tr>
              <a:tr h="5583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소프트캠프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사용자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Document Security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문서 </a:t>
                      </a:r>
                      <a:r>
                        <a:rPr lang="ko-KR" alt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암복호화와</a:t>
                      </a:r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권한 통제를 통한 내부 정보 유출 방지 솔루션</a:t>
                      </a:r>
                      <a:r>
                        <a:rPr lang="en-US" altLang="ko-KR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(DRM)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75517"/>
                  </a:ext>
                </a:extLst>
              </a:tr>
              <a:tr h="3919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SHIELDRM</a:t>
                      </a: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Cloud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환경에서 유통되는 데이터 보안 서비스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(Cloud-Native DRM)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91408"/>
                  </a:ext>
                </a:extLst>
              </a:tr>
              <a:tr h="39198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SHIELDGate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하이브리드 워크를 위한 원격 접속 보안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브라우져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서비스</a:t>
                      </a: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62496"/>
                  </a:ext>
                </a:extLst>
              </a:tr>
              <a:tr h="3919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라온시큐어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TouchEn</a:t>
                      </a:r>
                      <a:r>
                        <a:rPr 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mTranskey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모바일에 입력되는 사용자정보의 대한 </a:t>
                      </a:r>
                      <a:r>
                        <a:rPr lang="ko-KR" alt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위변조</a:t>
                      </a:r>
                      <a:r>
                        <a:rPr lang="en-US" altLang="ko-KR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,</a:t>
                      </a:r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유출 방지솔루션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57951"/>
                  </a:ext>
                </a:extLst>
              </a:tr>
              <a:tr h="3919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TouchEn</a:t>
                      </a:r>
                      <a:r>
                        <a:rPr 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mVaccine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모바일백신으로 단말 사용자 정보보호 및 삭제</a:t>
                      </a:r>
                      <a:r>
                        <a:rPr lang="en-US" altLang="ko-KR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복제통제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73863"/>
                  </a:ext>
                </a:extLst>
              </a:tr>
              <a:tr h="3545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TouchEn</a:t>
                      </a:r>
                      <a:r>
                        <a:rPr 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mOTP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 앱을 통한 일회용 비빌번호 생성 및 사용자인증지원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24349"/>
                  </a:ext>
                </a:extLst>
              </a:tr>
              <a:tr h="3919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TouchEn</a:t>
                      </a:r>
                      <a:r>
                        <a:rPr 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mAntiCapture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모바일 </a:t>
                      </a:r>
                      <a:r>
                        <a:rPr lang="ko-KR" altLang="en-US" sz="900" u="none" strike="noStrike" dirty="0" err="1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화면캡쳐</a:t>
                      </a:r>
                      <a:r>
                        <a:rPr lang="ko-KR" altLang="en-US" sz="900" u="none" strike="noStrike" dirty="0">
                          <a:effectLst/>
                          <a:latin typeface="KoPubWorldDotum_Pro Light" panose="00000300000000000000" pitchFamily="50" charset="-127"/>
                          <a:ea typeface="KoPubWorldDotum_Pro Light" panose="00000300000000000000" pitchFamily="50" charset="-127"/>
                          <a:cs typeface="KoPubWorldDotum_Pro Light" panose="00000300000000000000" pitchFamily="50" charset="-127"/>
                        </a:rPr>
                        <a:t> 방지솔루션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KoPubWorldDotum_Pro Light" panose="00000300000000000000" pitchFamily="50" charset="-127"/>
                        <a:ea typeface="KoPubWorldDotum_Pro Light" panose="00000300000000000000" pitchFamily="50" charset="-127"/>
                        <a:cs typeface="KoPubWorldDotum_Pro Light" panose="00000300000000000000" pitchFamily="50" charset="-127"/>
                      </a:endParaRPr>
                    </a:p>
                  </a:txBody>
                  <a:tcPr marL="6129" marR="6129" marT="6129" marB="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8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52">
            <a:extLst>
              <a:ext uri="{FF2B5EF4-FFF2-40B4-BE49-F238E27FC236}">
                <a16:creationId xmlns:a16="http://schemas.microsoft.com/office/drawing/2014/main" id="{FF9DB742-1A01-44C6-285A-D3F1691E368E}"/>
              </a:ext>
            </a:extLst>
          </p:cNvPr>
          <p:cNvSpPr/>
          <p:nvPr/>
        </p:nvSpPr>
        <p:spPr>
          <a:xfrm>
            <a:off x="8829363" y="1858780"/>
            <a:ext cx="2578844" cy="4374786"/>
          </a:xfrm>
          <a:prstGeom prst="roundRect">
            <a:avLst>
              <a:gd name="adj" fmla="val 4075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45" name="직선 연결선[R] 6">
            <a:extLst>
              <a:ext uri="{FF2B5EF4-FFF2-40B4-BE49-F238E27FC236}">
                <a16:creationId xmlns:a16="http://schemas.microsoft.com/office/drawing/2014/main" id="{90E3EB44-14B7-0D4B-52EF-788850DAA15A}"/>
              </a:ext>
            </a:extLst>
          </p:cNvPr>
          <p:cNvCxnSpPr>
            <a:cxnSpLocks/>
          </p:cNvCxnSpPr>
          <p:nvPr/>
        </p:nvCxnSpPr>
        <p:spPr>
          <a:xfrm>
            <a:off x="9945926" y="4240829"/>
            <a:ext cx="262598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52">
            <a:extLst>
              <a:ext uri="{FF2B5EF4-FFF2-40B4-BE49-F238E27FC236}">
                <a16:creationId xmlns:a16="http://schemas.microsoft.com/office/drawing/2014/main" id="{1B5A0DBA-6788-7E7B-5B57-060F5FB95692}"/>
              </a:ext>
            </a:extLst>
          </p:cNvPr>
          <p:cNvSpPr/>
          <p:nvPr/>
        </p:nvSpPr>
        <p:spPr>
          <a:xfrm>
            <a:off x="3366017" y="1858780"/>
            <a:ext cx="2578844" cy="4392116"/>
          </a:xfrm>
          <a:prstGeom prst="roundRect">
            <a:avLst>
              <a:gd name="adj" fmla="val 4075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3" name="직선 연결선[R] 6">
            <a:extLst>
              <a:ext uri="{FF2B5EF4-FFF2-40B4-BE49-F238E27FC236}">
                <a16:creationId xmlns:a16="http://schemas.microsoft.com/office/drawing/2014/main" id="{E98F89BB-40F6-03D9-57B2-B50F77DFCFA5}"/>
              </a:ext>
            </a:extLst>
          </p:cNvPr>
          <p:cNvCxnSpPr>
            <a:cxnSpLocks/>
          </p:cNvCxnSpPr>
          <p:nvPr/>
        </p:nvCxnSpPr>
        <p:spPr>
          <a:xfrm>
            <a:off x="4489420" y="4240829"/>
            <a:ext cx="262598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52">
            <a:extLst>
              <a:ext uri="{FF2B5EF4-FFF2-40B4-BE49-F238E27FC236}">
                <a16:creationId xmlns:a16="http://schemas.microsoft.com/office/drawing/2014/main" id="{9E5F3CA3-0B78-2676-1FA6-713B0076CF55}"/>
              </a:ext>
            </a:extLst>
          </p:cNvPr>
          <p:cNvSpPr/>
          <p:nvPr/>
        </p:nvSpPr>
        <p:spPr>
          <a:xfrm>
            <a:off x="6097690" y="1858780"/>
            <a:ext cx="2578844" cy="4392116"/>
          </a:xfrm>
          <a:prstGeom prst="roundRect">
            <a:avLst>
              <a:gd name="adj" fmla="val 4075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7" name="직선 연결선[R] 6">
            <a:extLst>
              <a:ext uri="{FF2B5EF4-FFF2-40B4-BE49-F238E27FC236}">
                <a16:creationId xmlns:a16="http://schemas.microsoft.com/office/drawing/2014/main" id="{FF9C8F9B-C02C-ECFA-C5C6-43FD55E76722}"/>
              </a:ext>
            </a:extLst>
          </p:cNvPr>
          <p:cNvCxnSpPr>
            <a:cxnSpLocks/>
          </p:cNvCxnSpPr>
          <p:nvPr/>
        </p:nvCxnSpPr>
        <p:spPr>
          <a:xfrm>
            <a:off x="7255812" y="4240829"/>
            <a:ext cx="262598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0B3D59-C709-2842-AB11-E5949DB34395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B5B2D3-618F-8346-904F-7B8561C480B1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주요 사업 현황  ② </a:t>
              </a:r>
              <a:r>
                <a:rPr kumimoji="1" lang="en-US" altLang="ko-KR" sz="1600" b="1" spc="-50" dirty="0">
                  <a:solidFill>
                    <a:schemeClr val="tx2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IT Managed Service</a:t>
              </a:r>
              <a:endParaRPr kumimoji="1" lang="en-US" altLang="ko-Kore-KR" sz="2200" b="1" spc="-50" dirty="0">
                <a:solidFill>
                  <a:schemeClr val="tx2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69E29-BEB4-364E-99F3-1DEBCD8E4737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04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7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53" name="모서리가 둥근 직사각형 52">
            <a:extLst>
              <a:ext uri="{FF2B5EF4-FFF2-40B4-BE49-F238E27FC236}">
                <a16:creationId xmlns:a16="http://schemas.microsoft.com/office/drawing/2014/main" id="{2CEF9C56-F8D2-EA44-A90D-25024A865F9E}"/>
              </a:ext>
            </a:extLst>
          </p:cNvPr>
          <p:cNvSpPr/>
          <p:nvPr/>
        </p:nvSpPr>
        <p:spPr>
          <a:xfrm>
            <a:off x="635694" y="1858780"/>
            <a:ext cx="2578844" cy="4392117"/>
          </a:xfrm>
          <a:prstGeom prst="roundRect">
            <a:avLst>
              <a:gd name="adj" fmla="val 4075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29C9BF4B-378B-3D4B-A0F5-3386A325AB85}"/>
              </a:ext>
            </a:extLst>
          </p:cNvPr>
          <p:cNvCxnSpPr>
            <a:cxnSpLocks/>
          </p:cNvCxnSpPr>
          <p:nvPr/>
        </p:nvCxnSpPr>
        <p:spPr>
          <a:xfrm>
            <a:off x="1793816" y="4240829"/>
            <a:ext cx="262598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831C0AD5-1122-3C57-2326-3F4770C5253D}"/>
              </a:ext>
            </a:extLst>
          </p:cNvPr>
          <p:cNvGrpSpPr/>
          <p:nvPr/>
        </p:nvGrpSpPr>
        <p:grpSpPr>
          <a:xfrm>
            <a:off x="1442479" y="2149436"/>
            <a:ext cx="965272" cy="965272"/>
            <a:chOff x="1566151" y="2149436"/>
            <a:chExt cx="965272" cy="965272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B844F902-E50C-E045-9EBE-B83FA5170D08}"/>
                </a:ext>
              </a:extLst>
            </p:cNvPr>
            <p:cNvSpPr/>
            <p:nvPr/>
          </p:nvSpPr>
          <p:spPr>
            <a:xfrm>
              <a:off x="1566151" y="2149436"/>
              <a:ext cx="965272" cy="9652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pic>
          <p:nvPicPr>
            <p:cNvPr id="36" name="그래픽 35" descr="웹 디자인 단색으로 채워진">
              <a:extLst>
                <a:ext uri="{FF2B5EF4-FFF2-40B4-BE49-F238E27FC236}">
                  <a16:creationId xmlns:a16="http://schemas.microsoft.com/office/drawing/2014/main" id="{EADD6EA1-CB7D-EB4B-801C-01172647B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2230" y="2403898"/>
              <a:ext cx="453116" cy="453116"/>
            </a:xfrm>
            <a:prstGeom prst="rect">
              <a:avLst/>
            </a:prstGeom>
          </p:spPr>
        </p:pic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642C7EFB-5A37-0B53-C57D-E229244A6BBE}"/>
              </a:ext>
            </a:extLst>
          </p:cNvPr>
          <p:cNvGrpSpPr/>
          <p:nvPr/>
        </p:nvGrpSpPr>
        <p:grpSpPr>
          <a:xfrm>
            <a:off x="6844827" y="2149436"/>
            <a:ext cx="965272" cy="965272"/>
            <a:chOff x="6968499" y="2149436"/>
            <a:chExt cx="965272" cy="965272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7EF3F65-8D1C-684F-BE58-50FED2041A83}"/>
                </a:ext>
              </a:extLst>
            </p:cNvPr>
            <p:cNvSpPr/>
            <p:nvPr/>
          </p:nvSpPr>
          <p:spPr>
            <a:xfrm>
              <a:off x="6968499" y="2149436"/>
              <a:ext cx="965272" cy="9652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pic>
          <p:nvPicPr>
            <p:cNvPr id="44" name="그래픽 43" descr="UI UX 단색으로 채워진">
              <a:extLst>
                <a:ext uri="{FF2B5EF4-FFF2-40B4-BE49-F238E27FC236}">
                  <a16:creationId xmlns:a16="http://schemas.microsoft.com/office/drawing/2014/main" id="{E78F680E-45E1-A14B-B07A-0B835348E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17659" y="2403898"/>
              <a:ext cx="466954" cy="466952"/>
            </a:xfrm>
            <a:prstGeom prst="rect">
              <a:avLst/>
            </a:prstGeom>
          </p:spPr>
        </p:pic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0AFB7BAD-5532-1187-51E5-629E882AC6E6}"/>
              </a:ext>
            </a:extLst>
          </p:cNvPr>
          <p:cNvGrpSpPr/>
          <p:nvPr/>
        </p:nvGrpSpPr>
        <p:grpSpPr>
          <a:xfrm>
            <a:off x="4146685" y="2149436"/>
            <a:ext cx="965272" cy="965272"/>
            <a:chOff x="4270357" y="2149436"/>
            <a:chExt cx="965272" cy="965272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8E4D87DC-243A-4642-B493-6CF4F92F40C7}"/>
                </a:ext>
              </a:extLst>
            </p:cNvPr>
            <p:cNvSpPr/>
            <p:nvPr/>
          </p:nvSpPr>
          <p:spPr>
            <a:xfrm>
              <a:off x="4270357" y="2149436"/>
              <a:ext cx="965272" cy="9652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pic>
          <p:nvPicPr>
            <p:cNvPr id="13" name="그래픽 12" descr="서버 단색으로 채워진">
              <a:extLst>
                <a:ext uri="{FF2B5EF4-FFF2-40B4-BE49-F238E27FC236}">
                  <a16:creationId xmlns:a16="http://schemas.microsoft.com/office/drawing/2014/main" id="{D5544579-CF04-DA48-A44A-2FEB446EA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9516" y="2403898"/>
              <a:ext cx="466954" cy="466954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DB582BF-5DAE-10B8-E491-DD194CA3D8C8}"/>
              </a:ext>
            </a:extLst>
          </p:cNvPr>
          <p:cNvSpPr txBox="1"/>
          <p:nvPr/>
        </p:nvSpPr>
        <p:spPr>
          <a:xfrm>
            <a:off x="6536255" y="3419730"/>
            <a:ext cx="1701711" cy="2055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defRPr sz="1600" b="1" spc="-3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Bold" pitchFamily="2" charset="-127"/>
                <a:ea typeface="KoPubWorldDotum_Pro Bold" pitchFamily="2" charset="-127"/>
              </a:defRPr>
            </a:lvl1pPr>
          </a:lstStyle>
          <a:p>
            <a:r>
              <a:rPr lang="ko-KR" altLang="en-US" dirty="0">
                <a:ln>
                  <a:noFill/>
                </a:ln>
                <a:solidFill>
                  <a:schemeClr val="tx1"/>
                </a:solidFill>
                <a:cs typeface="KoPubWorldDotum_Pro Bold" pitchFamily="2" charset="-127"/>
              </a:rPr>
              <a:t>콜센터 아웃소싱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C0C218-2FDC-DE29-A749-3F991D38C5A5}"/>
              </a:ext>
            </a:extLst>
          </p:cNvPr>
          <p:cNvSpPr txBox="1"/>
          <p:nvPr/>
        </p:nvSpPr>
        <p:spPr>
          <a:xfrm>
            <a:off x="6211472" y="4614114"/>
            <a:ext cx="2328122" cy="14327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콜센터 상면 및 솔루션 임대서비스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콜센터 인력을 포함한 토탈 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algn="l">
              <a:spcAft>
                <a:spcPts val="300"/>
              </a:spcAft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    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아웃소싱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6E1AFBC-B2E2-0130-DEC3-423C2BBE9538}"/>
              </a:ext>
            </a:extLst>
          </p:cNvPr>
          <p:cNvSpPr txBox="1"/>
          <p:nvPr/>
        </p:nvSpPr>
        <p:spPr>
          <a:xfrm>
            <a:off x="1123525" y="3419730"/>
            <a:ext cx="1701711" cy="2055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defRPr sz="1600" b="1" spc="-3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Bold" pitchFamily="2" charset="-127"/>
                <a:ea typeface="KoPubWorldDotum_Pro Bold" pitchFamily="2" charset="-127"/>
              </a:defRPr>
            </a:lvl1pPr>
          </a:lstStyle>
          <a:p>
            <a:pPr>
              <a:spcAft>
                <a:spcPts val="300"/>
              </a:spcAft>
            </a:pPr>
            <a:r>
              <a:rPr lang="en-US" altLang="ko-KR" dirty="0">
                <a:ln>
                  <a:noFill/>
                </a:ln>
                <a:solidFill>
                  <a:schemeClr val="tx1"/>
                </a:solidFill>
              </a:rPr>
              <a:t>ISP/CSP </a:t>
            </a:r>
            <a:r>
              <a:rPr lang="ko-KR" altLang="en-US" dirty="0">
                <a:ln>
                  <a:noFill/>
                </a:ln>
                <a:solidFill>
                  <a:schemeClr val="tx1"/>
                </a:solidFill>
              </a:rPr>
              <a:t>기업</a:t>
            </a:r>
            <a:endParaRPr lang="en-US" altLang="ko-KR" dirty="0">
              <a:ln>
                <a:noFill/>
              </a:ln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ko-KR" altLang="en-US" dirty="0">
                <a:ln>
                  <a:noFill/>
                </a:ln>
                <a:solidFill>
                  <a:schemeClr val="tx1"/>
                </a:solidFill>
              </a:rPr>
              <a:t>전용상품 서비스</a:t>
            </a:r>
            <a:endParaRPr lang="en-US" altLang="ko-KR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6BD8E0-91A8-8CCF-D236-3B807990926A}"/>
              </a:ext>
            </a:extLst>
          </p:cNvPr>
          <p:cNvSpPr txBox="1"/>
          <p:nvPr/>
        </p:nvSpPr>
        <p:spPr>
          <a:xfrm>
            <a:off x="753422" y="4553677"/>
            <a:ext cx="2328122" cy="14327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KT IDC Co-Location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서비스 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KT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Cloud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PaaS IaaS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제공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KT, LGU+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국내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/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국제 전용회선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금융 </a:t>
            </a:r>
            <a:r>
              <a:rPr lang="ko-KR" altLang="en-US" sz="11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고객용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보안 </a:t>
            </a:r>
            <a:r>
              <a:rPr lang="ko-KR" altLang="en-US" sz="11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매니지드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IDC OP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룸 인력 파견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B192F45-7A52-CA3A-D9CE-3E143CD6A2BE}"/>
              </a:ext>
            </a:extLst>
          </p:cNvPr>
          <p:cNvSpPr txBox="1"/>
          <p:nvPr/>
        </p:nvSpPr>
        <p:spPr>
          <a:xfrm>
            <a:off x="3465260" y="4569208"/>
            <a:ext cx="2328122" cy="14327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171450" indent="-1714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정보보안 시스템 구축 컨설팅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algn="l">
              <a:spcAft>
                <a:spcPts val="300"/>
              </a:spcAft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  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및 솔루션 제안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171450" indent="-1714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정보보안 시스템 구축 및 유지보수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171450" indent="-1714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정보보안 시스템 전문 운영인력 파견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171450" indent="-1714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오라클 및 오픈소스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DB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튜닝 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algn="l">
              <a:spcAft>
                <a:spcPts val="300"/>
              </a:spcAft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   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컨설팅 및 유지보수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18C5130-2893-B401-A377-F3EFAE217C7F}"/>
              </a:ext>
            </a:extLst>
          </p:cNvPr>
          <p:cNvSpPr txBox="1"/>
          <p:nvPr/>
        </p:nvSpPr>
        <p:spPr>
          <a:xfrm>
            <a:off x="3812710" y="3419730"/>
            <a:ext cx="1701711" cy="2055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defRPr sz="1600" b="1" spc="-3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Bold" pitchFamily="2" charset="-127"/>
                <a:ea typeface="KoPubWorldDotum_Pro Bold" pitchFamily="2" charset="-127"/>
              </a:defRPr>
            </a:lvl1pPr>
          </a:lstStyle>
          <a:p>
            <a:pPr>
              <a:spcAft>
                <a:spcPts val="300"/>
              </a:spcAft>
            </a:pPr>
            <a:r>
              <a:rPr lang="ko-KR" altLang="en-US" dirty="0">
                <a:ln>
                  <a:noFill/>
                </a:ln>
                <a:solidFill>
                  <a:schemeClr val="tx1"/>
                </a:solidFill>
              </a:rPr>
              <a:t>보안솔루션</a:t>
            </a:r>
            <a:r>
              <a:rPr lang="en-US" altLang="ko-KR" dirty="0">
                <a:ln>
                  <a:noFill/>
                </a:ln>
                <a:solidFill>
                  <a:schemeClr val="tx1"/>
                </a:solidFill>
              </a:rPr>
              <a:t>/</a:t>
            </a:r>
            <a:r>
              <a:rPr lang="ko-KR" altLang="en-US" dirty="0">
                <a:ln>
                  <a:noFill/>
                </a:ln>
                <a:solidFill>
                  <a:schemeClr val="tx1"/>
                </a:solidFill>
              </a:rPr>
              <a:t>인프라 </a:t>
            </a:r>
            <a:endParaRPr lang="en-US" altLang="ko-KR" dirty="0">
              <a:ln>
                <a:noFill/>
              </a:ln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ko-KR" altLang="en-US" dirty="0">
                <a:ln>
                  <a:noFill/>
                </a:ln>
                <a:solidFill>
                  <a:schemeClr val="tx1"/>
                </a:solidFill>
              </a:rPr>
              <a:t>운영</a:t>
            </a:r>
            <a:r>
              <a:rPr lang="en-US" altLang="ko-KR" dirty="0">
                <a:ln>
                  <a:noFill/>
                </a:ln>
                <a:solidFill>
                  <a:schemeClr val="tx1"/>
                </a:solidFill>
              </a:rPr>
              <a:t>,</a:t>
            </a:r>
            <a:r>
              <a:rPr lang="ko-KR" altLang="en-US" dirty="0">
                <a:ln>
                  <a:noFill/>
                </a:ln>
                <a:solidFill>
                  <a:schemeClr val="tx1"/>
                </a:solidFill>
              </a:rPr>
              <a:t> 유지보수</a:t>
            </a:r>
            <a:endParaRPr lang="en-US" altLang="ko-KR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1" name="그래픽 100" descr="광고 단색으로 채워진">
            <a:extLst>
              <a:ext uri="{FF2B5EF4-FFF2-40B4-BE49-F238E27FC236}">
                <a16:creationId xmlns:a16="http://schemas.microsoft.com/office/drawing/2014/main" id="{A5C6044C-DDAB-3B10-EF48-E4D2EADBE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74676" y="2403898"/>
            <a:ext cx="466952" cy="46695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688EF1B6-A3C3-65D9-3EE9-13C82CF02F33}"/>
              </a:ext>
            </a:extLst>
          </p:cNvPr>
          <p:cNvSpPr txBox="1"/>
          <p:nvPr/>
        </p:nvSpPr>
        <p:spPr>
          <a:xfrm>
            <a:off x="9267929" y="3419730"/>
            <a:ext cx="1701711" cy="2055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defRPr sz="1600" b="1" spc="-3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Bold" pitchFamily="2" charset="-127"/>
                <a:ea typeface="KoPubWorldDotum_Pro Bold" pitchFamily="2" charset="-127"/>
              </a:defRPr>
            </a:lvl1pPr>
          </a:lstStyle>
          <a:p>
            <a:r>
              <a:rPr lang="ko-KR" altLang="en-US" dirty="0">
                <a:ln>
                  <a:noFill/>
                </a:ln>
                <a:solidFill>
                  <a:schemeClr val="tx1"/>
                </a:solidFill>
                <a:cs typeface="KoPubWorldDotum_Pro Bold" pitchFamily="2" charset="-127"/>
              </a:rPr>
              <a:t>디지털 </a:t>
            </a:r>
            <a:r>
              <a:rPr lang="ko-KR" altLang="en-US" dirty="0" err="1">
                <a:ln>
                  <a:noFill/>
                </a:ln>
                <a:solidFill>
                  <a:schemeClr val="tx1"/>
                </a:solidFill>
                <a:cs typeface="KoPubWorldDotum_Pro Bold" pitchFamily="2" charset="-127"/>
              </a:rPr>
              <a:t>사이니즈</a:t>
            </a:r>
            <a:endParaRPr lang="ko-KR" altLang="en-US" dirty="0">
              <a:ln>
                <a:noFill/>
              </a:ln>
              <a:solidFill>
                <a:schemeClr val="tx1"/>
              </a:solidFill>
              <a:cs typeface="KoPubWorldDotum_Pro Bold" pitchFamily="2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2031BC5-7E50-113A-9C8A-EBCF47D71949}"/>
              </a:ext>
            </a:extLst>
          </p:cNvPr>
          <p:cNvSpPr txBox="1"/>
          <p:nvPr/>
        </p:nvSpPr>
        <p:spPr>
          <a:xfrm>
            <a:off x="8952477" y="4569208"/>
            <a:ext cx="2398822" cy="14327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ore-KR"/>
            </a:defPPr>
            <a:lvl1pPr algn="ctr">
              <a:spcAft>
                <a:spcPts val="200"/>
              </a:spcAft>
              <a:buClr>
                <a:srgbClr val="4091CF"/>
              </a:buClr>
              <a:defRPr sz="120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171450" indent="-1714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DID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활용한 융합 미디어 플랫폼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algn="l">
              <a:spcAft>
                <a:spcPts val="300"/>
              </a:spcAft>
            </a:pP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     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-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옥외 광고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,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홍보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algn="l">
              <a:spcAft>
                <a:spcPts val="300"/>
              </a:spcAft>
            </a:pP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     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-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디지털 포스터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/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간판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/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메뉴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171450" indent="-171450" algn="l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사이니즈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/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키오스크용</a:t>
            </a: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안드로이드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algn="l">
              <a:spcAft>
                <a:spcPts val="300"/>
              </a:spcAft>
            </a:pPr>
            <a:r>
              <a:rPr lang="en-US" altLang="ko-KR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  </a:t>
            </a:r>
            <a:r>
              <a:rPr lang="ko-KR" altLang="en-US" sz="1100" dirty="0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</a:t>
            </a:r>
            <a:r>
              <a:rPr lang="ko-KR" altLang="en-US" sz="1100" dirty="0" err="1">
                <a:ln>
                  <a:noFill/>
                </a:ln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셋탑박스</a:t>
            </a:r>
            <a:endParaRPr lang="en-US" altLang="ko-KR" sz="1100" dirty="0">
              <a:ln>
                <a:noFill/>
              </a:ln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pic>
        <p:nvPicPr>
          <p:cNvPr id="106" name="그래픽 105" descr="광고 단색으로 채워진">
            <a:extLst>
              <a:ext uri="{FF2B5EF4-FFF2-40B4-BE49-F238E27FC236}">
                <a16:creationId xmlns:a16="http://schemas.microsoft.com/office/drawing/2014/main" id="{B0188E94-E42F-1115-E61A-99514531E9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72452" y="2403898"/>
            <a:ext cx="466952" cy="466952"/>
          </a:xfrm>
          <a:prstGeom prst="rect">
            <a:avLst/>
          </a:prstGeom>
        </p:spPr>
      </p:pic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EE75326C-7BDD-5565-31C7-8E97D94CCFCD}"/>
              </a:ext>
            </a:extLst>
          </p:cNvPr>
          <p:cNvGrpSpPr/>
          <p:nvPr/>
        </p:nvGrpSpPr>
        <p:grpSpPr>
          <a:xfrm>
            <a:off x="9636148" y="2121865"/>
            <a:ext cx="965272" cy="965272"/>
            <a:chOff x="9662191" y="2149436"/>
            <a:chExt cx="965272" cy="965272"/>
          </a:xfrm>
        </p:grpSpPr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090E3B0C-3896-AE2B-3052-70F936C66C1B}"/>
                </a:ext>
              </a:extLst>
            </p:cNvPr>
            <p:cNvSpPr/>
            <p:nvPr/>
          </p:nvSpPr>
          <p:spPr>
            <a:xfrm>
              <a:off x="9662191" y="2149436"/>
              <a:ext cx="965272" cy="9652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pic>
          <p:nvPicPr>
            <p:cNvPr id="108" name="그래픽 107" descr="광고 단색으로 채워진">
              <a:extLst>
                <a:ext uri="{FF2B5EF4-FFF2-40B4-BE49-F238E27FC236}">
                  <a16:creationId xmlns:a16="http://schemas.microsoft.com/office/drawing/2014/main" id="{277776B6-21A8-55E2-0886-839F9650F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893900" y="2403898"/>
              <a:ext cx="466952" cy="466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13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1732E-784C-1D47-8F24-7E1F575DEAE1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8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59C2198-B573-E944-9D8D-34B44FB474FD}"/>
              </a:ext>
            </a:extLst>
          </p:cNvPr>
          <p:cNvSpPr/>
          <p:nvPr/>
        </p:nvSpPr>
        <p:spPr>
          <a:xfrm>
            <a:off x="1157941" y="3421714"/>
            <a:ext cx="1854512" cy="18545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ko-KR" sz="1300" b="1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Facebook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4F344B0-C3EF-B147-B672-7D038C695C0A}"/>
              </a:ext>
            </a:extLst>
          </p:cNvPr>
          <p:cNvSpPr/>
          <p:nvPr/>
        </p:nvSpPr>
        <p:spPr>
          <a:xfrm>
            <a:off x="0" y="2156501"/>
            <a:ext cx="12192000" cy="396531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9172738-FE54-1447-B800-4A7D2253228B}"/>
              </a:ext>
            </a:extLst>
          </p:cNvPr>
          <p:cNvSpPr/>
          <p:nvPr/>
        </p:nvSpPr>
        <p:spPr>
          <a:xfrm>
            <a:off x="0" y="4231285"/>
            <a:ext cx="12192000" cy="1890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spcAft>
                <a:spcPts val="500"/>
              </a:spcAft>
            </a:pPr>
            <a:endParaRPr lang="en-US" altLang="ko-KR" spc="-30" dirty="0">
              <a:solidFill>
                <a:schemeClr val="bg1"/>
              </a:solidFill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B6F67825-F982-CA49-A730-BB5BE8A70F53}"/>
              </a:ext>
            </a:extLst>
          </p:cNvPr>
          <p:cNvSpPr/>
          <p:nvPr/>
        </p:nvSpPr>
        <p:spPr>
          <a:xfrm>
            <a:off x="589085" y="2520266"/>
            <a:ext cx="3370291" cy="1023082"/>
          </a:xfrm>
          <a:prstGeom prst="roundRect">
            <a:avLst>
              <a:gd name="adj" fmla="val 1082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651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ko-KR" altLang="en-US" sz="2000" b="1" spc="-30" dirty="0">
                <a:solidFill>
                  <a:schemeClr val="accent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송출 시스템 구축 </a:t>
            </a:r>
            <a:r>
              <a:rPr lang="en-US" altLang="ko-KR" sz="2000" b="1" spc="-30" dirty="0">
                <a:solidFill>
                  <a:schemeClr val="accent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/</a:t>
            </a:r>
            <a:r>
              <a:rPr lang="ko-KR" altLang="en-US" sz="2000" b="1" spc="-30" dirty="0">
                <a:solidFill>
                  <a:schemeClr val="accent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 운영서비스</a:t>
            </a:r>
            <a:endParaRPr lang="ko-Kore-KR" altLang="en-US" sz="2000" b="1" spc="-30" dirty="0">
              <a:solidFill>
                <a:schemeClr val="accent1"/>
              </a:solidFill>
              <a:latin typeface="KoPubWorldDotum_Pro Bold" pitchFamily="2" charset="-127"/>
              <a:ea typeface="KoPubWorldDotum_Pro Bold" pitchFamily="2" charset="-127"/>
              <a:cs typeface="KoPubWorldDotum_Pro Bold" pitchFamily="2" charset="-127"/>
            </a:endParaRPr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449865D5-8719-1141-A663-EC44591FB475}"/>
              </a:ext>
            </a:extLst>
          </p:cNvPr>
          <p:cNvSpPr/>
          <p:nvPr/>
        </p:nvSpPr>
        <p:spPr>
          <a:xfrm>
            <a:off x="4393115" y="2520266"/>
            <a:ext cx="3370291" cy="1023082"/>
          </a:xfrm>
          <a:prstGeom prst="roundRect">
            <a:avLst>
              <a:gd name="adj" fmla="val 1082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651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altLang="ko-KR" sz="2000" b="1" spc="-30" dirty="0">
                <a:solidFill>
                  <a:schemeClr val="accent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PP</a:t>
            </a:r>
            <a:r>
              <a:rPr lang="ko-KR" altLang="en-US" sz="2000" b="1" spc="-30" dirty="0">
                <a:solidFill>
                  <a:schemeClr val="accent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사 프로그램 전송서비스</a:t>
            </a:r>
            <a:endParaRPr lang="ko-Kore-KR" altLang="en-US" sz="2000" b="1" spc="-30" dirty="0">
              <a:solidFill>
                <a:schemeClr val="accent1"/>
              </a:solidFill>
              <a:latin typeface="KoPubWorldDotum_Pro Bold" pitchFamily="2" charset="-127"/>
              <a:ea typeface="KoPubWorldDotum_Pro Bold" pitchFamily="2" charset="-127"/>
              <a:cs typeface="KoPubWorldDotum_Pro Bold" pitchFamily="2" charset="-127"/>
            </a:endParaRPr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4217EFD7-C6A4-7642-AF3D-98D9780DE0AD}"/>
              </a:ext>
            </a:extLst>
          </p:cNvPr>
          <p:cNvSpPr/>
          <p:nvPr/>
        </p:nvSpPr>
        <p:spPr>
          <a:xfrm>
            <a:off x="8197146" y="2520266"/>
            <a:ext cx="3370291" cy="1023082"/>
          </a:xfrm>
          <a:prstGeom prst="roundRect">
            <a:avLst>
              <a:gd name="adj" fmla="val 1082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651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ko-KR" altLang="en-US" sz="2000" b="1" spc="-30" dirty="0">
                <a:solidFill>
                  <a:schemeClr val="accent1"/>
                </a:solidFill>
                <a:latin typeface="KoPubWorldDotum_Pro Bold" pitchFamily="2" charset="-127"/>
                <a:ea typeface="KoPubWorldDotum_Pro Bold" pitchFamily="2" charset="-127"/>
                <a:cs typeface="KoPubWorldDotum_Pro Bold" pitchFamily="2" charset="-127"/>
              </a:rPr>
              <a:t>방송송출 및 전문인력 파견</a:t>
            </a:r>
            <a:endParaRPr lang="ko-Kore-KR" altLang="en-US" sz="2000" b="1" spc="-30" dirty="0">
              <a:solidFill>
                <a:schemeClr val="accent1"/>
              </a:solidFill>
              <a:latin typeface="KoPubWorldDotum_Pro Bold" pitchFamily="2" charset="-127"/>
              <a:ea typeface="KoPubWorldDotum_Pro Bold" pitchFamily="2" charset="-127"/>
              <a:cs typeface="KoPubWorldDotum_Pro Bold" pitchFamily="2" charset="-127"/>
            </a:endParaRPr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A3A08A7F-D3A9-1C48-BE06-1F1086111790}"/>
              </a:ext>
            </a:extLst>
          </p:cNvPr>
          <p:cNvCxnSpPr>
            <a:cxnSpLocks/>
          </p:cNvCxnSpPr>
          <p:nvPr/>
        </p:nvCxnSpPr>
        <p:spPr>
          <a:xfrm>
            <a:off x="4161795" y="2520266"/>
            <a:ext cx="0" cy="134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04276CF5-20B7-E84B-B46D-1FEAAF8F7554}"/>
              </a:ext>
            </a:extLst>
          </p:cNvPr>
          <p:cNvCxnSpPr>
            <a:cxnSpLocks/>
          </p:cNvCxnSpPr>
          <p:nvPr/>
        </p:nvCxnSpPr>
        <p:spPr>
          <a:xfrm>
            <a:off x="7975464" y="2520266"/>
            <a:ext cx="0" cy="134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이등변 삼각형 108">
            <a:extLst>
              <a:ext uri="{FF2B5EF4-FFF2-40B4-BE49-F238E27FC236}">
                <a16:creationId xmlns:a16="http://schemas.microsoft.com/office/drawing/2014/main" id="{C279245B-37EF-A34C-9CBA-6FC6B2D6FD84}"/>
              </a:ext>
            </a:extLst>
          </p:cNvPr>
          <p:cNvSpPr/>
          <p:nvPr/>
        </p:nvSpPr>
        <p:spPr>
          <a:xfrm rot="10800000">
            <a:off x="2194112" y="3806865"/>
            <a:ext cx="160239" cy="1382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7" name="이등변 삼각형 108">
            <a:extLst>
              <a:ext uri="{FF2B5EF4-FFF2-40B4-BE49-F238E27FC236}">
                <a16:creationId xmlns:a16="http://schemas.microsoft.com/office/drawing/2014/main" id="{14073985-4BC1-C548-B20E-615C58F04E89}"/>
              </a:ext>
            </a:extLst>
          </p:cNvPr>
          <p:cNvSpPr/>
          <p:nvPr/>
        </p:nvSpPr>
        <p:spPr>
          <a:xfrm rot="10800000">
            <a:off x="5998142" y="3777113"/>
            <a:ext cx="160239" cy="1382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8" name="이등변 삼각형 108">
            <a:extLst>
              <a:ext uri="{FF2B5EF4-FFF2-40B4-BE49-F238E27FC236}">
                <a16:creationId xmlns:a16="http://schemas.microsoft.com/office/drawing/2014/main" id="{4E521390-9155-574D-A590-8B411A7DEA1A}"/>
              </a:ext>
            </a:extLst>
          </p:cNvPr>
          <p:cNvSpPr/>
          <p:nvPr/>
        </p:nvSpPr>
        <p:spPr>
          <a:xfrm rot="10800000">
            <a:off x="9802172" y="3777113"/>
            <a:ext cx="160239" cy="1382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A7F7554-0AE8-9144-B64A-62BE8F46C777}"/>
              </a:ext>
            </a:extLst>
          </p:cNvPr>
          <p:cNvGrpSpPr/>
          <p:nvPr/>
        </p:nvGrpSpPr>
        <p:grpSpPr>
          <a:xfrm>
            <a:off x="4161795" y="4387244"/>
            <a:ext cx="3813669" cy="1464080"/>
            <a:chOff x="5210596" y="3205676"/>
            <a:chExt cx="3291840" cy="1399575"/>
          </a:xfrm>
        </p:grpSpPr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45D0656E-6B66-AB4E-9B0D-519690ECE711}"/>
                </a:ext>
              </a:extLst>
            </p:cNvPr>
            <p:cNvCxnSpPr>
              <a:cxnSpLocks/>
            </p:cNvCxnSpPr>
            <p:nvPr/>
          </p:nvCxnSpPr>
          <p:spPr>
            <a:xfrm>
              <a:off x="5210596" y="3205676"/>
              <a:ext cx="0" cy="1399575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[R] 24">
              <a:extLst>
                <a:ext uri="{FF2B5EF4-FFF2-40B4-BE49-F238E27FC236}">
                  <a16:creationId xmlns:a16="http://schemas.microsoft.com/office/drawing/2014/main" id="{1915146D-D0EF-A24C-95D1-41FD228465BD}"/>
                </a:ext>
              </a:extLst>
            </p:cNvPr>
            <p:cNvCxnSpPr>
              <a:cxnSpLocks/>
            </p:cNvCxnSpPr>
            <p:nvPr/>
          </p:nvCxnSpPr>
          <p:spPr>
            <a:xfrm>
              <a:off x="8502436" y="3205676"/>
              <a:ext cx="0" cy="1399575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CBDE35-C1E6-DE40-A35F-B07350145564}"/>
              </a:ext>
            </a:extLst>
          </p:cNvPr>
          <p:cNvSpPr txBox="1"/>
          <p:nvPr/>
        </p:nvSpPr>
        <p:spPr>
          <a:xfrm>
            <a:off x="608871" y="4431826"/>
            <a:ext cx="3572709" cy="137592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ko-Kore-KR"/>
            </a:defPPr>
            <a:lvl1pPr algn="ctr">
              <a:spcAft>
                <a:spcPts val="300"/>
              </a:spcAft>
              <a:buClr>
                <a:srgbClr val="4091CF"/>
              </a:buClr>
              <a:defRPr sz="95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90000" indent="-90000" algn="l">
              <a:lnSpc>
                <a:spcPct val="13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송출 서버 및 </a:t>
            </a: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APC 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구축</a:t>
            </a:r>
            <a:endParaRPr lang="en-US" altLang="ko-KR" sz="1600" dirty="0">
              <a:ln>
                <a:noFill/>
              </a:ln>
              <a:solidFill>
                <a:schemeClr val="bg1"/>
              </a:solidFill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90000" indent="-90000" algn="l">
              <a:lnSpc>
                <a:spcPct val="13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One Source Multi Use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를 위한</a:t>
            </a:r>
            <a:b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</a:b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송출신호 변환 및 플랫폼 전송 서비스</a:t>
            </a:r>
            <a:endParaRPr lang="en-US" altLang="ko-KR" sz="1600" dirty="0">
              <a:ln>
                <a:noFill/>
              </a:ln>
              <a:solidFill>
                <a:schemeClr val="bg1"/>
              </a:solidFill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90000" indent="-90000" algn="l">
              <a:lnSpc>
                <a:spcPct val="13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콘텐츠 전송을 위한 </a:t>
            </a:r>
            <a:r>
              <a:rPr lang="ko-KR" altLang="en-US" sz="1600" dirty="0" err="1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사설망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서비스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0F38B-1A81-6447-9928-93874D01C28A}"/>
              </a:ext>
            </a:extLst>
          </p:cNvPr>
          <p:cNvSpPr txBox="1"/>
          <p:nvPr/>
        </p:nvSpPr>
        <p:spPr>
          <a:xfrm>
            <a:off x="4412900" y="4431826"/>
            <a:ext cx="3572709" cy="137592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ko-Kore-KR"/>
            </a:defPPr>
            <a:lvl1pPr algn="ctr">
              <a:spcAft>
                <a:spcPts val="300"/>
              </a:spcAft>
              <a:buClr>
                <a:srgbClr val="4091CF"/>
              </a:buClr>
              <a:defRPr sz="95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90000" indent="-90000" algn="l">
              <a:lnSpc>
                <a:spcPct val="13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IPTV, CATV, </a:t>
            </a:r>
            <a:r>
              <a:rPr lang="en-US" altLang="ko-KR" sz="1600" dirty="0" err="1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Skylife</a:t>
            </a: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, OTT 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등</a:t>
            </a:r>
            <a:b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</a:b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플랫폼 전송을 위한 방송 </a:t>
            </a:r>
            <a:r>
              <a:rPr lang="ko-KR" altLang="en-US" sz="1600" dirty="0" err="1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전송망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 서비스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F6D6AF-CB16-A447-9F79-37CF0AA43E51}"/>
              </a:ext>
            </a:extLst>
          </p:cNvPr>
          <p:cNvSpPr txBox="1"/>
          <p:nvPr/>
        </p:nvSpPr>
        <p:spPr>
          <a:xfrm>
            <a:off x="8216927" y="4431826"/>
            <a:ext cx="3572709" cy="137592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ko-Kore-KR"/>
            </a:defPPr>
            <a:lvl1pPr algn="ctr">
              <a:spcAft>
                <a:spcPts val="300"/>
              </a:spcAft>
              <a:buClr>
                <a:srgbClr val="4091CF"/>
              </a:buClr>
              <a:defRPr sz="950" spc="-20">
                <a:ln>
                  <a:solidFill>
                    <a:srgbClr val="4091CF">
                      <a:alpha val="0"/>
                    </a:srgbClr>
                  </a:solidFill>
                </a:ln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defRPr>
            </a:lvl1pPr>
          </a:lstStyle>
          <a:p>
            <a:pPr marL="90000" indent="-90000" algn="l">
              <a:lnSpc>
                <a:spcPct val="13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주조정실 운영 및 </a:t>
            </a: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24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시간</a:t>
            </a:r>
            <a:b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</a:b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상주를 위한 전문인력 파견</a:t>
            </a:r>
            <a:endParaRPr lang="en-US" altLang="ko-KR" sz="1600" dirty="0">
              <a:ln>
                <a:noFill/>
              </a:ln>
              <a:solidFill>
                <a:schemeClr val="bg1"/>
              </a:solidFill>
              <a:latin typeface="KoPubWorldDotum_Pro Light" pitchFamily="2" charset="-127"/>
              <a:ea typeface="KoPubWorldDotum_Pro Light" pitchFamily="2" charset="-127"/>
              <a:cs typeface="KoPubWorldDotum_Pro Light" pitchFamily="2" charset="-127"/>
            </a:endParaRPr>
          </a:p>
          <a:p>
            <a:pPr marL="90000" indent="-90000" algn="l">
              <a:lnSpc>
                <a:spcPct val="13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MD, 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편집</a:t>
            </a: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, 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디자인</a:t>
            </a:r>
            <a: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, </a:t>
            </a: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오디오 등</a:t>
            </a:r>
            <a:br>
              <a:rPr lang="en-US" altLang="ko-KR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</a:br>
            <a:r>
              <a:rPr lang="ko-KR" altLang="en-US" sz="1600" dirty="0">
                <a:ln>
                  <a:noFill/>
                </a:ln>
                <a:solidFill>
                  <a:schemeClr val="bg1"/>
                </a:solidFill>
                <a:latin typeface="KoPubWorldDotum_Pro Light" pitchFamily="2" charset="-127"/>
                <a:ea typeface="KoPubWorldDotum_Pro Light" pitchFamily="2" charset="-127"/>
                <a:cs typeface="KoPubWorldDotum_Pro Light" pitchFamily="2" charset="-127"/>
              </a:rPr>
              <a:t>방송전문인력 파견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3448E1D-0E74-D076-972B-C801F84D4ED7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DEAD13-8B4A-77CC-EF68-BF10AEA1AB54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주요 사업 현황  ③ </a:t>
              </a:r>
              <a:r>
                <a:rPr kumimoji="1" lang="ko-KR" altLang="en-US" sz="1600" b="1" spc="-50" dirty="0">
                  <a:solidFill>
                    <a:schemeClr val="tx2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방송서비스</a:t>
              </a:r>
              <a:endParaRPr kumimoji="1" lang="en-US" altLang="ko-Kore-KR" sz="2200" b="1" spc="-50" dirty="0">
                <a:solidFill>
                  <a:schemeClr val="tx2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BD3016-BECE-4EBC-B900-69A4703237E0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04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54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E8E4BE-FF3C-A440-AA5F-A81F3C5E7C72}"/>
              </a:ext>
            </a:extLst>
          </p:cNvPr>
          <p:cNvSpPr txBox="1"/>
          <p:nvPr/>
        </p:nvSpPr>
        <p:spPr>
          <a:xfrm>
            <a:off x="10228262" y="542281"/>
            <a:ext cx="13763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ko-KR" altLang="en-US" sz="900" b="0" i="0" spc="-30" dirty="0">
                <a:solidFill>
                  <a:schemeClr val="bg1">
                    <a:lumMod val="7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・</a:t>
            </a:r>
            <a:fld id="{8101E68D-EC35-D147-B534-A3E2FC28631A}" type="slidenum">
              <a:rPr lang="en-US" altLang="ko-KR" sz="900" b="1" i="0" spc="-30" dirty="0">
                <a:solidFill>
                  <a:schemeClr val="bg1">
                    <a:lumMod val="75000"/>
                  </a:schemeClr>
                </a:solidFill>
                <a:latin typeface="KoPubWorldDotum_Pro Bold" pitchFamily="2" charset="-127"/>
                <a:ea typeface="KoPubWorldDotum_Pro Bold" pitchFamily="2" charset="-127"/>
              </a:rPr>
              <a:t>9</a:t>
            </a:fld>
            <a:endParaRPr lang="ko-KR" altLang="en-US" sz="900" b="0" i="0" spc="-30" dirty="0">
              <a:solidFill>
                <a:schemeClr val="bg1">
                  <a:lumMod val="7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20D9FD2-BFB0-9339-FE95-8F03319B2984}"/>
              </a:ext>
            </a:extLst>
          </p:cNvPr>
          <p:cNvGrpSpPr/>
          <p:nvPr/>
        </p:nvGrpSpPr>
        <p:grpSpPr>
          <a:xfrm>
            <a:off x="589085" y="811135"/>
            <a:ext cx="10923262" cy="532012"/>
            <a:chOff x="589085" y="852852"/>
            <a:chExt cx="10923262" cy="532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383F5-B60E-BB58-F5FF-3B81260608C9}"/>
                </a:ext>
              </a:extLst>
            </p:cNvPr>
            <p:cNvSpPr txBox="1"/>
            <p:nvPr userDrawn="1"/>
          </p:nvSpPr>
          <p:spPr>
            <a:xfrm>
              <a:off x="1157941" y="852852"/>
              <a:ext cx="10354406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kumimoji="1" lang="ko-KR" altLang="en-US" sz="2200" b="1" spc="-50" dirty="0">
                  <a:solidFill>
                    <a:schemeClr val="tx2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주요 사업 현황  ④ </a:t>
              </a:r>
              <a:r>
                <a:rPr kumimoji="1" lang="ko-KR" altLang="en-US" sz="1600" b="1" spc="-50" dirty="0">
                  <a:solidFill>
                    <a:schemeClr val="tx2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방송 광고 대행</a:t>
              </a:r>
              <a:endParaRPr kumimoji="1" lang="en-US" altLang="ko-Kore-KR" sz="2200" b="1" spc="-50" dirty="0">
                <a:solidFill>
                  <a:schemeClr val="tx2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1D4913-1C46-693B-7D81-66132B9DBD2D}"/>
                </a:ext>
              </a:extLst>
            </p:cNvPr>
            <p:cNvSpPr txBox="1"/>
            <p:nvPr userDrawn="1"/>
          </p:nvSpPr>
          <p:spPr>
            <a:xfrm>
              <a:off x="589085" y="861644"/>
              <a:ext cx="439879" cy="5232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ko-KR" sz="2800" b="1" dirty="0">
                  <a:solidFill>
                    <a:schemeClr val="accent1"/>
                  </a:solidFill>
                  <a:latin typeface="S-Core Dream 6 Bold" panose="020B0503030302020204" pitchFamily="34" charset="-127"/>
                  <a:ea typeface="S-Core Dream 6 Bold" panose="020B0503030302020204" pitchFamily="34" charset="-127"/>
                </a:rPr>
                <a:t>04</a:t>
              </a:r>
              <a:endParaRPr kumimoji="1" lang="en-US" altLang="ko-Kore-KR" sz="2800" b="1" dirty="0">
                <a:solidFill>
                  <a:schemeClr val="accent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</a:endParaRPr>
            </a:p>
          </p:txBody>
        </p:sp>
      </p:grpSp>
      <p:sp>
        <p:nvSpPr>
          <p:cNvPr id="19" name="사각형: 둥근 모서리 87">
            <a:extLst>
              <a:ext uri="{FF2B5EF4-FFF2-40B4-BE49-F238E27FC236}">
                <a16:creationId xmlns:a16="http://schemas.microsoft.com/office/drawing/2014/main" id="{5137BB90-973F-C9D9-0383-FA0C372F6E3B}"/>
              </a:ext>
            </a:extLst>
          </p:cNvPr>
          <p:cNvSpPr/>
          <p:nvPr/>
        </p:nvSpPr>
        <p:spPr>
          <a:xfrm>
            <a:off x="-8109" y="3520305"/>
            <a:ext cx="12200109" cy="222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88">
            <a:extLst>
              <a:ext uri="{FF2B5EF4-FFF2-40B4-BE49-F238E27FC236}">
                <a16:creationId xmlns:a16="http://schemas.microsoft.com/office/drawing/2014/main" id="{0685225C-02AB-FE55-0213-178EC92F39AC}"/>
              </a:ext>
            </a:extLst>
          </p:cNvPr>
          <p:cNvSpPr/>
          <p:nvPr/>
        </p:nvSpPr>
        <p:spPr>
          <a:xfrm>
            <a:off x="2769577" y="2004080"/>
            <a:ext cx="1884154" cy="80394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언론 및 보도자료</a:t>
            </a:r>
            <a:br>
              <a:rPr lang="en-US" altLang="ko-KR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</a:br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배포 서비스</a:t>
            </a:r>
          </a:p>
        </p:txBody>
      </p:sp>
      <p:sp>
        <p:nvSpPr>
          <p:cNvPr id="21" name="사각형: 둥근 모서리 93">
            <a:extLst>
              <a:ext uri="{FF2B5EF4-FFF2-40B4-BE49-F238E27FC236}">
                <a16:creationId xmlns:a16="http://schemas.microsoft.com/office/drawing/2014/main" id="{139D11D9-1232-9647-4C05-D09F33C12EC9}"/>
              </a:ext>
            </a:extLst>
          </p:cNvPr>
          <p:cNvSpPr/>
          <p:nvPr/>
        </p:nvSpPr>
        <p:spPr>
          <a:xfrm>
            <a:off x="4958178" y="2004080"/>
            <a:ext cx="1884154" cy="80394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온라인 캠페인</a:t>
            </a:r>
            <a:br>
              <a:rPr lang="en-US" altLang="ko-KR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</a:br>
            <a:r>
              <a:rPr lang="en-US" altLang="ko-KR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SNS </a:t>
            </a:r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마케팅</a:t>
            </a:r>
            <a:endParaRPr lang="en-US" altLang="ko-KR" sz="1600" b="1" spc="-30" dirty="0">
              <a:solidFill>
                <a:schemeClr val="bg1"/>
              </a:solidFill>
              <a:latin typeface="KoPubWorldDotum_Pro Bold" pitchFamily="2" charset="-127"/>
              <a:ea typeface="KoPubWorldDotum_Pro Bold" pitchFamily="2" charset="-127"/>
            </a:endParaRPr>
          </a:p>
        </p:txBody>
      </p:sp>
      <p:sp>
        <p:nvSpPr>
          <p:cNvPr id="22" name="사각형: 둥근 모서리 94">
            <a:extLst>
              <a:ext uri="{FF2B5EF4-FFF2-40B4-BE49-F238E27FC236}">
                <a16:creationId xmlns:a16="http://schemas.microsoft.com/office/drawing/2014/main" id="{EADE8452-E2F5-5B4E-E6F1-28F39E932224}"/>
              </a:ext>
            </a:extLst>
          </p:cNvPr>
          <p:cNvSpPr/>
          <p:nvPr/>
        </p:nvSpPr>
        <p:spPr>
          <a:xfrm>
            <a:off x="7146779" y="2004080"/>
            <a:ext cx="1884154" cy="80394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주요 방송사 및</a:t>
            </a:r>
            <a:endParaRPr lang="en-US" altLang="ko-KR" sz="1600" b="1" spc="-30" dirty="0">
              <a:solidFill>
                <a:schemeClr val="bg1"/>
              </a:solidFill>
              <a:latin typeface="KoPubWorldDotum_Pro Bold" pitchFamily="2" charset="-127"/>
              <a:ea typeface="KoPubWorldDotum_Pro Bold" pitchFamily="2" charset="-127"/>
            </a:endParaRPr>
          </a:p>
          <a:p>
            <a:pPr algn="ctr"/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언론사 광고대행</a:t>
            </a:r>
          </a:p>
        </p:txBody>
      </p:sp>
      <p:sp>
        <p:nvSpPr>
          <p:cNvPr id="23" name="사각형: 둥근 모서리 95">
            <a:extLst>
              <a:ext uri="{FF2B5EF4-FFF2-40B4-BE49-F238E27FC236}">
                <a16:creationId xmlns:a16="http://schemas.microsoft.com/office/drawing/2014/main" id="{A5670531-F4B5-2EE8-33F0-48723657AE06}"/>
              </a:ext>
            </a:extLst>
          </p:cNvPr>
          <p:cNvSpPr/>
          <p:nvPr/>
        </p:nvSpPr>
        <p:spPr>
          <a:xfrm>
            <a:off x="9335381" y="2004080"/>
            <a:ext cx="1884154" cy="803941"/>
          </a:xfrm>
          <a:prstGeom prst="roundRect">
            <a:avLst>
              <a:gd name="adj" fmla="val 50000"/>
            </a:avLst>
          </a:prstGeom>
          <a:solidFill>
            <a:srgbClr val="394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ko-KR" altLang="en-US" sz="1600" b="1" spc="-3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플랫폼 사업자</a:t>
            </a:r>
            <a:endParaRPr lang="en-US" altLang="ko-KR" sz="1600" b="1" spc="-30" dirty="0">
              <a:solidFill>
                <a:schemeClr val="bg1"/>
              </a:solidFill>
              <a:latin typeface="KoPubWorldDotum_Pro Bold" pitchFamily="2" charset="-127"/>
              <a:ea typeface="KoPubWorldDotum_Pro Bold" pitchFamily="2" charset="-127"/>
            </a:endParaRPr>
          </a:p>
          <a:p>
            <a:pPr algn="ctr"/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광고대행</a:t>
            </a:r>
          </a:p>
        </p:txBody>
      </p:sp>
      <p:sp>
        <p:nvSpPr>
          <p:cNvPr id="24" name="사각형: 둥근 모서리 88">
            <a:extLst>
              <a:ext uri="{FF2B5EF4-FFF2-40B4-BE49-F238E27FC236}">
                <a16:creationId xmlns:a16="http://schemas.microsoft.com/office/drawing/2014/main" id="{4D887155-5867-93C7-C2BF-F2492916BC5C}"/>
              </a:ext>
            </a:extLst>
          </p:cNvPr>
          <p:cNvSpPr/>
          <p:nvPr/>
        </p:nvSpPr>
        <p:spPr>
          <a:xfrm>
            <a:off x="580976" y="2004080"/>
            <a:ext cx="1884154" cy="80394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홍보전략 및</a:t>
            </a:r>
            <a:br>
              <a:rPr lang="en-US" altLang="ko-KR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</a:br>
            <a:r>
              <a:rPr lang="ko-KR" altLang="en-US" sz="1600" b="1" spc="-30" dirty="0">
                <a:solidFill>
                  <a:schemeClr val="bg1"/>
                </a:solidFill>
                <a:latin typeface="KoPubWorldDotum_Pro Bold" pitchFamily="2" charset="-127"/>
                <a:ea typeface="KoPubWorldDotum_Pro Bold" pitchFamily="2" charset="-127"/>
              </a:rPr>
              <a:t>미디어 전략</a:t>
            </a:r>
          </a:p>
        </p:txBody>
      </p:sp>
      <p:sp>
        <p:nvSpPr>
          <p:cNvPr id="25" name="이등변 삼각형 108">
            <a:extLst>
              <a:ext uri="{FF2B5EF4-FFF2-40B4-BE49-F238E27FC236}">
                <a16:creationId xmlns:a16="http://schemas.microsoft.com/office/drawing/2014/main" id="{3B0119C8-EF2A-8743-95E1-0C2DDB3682C7}"/>
              </a:ext>
            </a:extLst>
          </p:cNvPr>
          <p:cNvSpPr/>
          <p:nvPr/>
        </p:nvSpPr>
        <p:spPr>
          <a:xfrm rot="10800000">
            <a:off x="1480158" y="3019448"/>
            <a:ext cx="85788" cy="7395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C75C1B-AF52-6F36-F0AE-64DB5DE3C5DC}"/>
              </a:ext>
            </a:extLst>
          </p:cNvPr>
          <p:cNvSpPr txBox="1"/>
          <p:nvPr/>
        </p:nvSpPr>
        <p:spPr>
          <a:xfrm>
            <a:off x="97479" y="4155213"/>
            <a:ext cx="2445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제품의 서비스 및 상품을 </a:t>
            </a:r>
            <a:endParaRPr lang="en-US" altLang="ko-KR" sz="1400" spc="-50" dirty="0">
              <a:solidFill>
                <a:schemeClr val="tx2"/>
              </a:solidFill>
              <a:latin typeface="KoPubWorldDotum_Pro Medium" pitchFamily="2" charset="-127"/>
              <a:ea typeface="KoPubWorldDotum_Pro Medium" pitchFamily="2" charset="-127"/>
            </a:endParaRPr>
          </a:p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분석 및 트렌드 반영 후 </a:t>
            </a:r>
            <a:endParaRPr lang="en-US" altLang="ko-KR" sz="1400" spc="-50" dirty="0">
              <a:solidFill>
                <a:schemeClr val="tx2"/>
              </a:solidFill>
              <a:latin typeface="KoPubWorldDotum_Pro Medium" pitchFamily="2" charset="-127"/>
              <a:ea typeface="KoPubWorldDotum_Pro Medium" pitchFamily="2" charset="-127"/>
            </a:endParaRPr>
          </a:p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추출 및 각색</a:t>
            </a:r>
            <a:endParaRPr lang="en-US" altLang="ko-KR" sz="1400" b="1" spc="-50" dirty="0">
              <a:solidFill>
                <a:schemeClr val="tx2"/>
              </a:solidFill>
              <a:latin typeface="KoPubWorldDotum_Pro Bold" pitchFamily="2" charset="-127"/>
              <a:ea typeface="KoPubWorldDotum_Pro Bold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2AC3A5-96E0-0D01-D304-25E05DD5C7A8}"/>
              </a:ext>
            </a:extLst>
          </p:cNvPr>
          <p:cNvSpPr txBox="1"/>
          <p:nvPr/>
        </p:nvSpPr>
        <p:spPr>
          <a:xfrm>
            <a:off x="2609699" y="4149303"/>
            <a:ext cx="2173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기업의 주요 </a:t>
            </a:r>
            <a:r>
              <a:rPr lang="en-US" altLang="ko-KR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PR</a:t>
            </a:r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 이슈를 기사 콘텐츠로 기획하여 포털 노출 서비스</a:t>
            </a:r>
            <a:endParaRPr lang="en-US" altLang="ko-KR" sz="1400" b="1" spc="-50" dirty="0">
              <a:solidFill>
                <a:schemeClr val="tx2"/>
              </a:solidFill>
              <a:latin typeface="KoPubWorldDotum_Pro Bold" pitchFamily="2" charset="-127"/>
              <a:ea typeface="KoPubWorldDotum_Pro Bold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0C868-E751-992E-4105-4169E8DDF698}"/>
              </a:ext>
            </a:extLst>
          </p:cNvPr>
          <p:cNvSpPr txBox="1"/>
          <p:nvPr/>
        </p:nvSpPr>
        <p:spPr>
          <a:xfrm>
            <a:off x="4815447" y="4222325"/>
            <a:ext cx="218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검색엔진</a:t>
            </a:r>
            <a:r>
              <a:rPr lang="en-US" altLang="ko-KR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, </a:t>
            </a:r>
            <a:r>
              <a:rPr lang="ko-KR" altLang="en-US" sz="1400" spc="-50" dirty="0" err="1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웹배너</a:t>
            </a:r>
            <a:r>
              <a:rPr lang="en-US" altLang="ko-KR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, </a:t>
            </a:r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키워드</a:t>
            </a:r>
            <a:r>
              <a:rPr lang="en-US" altLang="ko-KR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 </a:t>
            </a:r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등 온라인 광고 캠페인</a:t>
            </a:r>
            <a:endParaRPr lang="en-US" altLang="ko-KR" sz="1400" b="1" spc="-50" dirty="0">
              <a:solidFill>
                <a:schemeClr val="tx2"/>
              </a:solidFill>
              <a:latin typeface="KoPubWorldDotum_Pro Bold" pitchFamily="2" charset="-127"/>
              <a:ea typeface="KoPubWorldDotum_Pro Bold" pitchFamily="2" charset="-127"/>
            </a:endParaRPr>
          </a:p>
        </p:txBody>
      </p:sp>
      <p:sp>
        <p:nvSpPr>
          <p:cNvPr id="29" name="이등변 삼각형 108">
            <a:extLst>
              <a:ext uri="{FF2B5EF4-FFF2-40B4-BE49-F238E27FC236}">
                <a16:creationId xmlns:a16="http://schemas.microsoft.com/office/drawing/2014/main" id="{8429B4B2-F0B3-CF61-24E8-7A13795A4934}"/>
              </a:ext>
            </a:extLst>
          </p:cNvPr>
          <p:cNvSpPr/>
          <p:nvPr/>
        </p:nvSpPr>
        <p:spPr>
          <a:xfrm rot="10800000">
            <a:off x="3625865" y="3019448"/>
            <a:ext cx="85788" cy="7395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108">
            <a:extLst>
              <a:ext uri="{FF2B5EF4-FFF2-40B4-BE49-F238E27FC236}">
                <a16:creationId xmlns:a16="http://schemas.microsoft.com/office/drawing/2014/main" id="{246F6954-197D-CE3D-C00C-5201467407FB}"/>
              </a:ext>
            </a:extLst>
          </p:cNvPr>
          <p:cNvSpPr/>
          <p:nvPr/>
        </p:nvSpPr>
        <p:spPr>
          <a:xfrm rot="10800000">
            <a:off x="5857360" y="3019448"/>
            <a:ext cx="85788" cy="7395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108">
            <a:extLst>
              <a:ext uri="{FF2B5EF4-FFF2-40B4-BE49-F238E27FC236}">
                <a16:creationId xmlns:a16="http://schemas.microsoft.com/office/drawing/2014/main" id="{6358A95B-BFD7-67D7-EECC-1E3BB15EA5D8}"/>
              </a:ext>
            </a:extLst>
          </p:cNvPr>
          <p:cNvSpPr/>
          <p:nvPr/>
        </p:nvSpPr>
        <p:spPr>
          <a:xfrm rot="10800000">
            <a:off x="8045961" y="3019448"/>
            <a:ext cx="85788" cy="7395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이등변 삼각형 108">
            <a:extLst>
              <a:ext uri="{FF2B5EF4-FFF2-40B4-BE49-F238E27FC236}">
                <a16:creationId xmlns:a16="http://schemas.microsoft.com/office/drawing/2014/main" id="{54172285-9B30-6CF1-11EC-4C046A391087}"/>
              </a:ext>
            </a:extLst>
          </p:cNvPr>
          <p:cNvSpPr/>
          <p:nvPr/>
        </p:nvSpPr>
        <p:spPr>
          <a:xfrm rot="10800000">
            <a:off x="10277458" y="3019448"/>
            <a:ext cx="85788" cy="73958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647509-625C-84D7-E891-B5FBEC1DEBDC}"/>
              </a:ext>
            </a:extLst>
          </p:cNvPr>
          <p:cNvSpPr txBox="1"/>
          <p:nvPr/>
        </p:nvSpPr>
        <p:spPr>
          <a:xfrm>
            <a:off x="7151592" y="4155213"/>
            <a:ext cx="196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YTN, JTBC, SBS Biz </a:t>
            </a:r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등</a:t>
            </a:r>
            <a:endParaRPr lang="en-US" altLang="ko-KR" sz="1400" spc="-50" dirty="0">
              <a:solidFill>
                <a:schemeClr val="tx2"/>
              </a:solidFill>
              <a:latin typeface="KoPubWorldDotum_Pro Medium" pitchFamily="2" charset="-127"/>
              <a:ea typeface="KoPubWorldDotum_Pro Medium" pitchFamily="2" charset="-127"/>
            </a:endParaRPr>
          </a:p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주요 방송사</a:t>
            </a:r>
            <a:endParaRPr lang="en-US" altLang="ko-KR" sz="1400" spc="-50" dirty="0">
              <a:solidFill>
                <a:schemeClr val="tx2"/>
              </a:solidFill>
              <a:latin typeface="KoPubWorldDotum_Pro Medium" pitchFamily="2" charset="-127"/>
              <a:ea typeface="KoPubWorldDotum_Pro Medium" pitchFamily="2" charset="-127"/>
            </a:endParaRPr>
          </a:p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광고대행 서비스</a:t>
            </a:r>
            <a:endParaRPr lang="en-US" altLang="ko-KR" sz="1400" spc="-50" dirty="0">
              <a:solidFill>
                <a:schemeClr val="tx2"/>
              </a:solidFill>
              <a:latin typeface="KoPubWorldDotum_Pro Bold" pitchFamily="2" charset="-127"/>
              <a:ea typeface="KoPubWorldDotum_Pro Bold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998A71-4B24-A04B-338E-F8D077AC029B}"/>
              </a:ext>
            </a:extLst>
          </p:cNvPr>
          <p:cNvSpPr txBox="1"/>
          <p:nvPr/>
        </p:nvSpPr>
        <p:spPr>
          <a:xfrm>
            <a:off x="9335381" y="4222325"/>
            <a:ext cx="269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온라인 플랫폼</a:t>
            </a:r>
            <a:r>
              <a:rPr lang="en-US" altLang="ko-KR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 </a:t>
            </a:r>
            <a:r>
              <a:rPr lang="ko-KR" altLang="en-US" sz="1400" spc="-50" dirty="0">
                <a:solidFill>
                  <a:schemeClr val="tx2"/>
                </a:solidFill>
                <a:latin typeface="KoPubWorldDotum_Pro Medium" pitchFamily="2" charset="-127"/>
                <a:ea typeface="KoPubWorldDotum_Pro Medium" pitchFamily="2" charset="-127"/>
              </a:rPr>
              <a:t>사업자 대상 직계약 광고대행</a:t>
            </a:r>
            <a:r>
              <a:rPr lang="ko-KR" altLang="en-US" sz="1400" spc="-50" dirty="0">
                <a:solidFill>
                  <a:schemeClr val="tx2"/>
                </a:solidFill>
                <a:latin typeface="KoPubWorldDotum_Pro Medium" panose="00000600000000000000" pitchFamily="50" charset="-127"/>
                <a:ea typeface="KoPubWorldDotum_Pro Medium" panose="00000600000000000000" pitchFamily="50" charset="-127"/>
                <a:cs typeface="KoPubWorldDotum_Pro Medium" panose="00000600000000000000" pitchFamily="50" charset="-127"/>
              </a:rPr>
              <a:t>서비스</a:t>
            </a:r>
            <a:endParaRPr lang="en-US" altLang="ko-KR" sz="1400" spc="-50" dirty="0">
              <a:solidFill>
                <a:schemeClr val="tx2"/>
              </a:solidFill>
              <a:latin typeface="KoPubWorldDotum_Pro Medium" panose="00000600000000000000" pitchFamily="50" charset="-127"/>
              <a:ea typeface="KoPubWorldDotum_Pro Medium" panose="00000600000000000000" pitchFamily="50" charset="-127"/>
              <a:cs typeface="KoPubWorldDotum_Pro Medium" panose="00000600000000000000" pitchFamily="50" charset="-127"/>
            </a:endParaRPr>
          </a:p>
        </p:txBody>
      </p:sp>
      <p:cxnSp>
        <p:nvCxnSpPr>
          <p:cNvPr id="42" name="직선 연결선[R] 16">
            <a:extLst>
              <a:ext uri="{FF2B5EF4-FFF2-40B4-BE49-F238E27FC236}">
                <a16:creationId xmlns:a16="http://schemas.microsoft.com/office/drawing/2014/main" id="{C025130A-5A49-1E2C-DE80-D3F2CA84C552}"/>
              </a:ext>
            </a:extLst>
          </p:cNvPr>
          <p:cNvCxnSpPr>
            <a:cxnSpLocks/>
          </p:cNvCxnSpPr>
          <p:nvPr/>
        </p:nvCxnSpPr>
        <p:spPr>
          <a:xfrm>
            <a:off x="2609699" y="4228685"/>
            <a:ext cx="0" cy="134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[R] 16">
            <a:extLst>
              <a:ext uri="{FF2B5EF4-FFF2-40B4-BE49-F238E27FC236}">
                <a16:creationId xmlns:a16="http://schemas.microsoft.com/office/drawing/2014/main" id="{4B862201-8C60-38DB-4DFF-6FBDA69B4D75}"/>
              </a:ext>
            </a:extLst>
          </p:cNvPr>
          <p:cNvCxnSpPr>
            <a:cxnSpLocks/>
          </p:cNvCxnSpPr>
          <p:nvPr/>
        </p:nvCxnSpPr>
        <p:spPr>
          <a:xfrm>
            <a:off x="4815447" y="4228685"/>
            <a:ext cx="0" cy="134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[R] 16">
            <a:extLst>
              <a:ext uri="{FF2B5EF4-FFF2-40B4-BE49-F238E27FC236}">
                <a16:creationId xmlns:a16="http://schemas.microsoft.com/office/drawing/2014/main" id="{AC8CD0CF-07C4-ADE5-9438-AD4D210659B8}"/>
              </a:ext>
            </a:extLst>
          </p:cNvPr>
          <p:cNvCxnSpPr>
            <a:cxnSpLocks/>
          </p:cNvCxnSpPr>
          <p:nvPr/>
        </p:nvCxnSpPr>
        <p:spPr>
          <a:xfrm>
            <a:off x="7021195" y="4228685"/>
            <a:ext cx="0" cy="134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[R] 16">
            <a:extLst>
              <a:ext uri="{FF2B5EF4-FFF2-40B4-BE49-F238E27FC236}">
                <a16:creationId xmlns:a16="http://schemas.microsoft.com/office/drawing/2014/main" id="{81462039-05C0-A804-B391-CBC1628E6E7C}"/>
              </a:ext>
            </a:extLst>
          </p:cNvPr>
          <p:cNvCxnSpPr>
            <a:cxnSpLocks/>
          </p:cNvCxnSpPr>
          <p:nvPr/>
        </p:nvCxnSpPr>
        <p:spPr>
          <a:xfrm>
            <a:off x="9226944" y="4228685"/>
            <a:ext cx="0" cy="134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8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4D74EB4D74EB">
      <a:dk1>
        <a:srgbClr val="000000"/>
      </a:dk1>
      <a:lt1>
        <a:srgbClr val="FFFFFF"/>
      </a:lt1>
      <a:dk2>
        <a:srgbClr val="39404F"/>
      </a:dk2>
      <a:lt2>
        <a:srgbClr val="E7E6E6"/>
      </a:lt2>
      <a:accent1>
        <a:srgbClr val="4D74EB"/>
      </a:accent1>
      <a:accent2>
        <a:srgbClr val="FEEA5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1507</Words>
  <Application>Microsoft Office PowerPoint</Application>
  <PresentationFormat>와이드스크린</PresentationFormat>
  <Paragraphs>422</Paragraphs>
  <Slides>13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KoPubWorldDotum_Pro Bold</vt:lpstr>
      <vt:lpstr>KoPubWorldDotum_Pro Light</vt:lpstr>
      <vt:lpstr>KoPubWorldDotum_Pro Medium</vt:lpstr>
      <vt:lpstr>S-Core Dream 3 Light</vt:lpstr>
      <vt:lpstr>S-Core Dream 5 Medium</vt:lpstr>
      <vt:lpstr>S-Core Dream 6 Bold</vt:lpstr>
      <vt:lpstr>S-Core Dream 7 ExtraBold</vt:lpstr>
      <vt:lpstr>에스코어 드림 3 Light</vt:lpstr>
      <vt:lpstr>함초롬돋움</vt:lpstr>
      <vt:lpstr>Arial</vt:lpstr>
      <vt:lpstr>Calibri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재영</dc:creator>
  <cp:lastModifiedBy>지수 김</cp:lastModifiedBy>
  <cp:revision>813</cp:revision>
  <dcterms:created xsi:type="dcterms:W3CDTF">2021-01-11T21:31:42Z</dcterms:created>
  <dcterms:modified xsi:type="dcterms:W3CDTF">2024-06-20T06:15:03Z</dcterms:modified>
</cp:coreProperties>
</file>