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 ?><Relationships xmlns="http://schemas.openxmlformats.org/package/2006/relationships"><Relationship Id="rId1" Type="http://schemas.openxmlformats.org/officeDocument/2006/relationships/officeDocument" Target="ppt/presentation.xml"  /><Relationship Id="rId2" Type="http://schemas.openxmlformats.org/package/2006/relationships/metadata/thumbnail" Target="docProps/thumbnail.jpeg"  /><Relationship Id="rId3" Type="http://schemas.openxmlformats.org/package/2006/relationships/metadata/core-properties" Target="docProps/core.xml"  /><Relationship Id="rId4" Type="http://schemas.openxmlformats.org/officeDocument/2006/relationships/extended-properties" Target="docProps/app.xml"  /><Relationship Id="rId5" Type="http://schemas.openxmlformats.org/officeDocument/2006/relationships/custom-properties" Target="docProps/custom.xml"  /></Relationships>
</file>

<file path=ppt/presentation.xml><?xml version="1.0" encoding="utf-8"?>
<p:presentation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sldMasterIdLst>
    <p:sldMasterId id="2147483648" r:id="rId1"/>
  </p:sldMasterIdLst>
  <p:sldIdLst>
    <p:sldId id="262" r:id="rId2"/>
    <p:sldId id="268" r:id="rId3"/>
  </p:sldIdLst>
  <p:sldSz cx="12192000" cy="6858000"/>
  <p:notesSz cx="7099300" cy="10234613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/>
</file>

<file path=ppt/tableStyles.xml><?xml version="1.0" encoding="utf-8"?>
<a:tblStyleLst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def="{5C22544A-7EE6-4342-B048-85BDC9FD1C3A}"/>
</file>

<file path=ppt/viewProps.xml><?xml version="1.0" encoding="utf-8"?>
<p:viewPr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normalViewPr horzBarState="maximized">
    <p:restoredLeft sz="7010" autoAdjust="0"/>
    <p:restoredTop sz="94660"/>
  </p:normalViewPr>
  <p:slideViewPr>
    <p:cSldViewPr snapToGrid="0">
      <p:cViewPr varScale="1">
        <p:scale>
          <a:sx n="100" d="100"/>
          <a:sy n="100" d="100"/>
        </p:scale>
        <p:origin x="484" y="72"/>
      </p:cViewPr>
      <p:guideLst>
        <p:guide orient="horz" pos="2158"/>
        <p:guide pos="3838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 ?><Relationships xmlns="http://schemas.openxmlformats.org/package/2006/relationships"><Relationship Id="rId1" Type="http://schemas.openxmlformats.org/officeDocument/2006/relationships/slideMaster" Target="slideMasters/slideMaster1.xml"  /><Relationship Id="rId2" Type="http://schemas.openxmlformats.org/officeDocument/2006/relationships/slide" Target="slides/slide1.xml"  /><Relationship Id="rId3" Type="http://schemas.openxmlformats.org/officeDocument/2006/relationships/slide" Target="slides/slide2.xml"  /><Relationship Id="rId4" Type="http://schemas.openxmlformats.org/officeDocument/2006/relationships/presProps" Target="presProps.xml"  /><Relationship Id="rId5" Type="http://schemas.openxmlformats.org/officeDocument/2006/relationships/viewProps" Target="viewProps.xml"  /><Relationship Id="rId6" Type="http://schemas.openxmlformats.org/officeDocument/2006/relationships/theme" Target="theme/theme1.xml"  /><Relationship Id="rId7" Type="http://schemas.openxmlformats.org/officeDocument/2006/relationships/tableStyles" Target="tableStyles.xml"  /></Relationships>
</file>

<file path=ppt/slideLayouts/_rels/slideLayout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0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11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2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3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4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5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6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7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8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_rels/slideLayout9.xml.rels><?xml version="1.0" encoding="UTF-8" standalone="yes" ?><Relationships xmlns="http://schemas.openxmlformats.org/package/2006/relationships"><Relationship Id="rId1" Type="http://schemas.openxmlformats.org/officeDocument/2006/relationships/slideMaster" Target="../slideMasters/slideMaster1.xml" 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284FBE4-8A46-9D6C-576D-B854951DC0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>
            <a:extLst>
              <a:ext uri="{FF2B5EF4-FFF2-40B4-BE49-F238E27FC236}">
                <a16:creationId xmlns:a16="http://schemas.microsoft.com/office/drawing/2014/main" id="{E0674EE2-39F7-2568-EE61-1C4E66EC58D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735883EE-C33D-F943-F3E7-5055E59ABE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C6EF2988-F750-72B9-208F-E3ED992292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8F7D94C-75A0-E118-6D83-92FF31ADE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177989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14F417A-AD18-2C4D-3B67-44353523C8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2ACEAB03-FF38-EC98-5874-F84C2062207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D6C4B643-BFE3-35A4-6363-D145088F11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F792EC66-F037-F5D7-FA7A-301F375A3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71EAC13C-837A-8E30-A047-ED2B66067C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6410495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>
            <a:extLst>
              <a:ext uri="{FF2B5EF4-FFF2-40B4-BE49-F238E27FC236}">
                <a16:creationId xmlns:a16="http://schemas.microsoft.com/office/drawing/2014/main" id="{214C5069-478B-3168-E443-F25A54B9A22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>
            <a:extLst>
              <a:ext uri="{FF2B5EF4-FFF2-40B4-BE49-F238E27FC236}">
                <a16:creationId xmlns:a16="http://schemas.microsoft.com/office/drawing/2014/main" id="{E0AF93C8-22DB-3C5D-F576-8B84DA12685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11AB3482-5100-8292-D22D-21AE1B788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715B661C-F843-1F9F-FEAF-C54C1F642D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4EF3084-3B33-1575-6D0D-8DBFDE42E4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047015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36A71D77-6CD6-E44E-5CF2-C312164224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F0599967-1CDF-68CF-F500-30111A162F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3DA6D26A-2E7A-7D0C-A749-40806E2562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DAA236EF-6166-06CD-9F03-9C0789CB7C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6BC347D9-0DFE-7AA6-1366-BDF55E0C18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430768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AB88E412-A0BD-AD1D-CD83-7E08AE5884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D11D0337-4D06-E18B-C500-C68531ED4E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418F5DFE-EEA9-9C59-F615-56EA0FFA54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E102627E-007D-A357-747B-28AE28A330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0F9257AE-A5EC-4DD2-C0AD-28841C0733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77193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7B4F0B36-649D-C7BC-AC13-D1C245D66A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99D494C6-B5E2-9A64-CC73-9D1F3F5965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81D6651B-990B-88AC-521A-891EB0B30D7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648653D5-5D53-7DF2-FEE3-AAC7390651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D385FBFB-56FF-5F04-EA92-7190495E4E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9CDA84F4-DA84-5E65-ECF9-8D264617E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12143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574C99AB-E779-3A00-B164-07A6FC96DB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7A3332DC-6D60-EA55-399C-A14509BD05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내용 개체 틀 3">
            <a:extLst>
              <a:ext uri="{FF2B5EF4-FFF2-40B4-BE49-F238E27FC236}">
                <a16:creationId xmlns:a16="http://schemas.microsoft.com/office/drawing/2014/main" id="{60281675-FDFF-82AA-44DC-2F83282AC1B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5" name="텍스트 개체 틀 4">
            <a:extLst>
              <a:ext uri="{FF2B5EF4-FFF2-40B4-BE49-F238E27FC236}">
                <a16:creationId xmlns:a16="http://schemas.microsoft.com/office/drawing/2014/main" id="{4152B8F5-1730-C8E6-02E0-C201DD488BD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내용 개체 틀 5">
            <a:extLst>
              <a:ext uri="{FF2B5EF4-FFF2-40B4-BE49-F238E27FC236}">
                <a16:creationId xmlns:a16="http://schemas.microsoft.com/office/drawing/2014/main" id="{F473B87A-9378-53DA-A39D-D5A4AFC3392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7" name="날짜 개체 틀 6">
            <a:extLst>
              <a:ext uri="{FF2B5EF4-FFF2-40B4-BE49-F238E27FC236}">
                <a16:creationId xmlns:a16="http://schemas.microsoft.com/office/drawing/2014/main" id="{3280B9D5-0A3C-EE58-7D5A-E761688509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8" name="바닥글 개체 틀 7">
            <a:extLst>
              <a:ext uri="{FF2B5EF4-FFF2-40B4-BE49-F238E27FC236}">
                <a16:creationId xmlns:a16="http://schemas.microsoft.com/office/drawing/2014/main" id="{7BBBDCB6-4846-7D46-13A1-1B0DD564F5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>
            <a:extLst>
              <a:ext uri="{FF2B5EF4-FFF2-40B4-BE49-F238E27FC236}">
                <a16:creationId xmlns:a16="http://schemas.microsoft.com/office/drawing/2014/main" id="{191178ED-C2C5-2FD7-F551-0896381E22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172258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6FB8504-FE44-98AF-5AE3-61231D49F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>
            <a:extLst>
              <a:ext uri="{FF2B5EF4-FFF2-40B4-BE49-F238E27FC236}">
                <a16:creationId xmlns:a16="http://schemas.microsoft.com/office/drawing/2014/main" id="{30EB8292-3FAC-7A27-7188-DEEEFDDA9F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4" name="바닥글 개체 틀 3">
            <a:extLst>
              <a:ext uri="{FF2B5EF4-FFF2-40B4-BE49-F238E27FC236}">
                <a16:creationId xmlns:a16="http://schemas.microsoft.com/office/drawing/2014/main" id="{76C231DE-9854-6CFA-3C9A-CB9D8C5D2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>
            <a:extLst>
              <a:ext uri="{FF2B5EF4-FFF2-40B4-BE49-F238E27FC236}">
                <a16:creationId xmlns:a16="http://schemas.microsoft.com/office/drawing/2014/main" id="{C559926F-308F-FC4E-A3D4-5BA5F0BB09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362606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>
            <a:extLst>
              <a:ext uri="{FF2B5EF4-FFF2-40B4-BE49-F238E27FC236}">
                <a16:creationId xmlns:a16="http://schemas.microsoft.com/office/drawing/2014/main" id="{EC01F950-EE0E-5DC4-C044-AC366F2EDB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3" name="바닥글 개체 틀 2">
            <a:extLst>
              <a:ext uri="{FF2B5EF4-FFF2-40B4-BE49-F238E27FC236}">
                <a16:creationId xmlns:a16="http://schemas.microsoft.com/office/drawing/2014/main" id="{64FE9207-F7EB-92A4-6B27-9E43842F7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>
            <a:extLst>
              <a:ext uri="{FF2B5EF4-FFF2-40B4-BE49-F238E27FC236}">
                <a16:creationId xmlns:a16="http://schemas.microsoft.com/office/drawing/2014/main" id="{AC764597-BEA2-6C6B-840F-A3FEA3CAEA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18735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693100BA-B979-5287-C567-1FEED98702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>
            <a:extLst>
              <a:ext uri="{FF2B5EF4-FFF2-40B4-BE49-F238E27FC236}">
                <a16:creationId xmlns:a16="http://schemas.microsoft.com/office/drawing/2014/main" id="{4CF85CA5-A8A7-7D70-0360-D63C2587642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B8824EE2-8D89-C4BC-81ED-D68078A04B5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95CF100D-8AA2-C06C-2DA0-F19968266E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51ACBF2A-5A10-E28B-0CBE-F83A26BB9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095C4D2C-B378-26E3-4A9E-6EFEBE9A0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304634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>
            <a:extLst>
              <a:ext uri="{FF2B5EF4-FFF2-40B4-BE49-F238E27FC236}">
                <a16:creationId xmlns:a16="http://schemas.microsoft.com/office/drawing/2014/main" id="{905607C7-373E-9B25-AB52-76514F7EC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>
            <a:extLst>
              <a:ext uri="{FF2B5EF4-FFF2-40B4-BE49-F238E27FC236}">
                <a16:creationId xmlns:a16="http://schemas.microsoft.com/office/drawing/2014/main" id="{663A656F-CB42-E1DD-A909-656F298F6E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>
            <a:extLst>
              <a:ext uri="{FF2B5EF4-FFF2-40B4-BE49-F238E27FC236}">
                <a16:creationId xmlns:a16="http://schemas.microsoft.com/office/drawing/2014/main" id="{C11D4ABD-6029-9179-9854-93BCDC312A7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날짜 개체 틀 4">
            <a:extLst>
              <a:ext uri="{FF2B5EF4-FFF2-40B4-BE49-F238E27FC236}">
                <a16:creationId xmlns:a16="http://schemas.microsoft.com/office/drawing/2014/main" id="{EF20CE3C-4DCF-CA54-BBAB-7360DEF8E9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6" name="바닥글 개체 틀 5">
            <a:extLst>
              <a:ext uri="{FF2B5EF4-FFF2-40B4-BE49-F238E27FC236}">
                <a16:creationId xmlns:a16="http://schemas.microsoft.com/office/drawing/2014/main" id="{1D4FAAB1-0EB3-2630-541C-B02500A613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>
            <a:extLst>
              <a:ext uri="{FF2B5EF4-FFF2-40B4-BE49-F238E27FC236}">
                <a16:creationId xmlns:a16="http://schemas.microsoft.com/office/drawing/2014/main" id="{661166FC-B286-C5ED-DBE0-F526378A1C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59895595"/>
      </p:ext>
    </p:extLst>
  </p:cSld>
  <p:clrMapOvr>
    <a:masterClrMapping/>
  </p:clrMapOvr>
</p:sldLayout>
</file>

<file path=ppt/slideMasters/_rels/slideMaster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slideLayout" Target="../slideLayouts/slideLayout10.xml"  /><Relationship Id="rId11" Type="http://schemas.openxmlformats.org/officeDocument/2006/relationships/slideLayout" Target="../slideLayouts/slideLayout11.xml"  /><Relationship Id="rId12" Type="http://schemas.openxmlformats.org/officeDocument/2006/relationships/theme" Target="../theme/theme1.xml"  /><Relationship Id="rId2" Type="http://schemas.openxmlformats.org/officeDocument/2006/relationships/slideLayout" Target="../slideLayouts/slideLayout2.xml"  /><Relationship Id="rId3" Type="http://schemas.openxmlformats.org/officeDocument/2006/relationships/slideLayout" Target="../slideLayouts/slideLayout3.xml"  /><Relationship Id="rId4" Type="http://schemas.openxmlformats.org/officeDocument/2006/relationships/slideLayout" Target="../slideLayouts/slideLayout4.xml"  /><Relationship Id="rId5" Type="http://schemas.openxmlformats.org/officeDocument/2006/relationships/slideLayout" Target="../slideLayouts/slideLayout5.xml"  /><Relationship Id="rId6" Type="http://schemas.openxmlformats.org/officeDocument/2006/relationships/slideLayout" Target="../slideLayouts/slideLayout6.xml"  /><Relationship Id="rId7" Type="http://schemas.openxmlformats.org/officeDocument/2006/relationships/slideLayout" Target="../slideLayouts/slideLayout7.xml"  /><Relationship Id="rId8" Type="http://schemas.openxmlformats.org/officeDocument/2006/relationships/slideLayout" Target="../slideLayouts/slideLayout8.xml"  /><Relationship Id="rId9" Type="http://schemas.openxmlformats.org/officeDocument/2006/relationships/slideLayout" Target="../slideLayouts/slideLayout9.xml" 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>
            <a:extLst>
              <a:ext uri="{FF2B5EF4-FFF2-40B4-BE49-F238E27FC236}">
                <a16:creationId xmlns:a16="http://schemas.microsoft.com/office/drawing/2014/main" id="{4BAFFDA8-61F6-72AC-D7EF-AAB12555DF3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>
            <a:extLst>
              <a:ext uri="{FF2B5EF4-FFF2-40B4-BE49-F238E27FC236}">
                <a16:creationId xmlns:a16="http://schemas.microsoft.com/office/drawing/2014/main" id="{F7330002-C30A-2C6B-FE9D-A2DDF0730F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날짜 개체 틀 3">
            <a:extLst>
              <a:ext uri="{FF2B5EF4-FFF2-40B4-BE49-F238E27FC236}">
                <a16:creationId xmlns:a16="http://schemas.microsoft.com/office/drawing/2014/main" id="{E4A00D26-6AC7-D73E-0A05-1F293E12F3C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6CA00F-91EB-432E-A798-75F7BE0E8D1D}" type="datetimeFigureOut">
              <a:rPr lang="ko-KR" altLang="en-US" smtClean="0"/>
              <a:t>2024-04-04</a:t>
            </a:fld>
            <a:endParaRPr lang="ko-KR" altLang="en-US"/>
          </a:p>
        </p:txBody>
      </p:sp>
      <p:sp>
        <p:nvSpPr>
          <p:cNvPr id="5" name="바닥글 개체 틀 4">
            <a:extLst>
              <a:ext uri="{FF2B5EF4-FFF2-40B4-BE49-F238E27FC236}">
                <a16:creationId xmlns:a16="http://schemas.microsoft.com/office/drawing/2014/main" id="{43675CF3-B812-1819-72F0-A55E0222D557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>
            <a:extLst>
              <a:ext uri="{FF2B5EF4-FFF2-40B4-BE49-F238E27FC236}">
                <a16:creationId xmlns:a16="http://schemas.microsoft.com/office/drawing/2014/main" id="{1E514939-D808-D5B5-7360-551EDC1F922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412794-9506-4CEF-8690-9BD141527012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867867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10" Type="http://schemas.openxmlformats.org/officeDocument/2006/relationships/hyperlink" Target="http://www.foodtoday.or.kr/news/article.html?no=96081" TargetMode="External" /><Relationship Id="rId11" Type="http://schemas.openxmlformats.org/officeDocument/2006/relationships/image" Target="../media/image4.png"  /><Relationship Id="rId2" Type="http://schemas.openxmlformats.org/officeDocument/2006/relationships/image" Target="../media/image1.png"  /><Relationship Id="rId3" Type="http://schemas.openxmlformats.org/officeDocument/2006/relationships/hyperlink" Target="https://www.nifs.go.kr/sfms/userIngredient/userIngredientView.do?taxid=MF0012429&amp;procode=6&amp;prodetail=D01" TargetMode="External" /><Relationship Id="rId4" Type="http://schemas.openxmlformats.org/officeDocument/2006/relationships/hyperlink" Target="https://koreanfood.rda.go.kr/kfi/fct/fctFoodSrch/list?menuId=PS03563#" TargetMode="External" /><Relationship Id="rId5" Type="http://schemas.openxmlformats.org/officeDocument/2006/relationships/image" Target="../media/image2.png"  /><Relationship Id="rId6" Type="http://schemas.openxmlformats.org/officeDocument/2006/relationships/hyperlink" Target="https://www.nifs.go.kr/sfms/userIngredient/userIngredientView.do?taxid=MF0012429&amp;procode=6&amp;prodetail=D01" TargetMode="External" /><Relationship Id="rId7" Type="http://schemas.openxmlformats.org/officeDocument/2006/relationships/hyperlink" Target="https://koreanfood.rda.go.kr/kfi/fct/fctFoodSrch/list?menuId=PS03563#" TargetMode="External" /><Relationship Id="rId8" Type="http://schemas.openxmlformats.org/officeDocument/2006/relationships/image" Target="../media/image3.png"  /><Relationship Id="rId9" Type="http://schemas.openxmlformats.org/officeDocument/2006/relationships/hyperlink" Target="https://www.nifs.go.kr/sfms/userIngredient/userIngredientView.do?taxid=MF0012429&amp;procode=6&amp;prodetail=D01" TargetMode="External" /></Relationships>
</file>

<file path=ppt/slides/_rels/slide2.xml.rels><?xml version="1.0" encoding="UTF-8" standalone="yes" ?><Relationships xmlns="http://schemas.openxmlformats.org/package/2006/relationships"><Relationship Id="rId1" Type="http://schemas.openxmlformats.org/officeDocument/2006/relationships/slideLayout" Target="../slideLayouts/slideLayout1.xml"  /><Relationship Id="rId2" Type="http://schemas.openxmlformats.org/officeDocument/2006/relationships/image" Target="../media/image1.png"  /><Relationship Id="rId3" Type="http://schemas.openxmlformats.org/officeDocument/2006/relationships/hyperlink" Target="https://nifs.go.kr/news/actionNewsView.do?MENU_ID=M0000307&amp;NEWS_SEQ=3218&amp;NEWS_D_DATE_BEGIN=2019-01-31&amp;NEWS_D_DATE_END=2019-01-31" TargetMode="External" /><Relationship Id="rId4" Type="http://schemas.openxmlformats.org/officeDocument/2006/relationships/image" Target="../media/image5.png"  /><Relationship Id="rId5" Type="http://schemas.openxmlformats.org/officeDocument/2006/relationships/image" Target="../media/image6.png"  /><Relationship Id="rId6" Type="http://schemas.openxmlformats.org/officeDocument/2006/relationships/hyperlink" Target="https://www.nifs.go.kr/sfms/userIngredient/userIngredientView.do?taxid=MF0012429&amp;procode=6&amp;prodetail=D01" TargetMode="External" /></Relationships>
</file>

<file path=ppt/slides/slide1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" name="그림 8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03278" y="1033881"/>
            <a:ext cx="2311518" cy="3958308"/>
          </a:xfrm>
          <a:prstGeom prst="rect">
            <a:avLst/>
          </a:prstGeom>
        </p:spPr>
      </p:pic>
      <p:sp>
        <p:nvSpPr>
          <p:cNvPr id="74" name="설명선 1 73"/>
          <p:cNvSpPr/>
          <p:nvPr/>
        </p:nvSpPr>
        <p:spPr>
          <a:xfrm flipH="1">
            <a:off x="3462758" y="1542086"/>
            <a:ext cx="2061744" cy="880158"/>
          </a:xfrm>
          <a:prstGeom prst="borderCallout1">
            <a:avLst>
              <a:gd name="adj1" fmla="val 16701"/>
              <a:gd name="adj2" fmla="val 883"/>
              <a:gd name="adj3" fmla="val 48985"/>
              <a:gd name="adj4" fmla="val -41391"/>
            </a:avLst>
          </a:prstGeom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/>
            </a:pPr>
            <a:r>
              <a:rPr lang="en-US" altLang="ko-KR" sz="1100"/>
              <a:t>3.3mg/0.33mg</a:t>
            </a:r>
            <a:br>
              <a:rPr lang="en-US" altLang="ko-KR" sz="1100"/>
            </a:br>
            <a:r>
              <a:rPr lang="en-US" altLang="ko-KR" sz="1100"/>
              <a:t>=</a:t>
            </a:r>
            <a:r>
              <a:rPr lang="ko-KR" altLang="en-US" sz="1100"/>
              <a:t> 부추의 </a:t>
            </a:r>
            <a:r>
              <a:rPr lang="en-US" altLang="ko-KR" sz="1100"/>
              <a:t>10</a:t>
            </a:r>
            <a:r>
              <a:rPr lang="ko-KR" altLang="en-US" sz="1100"/>
              <a:t>배</a:t>
            </a:r>
            <a:br>
              <a:rPr lang="en-US" altLang="ko-KR" sz="1100"/>
            </a:br>
            <a:endParaRPr lang="en-US" altLang="ko-KR" sz="1100"/>
          </a:p>
        </p:txBody>
      </p:sp>
      <p:grpSp>
        <p:nvGrpSpPr>
          <p:cNvPr id="73" name=""/>
          <p:cNvGrpSpPr/>
          <p:nvPr/>
        </p:nvGrpSpPr>
        <p:grpSpPr>
          <a:xfrm rot="0">
            <a:off x="6271219" y="3247926"/>
            <a:ext cx="4477893" cy="1998949"/>
            <a:chOff x="7861895" y="4495822"/>
            <a:chExt cx="3887102" cy="1998949"/>
          </a:xfrm>
        </p:grpSpPr>
        <p:sp>
          <p:nvSpPr>
            <p:cNvPr id="55" name="직사각형 54">
              <a:hlinkClick r:id="rId3" tooltip="국립수산과학원 수산물성분표검색(장어 아르기닌 함유량 관련)"/>
            </p:cNvPr>
            <p:cNvSpPr/>
            <p:nvPr/>
          </p:nvSpPr>
          <p:spPr>
            <a:xfrm>
              <a:off x="7998051" y="6122117"/>
              <a:ext cx="3731812" cy="3726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>
                <a:lnSpc>
                  <a:spcPct val="150000"/>
                </a:lnSpc>
                <a:defRPr/>
              </a:pPr>
              <a:r>
                <a:rPr lang="ko-KR" altLang="en-US" sz="800" b="1">
                  <a:solidFill>
                    <a:schemeClr val="accent1"/>
                  </a:solidFill>
                  <a:latin typeface="Arial"/>
                </a:rPr>
                <a:t>출처링크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</a:rPr>
                <a:t>:</a:t>
              </a:r>
              <a:r>
                <a:rPr lang="ko-KR" altLang="en-US" sz="800" b="1">
                  <a:solidFill>
                    <a:schemeClr val="accent1"/>
                  </a:solidFill>
                  <a:latin typeface="Arial"/>
                </a:rPr>
                <a:t> 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  <a:hlinkClick r:id="rId4"/>
                </a:rPr>
                <a:t>국립농업과학원_국가표준식품성분표검색 발췌(</a:t>
              </a:r>
              <a:r>
                <a:rPr lang="ko-KR" altLang="en-US" sz="800" b="1">
                  <a:solidFill>
                    <a:schemeClr val="accent1"/>
                  </a:solidFill>
                  <a:latin typeface="Arial"/>
                  <a:hlinkClick r:id="rId4"/>
                </a:rPr>
                <a:t>부추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  <a:hlinkClick r:id="rId4"/>
                </a:rPr>
                <a:t> </a:t>
              </a:r>
              <a:r>
                <a:rPr lang="ko-KR" altLang="en-US" sz="800" b="1">
                  <a:solidFill>
                    <a:schemeClr val="accent1"/>
                  </a:solidFill>
                  <a:latin typeface="Arial"/>
                  <a:hlinkClick r:id="rId4"/>
                </a:rPr>
                <a:t>아연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  <a:hlinkClick r:id="rId4"/>
                </a:rPr>
                <a:t>함유량 관련)</a:t>
              </a:r>
              <a:endParaRPr lang="en-US" altLang="ko-KR" sz="800" b="1">
                <a:solidFill>
                  <a:schemeClr val="accent1"/>
                </a:solidFill>
                <a:latin typeface="Arial"/>
              </a:endParaRPr>
            </a:p>
          </p:txBody>
        </p:sp>
        <p:pic>
          <p:nvPicPr>
            <p:cNvPr id="72" name="그림 71"/>
            <p:cNvPicPr>
              <a:picLocks noChangeAspect="1"/>
            </p:cNvPicPr>
            <p:nvPr/>
          </p:nvPicPr>
          <p:blipFill rotWithShape="1">
            <a:blip r:embed="rId5"/>
            <a:stretch>
              <a:fillRect/>
            </a:stretch>
          </p:blipFill>
          <p:spPr>
            <a:xfrm>
              <a:off x="7861895" y="4495822"/>
              <a:ext cx="3887102" cy="1708112"/>
            </a:xfrm>
            <a:prstGeom prst="rect">
              <a:avLst/>
            </a:prstGeom>
          </p:spPr>
        </p:pic>
      </p:grpSp>
      <p:sp>
        <p:nvSpPr>
          <p:cNvPr id="31" name="직사각형 30"/>
          <p:cNvSpPr/>
          <p:nvPr/>
        </p:nvSpPr>
        <p:spPr>
          <a:xfrm>
            <a:off x="231998" y="945954"/>
            <a:ext cx="5761267" cy="576331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 sz="1100" b="1">
              <a:solidFill>
                <a:srgbClr val="ff0000"/>
              </a:solidFill>
            </a:endParaRPr>
          </a:p>
        </p:txBody>
      </p:sp>
      <p:grpSp>
        <p:nvGrpSpPr>
          <p:cNvPr id="33" name="그룹 32"/>
          <p:cNvGrpSpPr/>
          <p:nvPr/>
        </p:nvGrpSpPr>
        <p:grpSpPr>
          <a:xfrm rot="0">
            <a:off x="231998" y="620066"/>
            <a:ext cx="11695757" cy="6089205"/>
            <a:chOff x="231998" y="620066"/>
            <a:chExt cx="11728004" cy="6089205"/>
          </a:xfrm>
        </p:grpSpPr>
        <p:sp>
          <p:nvSpPr>
            <p:cNvPr id="32" name="직사각형 31"/>
            <p:cNvSpPr/>
            <p:nvPr/>
          </p:nvSpPr>
          <p:spPr>
            <a:xfrm>
              <a:off x="6232902" y="945953"/>
              <a:ext cx="5727098" cy="5763318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 sz="1100" b="1">
                <a:solidFill>
                  <a:srgbClr val="0000ff"/>
                </a:solidFill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6226876" y="620066"/>
              <a:ext cx="5733126" cy="31021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r>
                <a:rPr lang="ko-KR" altLang="en-US" sz="1100" b="1">
                  <a:solidFill>
                    <a:srgbClr val="0000ff"/>
                  </a:solidFill>
                </a:rPr>
                <a:t>근거자료 및</a:t>
              </a:r>
              <a:r>
                <a:rPr lang="en-US" altLang="ko-KR" sz="1100" b="1">
                  <a:solidFill>
                    <a:srgbClr val="0000ff"/>
                  </a:solidFill>
                </a:rPr>
                <a:t> </a:t>
              </a:r>
              <a:r>
                <a:rPr lang="ko-KR" altLang="en-US" sz="1100" b="1">
                  <a:solidFill>
                    <a:srgbClr val="0000ff"/>
                  </a:solidFill>
                </a:rPr>
                <a:t>출처</a:t>
              </a:r>
              <a:endParaRPr lang="ko-KR" altLang="en-US" sz="1100" b="1">
                <a:solidFill>
                  <a:srgbClr val="0000ff"/>
                </a:solidFill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231998" y="620066"/>
              <a:ext cx="5799046" cy="31021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r>
                <a:rPr lang="ko-KR" altLang="en-US" sz="1100" b="1">
                  <a:solidFill>
                    <a:srgbClr val="ff0000"/>
                  </a:solidFill>
                </a:rPr>
                <a:t>상세페이지 </a:t>
              </a:r>
              <a:endParaRPr lang="ko-KR" altLang="en-US" sz="1100" b="1">
                <a:solidFill>
                  <a:srgbClr val="ff0000"/>
                </a:solidFill>
              </a:endParaRPr>
            </a:p>
          </p:txBody>
        </p:sp>
      </p:grpSp>
      <p:sp>
        <p:nvSpPr>
          <p:cNvPr id="30" name="직사각형 29"/>
          <p:cNvSpPr/>
          <p:nvPr/>
        </p:nvSpPr>
        <p:spPr>
          <a:xfrm>
            <a:off x="231998" y="148728"/>
            <a:ext cx="11728002" cy="396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000" lvl="0">
              <a:defRPr/>
            </a:pPr>
            <a:r>
              <a:rPr lang="en-US" altLang="ko-KR" sz="1400" b="1">
                <a:solidFill>
                  <a:schemeClr val="bg1"/>
                </a:solidFill>
                <a:latin typeface="+mj-lt"/>
              </a:rPr>
              <a:t>[ </a:t>
            </a:r>
            <a:r>
              <a:rPr lang="ko-KR" altLang="en-US" sz="1400" b="1">
                <a:solidFill>
                  <a:schemeClr val="bg1"/>
                </a:solidFill>
                <a:latin typeface="+mj-lt"/>
              </a:rPr>
              <a:t>주식회사 올릿</a:t>
            </a:r>
            <a:r>
              <a:rPr lang="en-US" altLang="ko-KR" sz="1400" b="1">
                <a:solidFill>
                  <a:schemeClr val="bg1"/>
                </a:solidFill>
                <a:latin typeface="+mj-lt"/>
              </a:rPr>
              <a:t>/</a:t>
            </a:r>
            <a:r>
              <a:rPr lang="ko-KR" altLang="en-US" sz="1400" b="1">
                <a:solidFill>
                  <a:schemeClr val="bg1"/>
                </a:solidFill>
                <a:latin typeface="+mj-lt"/>
              </a:rPr>
              <a:t>심플리커</a:t>
            </a:r>
            <a:r>
              <a:rPr lang="en-US" altLang="ko-KR" sz="1400" b="1">
                <a:solidFill>
                  <a:schemeClr val="bg1"/>
                </a:solidFill>
                <a:latin typeface="+mj-lt"/>
              </a:rPr>
              <a:t>] </a:t>
            </a:r>
            <a:r>
              <a:rPr lang="ko-KR" altLang="en-US" sz="1400" b="1">
                <a:solidFill>
                  <a:schemeClr val="bg1"/>
                </a:solidFill>
                <a:latin typeface="+mj-lt"/>
              </a:rPr>
              <a:t>상세페이지</a:t>
            </a:r>
            <a:endParaRPr lang="ko-KR" altLang="en-US" sz="1400" b="1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59" name=""/>
          <p:cNvGrpSpPr/>
          <p:nvPr/>
        </p:nvGrpSpPr>
        <p:grpSpPr>
          <a:xfrm rot="0">
            <a:off x="6381580" y="5568568"/>
            <a:ext cx="4514992" cy="860725"/>
            <a:chOff x="7978282" y="3808921"/>
            <a:chExt cx="3755402" cy="1324254"/>
          </a:xfrm>
        </p:grpSpPr>
        <p:sp>
          <p:nvSpPr>
            <p:cNvPr id="54" name="직사각형 53">
              <a:hlinkClick r:id="rId6" tooltip="국립수산과학원 수산물성분표검색(장어 아르기닌 함유량 관련)"/>
            </p:cNvPr>
            <p:cNvSpPr/>
            <p:nvPr/>
          </p:nvSpPr>
          <p:spPr>
            <a:xfrm>
              <a:off x="7978282" y="4567610"/>
              <a:ext cx="3731812" cy="5655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>
                <a:lnSpc>
                  <a:spcPct val="150000"/>
                </a:lnSpc>
                <a:defRPr/>
              </a:pPr>
              <a:r>
                <a:rPr lang="ko-KR" altLang="en-US" sz="800" b="1">
                  <a:solidFill>
                    <a:schemeClr val="accent1"/>
                  </a:solidFill>
                  <a:latin typeface="Arial"/>
                </a:rPr>
                <a:t>출처링크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</a:rPr>
                <a:t>:</a:t>
              </a:r>
              <a:r>
                <a:rPr lang="ko-KR" altLang="en-US" sz="800" b="1">
                  <a:solidFill>
                    <a:schemeClr val="accent1"/>
                  </a:solidFill>
                  <a:latin typeface="Arial"/>
                </a:rPr>
                <a:t> 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  <a:hlinkClick r:id="rId7"/>
                </a:rPr>
                <a:t>국립농업과학원_국가표준식품성분표검색 발췌(마늘 칼슘함유량 관련)</a:t>
              </a:r>
              <a:endParaRPr lang="en-US" altLang="ko-KR" sz="800" b="1">
                <a:solidFill>
                  <a:schemeClr val="accent1"/>
                </a:solidFill>
                <a:latin typeface="Arial"/>
              </a:endParaRPr>
            </a:p>
          </p:txBody>
        </p:sp>
        <p:pic>
          <p:nvPicPr>
            <p:cNvPr id="57" name="그림 56"/>
            <p:cNvPicPr>
              <a:picLocks noChangeAspect="1"/>
            </p:cNvPicPr>
            <p:nvPr/>
          </p:nvPicPr>
          <p:blipFill rotWithShape="1">
            <a:blip r:embed="rId8"/>
            <a:stretch>
              <a:fillRect/>
            </a:stretch>
          </p:blipFill>
          <p:spPr>
            <a:xfrm>
              <a:off x="8024068" y="3808921"/>
              <a:ext cx="3709616" cy="711236"/>
            </a:xfrm>
            <a:prstGeom prst="rect">
              <a:avLst/>
            </a:prstGeom>
          </p:spPr>
        </p:pic>
        <p:sp>
          <p:nvSpPr>
            <p:cNvPr id="58" name="직사각형 57"/>
            <p:cNvSpPr/>
            <p:nvPr/>
          </p:nvSpPr>
          <p:spPr>
            <a:xfrm>
              <a:off x="8908196" y="4282781"/>
              <a:ext cx="2795045" cy="374098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/>
            </a:p>
          </p:txBody>
        </p:sp>
      </p:grpSp>
      <p:grpSp>
        <p:nvGrpSpPr>
          <p:cNvPr id="62" name=""/>
          <p:cNvGrpSpPr/>
          <p:nvPr/>
        </p:nvGrpSpPr>
        <p:grpSpPr>
          <a:xfrm rot="0">
            <a:off x="6321294" y="984726"/>
            <a:ext cx="4546492" cy="1998809"/>
            <a:chOff x="3366493" y="2080342"/>
            <a:chExt cx="3919529" cy="2247161"/>
          </a:xfrm>
        </p:grpSpPr>
        <p:sp>
          <p:nvSpPr>
            <p:cNvPr id="61" name="직사각형 60">
              <a:hlinkClick r:id="rId9" tooltip="국립수산과학원 수산물성분표검색(장어 아르기닌 함유량 관련)"/>
            </p:cNvPr>
            <p:cNvSpPr/>
            <p:nvPr/>
          </p:nvSpPr>
          <p:spPr>
            <a:xfrm>
              <a:off x="3366493" y="3883151"/>
              <a:ext cx="3919529" cy="44435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>
                <a:lnSpc>
                  <a:spcPct val="150000"/>
                </a:lnSpc>
                <a:defRPr/>
              </a:pPr>
              <a:r>
                <a:rPr lang="ko-KR" altLang="en-US" sz="800" b="1">
                  <a:solidFill>
                    <a:schemeClr val="accent1"/>
                  </a:solidFill>
                  <a:latin typeface="Arial"/>
                </a:rPr>
                <a:t>출처링크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</a:rPr>
                <a:t>:</a:t>
              </a:r>
              <a:r>
                <a:rPr lang="ko-KR" altLang="en-US" sz="800" b="1">
                  <a:solidFill>
                    <a:schemeClr val="accent1"/>
                  </a:solidFill>
                  <a:latin typeface="Arial"/>
                </a:rPr>
                <a:t> 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  <a:hlinkClick r:id="rId10"/>
                </a:rPr>
                <a:t>푸드투데이_제대로 알고 먹는 약재 상식 - 마카(마카 아연&amp;칼슘 함유량 관련)</a:t>
              </a:r>
              <a:endParaRPr lang="en-US" altLang="ko-KR" sz="800" b="1">
                <a:solidFill>
                  <a:schemeClr val="accent1"/>
                </a:solidFill>
                <a:latin typeface="Arial"/>
              </a:endParaRPr>
            </a:p>
          </p:txBody>
        </p:sp>
        <p:pic>
          <p:nvPicPr>
            <p:cNvPr id="53" name="그림 52"/>
            <p:cNvPicPr>
              <a:picLocks noChangeAspect="1"/>
            </p:cNvPicPr>
            <p:nvPr/>
          </p:nvPicPr>
          <p:blipFill rotWithShape="1">
            <a:blip r:embed="rId11"/>
            <a:stretch>
              <a:fillRect/>
            </a:stretch>
          </p:blipFill>
          <p:spPr>
            <a:xfrm>
              <a:off x="3405184" y="2080342"/>
              <a:ext cx="1854964" cy="1950477"/>
            </a:xfrm>
            <a:prstGeom prst="rect">
              <a:avLst/>
            </a:prstGeom>
          </p:spPr>
        </p:pic>
        <p:sp>
          <p:nvSpPr>
            <p:cNvPr id="60" name="직사각형 59"/>
            <p:cNvSpPr/>
            <p:nvPr/>
          </p:nvSpPr>
          <p:spPr>
            <a:xfrm>
              <a:off x="3399665" y="2102734"/>
              <a:ext cx="1894547" cy="268944"/>
            </a:xfrm>
            <a:prstGeom prst="rect">
              <a:avLst/>
            </a:prstGeom>
            <a:noFill/>
            <a:ln w="127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/>
            </a:p>
          </p:txBody>
        </p:sp>
      </p:grpSp>
      <p:cxnSp>
        <p:nvCxnSpPr>
          <p:cNvPr id="69" name="화살표 68"/>
          <p:cNvCxnSpPr/>
          <p:nvPr/>
        </p:nvCxnSpPr>
        <p:spPr>
          <a:xfrm rot="16200000" flipH="1">
            <a:off x="7238395" y="3299386"/>
            <a:ext cx="3369921" cy="1983373"/>
          </a:xfrm>
          <a:prstGeom prst="straightConnector1">
            <a:avLst/>
          </a:prstGeom>
          <a:ln w="38100">
            <a:solidFill>
              <a:schemeClr val="accent2">
                <a:alpha val="9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화살표 70"/>
          <p:cNvCxnSpPr/>
          <p:nvPr/>
        </p:nvCxnSpPr>
        <p:spPr>
          <a:xfrm rot="16200000" flipH="1">
            <a:off x="7450914" y="2462949"/>
            <a:ext cx="2857500" cy="1745218"/>
          </a:xfrm>
          <a:prstGeom prst="straightConnector1">
            <a:avLst/>
          </a:prstGeom>
          <a:ln w="38100">
            <a:solidFill>
              <a:schemeClr val="accent2">
                <a:alpha val="9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직사각형 74"/>
          <p:cNvSpPr/>
          <p:nvPr/>
        </p:nvSpPr>
        <p:spPr>
          <a:xfrm>
            <a:off x="6354465" y="1004643"/>
            <a:ext cx="1894547" cy="239220"/>
          </a:xfrm>
          <a:prstGeom prst="rect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77" name="설명선 1 76"/>
          <p:cNvSpPr/>
          <p:nvPr/>
        </p:nvSpPr>
        <p:spPr>
          <a:xfrm flipH="1">
            <a:off x="3482530" y="2671100"/>
            <a:ext cx="2061744" cy="801788"/>
          </a:xfrm>
          <a:prstGeom prst="borderCallout1">
            <a:avLst>
              <a:gd name="adj1" fmla="val 16701"/>
              <a:gd name="adj2" fmla="val 883"/>
              <a:gd name="adj3" fmla="val 19289"/>
              <a:gd name="adj4" fmla="val -40367"/>
            </a:avLst>
          </a:prstGeom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en-US" altLang="ko-KR" sz="1100"/>
              <a:t>332mg/12mg</a:t>
            </a:r>
            <a:br>
              <a:rPr lang="en-US" altLang="ko-KR" sz="1100"/>
            </a:br>
            <a:r>
              <a:rPr lang="en-US" altLang="ko-KR" sz="1100"/>
              <a:t>=</a:t>
            </a:r>
            <a:r>
              <a:rPr lang="ko-KR" altLang="en-US" sz="1100"/>
              <a:t>마늘의 </a:t>
            </a:r>
            <a:r>
              <a:rPr lang="en-US" altLang="ko-KR" sz="1100"/>
              <a:t>27.6</a:t>
            </a:r>
            <a:r>
              <a:rPr lang="ko-KR" altLang="en-US" sz="1100"/>
              <a:t>배</a:t>
            </a:r>
            <a:r>
              <a:rPr lang="en-US" altLang="ko-KR" sz="1100"/>
              <a:t>(28</a:t>
            </a:r>
            <a:r>
              <a:rPr lang="ko-KR" altLang="en-US" sz="1100"/>
              <a:t>배</a:t>
            </a:r>
            <a:r>
              <a:rPr lang="en-US" altLang="ko-KR" sz="1100"/>
              <a:t>)</a:t>
            </a:r>
            <a:endParaRPr lang="en-US" altLang="ko-KR" sz="1100"/>
          </a:p>
        </p:txBody>
      </p:sp>
      <p:cxnSp>
        <p:nvCxnSpPr>
          <p:cNvPr id="78" name="화살표 77"/>
          <p:cNvCxnSpPr/>
          <p:nvPr/>
        </p:nvCxnSpPr>
        <p:spPr>
          <a:xfrm rot="10800000">
            <a:off x="2605402" y="2015321"/>
            <a:ext cx="825406" cy="0"/>
          </a:xfrm>
          <a:prstGeom prst="straightConnector1">
            <a:avLst/>
          </a:prstGeom>
          <a:ln w="38100">
            <a:solidFill>
              <a:schemeClr val="dk1">
                <a:alpha val="9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화살표 78"/>
          <p:cNvCxnSpPr/>
          <p:nvPr/>
        </p:nvCxnSpPr>
        <p:spPr>
          <a:xfrm rot="10800000">
            <a:off x="2590410" y="2799984"/>
            <a:ext cx="892725" cy="7"/>
          </a:xfrm>
          <a:prstGeom prst="straightConnector1">
            <a:avLst/>
          </a:prstGeom>
          <a:ln w="38100">
            <a:solidFill>
              <a:schemeClr val="dk1">
                <a:alpha val="9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직사각형 41"/>
          <p:cNvSpPr/>
          <p:nvPr/>
        </p:nvSpPr>
        <p:spPr>
          <a:xfrm>
            <a:off x="486569" y="1748707"/>
            <a:ext cx="2373051" cy="1362791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80" name="직사각형 79"/>
          <p:cNvSpPr/>
          <p:nvPr/>
        </p:nvSpPr>
        <p:spPr>
          <a:xfrm>
            <a:off x="3536909" y="3667125"/>
            <a:ext cx="1941170" cy="1687974"/>
          </a:xfrm>
          <a:prstGeom prst="rect">
            <a:avLst/>
          </a:prstGeom>
          <a:solidFill>
            <a:schemeClr val="lt1"/>
          </a:solidFill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p>
            <a:pPr lvl="0" algn="ctr">
              <a:defRPr/>
            </a:pPr>
            <a:r>
              <a:rPr lang="en-US" altLang="ko-KR" sz="1000">
                <a:solidFill>
                  <a:schemeClr val="tx1"/>
                </a:solidFill>
              </a:rPr>
              <a:t>Q1.</a:t>
            </a:r>
            <a:br>
              <a:rPr lang="en-US" altLang="ko-KR" sz="1000">
                <a:solidFill>
                  <a:schemeClr val="tx1"/>
                </a:solidFill>
              </a:rPr>
            </a:br>
            <a:r>
              <a:rPr lang="ko-KR" altLang="en-US" sz="1000">
                <a:solidFill>
                  <a:schemeClr val="tx1"/>
                </a:solidFill>
              </a:rPr>
              <a:t>상기와 같이 계산하여</a:t>
            </a:r>
            <a:br>
              <a:rPr lang="ko-KR" altLang="en-US" sz="1000">
                <a:solidFill>
                  <a:schemeClr val="tx1"/>
                </a:solidFill>
              </a:rPr>
            </a:br>
            <a:r>
              <a:rPr lang="ko-KR" altLang="en-US" sz="1000">
                <a:solidFill>
                  <a:schemeClr val="tx1"/>
                </a:solidFill>
              </a:rPr>
              <a:t>각각 부추의 </a:t>
            </a:r>
            <a:r>
              <a:rPr lang="en-US" altLang="ko-KR" sz="1000">
                <a:solidFill>
                  <a:schemeClr val="tx1"/>
                </a:solidFill>
              </a:rPr>
              <a:t>10</a:t>
            </a:r>
            <a:r>
              <a:rPr lang="ko-KR" altLang="en-US" sz="1000">
                <a:solidFill>
                  <a:schemeClr val="tx1"/>
                </a:solidFill>
              </a:rPr>
              <a:t>배</a:t>
            </a:r>
            <a:br>
              <a:rPr lang="ko-KR" altLang="en-US" sz="1000">
                <a:solidFill>
                  <a:schemeClr val="tx1"/>
                </a:solidFill>
              </a:rPr>
            </a:br>
            <a:r>
              <a:rPr lang="ko-KR" altLang="en-US" sz="1000">
                <a:solidFill>
                  <a:schemeClr val="tx1"/>
                </a:solidFill>
              </a:rPr>
              <a:t>마늘의 </a:t>
            </a:r>
            <a:r>
              <a:rPr lang="en-US" altLang="ko-KR" sz="1000">
                <a:solidFill>
                  <a:schemeClr val="tx1"/>
                </a:solidFill>
              </a:rPr>
              <a:t>28</a:t>
            </a:r>
            <a:r>
              <a:rPr lang="ko-KR" altLang="en-US" sz="1000">
                <a:solidFill>
                  <a:schemeClr val="tx1"/>
                </a:solidFill>
              </a:rPr>
              <a:t>배 등과 문구 </a:t>
            </a:r>
            <a:br>
              <a:rPr lang="ko-KR" altLang="en-US" sz="1000">
                <a:solidFill>
                  <a:schemeClr val="tx1"/>
                </a:solidFill>
              </a:rPr>
            </a:br>
            <a:r>
              <a:rPr lang="ko-KR" altLang="en-US" sz="1000">
                <a:solidFill>
                  <a:schemeClr val="tx1"/>
                </a:solidFill>
              </a:rPr>
              <a:t>사용 가능여부 </a:t>
            </a:r>
            <a:br>
              <a:rPr lang="ko-KR" altLang="en-US" sz="1000">
                <a:solidFill>
                  <a:schemeClr val="tx1"/>
                </a:solidFill>
              </a:rPr>
            </a:br>
            <a:r>
              <a:rPr lang="ko-KR" altLang="en-US" sz="1000">
                <a:solidFill>
                  <a:schemeClr val="tx1"/>
                </a:solidFill>
              </a:rPr>
              <a:t>문의</a:t>
            </a:r>
            <a:endParaRPr lang="ko-KR" altLang="en-US" sz="1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0767073"/>
      </p:ext>
    </p:extLst>
  </p:cSld>
  <p:clrMapOvr>
    <a:masterClrMapping/>
  </p:clrMapOvr>
</p:sld>
</file>

<file path=ppt/slides/slide2.xml><?xml version="1.0" encoding="utf-8"?>
<p:sld xmlns:r="http://schemas.openxmlformats.org/officeDocument/2006/relationships" xmlns:c="http://schemas.openxmlformats.org/drawingml/2006/chart" xmlns:a="http://schemas.openxmlformats.org/drawingml/2006/main" xmlns:dgm="http://schemas.openxmlformats.org/drawingml/2006/diagram" xmlns:dsp="http://schemas.microsoft.com/office/drawing/2008/diagram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" name="그림 62"/>
          <p:cNvPicPr>
            <a:picLocks noChangeAspect="1"/>
          </p:cNvPicPr>
          <p:nvPr/>
        </p:nvPicPr>
        <p:blipFill rotWithShape="1">
          <a:blip r:embed="rId2"/>
          <a:stretch>
            <a:fillRect/>
          </a:stretch>
        </p:blipFill>
        <p:spPr>
          <a:xfrm>
            <a:off x="509306" y="1027852"/>
            <a:ext cx="2311518" cy="3494115"/>
          </a:xfrm>
          <a:prstGeom prst="rect">
            <a:avLst/>
          </a:prstGeom>
        </p:spPr>
      </p:pic>
      <p:sp>
        <p:nvSpPr>
          <p:cNvPr id="31" name="직사각형 30"/>
          <p:cNvSpPr/>
          <p:nvPr/>
        </p:nvSpPr>
        <p:spPr>
          <a:xfrm>
            <a:off x="231998" y="945954"/>
            <a:ext cx="6074748" cy="5763318"/>
          </a:xfrm>
          <a:prstGeom prst="rect">
            <a:avLst/>
          </a:prstGeom>
          <a:noFill/>
          <a:ln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4">
              <a:shade val="15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 sz="1100" b="1">
              <a:solidFill>
                <a:srgbClr val="ff0000"/>
              </a:solidFill>
            </a:endParaRPr>
          </a:p>
        </p:txBody>
      </p:sp>
      <p:grpSp>
        <p:nvGrpSpPr>
          <p:cNvPr id="33" name="그룹 32"/>
          <p:cNvGrpSpPr/>
          <p:nvPr/>
        </p:nvGrpSpPr>
        <p:grpSpPr>
          <a:xfrm rot="0">
            <a:off x="231999" y="620067"/>
            <a:ext cx="11670609" cy="6089205"/>
            <a:chOff x="231998" y="620067"/>
            <a:chExt cx="11728005" cy="6089205"/>
          </a:xfrm>
        </p:grpSpPr>
        <p:sp>
          <p:nvSpPr>
            <p:cNvPr id="32" name="직사각형 31"/>
            <p:cNvSpPr/>
            <p:nvPr/>
          </p:nvSpPr>
          <p:spPr>
            <a:xfrm>
              <a:off x="6532460" y="945954"/>
              <a:ext cx="5427540" cy="5763318"/>
            </a:xfrm>
            <a:prstGeom prst="rect">
              <a:avLst/>
            </a:prstGeom>
            <a:noFill/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endParaRPr lang="ko-KR" altLang="en-US" sz="1100" b="1">
                <a:solidFill>
                  <a:srgbClr val="0000ff"/>
                </a:solidFill>
              </a:endParaRPr>
            </a:p>
          </p:txBody>
        </p:sp>
        <p:sp>
          <p:nvSpPr>
            <p:cNvPr id="28" name="직사각형 27"/>
            <p:cNvSpPr/>
            <p:nvPr/>
          </p:nvSpPr>
          <p:spPr>
            <a:xfrm>
              <a:off x="6520377" y="620067"/>
              <a:ext cx="5439626" cy="31021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5">
                <a:shade val="15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r>
                <a:rPr lang="ko-KR" altLang="en-US" sz="1100" b="1">
                  <a:solidFill>
                    <a:srgbClr val="0000ff"/>
                  </a:solidFill>
                </a:rPr>
                <a:t>근거자료 및</a:t>
              </a:r>
              <a:r>
                <a:rPr lang="en-US" altLang="ko-KR" sz="1100" b="1">
                  <a:solidFill>
                    <a:srgbClr val="0000ff"/>
                  </a:solidFill>
                </a:rPr>
                <a:t> </a:t>
              </a:r>
              <a:r>
                <a:rPr lang="ko-KR" altLang="en-US" sz="1100" b="1">
                  <a:solidFill>
                    <a:srgbClr val="0000ff"/>
                  </a:solidFill>
                </a:rPr>
                <a:t>출처</a:t>
              </a:r>
              <a:endParaRPr lang="ko-KR" altLang="en-US" sz="1100" b="1">
                <a:solidFill>
                  <a:srgbClr val="0000ff"/>
                </a:solidFill>
              </a:endParaRPr>
            </a:p>
          </p:txBody>
        </p:sp>
        <p:sp>
          <p:nvSpPr>
            <p:cNvPr id="29" name="직사각형 28"/>
            <p:cNvSpPr/>
            <p:nvPr/>
          </p:nvSpPr>
          <p:spPr>
            <a:xfrm>
              <a:off x="231998" y="620067"/>
              <a:ext cx="6110602" cy="310215"/>
            </a:xfrm>
            <a:prstGeom prst="rect">
              <a:avLst/>
            </a:prstGeom>
            <a:solidFill>
              <a:schemeClr val="bg2">
                <a:lumMod val="90000"/>
              </a:schemeClr>
            </a:solidFill>
            <a:ln>
              <a:solidFill>
                <a:schemeClr val="tx1">
                  <a:lumMod val="50000"/>
                  <a:lumOff val="50000"/>
                </a:schemeClr>
              </a:solidFill>
            </a:ln>
          </p:spPr>
          <p:style>
            <a:lnRef idx="2">
              <a:schemeClr val="accent4">
                <a:shade val="15000"/>
              </a:schemeClr>
            </a:lnRef>
            <a:fillRef idx="1">
              <a:schemeClr val="accent4"/>
            </a:fillRef>
            <a:effectRef idx="0">
              <a:schemeClr val="accent4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 algn="ctr">
                <a:defRPr/>
              </a:pPr>
              <a:r>
                <a:rPr lang="ko-KR" altLang="en-US" sz="1100" b="1">
                  <a:solidFill>
                    <a:srgbClr val="ff0000"/>
                  </a:solidFill>
                </a:rPr>
                <a:t>상세페이지</a:t>
              </a:r>
              <a:endParaRPr lang="ko-KR" altLang="en-US" sz="1100" b="1">
                <a:solidFill>
                  <a:srgbClr val="ff0000"/>
                </a:solidFill>
              </a:endParaRPr>
            </a:p>
          </p:txBody>
        </p:sp>
      </p:grpSp>
      <p:sp>
        <p:nvSpPr>
          <p:cNvPr id="30" name="직사각형 29"/>
          <p:cNvSpPr/>
          <p:nvPr/>
        </p:nvSpPr>
        <p:spPr>
          <a:xfrm>
            <a:off x="231998" y="148728"/>
            <a:ext cx="11728002" cy="3960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180000" lvl="0">
              <a:defRPr/>
            </a:pPr>
            <a:r>
              <a:rPr lang="en-US" altLang="ko-KR" sz="1400" b="1">
                <a:solidFill>
                  <a:schemeClr val="bg1"/>
                </a:solidFill>
                <a:latin typeface="+mj-lt"/>
              </a:rPr>
              <a:t>[ </a:t>
            </a:r>
            <a:r>
              <a:rPr lang="ko-KR" altLang="en-US" sz="1400" b="1">
                <a:solidFill>
                  <a:schemeClr val="bg1"/>
                </a:solidFill>
                <a:latin typeface="+mj-lt"/>
              </a:rPr>
              <a:t>주식회사 올릿</a:t>
            </a:r>
            <a:r>
              <a:rPr lang="en-US" altLang="ko-KR" sz="1400" b="1">
                <a:solidFill>
                  <a:schemeClr val="bg1"/>
                </a:solidFill>
                <a:latin typeface="+mj-lt"/>
              </a:rPr>
              <a:t>/</a:t>
            </a:r>
            <a:r>
              <a:rPr lang="ko-KR" altLang="en-US" sz="1400" b="1">
                <a:solidFill>
                  <a:schemeClr val="bg1"/>
                </a:solidFill>
                <a:latin typeface="+mj-lt"/>
              </a:rPr>
              <a:t>심플리커</a:t>
            </a:r>
            <a:r>
              <a:rPr lang="en-US" altLang="ko-KR" sz="1400" b="1">
                <a:solidFill>
                  <a:schemeClr val="bg1"/>
                </a:solidFill>
                <a:latin typeface="+mj-lt"/>
              </a:rPr>
              <a:t>] </a:t>
            </a:r>
            <a:r>
              <a:rPr lang="ko-KR" altLang="en-US" sz="1400" b="1">
                <a:solidFill>
                  <a:schemeClr val="bg1"/>
                </a:solidFill>
                <a:latin typeface="+mj-lt"/>
              </a:rPr>
              <a:t>상세페이지</a:t>
            </a:r>
            <a:endParaRPr lang="ko-KR" altLang="en-US" sz="1400" b="1">
              <a:solidFill>
                <a:schemeClr val="bg1"/>
              </a:solidFill>
              <a:latin typeface="+mj-lt"/>
            </a:endParaRPr>
          </a:p>
        </p:txBody>
      </p:sp>
      <p:sp>
        <p:nvSpPr>
          <p:cNvPr id="42" name="직사각형 41"/>
          <p:cNvSpPr/>
          <p:nvPr/>
        </p:nvSpPr>
        <p:spPr>
          <a:xfrm>
            <a:off x="490749" y="3917307"/>
            <a:ext cx="2397164" cy="581145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grpSp>
        <p:nvGrpSpPr>
          <p:cNvPr id="50" name=""/>
          <p:cNvGrpSpPr/>
          <p:nvPr/>
        </p:nvGrpSpPr>
        <p:grpSpPr>
          <a:xfrm rot="0">
            <a:off x="6740239" y="3742480"/>
            <a:ext cx="4553514" cy="1630242"/>
            <a:chOff x="7891679" y="3429000"/>
            <a:chExt cx="4041094" cy="1533787"/>
          </a:xfrm>
        </p:grpSpPr>
        <p:sp>
          <p:nvSpPr>
            <p:cNvPr id="40" name="직사각형 39"/>
            <p:cNvSpPr/>
            <p:nvPr/>
          </p:nvSpPr>
          <p:spPr>
            <a:xfrm>
              <a:off x="7976287" y="4245124"/>
              <a:ext cx="3653001" cy="7176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>
                <a:lnSpc>
                  <a:spcPct val="150000"/>
                </a:lnSpc>
                <a:defRPr/>
              </a:pPr>
              <a:r>
                <a:rPr lang="ko-KR" altLang="en-US" sz="800" b="1">
                  <a:solidFill>
                    <a:schemeClr val="accent1"/>
                  </a:solidFill>
                  <a:latin typeface="Arial"/>
                </a:rPr>
                <a:t>출처링크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</a:rPr>
                <a:t>:</a:t>
              </a:r>
              <a:r>
                <a:rPr lang="ko-KR" altLang="en-US" sz="800" b="1">
                  <a:solidFill>
                    <a:schemeClr val="accent1"/>
                  </a:solidFill>
                  <a:latin typeface="Arial"/>
                </a:rPr>
                <a:t> 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  <a:hlinkClick r:id="rId3"/>
                </a:rPr>
                <a:t>국립수산과학원_보도자료 발췌(굴 아연 함유량 관련)</a:t>
              </a:r>
              <a:endParaRPr lang="en-US" altLang="ko-KR" sz="800" b="1">
                <a:solidFill>
                  <a:schemeClr val="accent1"/>
                </a:solidFill>
                <a:latin typeface="Arial"/>
              </a:endParaRPr>
            </a:p>
          </p:txBody>
        </p:sp>
        <p:pic>
          <p:nvPicPr>
            <p:cNvPr id="48" name="그림 47"/>
            <p:cNvPicPr>
              <a:picLocks noChangeAspect="1"/>
            </p:cNvPicPr>
            <p:nvPr/>
          </p:nvPicPr>
          <p:blipFill rotWithShape="1">
            <a:blip r:embed="rId4"/>
            <a:stretch>
              <a:fillRect/>
            </a:stretch>
          </p:blipFill>
          <p:spPr>
            <a:xfrm>
              <a:off x="7891679" y="3429000"/>
              <a:ext cx="4041094" cy="967350"/>
            </a:xfrm>
            <a:prstGeom prst="rect">
              <a:avLst/>
            </a:prstGeom>
          </p:spPr>
        </p:pic>
      </p:grpSp>
      <p:grpSp>
        <p:nvGrpSpPr>
          <p:cNvPr id="52" name=""/>
          <p:cNvGrpSpPr/>
          <p:nvPr/>
        </p:nvGrpSpPr>
        <p:grpSpPr>
          <a:xfrm rot="0">
            <a:off x="6939393" y="1713344"/>
            <a:ext cx="4234161" cy="1504101"/>
            <a:chOff x="8048634" y="2448819"/>
            <a:chExt cx="3775997" cy="1359418"/>
          </a:xfrm>
        </p:grpSpPr>
        <p:pic>
          <p:nvPicPr>
            <p:cNvPr id="49" name="그림 48"/>
            <p:cNvPicPr>
              <a:picLocks noChangeAspect="1"/>
            </p:cNvPicPr>
            <p:nvPr/>
          </p:nvPicPr>
          <p:blipFill rotWithShape="1">
            <a:blip r:embed="rId5"/>
            <a:stretch>
              <a:fillRect/>
            </a:stretch>
          </p:blipFill>
          <p:spPr>
            <a:xfrm>
              <a:off x="8048634" y="2448819"/>
              <a:ext cx="3164878" cy="802889"/>
            </a:xfrm>
            <a:prstGeom prst="rect">
              <a:avLst/>
            </a:prstGeom>
          </p:spPr>
        </p:pic>
        <p:sp>
          <p:nvSpPr>
            <p:cNvPr id="51" name="직사각형 50">
              <a:hlinkClick r:id="rId6" tooltip="국립수산과학원 수산물성분표검색(장어 아르기닌 함유량 관련)"/>
            </p:cNvPr>
            <p:cNvSpPr/>
            <p:nvPr/>
          </p:nvSpPr>
          <p:spPr>
            <a:xfrm>
              <a:off x="8092820" y="3242672"/>
              <a:ext cx="3731812" cy="5655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lvl="0">
                <a:lnSpc>
                  <a:spcPct val="150000"/>
                </a:lnSpc>
                <a:defRPr/>
              </a:pPr>
              <a:r>
                <a:rPr lang="ko-KR" altLang="en-US" sz="800" b="1">
                  <a:solidFill>
                    <a:schemeClr val="accent1"/>
                  </a:solidFill>
                  <a:latin typeface="Arial"/>
                </a:rPr>
                <a:t>출처링크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</a:rPr>
                <a:t>:</a:t>
              </a:r>
              <a:r>
                <a:rPr lang="ko-KR" altLang="en-US" sz="800" b="1">
                  <a:solidFill>
                    <a:schemeClr val="accent1"/>
                  </a:solidFill>
                  <a:latin typeface="Arial"/>
                </a:rPr>
                <a:t> </a:t>
              </a:r>
              <a:r>
                <a:rPr lang="en-US" altLang="ko-KR" sz="800" b="1">
                  <a:solidFill>
                    <a:schemeClr val="accent1"/>
                  </a:solidFill>
                  <a:latin typeface="Arial"/>
                  <a:hlinkClick r:id="rId6"/>
                </a:rPr>
                <a:t>국립수산과학원_수산물성분표검색 발췌(장어 아르기닌 함유량 관련)</a:t>
              </a:r>
              <a:endParaRPr lang="en-US" altLang="ko-KR" sz="800" b="1">
                <a:solidFill>
                  <a:schemeClr val="accent1"/>
                </a:solidFill>
                <a:latin typeface="Arial"/>
              </a:endParaRPr>
            </a:p>
          </p:txBody>
        </p:sp>
      </p:grpSp>
      <p:sp>
        <p:nvSpPr>
          <p:cNvPr id="54" name="직사각형 53"/>
          <p:cNvSpPr/>
          <p:nvPr/>
        </p:nvSpPr>
        <p:spPr>
          <a:xfrm>
            <a:off x="504494" y="3026780"/>
            <a:ext cx="2354965" cy="581145"/>
          </a:xfrm>
          <a:prstGeom prst="rect">
            <a:avLst/>
          </a:prstGeom>
          <a:noFill/>
          <a:ln w="254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55" name="설명선 1 54"/>
          <p:cNvSpPr/>
          <p:nvPr/>
        </p:nvSpPr>
        <p:spPr>
          <a:xfrm flipH="1">
            <a:off x="4046312" y="2829166"/>
            <a:ext cx="2049687" cy="880158"/>
          </a:xfrm>
          <a:prstGeom prst="borderCallout1">
            <a:avLst>
              <a:gd name="adj1" fmla="val 16701"/>
              <a:gd name="adj2" fmla="val 883"/>
              <a:gd name="adj3" fmla="val -44200"/>
              <a:gd name="adj4" fmla="val -52142"/>
            </a:avLst>
          </a:prstGeom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en-US" altLang="ko-KR" sz="1100"/>
              <a:t>20,000mg/1,074mg</a:t>
            </a:r>
            <a:br>
              <a:rPr lang="en-US" altLang="ko-KR" sz="1100"/>
            </a:br>
            <a:r>
              <a:rPr lang="en-US" altLang="ko-KR" sz="1100"/>
              <a:t>=</a:t>
            </a:r>
            <a:r>
              <a:rPr lang="ko-KR" altLang="en-US" sz="1100"/>
              <a:t> </a:t>
            </a:r>
            <a:r>
              <a:rPr lang="en-US" altLang="ko-KR" sz="1100"/>
              <a:t>18.6</a:t>
            </a:r>
            <a:r>
              <a:rPr lang="ko-KR" altLang="en-US" sz="1100"/>
              <a:t>배</a:t>
            </a:r>
            <a:r>
              <a:rPr lang="en-US" altLang="ko-KR" sz="1100"/>
              <a:t>(19</a:t>
            </a:r>
            <a:r>
              <a:rPr lang="ko-KR" altLang="en-US" sz="1100"/>
              <a:t>배</a:t>
            </a:r>
            <a:r>
              <a:rPr lang="en-US" altLang="ko-KR" sz="1100"/>
              <a:t>)</a:t>
            </a:r>
            <a:br>
              <a:rPr lang="en-US" altLang="ko-KR" sz="1100"/>
            </a:br>
            <a:endParaRPr lang="en-US" altLang="ko-KR" sz="1100"/>
          </a:p>
        </p:txBody>
      </p:sp>
      <p:cxnSp>
        <p:nvCxnSpPr>
          <p:cNvPr id="56" name="화살표 55"/>
          <p:cNvCxnSpPr/>
          <p:nvPr/>
        </p:nvCxnSpPr>
        <p:spPr>
          <a:xfrm rot="10800000">
            <a:off x="2992262" y="3326515"/>
            <a:ext cx="1053451" cy="0"/>
          </a:xfrm>
          <a:prstGeom prst="straightConnector1">
            <a:avLst/>
          </a:prstGeom>
          <a:ln w="38100">
            <a:solidFill>
              <a:schemeClr val="dk1">
                <a:alpha val="9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직사각형 56"/>
          <p:cNvSpPr/>
          <p:nvPr/>
        </p:nvSpPr>
        <p:spPr>
          <a:xfrm>
            <a:off x="7014491" y="2060533"/>
            <a:ext cx="1011879" cy="556633"/>
          </a:xfrm>
          <a:prstGeom prst="rect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58" name="직사각형 57"/>
          <p:cNvSpPr/>
          <p:nvPr/>
        </p:nvSpPr>
        <p:spPr>
          <a:xfrm>
            <a:off x="6750926" y="3677854"/>
            <a:ext cx="1566499" cy="556633"/>
          </a:xfrm>
          <a:prstGeom prst="rect">
            <a:avLst/>
          </a:prstGeom>
          <a:noFill/>
          <a:ln w="12700">
            <a:solidFill>
              <a:srgbClr val="ff0000"/>
            </a:solidFill>
            <a:prstDash val="solid"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endParaRPr lang="ko-KR" altLang="en-US"/>
          </a:p>
        </p:txBody>
      </p:sp>
      <p:sp>
        <p:nvSpPr>
          <p:cNvPr id="59" name="설명선 1 58"/>
          <p:cNvSpPr/>
          <p:nvPr/>
        </p:nvSpPr>
        <p:spPr>
          <a:xfrm flipH="1">
            <a:off x="4046312" y="4006408"/>
            <a:ext cx="2049687" cy="880158"/>
          </a:xfrm>
          <a:prstGeom prst="borderCallout1">
            <a:avLst>
              <a:gd name="adj1" fmla="val 16701"/>
              <a:gd name="adj2" fmla="val 883"/>
              <a:gd name="adj3" fmla="val -9383"/>
              <a:gd name="adj4" fmla="val -31149"/>
            </a:avLst>
          </a:prstGeom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en-US" altLang="ko-KR" sz="1100"/>
              <a:t>500mg/14mg</a:t>
            </a:r>
            <a:br>
              <a:rPr lang="en-US" altLang="ko-KR" sz="1100"/>
            </a:br>
            <a:r>
              <a:rPr lang="en-US" altLang="ko-KR" sz="1100"/>
              <a:t>=</a:t>
            </a:r>
            <a:r>
              <a:rPr lang="ko-KR" altLang="en-US" sz="1100"/>
              <a:t> </a:t>
            </a:r>
            <a:r>
              <a:rPr lang="en-US" altLang="ko-KR" sz="1100"/>
              <a:t>35.7</a:t>
            </a:r>
            <a:r>
              <a:rPr lang="ko-KR" altLang="en-US" sz="1100"/>
              <a:t>배</a:t>
            </a:r>
            <a:r>
              <a:rPr lang="en-US" altLang="ko-KR" sz="1100"/>
              <a:t>(36</a:t>
            </a:r>
            <a:r>
              <a:rPr lang="ko-KR" altLang="en-US" sz="1100"/>
              <a:t>배</a:t>
            </a:r>
            <a:r>
              <a:rPr lang="en-US" altLang="ko-KR" sz="1100"/>
              <a:t>)</a:t>
            </a:r>
            <a:br>
              <a:rPr lang="en-US" altLang="ko-KR" sz="1100"/>
            </a:br>
            <a:endParaRPr lang="en-US" altLang="ko-KR" sz="1100"/>
          </a:p>
        </p:txBody>
      </p:sp>
      <p:cxnSp>
        <p:nvCxnSpPr>
          <p:cNvPr id="60" name="화살표 59"/>
          <p:cNvCxnSpPr/>
          <p:nvPr/>
        </p:nvCxnSpPr>
        <p:spPr>
          <a:xfrm rot="10800000">
            <a:off x="2944043" y="4280704"/>
            <a:ext cx="1103358" cy="0"/>
          </a:xfrm>
          <a:prstGeom prst="straightConnector1">
            <a:avLst/>
          </a:prstGeom>
          <a:ln w="38100">
            <a:solidFill>
              <a:schemeClr val="dk1">
                <a:alpha val="9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1" name="직사각형 60"/>
          <p:cNvSpPr/>
          <p:nvPr/>
        </p:nvSpPr>
        <p:spPr>
          <a:xfrm>
            <a:off x="4061387" y="1011579"/>
            <a:ext cx="1941170" cy="1687974"/>
          </a:xfrm>
          <a:prstGeom prst="rect">
            <a:avLst/>
          </a:prstGeom>
          <a:solidFill>
            <a:schemeClr val="lt1"/>
          </a:solidFill>
        </p:spPr>
        <p:style>
          <a:lnRef idx="2">
            <a:schemeClr val="accent1">
              <a:shade val="2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lvl="0" algn="ctr">
              <a:defRPr/>
            </a:pPr>
            <a:r>
              <a:rPr lang="en-US" altLang="ko-KR" sz="1000">
                <a:solidFill>
                  <a:schemeClr val="tx1"/>
                </a:solidFill>
              </a:rPr>
              <a:t>Q2.</a:t>
            </a:r>
            <a:br>
              <a:rPr lang="en-US" altLang="ko-KR" sz="1000">
                <a:solidFill>
                  <a:schemeClr val="tx1"/>
                </a:solidFill>
              </a:rPr>
            </a:br>
            <a:r>
              <a:rPr lang="ko-KR" altLang="en-US" sz="1000">
                <a:solidFill>
                  <a:schemeClr val="tx1"/>
                </a:solidFill>
              </a:rPr>
              <a:t>하기와 같이 계산하여</a:t>
            </a:r>
            <a:br>
              <a:rPr lang="ko-KR" altLang="en-US" sz="1000">
                <a:solidFill>
                  <a:schemeClr val="tx1"/>
                </a:solidFill>
              </a:rPr>
            </a:br>
            <a:r>
              <a:rPr lang="ko-KR" altLang="en-US" sz="1000">
                <a:solidFill>
                  <a:schemeClr val="tx1"/>
                </a:solidFill>
              </a:rPr>
              <a:t>각각 장어의 </a:t>
            </a:r>
            <a:r>
              <a:rPr lang="en-US" altLang="ko-KR" sz="1000">
                <a:solidFill>
                  <a:schemeClr val="tx1"/>
                </a:solidFill>
              </a:rPr>
              <a:t>19</a:t>
            </a:r>
            <a:r>
              <a:rPr lang="ko-KR" altLang="en-US" sz="1000">
                <a:solidFill>
                  <a:schemeClr val="tx1"/>
                </a:solidFill>
              </a:rPr>
              <a:t>배</a:t>
            </a:r>
            <a:br>
              <a:rPr lang="ko-KR" altLang="en-US" sz="1000">
                <a:solidFill>
                  <a:schemeClr val="tx1"/>
                </a:solidFill>
              </a:rPr>
            </a:br>
            <a:r>
              <a:rPr lang="ko-KR" altLang="en-US" sz="1000">
                <a:solidFill>
                  <a:schemeClr val="tx1"/>
                </a:solidFill>
              </a:rPr>
              <a:t>굴의 </a:t>
            </a:r>
            <a:r>
              <a:rPr lang="en-US" altLang="ko-KR" sz="1000">
                <a:solidFill>
                  <a:schemeClr val="tx1"/>
                </a:solidFill>
              </a:rPr>
              <a:t>36</a:t>
            </a:r>
            <a:r>
              <a:rPr lang="ko-KR" altLang="en-US" sz="1000">
                <a:solidFill>
                  <a:schemeClr val="tx1"/>
                </a:solidFill>
              </a:rPr>
              <a:t>배 등과 같은</a:t>
            </a:r>
            <a:br>
              <a:rPr lang="ko-KR" altLang="en-US" sz="1000">
                <a:solidFill>
                  <a:schemeClr val="tx1"/>
                </a:solidFill>
              </a:rPr>
            </a:br>
            <a:r>
              <a:rPr lang="ko-KR" altLang="en-US" sz="1000">
                <a:solidFill>
                  <a:schemeClr val="tx1"/>
                </a:solidFill>
              </a:rPr>
              <a:t>문구 사용 가능여부 </a:t>
            </a:r>
            <a:br>
              <a:rPr lang="ko-KR" altLang="en-US" sz="1000">
                <a:solidFill>
                  <a:schemeClr val="tx1"/>
                </a:solidFill>
              </a:rPr>
            </a:br>
            <a:r>
              <a:rPr lang="ko-KR" altLang="en-US" sz="1000">
                <a:solidFill>
                  <a:schemeClr val="tx1"/>
                </a:solidFill>
              </a:rPr>
              <a:t>문의</a:t>
            </a:r>
            <a:br>
              <a:rPr lang="ko-KR" altLang="en-US" sz="1000">
                <a:solidFill>
                  <a:schemeClr val="tx1"/>
                </a:solidFill>
              </a:rPr>
            </a:br>
            <a:endParaRPr lang="ko-KR" altLang="en-US" sz="100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2152413"/>
      </p:ext>
    </p:extLst>
  </p:cSld>
  <p:clrMapOvr>
    <a:masterClrMapping/>
  </p:clrMapOvr>
</p:sld>
</file>

<file path=ppt/theme/theme1.xml><?xml version="1.0" encoding="utf-8"?>
<a:theme xmlns:r="http://schemas.openxmlformats.org/officeDocument/2006/relationships" xmlns:c="http://schemas.openxmlformats.org/drawingml/2006/chart" xmlns:dgm="http://schemas.openxmlformats.org/drawingml/2006/diagram" xmlns:dsp="http://schemas.microsoft.com/office/drawing/2008/diagram" xmlns:a="http://schemas.openxmlformats.org/drawingml/2006/main" xmlns:pic="http://schemas.openxmlformats.org/drawingml/2006/picture" xmlns:wp="http://schemas.openxmlformats.org/drawingml/2006/wordprocessingDrawing" xmlns:xdr="http://schemas.openxmlformats.org/drawingml/2006/spreadsheetDrawing" xmlns:lc="http://schemas.openxmlformats.org/drawingml/2006/lockedCanvas" xmlns:p="http://schemas.openxmlformats.org/presentation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Yu Gothic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맑은 고딕" panose="020F0502020204030204"/>
        <a:ea typeface=""/>
        <a:cs typeface=""/>
        <a:font script="Jpan" typeface="Yu Gothic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/>
        </a:ln>
        <a:ln w="12700" cap="flat" cmpd="sng" algn="ctr">
          <a:solidFill>
            <a:schemeClr val="phClr"/>
          </a:solidFill>
          <a:prstDash val="solid"/>
          <a:miter/>
        </a:ln>
        <a:ln w="1905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</a:theme>
</file>

<file path=docProps/app.xml><?xml version="1.0" encoding="utf-8"?>
<ep:Properties xmlns:r="http://schemas.openxmlformats.org/officeDocument/2006/relationships" xmlns:ep="http://schemas.openxmlformats.org/officeDocument/2006/extended-properties" xmlns:vt="http://schemas.openxmlformats.org/officeDocument/2006/docPropsVTypes">
  <ep:Manager/>
  <ep:Company/>
  <ep:Words>81</ep:Words>
  <ep:PresentationFormat>와이드스크린</ep:PresentationFormat>
  <ep:Paragraphs>16</ep:Paragraphs>
  <ep:Slides>2</ep:Slides>
  <ep:Notes>0</ep:Notes>
  <ep:TotalTime>0</ep:TotalTime>
  <ep:HiddenSlides>0</ep:HiddenSlides>
  <ep:MMClips>0</ep:MMClips>
  <ep: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ep:HeadingPairs>
  <ep:TitlesOfParts>
    <vt:vector size="3" baseType="lpstr">
      <vt:lpstr>Office 테마</vt:lpstr>
      <vt:lpstr>슬라이드 1</vt:lpstr>
      <vt:lpstr>슬라이드 2</vt:lpstr>
    </vt:vector>
  </ep:TitlesOfParts>
  <ep:HyperlinkBase/>
  <ep:Application>Show</ep:Application>
  <ep:AppVersion>12.0000</ep:AppVersion>
</ep:Properties>
</file>

<file path=docProps/core.xml><?xml version="1.0" encoding="utf-8"?>
<cp:coreProperties xmlns:r="http://schemas.openxmlformats.org/officeDocument/2006/relationships"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2023-07-21T00:08:51.000</dcterms:created>
  <dc:creator>이 정주</dc:creator>
  <cp:lastModifiedBy>김진혁</cp:lastModifiedBy>
  <dcterms:modified xsi:type="dcterms:W3CDTF">2024-10-10T05:53:51.572</dcterms:modified>
  <cp:revision>320</cp:revision>
  <dc:title>PowerPoint 프레젠테이션</dc:title>
  <cp:version/>
</cp:coreProperties>
</file>

<file path=docProps/custom.xml><?xml version="1.0" encoding="utf-8"?>
<cfp:Properties xmlns:r="http://schemas.openxmlformats.org/officeDocument/2006/relationships" xmlns:cfp="http://schemas.openxmlformats.org/officeDocument/2006/custom-properties" xmlns:vt="http://schemas.openxmlformats.org/officeDocument/2006/docPropsVTypes"/>
</file>