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sldIdLst>
    <p:sldId id="262" r:id="rId2"/>
    <p:sldId id="268" r:id="rId3"/>
  </p:sldIdLst>
  <p:sldSz cx="12192000" cy="6858000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701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4" y="72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84FBE4-8A46-9D6C-576D-B854951DC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0674EE2-39F7-2568-EE61-1C4E66EC5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5883EE-C33D-F943-F3E7-5055E59AB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EF2988-F750-72B9-208F-E3ED99229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F7D94C-75A0-E118-6D83-92FF31AD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779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4F417A-AD18-2C4D-3B67-44353523C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ACEAB03-FF38-EC98-5874-F84C20622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C4B643-BFE3-35A4-6363-D145088F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92EC66-F037-F5D7-FA7A-301F375A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EAC13C-837A-8E30-A047-ED2B66067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104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14C5069-478B-3168-E443-F25A54B9A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0AF93C8-22DB-3C5D-F576-8B84DA1268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AB3482-5100-8292-D22D-21AE1B788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15B661C-F843-1F9F-FEAF-C54C1F64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4EF3084-3B33-1575-6D0D-8DBFDE42E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470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A71D77-6CD6-E44E-5CF2-C31216422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599967-1CDF-68CF-F500-30111A162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A6D26A-2E7A-7D0C-A749-40806E25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A236EF-6166-06CD-9F03-9C0789CB7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BC347D9-0DFE-7AA6-1366-BDF55E0C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07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B88E412-A0BD-AD1D-CD83-7E08AE588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11D0337-4D06-E18B-C500-C68531ED4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8F5DFE-EEA9-9C59-F615-56EA0FFA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02627E-007D-A357-747B-28AE28A3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9257AE-A5EC-4DD2-C0AD-28841C07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19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4F0B36-649D-C7BC-AC13-D1C245D66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D494C6-B5E2-9A64-CC73-9D1F3F5965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D6651B-990B-88AC-521A-891EB0B30D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48653D5-5D53-7DF2-FEE3-AAC739065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85FBFB-56FF-5F04-EA92-7190495E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CDA84F4-DA84-5E65-ECF9-8D264617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214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4C99AB-E779-3A00-B164-07A6FC96D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A3332DC-6D60-EA55-399C-A14509BD0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281675-FDFF-82AA-44DC-2F83282AC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152B8F5-1730-C8E6-02E0-C201DD488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473B87A-9378-53DA-A39D-D5A4AFC339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280B9D5-0A3C-EE58-7D5A-E76168850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BBBDCB6-4846-7D46-13A1-1B0DD564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91178ED-C2C5-2FD7-F551-0896381E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225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FB8504-FE44-98AF-5AE3-61231D49F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0EB8292-3FAC-7A27-7188-DEEEFDDA9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6C231DE-9854-6CFA-3C9A-CB9D8C5D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559926F-308F-FC4E-A3D4-5BA5F0BB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26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C01F950-EE0E-5DC4-C044-AC366F2ED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4FE9207-F7EB-92A4-6B27-9E43842F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C764597-BEA2-6C6B-840F-A3FEA3CA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873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3100BA-B979-5287-C567-1FEED9870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F85CA5-A8A7-7D70-0360-D63C25876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824EE2-8D89-C4BC-81ED-D68078A04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5CF100D-8AA2-C06C-2DA0-F1996826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1ACBF2A-5A10-E28B-0CBE-F83A26BB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95C4D2C-B378-26E3-4A9E-6EFEBE9A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046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5607C7-373E-9B25-AB52-76514F7EC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63A656F-CB42-E1DD-A909-656F298F6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11D4ABD-6029-9179-9854-93BCDC312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20CE3C-4DCF-CA54-BBAB-7360DEF8E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4FAAB1-0EB3-2630-541C-B02500A6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61166FC-B286-C5ED-DBE0-F526378A1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895595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BAFFDA8-61F6-72AC-D7EF-AAB12555D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330002-C30A-2C6B-FE9D-A2DDF0730F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A00D26-6AC7-D73E-0A05-1F293E12F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CA00F-91EB-432E-A798-75F7BE0E8D1D}" type="datetimeFigureOut">
              <a:rPr lang="ko-KR" altLang="en-US" smtClean="0"/>
              <a:t>2024-04-04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675CF3-B812-1819-72F0-A55E0222D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514939-D808-D5B5-7360-551EDC1F9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12794-9506-4CEF-8690-9BD14152701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78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hyperlink" Target="http://www.foodtoday.or.kr/news/article.html?no=96081" TargetMode="External" /><Relationship Id="rId11" Type="http://schemas.openxmlformats.org/officeDocument/2006/relationships/image" Target="../media/image4.png"  /><Relationship Id="rId2" Type="http://schemas.openxmlformats.org/officeDocument/2006/relationships/image" Target="../media/image1.png"  /><Relationship Id="rId3" Type="http://schemas.openxmlformats.org/officeDocument/2006/relationships/hyperlink" Target="https://www.nifs.go.kr/sfms/userIngredient/userIngredientView.do?taxid=MF0012429&amp;procode=6&amp;prodetail=D01" TargetMode="External" /><Relationship Id="rId4" Type="http://schemas.openxmlformats.org/officeDocument/2006/relationships/hyperlink" Target="https://koreanfood.rda.go.kr/kfi/fct/fctFoodSrch/list?menuId=PS03563#" TargetMode="External" /><Relationship Id="rId5" Type="http://schemas.openxmlformats.org/officeDocument/2006/relationships/image" Target="../media/image2.png"  /><Relationship Id="rId6" Type="http://schemas.openxmlformats.org/officeDocument/2006/relationships/hyperlink" Target="https://www.nifs.go.kr/sfms/userIngredient/userIngredientView.do?taxid=MF0012429&amp;procode=6&amp;prodetail=D01" TargetMode="External" /><Relationship Id="rId7" Type="http://schemas.openxmlformats.org/officeDocument/2006/relationships/hyperlink" Target="https://koreanfood.rda.go.kr/kfi/fct/fctFoodSrch/list?menuId=PS03563#" TargetMode="External" /><Relationship Id="rId8" Type="http://schemas.openxmlformats.org/officeDocument/2006/relationships/image" Target="../media/image3.png"  /><Relationship Id="rId9" Type="http://schemas.openxmlformats.org/officeDocument/2006/relationships/hyperlink" Target="https://www.nifs.go.kr/sfms/userIngredient/userIngredientView.do?taxid=MF0012429&amp;procode=6&amp;prodetail=D01" TargetMode="Externa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hyperlink" Target="https://nifs.go.kr/news/actionNewsView.do?MENU_ID=M0000307&amp;NEWS_SEQ=3218&amp;NEWS_D_DATE_BEGIN=2019-01-31&amp;NEWS_D_DATE_END=2019-01-31" TargetMode="External" /><Relationship Id="rId4" Type="http://schemas.openxmlformats.org/officeDocument/2006/relationships/image" Target="../media/image5.png"  /><Relationship Id="rId5" Type="http://schemas.openxmlformats.org/officeDocument/2006/relationships/image" Target="../media/image6.png"  /><Relationship Id="rId6" Type="http://schemas.openxmlformats.org/officeDocument/2006/relationships/hyperlink" Target="https://www.nifs.go.kr/sfms/userIngredient/userIngredientView.do?taxid=MF0012429&amp;procode=6&amp;prodetail=D01" TargetMode="External"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그림 8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03278" y="1033881"/>
            <a:ext cx="2311518" cy="3958308"/>
          </a:xfrm>
          <a:prstGeom prst="rect">
            <a:avLst/>
          </a:prstGeom>
        </p:spPr>
      </p:pic>
      <p:sp>
        <p:nvSpPr>
          <p:cNvPr id="74" name="설명선 1 73"/>
          <p:cNvSpPr/>
          <p:nvPr/>
        </p:nvSpPr>
        <p:spPr>
          <a:xfrm flipH="1">
            <a:off x="3462758" y="1542086"/>
            <a:ext cx="2061744" cy="880158"/>
          </a:xfrm>
          <a:prstGeom prst="borderCallout1">
            <a:avLst>
              <a:gd name="adj1" fmla="val 16701"/>
              <a:gd name="adj2" fmla="val 883"/>
              <a:gd name="adj3" fmla="val 48985"/>
              <a:gd name="adj4" fmla="val -41391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r>
              <a:rPr lang="en-US" altLang="ko-KR" sz="1100"/>
              <a:t>3.3mg/0.33mg</a:t>
            </a:r>
            <a:br>
              <a:rPr lang="en-US" altLang="ko-KR" sz="1100"/>
            </a:br>
            <a:r>
              <a:rPr lang="en-US" altLang="ko-KR" sz="1100"/>
              <a:t>=</a:t>
            </a:r>
            <a:r>
              <a:rPr lang="ko-KR" altLang="en-US" sz="1100"/>
              <a:t> 부추의 </a:t>
            </a:r>
            <a:r>
              <a:rPr lang="en-US" altLang="ko-KR" sz="1100"/>
              <a:t>10</a:t>
            </a:r>
            <a:r>
              <a:rPr lang="ko-KR" altLang="en-US" sz="1100"/>
              <a:t>배</a:t>
            </a:r>
            <a:br>
              <a:rPr lang="en-US" altLang="ko-KR" sz="1100"/>
            </a:br>
            <a:endParaRPr lang="en-US" altLang="ko-KR" sz="1100"/>
          </a:p>
        </p:txBody>
      </p:sp>
      <p:grpSp>
        <p:nvGrpSpPr>
          <p:cNvPr id="73" name=""/>
          <p:cNvGrpSpPr/>
          <p:nvPr/>
        </p:nvGrpSpPr>
        <p:grpSpPr>
          <a:xfrm rot="0">
            <a:off x="6271219" y="3247926"/>
            <a:ext cx="4477893" cy="1998949"/>
            <a:chOff x="7861895" y="4495822"/>
            <a:chExt cx="3887102" cy="1998949"/>
          </a:xfrm>
        </p:grpSpPr>
        <p:sp>
          <p:nvSpPr>
            <p:cNvPr id="55" name="직사각형 54">
              <a:hlinkClick r:id="rId3" tooltip="국립수산과학원 수산물성분표검색(장어 아르기닌 함유량 관련)"/>
            </p:cNvPr>
            <p:cNvSpPr/>
            <p:nvPr/>
          </p:nvSpPr>
          <p:spPr>
            <a:xfrm>
              <a:off x="7998051" y="6122117"/>
              <a:ext cx="3731812" cy="3726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>
                <a:lnSpc>
                  <a:spcPct val="150000"/>
                </a:lnSpc>
                <a:defRPr/>
              </a:pP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출처링크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</a:rPr>
                <a:t>: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 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4"/>
                </a:rPr>
                <a:t>국립농업과학원_국가표준식품성분표검색 발췌(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  <a:hlinkClick r:id="rId4"/>
                </a:rPr>
                <a:t>부추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4"/>
                </a:rPr>
                <a:t> 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  <a:hlinkClick r:id="rId4"/>
                </a:rPr>
                <a:t>아연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4"/>
                </a:rPr>
                <a:t>함유량 관련)</a:t>
              </a:r>
              <a:endParaRPr lang="en-US" altLang="ko-KR" sz="800" b="1">
                <a:solidFill>
                  <a:schemeClr val="accent1"/>
                </a:solidFill>
                <a:latin typeface="Arial"/>
              </a:endParaRPr>
            </a:p>
          </p:txBody>
        </p:sp>
        <p:pic>
          <p:nvPicPr>
            <p:cNvPr id="72" name="그림 71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>
              <a:off x="7861895" y="4495822"/>
              <a:ext cx="3887102" cy="1708112"/>
            </a:xfrm>
            <a:prstGeom prst="rect">
              <a:avLst/>
            </a:prstGeom>
          </p:spPr>
        </p:pic>
      </p:grpSp>
      <p:sp>
        <p:nvSpPr>
          <p:cNvPr id="31" name="직사각형 30"/>
          <p:cNvSpPr/>
          <p:nvPr/>
        </p:nvSpPr>
        <p:spPr>
          <a:xfrm>
            <a:off x="231998" y="945954"/>
            <a:ext cx="5761267" cy="57633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1100" b="1">
              <a:solidFill>
                <a:srgbClr val="ff0000"/>
              </a:solidFill>
            </a:endParaRPr>
          </a:p>
        </p:txBody>
      </p:sp>
      <p:grpSp>
        <p:nvGrpSpPr>
          <p:cNvPr id="33" name="그룹 32"/>
          <p:cNvGrpSpPr/>
          <p:nvPr/>
        </p:nvGrpSpPr>
        <p:grpSpPr>
          <a:xfrm rot="0">
            <a:off x="231998" y="620066"/>
            <a:ext cx="11695757" cy="6089205"/>
            <a:chOff x="231998" y="620066"/>
            <a:chExt cx="11728004" cy="6089205"/>
          </a:xfrm>
        </p:grpSpPr>
        <p:sp>
          <p:nvSpPr>
            <p:cNvPr id="32" name="직사각형 31"/>
            <p:cNvSpPr/>
            <p:nvPr/>
          </p:nvSpPr>
          <p:spPr>
            <a:xfrm>
              <a:off x="6232902" y="945953"/>
              <a:ext cx="5727098" cy="5763318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 sz="1100" b="1">
                <a:solidFill>
                  <a:srgbClr val="0000ff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6226876" y="620066"/>
              <a:ext cx="5733126" cy="3102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1100" b="1">
                  <a:solidFill>
                    <a:srgbClr val="0000ff"/>
                  </a:solidFill>
                </a:rPr>
                <a:t>근거자료 및</a:t>
              </a:r>
              <a:r>
                <a:rPr lang="en-US" altLang="ko-KR" sz="1100" b="1">
                  <a:solidFill>
                    <a:srgbClr val="0000ff"/>
                  </a:solidFill>
                </a:rPr>
                <a:t> </a:t>
              </a:r>
              <a:r>
                <a:rPr lang="ko-KR" altLang="en-US" sz="1100" b="1">
                  <a:solidFill>
                    <a:srgbClr val="0000ff"/>
                  </a:solidFill>
                </a:rPr>
                <a:t>출처</a:t>
              </a:r>
              <a:endParaRPr lang="ko-KR" altLang="en-US" sz="1100" b="1">
                <a:solidFill>
                  <a:srgbClr val="0000ff"/>
                </a:solidFill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231998" y="620066"/>
              <a:ext cx="5799046" cy="3102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1100" b="1">
                  <a:solidFill>
                    <a:srgbClr val="ff0000"/>
                  </a:solidFill>
                </a:rPr>
                <a:t>상세페이지 </a:t>
              </a:r>
              <a:endParaRPr lang="ko-KR" altLang="en-US" sz="1100" b="1">
                <a:solidFill>
                  <a:srgbClr val="ff0000"/>
                </a:solidFill>
              </a:endParaRPr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231998" y="148728"/>
            <a:ext cx="11728002" cy="39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000" lvl="0">
              <a:defRPr/>
            </a:pPr>
            <a:r>
              <a:rPr lang="en-US" altLang="ko-KR" sz="1400" b="1">
                <a:solidFill>
                  <a:schemeClr val="bg1"/>
                </a:solidFill>
                <a:latin typeface="+mj-lt"/>
              </a:rPr>
              <a:t>[ </a:t>
            </a:r>
            <a:r>
              <a:rPr lang="ko-KR" altLang="en-US" sz="1400" b="1">
                <a:solidFill>
                  <a:schemeClr val="bg1"/>
                </a:solidFill>
                <a:latin typeface="+mj-lt"/>
              </a:rPr>
              <a:t>주식회사 올릿</a:t>
            </a:r>
            <a:r>
              <a:rPr lang="en-US" altLang="ko-KR" sz="1400" b="1">
                <a:solidFill>
                  <a:schemeClr val="bg1"/>
                </a:solidFill>
                <a:latin typeface="+mj-lt"/>
              </a:rPr>
              <a:t>/</a:t>
            </a:r>
            <a:r>
              <a:rPr lang="ko-KR" altLang="en-US" sz="1400" b="1">
                <a:solidFill>
                  <a:schemeClr val="bg1"/>
                </a:solidFill>
                <a:latin typeface="+mj-lt"/>
              </a:rPr>
              <a:t>심플리커</a:t>
            </a:r>
            <a:r>
              <a:rPr lang="en-US" altLang="ko-KR" sz="1400" b="1">
                <a:solidFill>
                  <a:schemeClr val="bg1"/>
                </a:solidFill>
                <a:latin typeface="+mj-lt"/>
              </a:rPr>
              <a:t>] </a:t>
            </a:r>
            <a:r>
              <a:rPr lang="ko-KR" altLang="en-US" sz="1400" b="1">
                <a:solidFill>
                  <a:schemeClr val="bg1"/>
                </a:solidFill>
                <a:latin typeface="+mj-lt"/>
              </a:rPr>
              <a:t>상세페이지</a:t>
            </a:r>
            <a:endParaRPr lang="ko-KR" altLang="en-US" sz="1400" b="1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59" name=""/>
          <p:cNvGrpSpPr/>
          <p:nvPr/>
        </p:nvGrpSpPr>
        <p:grpSpPr>
          <a:xfrm rot="0">
            <a:off x="6381580" y="5568568"/>
            <a:ext cx="4514992" cy="860725"/>
            <a:chOff x="7978282" y="3808921"/>
            <a:chExt cx="3755402" cy="1324254"/>
          </a:xfrm>
        </p:grpSpPr>
        <p:sp>
          <p:nvSpPr>
            <p:cNvPr id="54" name="직사각형 53">
              <a:hlinkClick r:id="rId6" tooltip="국립수산과학원 수산물성분표검색(장어 아르기닌 함유량 관련)"/>
            </p:cNvPr>
            <p:cNvSpPr/>
            <p:nvPr/>
          </p:nvSpPr>
          <p:spPr>
            <a:xfrm>
              <a:off x="7978282" y="4567610"/>
              <a:ext cx="3731812" cy="5655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>
                <a:lnSpc>
                  <a:spcPct val="150000"/>
                </a:lnSpc>
                <a:defRPr/>
              </a:pP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출처링크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</a:rPr>
                <a:t>: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 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7"/>
                </a:rPr>
                <a:t>국립농업과학원_국가표준식품성분표검색 발췌(마늘 칼슘함유량 관련)</a:t>
              </a:r>
              <a:endParaRPr lang="en-US" altLang="ko-KR" sz="800" b="1">
                <a:solidFill>
                  <a:schemeClr val="accent1"/>
                </a:solidFill>
                <a:latin typeface="Arial"/>
              </a:endParaRPr>
            </a:p>
          </p:txBody>
        </p:sp>
        <p:pic>
          <p:nvPicPr>
            <p:cNvPr id="57" name="그림 56"/>
            <p:cNvPicPr>
              <a:picLocks noChangeAspect="1"/>
            </p:cNvPicPr>
            <p:nvPr/>
          </p:nvPicPr>
          <p:blipFill rotWithShape="1">
            <a:blip r:embed="rId8"/>
            <a:stretch>
              <a:fillRect/>
            </a:stretch>
          </p:blipFill>
          <p:spPr>
            <a:xfrm>
              <a:off x="8024068" y="3808921"/>
              <a:ext cx="3709616" cy="711236"/>
            </a:xfrm>
            <a:prstGeom prst="rect">
              <a:avLst/>
            </a:prstGeom>
          </p:spPr>
        </p:pic>
        <p:sp>
          <p:nvSpPr>
            <p:cNvPr id="58" name="직사각형 57"/>
            <p:cNvSpPr/>
            <p:nvPr/>
          </p:nvSpPr>
          <p:spPr>
            <a:xfrm>
              <a:off x="8908196" y="4282781"/>
              <a:ext cx="2795045" cy="37409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</p:grpSp>
      <p:grpSp>
        <p:nvGrpSpPr>
          <p:cNvPr id="62" name=""/>
          <p:cNvGrpSpPr/>
          <p:nvPr/>
        </p:nvGrpSpPr>
        <p:grpSpPr>
          <a:xfrm rot="0">
            <a:off x="6321294" y="984726"/>
            <a:ext cx="4546492" cy="1998809"/>
            <a:chOff x="3366493" y="2080342"/>
            <a:chExt cx="3919529" cy="2247161"/>
          </a:xfrm>
        </p:grpSpPr>
        <p:sp>
          <p:nvSpPr>
            <p:cNvPr id="61" name="직사각형 60">
              <a:hlinkClick r:id="rId9" tooltip="국립수산과학원 수산물성분표검색(장어 아르기닌 함유량 관련)"/>
            </p:cNvPr>
            <p:cNvSpPr/>
            <p:nvPr/>
          </p:nvSpPr>
          <p:spPr>
            <a:xfrm>
              <a:off x="3366493" y="3883151"/>
              <a:ext cx="3919529" cy="4443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>
                <a:lnSpc>
                  <a:spcPct val="150000"/>
                </a:lnSpc>
                <a:defRPr/>
              </a:pP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출처링크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</a:rPr>
                <a:t>: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 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10"/>
                </a:rPr>
                <a:t>푸드투데이_제대로 알고 먹는 약재 상식 - 마카(마카 아연&amp;칼슘 함유량 관련)</a:t>
              </a:r>
              <a:endParaRPr lang="en-US" altLang="ko-KR" sz="800" b="1">
                <a:solidFill>
                  <a:schemeClr val="accent1"/>
                </a:solidFill>
                <a:latin typeface="Arial"/>
              </a:endParaRPr>
            </a:p>
          </p:txBody>
        </p:sp>
        <p:pic>
          <p:nvPicPr>
            <p:cNvPr id="53" name="그림 52"/>
            <p:cNvPicPr>
              <a:picLocks noChangeAspect="1"/>
            </p:cNvPicPr>
            <p:nvPr/>
          </p:nvPicPr>
          <p:blipFill rotWithShape="1">
            <a:blip r:embed="rId11"/>
            <a:stretch>
              <a:fillRect/>
            </a:stretch>
          </p:blipFill>
          <p:spPr>
            <a:xfrm>
              <a:off x="3405184" y="2080342"/>
              <a:ext cx="1854964" cy="1950477"/>
            </a:xfrm>
            <a:prstGeom prst="rect">
              <a:avLst/>
            </a:prstGeom>
          </p:spPr>
        </p:pic>
        <p:sp>
          <p:nvSpPr>
            <p:cNvPr id="60" name="직사각형 59"/>
            <p:cNvSpPr/>
            <p:nvPr/>
          </p:nvSpPr>
          <p:spPr>
            <a:xfrm>
              <a:off x="3399665" y="2102734"/>
              <a:ext cx="1894547" cy="268944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/>
            </a:p>
          </p:txBody>
        </p:sp>
      </p:grpSp>
      <p:cxnSp>
        <p:nvCxnSpPr>
          <p:cNvPr id="69" name="화살표 68"/>
          <p:cNvCxnSpPr/>
          <p:nvPr/>
        </p:nvCxnSpPr>
        <p:spPr>
          <a:xfrm rot="16200000" flipH="1">
            <a:off x="7238395" y="3299386"/>
            <a:ext cx="3369921" cy="1983373"/>
          </a:xfrm>
          <a:prstGeom prst="straightConnector1">
            <a:avLst/>
          </a:prstGeom>
          <a:ln w="38100">
            <a:solidFill>
              <a:schemeClr val="accent2">
                <a:alpha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화살표 70"/>
          <p:cNvCxnSpPr/>
          <p:nvPr/>
        </p:nvCxnSpPr>
        <p:spPr>
          <a:xfrm rot="16200000" flipH="1">
            <a:off x="7450914" y="2462949"/>
            <a:ext cx="2857500" cy="1745218"/>
          </a:xfrm>
          <a:prstGeom prst="straightConnector1">
            <a:avLst/>
          </a:prstGeom>
          <a:ln w="38100">
            <a:solidFill>
              <a:schemeClr val="accent2">
                <a:alpha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6354465" y="1004643"/>
            <a:ext cx="1894547" cy="239220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77" name="설명선 1 76"/>
          <p:cNvSpPr/>
          <p:nvPr/>
        </p:nvSpPr>
        <p:spPr>
          <a:xfrm flipH="1">
            <a:off x="3482530" y="2671100"/>
            <a:ext cx="2061744" cy="801788"/>
          </a:xfrm>
          <a:prstGeom prst="borderCallout1">
            <a:avLst>
              <a:gd name="adj1" fmla="val 16701"/>
              <a:gd name="adj2" fmla="val 883"/>
              <a:gd name="adj3" fmla="val 19289"/>
              <a:gd name="adj4" fmla="val -40367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altLang="ko-KR" sz="1100"/>
              <a:t>332mg/12mg</a:t>
            </a:r>
            <a:br>
              <a:rPr lang="en-US" altLang="ko-KR" sz="1100"/>
            </a:br>
            <a:r>
              <a:rPr lang="en-US" altLang="ko-KR" sz="1100"/>
              <a:t>=</a:t>
            </a:r>
            <a:r>
              <a:rPr lang="ko-KR" altLang="en-US" sz="1100"/>
              <a:t>마늘의 </a:t>
            </a:r>
            <a:r>
              <a:rPr lang="en-US" altLang="ko-KR" sz="1100"/>
              <a:t>27.6</a:t>
            </a:r>
            <a:r>
              <a:rPr lang="ko-KR" altLang="en-US" sz="1100"/>
              <a:t>배</a:t>
            </a:r>
            <a:r>
              <a:rPr lang="en-US" altLang="ko-KR" sz="1100"/>
              <a:t>(28</a:t>
            </a:r>
            <a:r>
              <a:rPr lang="ko-KR" altLang="en-US" sz="1100"/>
              <a:t>배</a:t>
            </a:r>
            <a:r>
              <a:rPr lang="en-US" altLang="ko-KR" sz="1100"/>
              <a:t>)</a:t>
            </a:r>
            <a:endParaRPr lang="en-US" altLang="ko-KR" sz="1100"/>
          </a:p>
        </p:txBody>
      </p:sp>
      <p:cxnSp>
        <p:nvCxnSpPr>
          <p:cNvPr id="78" name="화살표 77"/>
          <p:cNvCxnSpPr/>
          <p:nvPr/>
        </p:nvCxnSpPr>
        <p:spPr>
          <a:xfrm rot="10800000">
            <a:off x="2605402" y="2015321"/>
            <a:ext cx="825406" cy="0"/>
          </a:xfrm>
          <a:prstGeom prst="straightConnector1">
            <a:avLst/>
          </a:prstGeom>
          <a:ln w="38100">
            <a:solidFill>
              <a:schemeClr val="dk1">
                <a:alpha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화살표 78"/>
          <p:cNvCxnSpPr/>
          <p:nvPr/>
        </p:nvCxnSpPr>
        <p:spPr>
          <a:xfrm rot="10800000">
            <a:off x="2590410" y="2799984"/>
            <a:ext cx="892725" cy="7"/>
          </a:xfrm>
          <a:prstGeom prst="straightConnector1">
            <a:avLst/>
          </a:prstGeom>
          <a:ln w="38100">
            <a:solidFill>
              <a:schemeClr val="dk1">
                <a:alpha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직사각형 41"/>
          <p:cNvSpPr/>
          <p:nvPr/>
        </p:nvSpPr>
        <p:spPr>
          <a:xfrm>
            <a:off x="486569" y="1748707"/>
            <a:ext cx="2373051" cy="1362791"/>
          </a:xfrm>
          <a:prstGeom prst="rect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3536909" y="3667125"/>
            <a:ext cx="1941170" cy="1687974"/>
          </a:xfrm>
          <a:prstGeom prst="rect">
            <a:avLst/>
          </a:prstGeom>
          <a:solidFill>
            <a:schemeClr val="lt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lvl="0" algn="ctr">
              <a:defRPr/>
            </a:pPr>
            <a:r>
              <a:rPr lang="en-US" altLang="ko-KR" sz="1000">
                <a:solidFill>
                  <a:schemeClr val="tx1"/>
                </a:solidFill>
              </a:rPr>
              <a:t>Q1.</a:t>
            </a:r>
            <a:br>
              <a:rPr lang="en-US" altLang="ko-KR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상기와 같이 계산하여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각각 부추의 </a:t>
            </a:r>
            <a:r>
              <a:rPr lang="en-US" altLang="ko-KR" sz="1000">
                <a:solidFill>
                  <a:schemeClr val="tx1"/>
                </a:solidFill>
              </a:rPr>
              <a:t>10</a:t>
            </a:r>
            <a:r>
              <a:rPr lang="ko-KR" altLang="en-US" sz="1000">
                <a:solidFill>
                  <a:schemeClr val="tx1"/>
                </a:solidFill>
              </a:rPr>
              <a:t>배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마늘의 </a:t>
            </a:r>
            <a:r>
              <a:rPr lang="en-US" altLang="ko-KR" sz="1000">
                <a:solidFill>
                  <a:schemeClr val="tx1"/>
                </a:solidFill>
              </a:rPr>
              <a:t>28</a:t>
            </a:r>
            <a:r>
              <a:rPr lang="ko-KR" altLang="en-US" sz="1000">
                <a:solidFill>
                  <a:schemeClr val="tx1"/>
                </a:solidFill>
              </a:rPr>
              <a:t>배 등과 문구 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사용 가능여부 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문의</a:t>
            </a:r>
            <a:endParaRPr lang="ko-KR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67073"/>
      </p:ext>
    </p:extLst>
  </p:cSld>
  <p:clrMapOvr>
    <a:masterClrMapping/>
  </p:clrMapOvr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그림 6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509306" y="1027852"/>
            <a:ext cx="2311518" cy="3494115"/>
          </a:xfrm>
          <a:prstGeom prst="rect">
            <a:avLst/>
          </a:prstGeom>
        </p:spPr>
      </p:pic>
      <p:sp>
        <p:nvSpPr>
          <p:cNvPr id="31" name="직사각형 30"/>
          <p:cNvSpPr/>
          <p:nvPr/>
        </p:nvSpPr>
        <p:spPr>
          <a:xfrm>
            <a:off x="231998" y="945954"/>
            <a:ext cx="6074748" cy="57633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 sz="1100" b="1">
              <a:solidFill>
                <a:srgbClr val="ff0000"/>
              </a:solidFill>
            </a:endParaRPr>
          </a:p>
        </p:txBody>
      </p:sp>
      <p:grpSp>
        <p:nvGrpSpPr>
          <p:cNvPr id="33" name="그룹 32"/>
          <p:cNvGrpSpPr/>
          <p:nvPr/>
        </p:nvGrpSpPr>
        <p:grpSpPr>
          <a:xfrm rot="0">
            <a:off x="231999" y="620067"/>
            <a:ext cx="11670609" cy="6089205"/>
            <a:chOff x="231998" y="620067"/>
            <a:chExt cx="11728005" cy="6089205"/>
          </a:xfrm>
        </p:grpSpPr>
        <p:sp>
          <p:nvSpPr>
            <p:cNvPr id="32" name="직사각형 31"/>
            <p:cNvSpPr/>
            <p:nvPr/>
          </p:nvSpPr>
          <p:spPr>
            <a:xfrm>
              <a:off x="6532460" y="945954"/>
              <a:ext cx="5427540" cy="5763318"/>
            </a:xfrm>
            <a:prstGeom prst="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endParaRPr lang="ko-KR" altLang="en-US" sz="1100" b="1">
                <a:solidFill>
                  <a:srgbClr val="0000ff"/>
                </a:solidFill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6520377" y="620067"/>
              <a:ext cx="5439626" cy="3102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1100" b="1">
                  <a:solidFill>
                    <a:srgbClr val="0000ff"/>
                  </a:solidFill>
                </a:rPr>
                <a:t>근거자료 및</a:t>
              </a:r>
              <a:r>
                <a:rPr lang="en-US" altLang="ko-KR" sz="1100" b="1">
                  <a:solidFill>
                    <a:srgbClr val="0000ff"/>
                  </a:solidFill>
                </a:rPr>
                <a:t> </a:t>
              </a:r>
              <a:r>
                <a:rPr lang="ko-KR" altLang="en-US" sz="1100" b="1">
                  <a:solidFill>
                    <a:srgbClr val="0000ff"/>
                  </a:solidFill>
                </a:rPr>
                <a:t>출처</a:t>
              </a:r>
              <a:endParaRPr lang="ko-KR" altLang="en-US" sz="1100" b="1">
                <a:solidFill>
                  <a:srgbClr val="0000ff"/>
                </a:solidFill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231998" y="620067"/>
              <a:ext cx="6110602" cy="31021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 algn="ctr">
                <a:defRPr/>
              </a:pPr>
              <a:r>
                <a:rPr lang="ko-KR" altLang="en-US" sz="1100" b="1">
                  <a:solidFill>
                    <a:srgbClr val="ff0000"/>
                  </a:solidFill>
                </a:rPr>
                <a:t>상세페이지</a:t>
              </a:r>
              <a:endParaRPr lang="ko-KR" altLang="en-US" sz="1100" b="1">
                <a:solidFill>
                  <a:srgbClr val="ff0000"/>
                </a:solidFill>
              </a:endParaRPr>
            </a:p>
          </p:txBody>
        </p:sp>
      </p:grpSp>
      <p:sp>
        <p:nvSpPr>
          <p:cNvPr id="30" name="직사각형 29"/>
          <p:cNvSpPr/>
          <p:nvPr/>
        </p:nvSpPr>
        <p:spPr>
          <a:xfrm>
            <a:off x="231998" y="148728"/>
            <a:ext cx="11728002" cy="39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000" lvl="0">
              <a:defRPr/>
            </a:pPr>
            <a:r>
              <a:rPr lang="en-US" altLang="ko-KR" sz="1400" b="1">
                <a:solidFill>
                  <a:schemeClr val="bg1"/>
                </a:solidFill>
                <a:latin typeface="+mj-lt"/>
              </a:rPr>
              <a:t>[ </a:t>
            </a:r>
            <a:r>
              <a:rPr lang="ko-KR" altLang="en-US" sz="1400" b="1">
                <a:solidFill>
                  <a:schemeClr val="bg1"/>
                </a:solidFill>
                <a:latin typeface="+mj-lt"/>
              </a:rPr>
              <a:t>주식회사 올릿</a:t>
            </a:r>
            <a:r>
              <a:rPr lang="en-US" altLang="ko-KR" sz="1400" b="1">
                <a:solidFill>
                  <a:schemeClr val="bg1"/>
                </a:solidFill>
                <a:latin typeface="+mj-lt"/>
              </a:rPr>
              <a:t>/</a:t>
            </a:r>
            <a:r>
              <a:rPr lang="ko-KR" altLang="en-US" sz="1400" b="1">
                <a:solidFill>
                  <a:schemeClr val="bg1"/>
                </a:solidFill>
                <a:latin typeface="+mj-lt"/>
              </a:rPr>
              <a:t>심플리커</a:t>
            </a:r>
            <a:r>
              <a:rPr lang="en-US" altLang="ko-KR" sz="1400" b="1">
                <a:solidFill>
                  <a:schemeClr val="bg1"/>
                </a:solidFill>
                <a:latin typeface="+mj-lt"/>
              </a:rPr>
              <a:t>] </a:t>
            </a:r>
            <a:r>
              <a:rPr lang="ko-KR" altLang="en-US" sz="1400" b="1">
                <a:solidFill>
                  <a:schemeClr val="bg1"/>
                </a:solidFill>
                <a:latin typeface="+mj-lt"/>
              </a:rPr>
              <a:t>상세페이지</a:t>
            </a:r>
            <a:endParaRPr lang="ko-KR" altLang="en-US" sz="1400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90749" y="3917307"/>
            <a:ext cx="2397164" cy="581145"/>
          </a:xfrm>
          <a:prstGeom prst="rect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grpSp>
        <p:nvGrpSpPr>
          <p:cNvPr id="50" name=""/>
          <p:cNvGrpSpPr/>
          <p:nvPr/>
        </p:nvGrpSpPr>
        <p:grpSpPr>
          <a:xfrm rot="0">
            <a:off x="6740239" y="3742480"/>
            <a:ext cx="4553514" cy="1630242"/>
            <a:chOff x="7891679" y="3429000"/>
            <a:chExt cx="4041094" cy="1533787"/>
          </a:xfrm>
        </p:grpSpPr>
        <p:sp>
          <p:nvSpPr>
            <p:cNvPr id="40" name="직사각형 39"/>
            <p:cNvSpPr/>
            <p:nvPr/>
          </p:nvSpPr>
          <p:spPr>
            <a:xfrm>
              <a:off x="7976287" y="4245124"/>
              <a:ext cx="3653001" cy="7176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>
                <a:lnSpc>
                  <a:spcPct val="150000"/>
                </a:lnSpc>
                <a:defRPr/>
              </a:pP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출처링크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</a:rPr>
                <a:t>: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 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3"/>
                </a:rPr>
                <a:t>국립수산과학원_보도자료 발췌(굴 아연 함유량 관련)</a:t>
              </a:r>
              <a:endParaRPr lang="en-US" altLang="ko-KR" sz="800" b="1">
                <a:solidFill>
                  <a:schemeClr val="accent1"/>
                </a:solidFill>
                <a:latin typeface="Arial"/>
              </a:endParaRPr>
            </a:p>
          </p:txBody>
        </p:sp>
        <p:pic>
          <p:nvPicPr>
            <p:cNvPr id="48" name="그림 47"/>
            <p:cNvPicPr>
              <a:picLocks noChangeAspect="1"/>
            </p:cNvPicPr>
            <p:nvPr/>
          </p:nvPicPr>
          <p:blipFill rotWithShape="1">
            <a:blip r:embed="rId4"/>
            <a:stretch>
              <a:fillRect/>
            </a:stretch>
          </p:blipFill>
          <p:spPr>
            <a:xfrm>
              <a:off x="7891679" y="3429000"/>
              <a:ext cx="4041094" cy="967350"/>
            </a:xfrm>
            <a:prstGeom prst="rect">
              <a:avLst/>
            </a:prstGeom>
          </p:spPr>
        </p:pic>
      </p:grpSp>
      <p:grpSp>
        <p:nvGrpSpPr>
          <p:cNvPr id="52" name=""/>
          <p:cNvGrpSpPr/>
          <p:nvPr/>
        </p:nvGrpSpPr>
        <p:grpSpPr>
          <a:xfrm rot="0">
            <a:off x="6939393" y="1713344"/>
            <a:ext cx="4234161" cy="1504101"/>
            <a:chOff x="8048634" y="2448819"/>
            <a:chExt cx="3775997" cy="1359418"/>
          </a:xfrm>
        </p:grpSpPr>
        <p:pic>
          <p:nvPicPr>
            <p:cNvPr id="49" name="그림 48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>
              <a:off x="8048634" y="2448819"/>
              <a:ext cx="3164878" cy="802889"/>
            </a:xfrm>
            <a:prstGeom prst="rect">
              <a:avLst/>
            </a:prstGeom>
          </p:spPr>
        </p:pic>
        <p:sp>
          <p:nvSpPr>
            <p:cNvPr id="51" name="직사각형 50">
              <a:hlinkClick r:id="rId6" tooltip="국립수산과학원 수산물성분표검색(장어 아르기닌 함유량 관련)"/>
            </p:cNvPr>
            <p:cNvSpPr/>
            <p:nvPr/>
          </p:nvSpPr>
          <p:spPr>
            <a:xfrm>
              <a:off x="8092820" y="3242672"/>
              <a:ext cx="3731812" cy="5655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0">
                <a:lnSpc>
                  <a:spcPct val="150000"/>
                </a:lnSpc>
                <a:defRPr/>
              </a:pP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출처링크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</a:rPr>
                <a:t>:</a:t>
              </a:r>
              <a:r>
                <a:rPr lang="ko-KR" altLang="en-US" sz="800" b="1">
                  <a:solidFill>
                    <a:schemeClr val="accent1"/>
                  </a:solidFill>
                  <a:latin typeface="Arial"/>
                </a:rPr>
                <a:t> </a:t>
              </a:r>
              <a:r>
                <a:rPr lang="en-US" altLang="ko-KR" sz="800" b="1">
                  <a:solidFill>
                    <a:schemeClr val="accent1"/>
                  </a:solidFill>
                  <a:latin typeface="Arial"/>
                  <a:hlinkClick r:id="rId6"/>
                </a:rPr>
                <a:t>국립수산과학원_수산물성분표검색 발췌(장어 아르기닌 함유량 관련)</a:t>
              </a:r>
              <a:endParaRPr lang="en-US" altLang="ko-KR" sz="800" b="1">
                <a:solidFill>
                  <a:schemeClr val="accent1"/>
                </a:solidFill>
                <a:latin typeface="Arial"/>
              </a:endParaRPr>
            </a:p>
          </p:txBody>
        </p:sp>
      </p:grpSp>
      <p:sp>
        <p:nvSpPr>
          <p:cNvPr id="54" name="직사각형 53"/>
          <p:cNvSpPr/>
          <p:nvPr/>
        </p:nvSpPr>
        <p:spPr>
          <a:xfrm>
            <a:off x="504494" y="3026780"/>
            <a:ext cx="2354965" cy="581145"/>
          </a:xfrm>
          <a:prstGeom prst="rect">
            <a:avLst/>
          </a:pr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55" name="설명선 1 54"/>
          <p:cNvSpPr/>
          <p:nvPr/>
        </p:nvSpPr>
        <p:spPr>
          <a:xfrm flipH="1">
            <a:off x="4046312" y="2829166"/>
            <a:ext cx="2049687" cy="880158"/>
          </a:xfrm>
          <a:prstGeom prst="borderCallout1">
            <a:avLst>
              <a:gd name="adj1" fmla="val 16701"/>
              <a:gd name="adj2" fmla="val 883"/>
              <a:gd name="adj3" fmla="val -44200"/>
              <a:gd name="adj4" fmla="val -52142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altLang="ko-KR" sz="1100"/>
              <a:t>20,000mg/1,074mg</a:t>
            </a:r>
            <a:br>
              <a:rPr lang="en-US" altLang="ko-KR" sz="1100"/>
            </a:br>
            <a:r>
              <a:rPr lang="en-US" altLang="ko-KR" sz="1100"/>
              <a:t>=</a:t>
            </a:r>
            <a:r>
              <a:rPr lang="ko-KR" altLang="en-US" sz="1100"/>
              <a:t> </a:t>
            </a:r>
            <a:r>
              <a:rPr lang="en-US" altLang="ko-KR" sz="1100"/>
              <a:t>18.6</a:t>
            </a:r>
            <a:r>
              <a:rPr lang="ko-KR" altLang="en-US" sz="1100"/>
              <a:t>배</a:t>
            </a:r>
            <a:r>
              <a:rPr lang="en-US" altLang="ko-KR" sz="1100"/>
              <a:t>(19</a:t>
            </a:r>
            <a:r>
              <a:rPr lang="ko-KR" altLang="en-US" sz="1100"/>
              <a:t>배</a:t>
            </a:r>
            <a:r>
              <a:rPr lang="en-US" altLang="ko-KR" sz="1100"/>
              <a:t>)</a:t>
            </a:r>
            <a:br>
              <a:rPr lang="en-US" altLang="ko-KR" sz="1100"/>
            </a:br>
            <a:endParaRPr lang="en-US" altLang="ko-KR" sz="1100"/>
          </a:p>
        </p:txBody>
      </p:sp>
      <p:cxnSp>
        <p:nvCxnSpPr>
          <p:cNvPr id="56" name="화살표 55"/>
          <p:cNvCxnSpPr/>
          <p:nvPr/>
        </p:nvCxnSpPr>
        <p:spPr>
          <a:xfrm rot="10800000">
            <a:off x="2992262" y="3326515"/>
            <a:ext cx="1053451" cy="0"/>
          </a:xfrm>
          <a:prstGeom prst="straightConnector1">
            <a:avLst/>
          </a:prstGeom>
          <a:ln w="38100">
            <a:solidFill>
              <a:schemeClr val="dk1">
                <a:alpha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>
          <a:xfrm>
            <a:off x="7014491" y="2060533"/>
            <a:ext cx="1011879" cy="556633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58" name="직사각형 57"/>
          <p:cNvSpPr/>
          <p:nvPr/>
        </p:nvSpPr>
        <p:spPr>
          <a:xfrm>
            <a:off x="6750926" y="3677854"/>
            <a:ext cx="1566499" cy="556633"/>
          </a:xfrm>
          <a:prstGeom prst="rect">
            <a:avLst/>
          </a:prstGeom>
          <a:noFill/>
          <a:ln w="127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ko-KR" altLang="en-US"/>
          </a:p>
        </p:txBody>
      </p:sp>
      <p:sp>
        <p:nvSpPr>
          <p:cNvPr id="59" name="설명선 1 58"/>
          <p:cNvSpPr/>
          <p:nvPr/>
        </p:nvSpPr>
        <p:spPr>
          <a:xfrm flipH="1">
            <a:off x="4046312" y="4006408"/>
            <a:ext cx="2049687" cy="880158"/>
          </a:xfrm>
          <a:prstGeom prst="borderCallout1">
            <a:avLst>
              <a:gd name="adj1" fmla="val 16701"/>
              <a:gd name="adj2" fmla="val 883"/>
              <a:gd name="adj3" fmla="val -9383"/>
              <a:gd name="adj4" fmla="val -31149"/>
            </a:avLst>
          </a:prstGeom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altLang="ko-KR" sz="1100"/>
              <a:t>500mg/14mg</a:t>
            </a:r>
            <a:br>
              <a:rPr lang="en-US" altLang="ko-KR" sz="1100"/>
            </a:br>
            <a:r>
              <a:rPr lang="en-US" altLang="ko-KR" sz="1100"/>
              <a:t>=</a:t>
            </a:r>
            <a:r>
              <a:rPr lang="ko-KR" altLang="en-US" sz="1100"/>
              <a:t> </a:t>
            </a:r>
            <a:r>
              <a:rPr lang="en-US" altLang="ko-KR" sz="1100"/>
              <a:t>35.7</a:t>
            </a:r>
            <a:r>
              <a:rPr lang="ko-KR" altLang="en-US" sz="1100"/>
              <a:t>배</a:t>
            </a:r>
            <a:r>
              <a:rPr lang="en-US" altLang="ko-KR" sz="1100"/>
              <a:t>(36</a:t>
            </a:r>
            <a:r>
              <a:rPr lang="ko-KR" altLang="en-US" sz="1100"/>
              <a:t>배</a:t>
            </a:r>
            <a:r>
              <a:rPr lang="en-US" altLang="ko-KR" sz="1100"/>
              <a:t>)</a:t>
            </a:r>
            <a:br>
              <a:rPr lang="en-US" altLang="ko-KR" sz="1100"/>
            </a:br>
            <a:endParaRPr lang="en-US" altLang="ko-KR" sz="1100"/>
          </a:p>
        </p:txBody>
      </p:sp>
      <p:cxnSp>
        <p:nvCxnSpPr>
          <p:cNvPr id="60" name="화살표 59"/>
          <p:cNvCxnSpPr/>
          <p:nvPr/>
        </p:nvCxnSpPr>
        <p:spPr>
          <a:xfrm rot="10800000">
            <a:off x="2944043" y="4280704"/>
            <a:ext cx="1103358" cy="0"/>
          </a:xfrm>
          <a:prstGeom prst="straightConnector1">
            <a:avLst/>
          </a:prstGeom>
          <a:ln w="38100">
            <a:solidFill>
              <a:schemeClr val="dk1">
                <a:alpha val="9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/>
          <p:cNvSpPr/>
          <p:nvPr/>
        </p:nvSpPr>
        <p:spPr>
          <a:xfrm>
            <a:off x="4061387" y="1011579"/>
            <a:ext cx="1941170" cy="1687974"/>
          </a:xfrm>
          <a:prstGeom prst="rect">
            <a:avLst/>
          </a:prstGeom>
          <a:solidFill>
            <a:schemeClr val="lt1"/>
          </a:solidFill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en-US" altLang="ko-KR" sz="1000">
                <a:solidFill>
                  <a:schemeClr val="tx1"/>
                </a:solidFill>
              </a:rPr>
              <a:t>Q2.</a:t>
            </a:r>
            <a:br>
              <a:rPr lang="en-US" altLang="ko-KR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하기와 같이 계산하여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각각 장어의 </a:t>
            </a:r>
            <a:r>
              <a:rPr lang="en-US" altLang="ko-KR" sz="1000">
                <a:solidFill>
                  <a:schemeClr val="tx1"/>
                </a:solidFill>
              </a:rPr>
              <a:t>19</a:t>
            </a:r>
            <a:r>
              <a:rPr lang="ko-KR" altLang="en-US" sz="1000">
                <a:solidFill>
                  <a:schemeClr val="tx1"/>
                </a:solidFill>
              </a:rPr>
              <a:t>배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굴의 </a:t>
            </a:r>
            <a:r>
              <a:rPr lang="en-US" altLang="ko-KR" sz="1000">
                <a:solidFill>
                  <a:schemeClr val="tx1"/>
                </a:solidFill>
              </a:rPr>
              <a:t>36</a:t>
            </a:r>
            <a:r>
              <a:rPr lang="ko-KR" altLang="en-US" sz="1000">
                <a:solidFill>
                  <a:schemeClr val="tx1"/>
                </a:solidFill>
              </a:rPr>
              <a:t>배 등과 같은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문구 사용 가능여부 </a:t>
            </a:r>
            <a:br>
              <a:rPr lang="ko-KR" altLang="en-US" sz="1000">
                <a:solidFill>
                  <a:schemeClr val="tx1"/>
                </a:solidFill>
              </a:rPr>
            </a:br>
            <a:r>
              <a:rPr lang="ko-KR" altLang="en-US" sz="1000">
                <a:solidFill>
                  <a:schemeClr val="tx1"/>
                </a:solidFill>
              </a:rPr>
              <a:t>문의</a:t>
            </a:r>
            <a:br>
              <a:rPr lang="ko-KR" altLang="en-US" sz="1000">
                <a:solidFill>
                  <a:schemeClr val="tx1"/>
                </a:solidFill>
              </a:rPr>
            </a:br>
            <a:endParaRPr lang="ko-KR" alt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52413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81</ep:Words>
  <ep:PresentationFormat>와이드스크린</ep:PresentationFormat>
  <ep:Paragraphs>16</ep:Paragraphs>
  <ep:Slides>2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Office 테마</vt:lpstr>
      <vt:lpstr>슬라이드 1</vt:lpstr>
      <vt:lpstr>슬라이드 2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2023-07-21T00:08:51.000</dcterms:created>
  <dc:creator>이 정주</dc:creator>
  <cp:lastModifiedBy>김진혁</cp:lastModifiedBy>
  <dcterms:modified xsi:type="dcterms:W3CDTF">2024-10-10T05:53:51.572</dcterms:modified>
  <cp:revision>320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