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80" r:id="rId3"/>
    <p:sldId id="291" r:id="rId4"/>
    <p:sldId id="282" r:id="rId5"/>
    <p:sldId id="290" r:id="rId6"/>
    <p:sldId id="289" r:id="rId7"/>
    <p:sldId id="283" r:id="rId8"/>
    <p:sldId id="278" r:id="rId9"/>
    <p:sldId id="284" r:id="rId10"/>
    <p:sldId id="285" r:id="rId11"/>
    <p:sldId id="286" r:id="rId12"/>
    <p:sldId id="287" r:id="rId13"/>
    <p:sldId id="281" r:id="rId14"/>
    <p:sldId id="279" r:id="rId15"/>
    <p:sldId id="260" r:id="rId1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C000"/>
    <a:srgbClr val="5B9BD5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1" autoAdjust="0"/>
    <p:restoredTop sz="94660"/>
  </p:normalViewPr>
  <p:slideViewPr>
    <p:cSldViewPr snapToGrid="0" showGuides="1">
      <p:cViewPr>
        <p:scale>
          <a:sx n="88" d="100"/>
          <a:sy n="88" d="100"/>
        </p:scale>
        <p:origin x="377" y="-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E124-8736-4D71-8BAE-69389E11B84C}" type="datetimeFigureOut">
              <a:rPr lang="ko-KR" altLang="en-US" smtClean="0"/>
              <a:t>2024-05-31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F320-C708-499A-92B6-3D84A5BD9B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9769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E124-8736-4D71-8BAE-69389E11B84C}" type="datetimeFigureOut">
              <a:rPr lang="ko-KR" altLang="en-US" smtClean="0"/>
              <a:t>2024-05-31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F320-C708-499A-92B6-3D84A5BD9B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7140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E124-8736-4D71-8BAE-69389E11B84C}" type="datetimeFigureOut">
              <a:rPr lang="ko-KR" altLang="en-US" smtClean="0"/>
              <a:t>2024-05-31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F320-C708-499A-92B6-3D84A5BD9B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5082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E124-8736-4D71-8BAE-69389E11B84C}" type="datetimeFigureOut">
              <a:rPr lang="ko-KR" altLang="en-US" smtClean="0"/>
              <a:t>2024-05-31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F320-C708-499A-92B6-3D84A5BD9B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268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E124-8736-4D71-8BAE-69389E11B84C}" type="datetimeFigureOut">
              <a:rPr lang="ko-KR" altLang="en-US" smtClean="0"/>
              <a:t>2024-05-31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F320-C708-499A-92B6-3D84A5BD9B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1720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E124-8736-4D71-8BAE-69389E11B84C}" type="datetimeFigureOut">
              <a:rPr lang="ko-KR" altLang="en-US" smtClean="0"/>
              <a:t>2024-05-31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F320-C708-499A-92B6-3D84A5BD9B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9238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E124-8736-4D71-8BAE-69389E11B84C}" type="datetimeFigureOut">
              <a:rPr lang="ko-KR" altLang="en-US" smtClean="0"/>
              <a:t>2024-05-31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F320-C708-499A-92B6-3D84A5BD9B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3991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E124-8736-4D71-8BAE-69389E11B84C}" type="datetimeFigureOut">
              <a:rPr lang="ko-KR" altLang="en-US" smtClean="0"/>
              <a:t>2024-05-31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F320-C708-499A-92B6-3D84A5BD9B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139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E124-8736-4D71-8BAE-69389E11B84C}" type="datetimeFigureOut">
              <a:rPr lang="ko-KR" altLang="en-US" smtClean="0"/>
              <a:t>2024-05-31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F320-C708-499A-92B6-3D84A5BD9B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0151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E124-8736-4D71-8BAE-69389E11B84C}" type="datetimeFigureOut">
              <a:rPr lang="ko-KR" altLang="en-US" smtClean="0"/>
              <a:t>2024-05-31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F320-C708-499A-92B6-3D84A5BD9B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346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4E124-8736-4D71-8BAE-69389E11B84C}" type="datetimeFigureOut">
              <a:rPr lang="ko-KR" altLang="en-US" smtClean="0"/>
              <a:t>2024-05-31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F320-C708-499A-92B6-3D84A5BD9B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6911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4E124-8736-4D71-8BAE-69389E11B84C}" type="datetimeFigureOut">
              <a:rPr lang="ko-KR" altLang="en-US" smtClean="0"/>
              <a:t>2024-05-31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0F320-C708-499A-92B6-3D84A5BD9B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5746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B25C828-B8A0-43A3-AB78-613B0F4E16B0}"/>
              </a:ext>
            </a:extLst>
          </p:cNvPr>
          <p:cNvSpPr txBox="1"/>
          <p:nvPr/>
        </p:nvSpPr>
        <p:spPr>
          <a:xfrm>
            <a:off x="385011" y="269507"/>
            <a:ext cx="3039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Rix모던고딕 L" panose="02020603020101020101" pitchFamily="18" charset="-127"/>
                <a:ea typeface="Rix모던고딕 L" panose="02020603020101020101" pitchFamily="18" charset="-127"/>
              </a:rPr>
              <a:t>사업계획 </a:t>
            </a:r>
            <a:r>
              <a:rPr lang="ko-KR" altLang="en-US" dirty="0" err="1">
                <a:latin typeface="Rix모던고딕 L" panose="02020603020101020101" pitchFamily="18" charset="-127"/>
                <a:ea typeface="Rix모던고딕 L" panose="02020603020101020101" pitchFamily="18" charset="-127"/>
              </a:rPr>
              <a:t>심의필증</a:t>
            </a:r>
            <a:endParaRPr lang="en-US" altLang="ko-KR" dirty="0"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233" y="0"/>
            <a:ext cx="4849604" cy="6858000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3460376" y="1398494"/>
            <a:ext cx="3729317" cy="24204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3460376" y="1640541"/>
            <a:ext cx="1855695" cy="24204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469339" y="2321859"/>
            <a:ext cx="1855695" cy="24204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95" r="33538"/>
          <a:stretch/>
        </p:blipFill>
        <p:spPr>
          <a:xfrm>
            <a:off x="8422751" y="761314"/>
            <a:ext cx="2657302" cy="5514667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8570257" y="5065059"/>
            <a:ext cx="2348755" cy="2868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95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785" y="0"/>
            <a:ext cx="7659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B25C828-B8A0-43A3-AB78-613B0F4E16B0}"/>
              </a:ext>
            </a:extLst>
          </p:cNvPr>
          <p:cNvSpPr txBox="1"/>
          <p:nvPr/>
        </p:nvSpPr>
        <p:spPr>
          <a:xfrm>
            <a:off x="385010" y="269507"/>
            <a:ext cx="5612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양산 </a:t>
            </a:r>
            <a:r>
              <a:rPr lang="en-US" altLang="ko-KR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1</a:t>
            </a: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중학교 신설 확정</a:t>
            </a:r>
            <a:endParaRPr lang="en-US" altLang="ko-KR" dirty="0">
              <a:solidFill>
                <a:srgbClr val="FF0000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907100" y="2797791"/>
            <a:ext cx="7192370" cy="30025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5588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B25C828-B8A0-43A3-AB78-613B0F4E16B0}"/>
              </a:ext>
            </a:extLst>
          </p:cNvPr>
          <p:cNvSpPr txBox="1"/>
          <p:nvPr/>
        </p:nvSpPr>
        <p:spPr>
          <a:xfrm>
            <a:off x="385010" y="269507"/>
            <a:ext cx="5612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양산 </a:t>
            </a:r>
            <a:r>
              <a:rPr lang="en-US" altLang="ko-KR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1</a:t>
            </a: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중학교 신설 확정</a:t>
            </a:r>
            <a:endParaRPr lang="en-US" altLang="ko-KR" dirty="0">
              <a:solidFill>
                <a:srgbClr val="FF0000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552" y="95535"/>
            <a:ext cx="7120975" cy="6187927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3988986" y="1883391"/>
            <a:ext cx="7192370" cy="30025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3994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B25C828-B8A0-43A3-AB78-613B0F4E16B0}"/>
              </a:ext>
            </a:extLst>
          </p:cNvPr>
          <p:cNvSpPr txBox="1"/>
          <p:nvPr/>
        </p:nvSpPr>
        <p:spPr>
          <a:xfrm>
            <a:off x="385010" y="269507"/>
            <a:ext cx="5612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양산 </a:t>
            </a:r>
            <a:r>
              <a:rPr lang="en-US" altLang="ko-KR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1</a:t>
            </a: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중학교 신설 확정</a:t>
            </a:r>
            <a:endParaRPr lang="en-US" altLang="ko-KR" dirty="0">
              <a:solidFill>
                <a:srgbClr val="FF0000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153" y="440141"/>
            <a:ext cx="9146710" cy="5977718"/>
          </a:xfrm>
          <a:prstGeom prst="rect">
            <a:avLst/>
          </a:prstGeom>
        </p:spPr>
      </p:pic>
      <p:sp>
        <p:nvSpPr>
          <p:cNvPr id="5" name="자유형 4"/>
          <p:cNvSpPr/>
          <p:nvPr/>
        </p:nvSpPr>
        <p:spPr>
          <a:xfrm>
            <a:off x="6114197" y="2756848"/>
            <a:ext cx="2456597" cy="3057098"/>
          </a:xfrm>
          <a:custGeom>
            <a:avLst/>
            <a:gdLst>
              <a:gd name="connsiteX0" fmla="*/ 1364776 w 2456597"/>
              <a:gd name="connsiteY0" fmla="*/ 68239 h 3057098"/>
              <a:gd name="connsiteX1" fmla="*/ 0 w 2456597"/>
              <a:gd name="connsiteY1" fmla="*/ 2115403 h 3057098"/>
              <a:gd name="connsiteX2" fmla="*/ 1050878 w 2456597"/>
              <a:gd name="connsiteY2" fmla="*/ 3057098 h 3057098"/>
              <a:gd name="connsiteX3" fmla="*/ 2456597 w 2456597"/>
              <a:gd name="connsiteY3" fmla="*/ 709683 h 3057098"/>
              <a:gd name="connsiteX4" fmla="*/ 1405719 w 2456597"/>
              <a:gd name="connsiteY4" fmla="*/ 0 h 3057098"/>
              <a:gd name="connsiteX5" fmla="*/ 1405719 w 2456597"/>
              <a:gd name="connsiteY5" fmla="*/ 0 h 3057098"/>
              <a:gd name="connsiteX6" fmla="*/ 1282890 w 2456597"/>
              <a:gd name="connsiteY6" fmla="*/ 177421 h 3057098"/>
              <a:gd name="connsiteX7" fmla="*/ 1282890 w 2456597"/>
              <a:gd name="connsiteY7" fmla="*/ 177421 h 305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56597" h="3057098">
                <a:moveTo>
                  <a:pt x="1364776" y="68239"/>
                </a:moveTo>
                <a:lnTo>
                  <a:pt x="0" y="2115403"/>
                </a:lnTo>
                <a:lnTo>
                  <a:pt x="1050878" y="3057098"/>
                </a:lnTo>
                <a:lnTo>
                  <a:pt x="2456597" y="709683"/>
                </a:lnTo>
                <a:lnTo>
                  <a:pt x="1405719" y="0"/>
                </a:lnTo>
                <a:lnTo>
                  <a:pt x="1405719" y="0"/>
                </a:lnTo>
                <a:lnTo>
                  <a:pt x="1282890" y="177421"/>
                </a:lnTo>
                <a:lnTo>
                  <a:pt x="1282890" y="177421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rgbClr val="FF0000"/>
                </a:solidFill>
              </a:rPr>
              <a:t>현장</a:t>
            </a:r>
          </a:p>
        </p:txBody>
      </p:sp>
      <p:sp>
        <p:nvSpPr>
          <p:cNvPr id="13" name="자유형 12"/>
          <p:cNvSpPr/>
          <p:nvPr/>
        </p:nvSpPr>
        <p:spPr>
          <a:xfrm>
            <a:off x="5977719" y="1937982"/>
            <a:ext cx="1132765" cy="1187355"/>
          </a:xfrm>
          <a:custGeom>
            <a:avLst/>
            <a:gdLst>
              <a:gd name="connsiteX0" fmla="*/ 545911 w 1132765"/>
              <a:gd name="connsiteY0" fmla="*/ 1160060 h 1187355"/>
              <a:gd name="connsiteX1" fmla="*/ 491320 w 1132765"/>
              <a:gd name="connsiteY1" fmla="*/ 1119117 h 1187355"/>
              <a:gd name="connsiteX2" fmla="*/ 0 w 1132765"/>
              <a:gd name="connsiteY2" fmla="*/ 723331 h 1187355"/>
              <a:gd name="connsiteX3" fmla="*/ 668741 w 1132765"/>
              <a:gd name="connsiteY3" fmla="*/ 0 h 1187355"/>
              <a:gd name="connsiteX4" fmla="*/ 1132765 w 1132765"/>
              <a:gd name="connsiteY4" fmla="*/ 573206 h 1187355"/>
              <a:gd name="connsiteX5" fmla="*/ 641445 w 1132765"/>
              <a:gd name="connsiteY5" fmla="*/ 1187355 h 118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2765" h="1187355">
                <a:moveTo>
                  <a:pt x="545911" y="1160060"/>
                </a:moveTo>
                <a:lnTo>
                  <a:pt x="491320" y="1119117"/>
                </a:lnTo>
                <a:lnTo>
                  <a:pt x="0" y="723331"/>
                </a:lnTo>
                <a:lnTo>
                  <a:pt x="668741" y="0"/>
                </a:lnTo>
                <a:lnTo>
                  <a:pt x="1132765" y="573206"/>
                </a:lnTo>
                <a:lnTo>
                  <a:pt x="641445" y="118735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rgbClr val="FF0000"/>
                </a:solidFill>
              </a:rPr>
              <a:t>양산</a:t>
            </a:r>
            <a:r>
              <a:rPr lang="en-US" altLang="ko-KR" dirty="0">
                <a:solidFill>
                  <a:srgbClr val="FF0000"/>
                </a:solidFill>
              </a:rPr>
              <a:t>1</a:t>
            </a:r>
            <a:r>
              <a:rPr lang="ko-KR" altLang="en-US" dirty="0">
                <a:solidFill>
                  <a:srgbClr val="FF0000"/>
                </a:solidFill>
              </a:rPr>
              <a:t>중</a:t>
            </a:r>
          </a:p>
        </p:txBody>
      </p:sp>
    </p:spTree>
    <p:extLst>
      <p:ext uri="{BB962C8B-B14F-4D97-AF65-F5344CB8AC3E}">
        <p14:creationId xmlns:p14="http://schemas.microsoft.com/office/powerpoint/2010/main" val="2381965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B25C828-B8A0-43A3-AB78-613B0F4E16B0}"/>
              </a:ext>
            </a:extLst>
          </p:cNvPr>
          <p:cNvSpPr txBox="1"/>
          <p:nvPr/>
        </p:nvSpPr>
        <p:spPr>
          <a:xfrm>
            <a:off x="385011" y="269507"/>
            <a:ext cx="3039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038386">
              <a:defRPr/>
            </a:pP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한걸음 </a:t>
            </a:r>
            <a:r>
              <a:rPr lang="ko-KR" altLang="en-US" spc="-150" dirty="0" err="1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숲세권</a:t>
            </a:r>
            <a:endParaRPr lang="ko-KR" altLang="en-US" spc="-150" dirty="0">
              <a:ln w="19050">
                <a:solidFill>
                  <a:prstClr val="black">
                    <a:alpha val="5000"/>
                  </a:prstClr>
                </a:solidFill>
              </a:ln>
              <a:latin typeface="Rix모던고딕 L" panose="02020603020101020101" pitchFamily="18" charset="-127"/>
              <a:ea typeface="Rix모던고딕 L" panose="02020603020101020101" pitchFamily="18" charset="-127"/>
              <a:cs typeface="JBold" panose="0202060302010102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5" t="11569" r="24044" b="3377"/>
          <a:stretch/>
        </p:blipFill>
        <p:spPr>
          <a:xfrm>
            <a:off x="976682" y="977152"/>
            <a:ext cx="8929318" cy="5572260"/>
          </a:xfrm>
          <a:prstGeom prst="rect">
            <a:avLst/>
          </a:prstGeom>
        </p:spPr>
      </p:pic>
      <p:sp>
        <p:nvSpPr>
          <p:cNvPr id="4" name="타원 3"/>
          <p:cNvSpPr/>
          <p:nvPr/>
        </p:nvSpPr>
        <p:spPr>
          <a:xfrm>
            <a:off x="2805770" y="977152"/>
            <a:ext cx="1237129" cy="108473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타원 4"/>
          <p:cNvSpPr/>
          <p:nvPr/>
        </p:nvSpPr>
        <p:spPr>
          <a:xfrm>
            <a:off x="591671" y="5381411"/>
            <a:ext cx="1237129" cy="108473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72761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B25C828-B8A0-43A3-AB78-613B0F4E16B0}"/>
              </a:ext>
            </a:extLst>
          </p:cNvPr>
          <p:cNvSpPr txBox="1"/>
          <p:nvPr/>
        </p:nvSpPr>
        <p:spPr>
          <a:xfrm>
            <a:off x="385011" y="269507"/>
            <a:ext cx="3039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038386">
              <a:defRPr/>
            </a:pP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한걸음 </a:t>
            </a:r>
            <a:r>
              <a:rPr lang="ko-KR" altLang="en-US" spc="-150" dirty="0" err="1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숲세권에</a:t>
            </a:r>
            <a:endParaRPr lang="ko-KR" altLang="en-US" spc="-150" dirty="0">
              <a:ln w="19050">
                <a:solidFill>
                  <a:prstClr val="black">
                    <a:alpha val="5000"/>
                  </a:prstClr>
                </a:solidFill>
              </a:ln>
              <a:latin typeface="Rix모던고딕 L" panose="02020603020101020101" pitchFamily="18" charset="-127"/>
              <a:ea typeface="Rix모던고딕 L" panose="02020603020101020101" pitchFamily="18" charset="-127"/>
              <a:cs typeface="JBold" panose="0202060302010102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4" t="6863" r="1985" b="5294"/>
          <a:stretch/>
        </p:blipFill>
        <p:spPr>
          <a:xfrm>
            <a:off x="291352" y="1169893"/>
            <a:ext cx="11609295" cy="4518213"/>
          </a:xfrm>
          <a:prstGeom prst="rect">
            <a:avLst/>
          </a:prstGeom>
        </p:spPr>
      </p:pic>
      <p:sp>
        <p:nvSpPr>
          <p:cNvPr id="8" name="자유형 7"/>
          <p:cNvSpPr/>
          <p:nvPr/>
        </p:nvSpPr>
        <p:spPr>
          <a:xfrm>
            <a:off x="5790939" y="2926975"/>
            <a:ext cx="439531" cy="502024"/>
          </a:xfrm>
          <a:custGeom>
            <a:avLst/>
            <a:gdLst>
              <a:gd name="connsiteX0" fmla="*/ 439531 w 439531"/>
              <a:gd name="connsiteY0" fmla="*/ 89648 h 502024"/>
              <a:gd name="connsiteX1" fmla="*/ 439531 w 439531"/>
              <a:gd name="connsiteY1" fmla="*/ 89648 h 502024"/>
              <a:gd name="connsiteX2" fmla="*/ 403673 w 439531"/>
              <a:gd name="connsiteY2" fmla="*/ 206189 h 502024"/>
              <a:gd name="connsiteX3" fmla="*/ 322990 w 439531"/>
              <a:gd name="connsiteY3" fmla="*/ 349624 h 502024"/>
              <a:gd name="connsiteX4" fmla="*/ 305061 w 439531"/>
              <a:gd name="connsiteY4" fmla="*/ 376518 h 502024"/>
              <a:gd name="connsiteX5" fmla="*/ 188520 w 439531"/>
              <a:gd name="connsiteY5" fmla="*/ 502024 h 502024"/>
              <a:gd name="connsiteX6" fmla="*/ 134731 w 439531"/>
              <a:gd name="connsiteY6" fmla="*/ 493059 h 502024"/>
              <a:gd name="connsiteX7" fmla="*/ 107837 w 439531"/>
              <a:gd name="connsiteY7" fmla="*/ 466165 h 502024"/>
              <a:gd name="connsiteX8" fmla="*/ 80943 w 439531"/>
              <a:gd name="connsiteY8" fmla="*/ 457200 h 502024"/>
              <a:gd name="connsiteX9" fmla="*/ 63014 w 439531"/>
              <a:gd name="connsiteY9" fmla="*/ 430306 h 502024"/>
              <a:gd name="connsiteX10" fmla="*/ 18190 w 439531"/>
              <a:gd name="connsiteY10" fmla="*/ 394448 h 502024"/>
              <a:gd name="connsiteX11" fmla="*/ 261 w 439531"/>
              <a:gd name="connsiteY11" fmla="*/ 367553 h 502024"/>
              <a:gd name="connsiteX12" fmla="*/ 54049 w 439531"/>
              <a:gd name="connsiteY12" fmla="*/ 259977 h 502024"/>
              <a:gd name="connsiteX13" fmla="*/ 80943 w 439531"/>
              <a:gd name="connsiteY13" fmla="*/ 215153 h 502024"/>
              <a:gd name="connsiteX14" fmla="*/ 89908 w 439531"/>
              <a:gd name="connsiteY14" fmla="*/ 188259 h 502024"/>
              <a:gd name="connsiteX15" fmla="*/ 125767 w 439531"/>
              <a:gd name="connsiteY15" fmla="*/ 134471 h 502024"/>
              <a:gd name="connsiteX16" fmla="*/ 143696 w 439531"/>
              <a:gd name="connsiteY16" fmla="*/ 107577 h 502024"/>
              <a:gd name="connsiteX17" fmla="*/ 152661 w 439531"/>
              <a:gd name="connsiteY17" fmla="*/ 80683 h 502024"/>
              <a:gd name="connsiteX18" fmla="*/ 170590 w 439531"/>
              <a:gd name="connsiteY18" fmla="*/ 62753 h 502024"/>
              <a:gd name="connsiteX19" fmla="*/ 233343 w 439531"/>
              <a:gd name="connsiteY19" fmla="*/ 0 h 502024"/>
              <a:gd name="connsiteX20" fmla="*/ 314026 w 439531"/>
              <a:gd name="connsiteY20" fmla="*/ 8965 h 502024"/>
              <a:gd name="connsiteX21" fmla="*/ 331955 w 439531"/>
              <a:gd name="connsiteY21" fmla="*/ 26895 h 502024"/>
              <a:gd name="connsiteX22" fmla="*/ 367814 w 439531"/>
              <a:gd name="connsiteY22" fmla="*/ 80683 h 502024"/>
              <a:gd name="connsiteX23" fmla="*/ 394708 w 439531"/>
              <a:gd name="connsiteY23" fmla="*/ 98612 h 502024"/>
              <a:gd name="connsiteX24" fmla="*/ 439531 w 439531"/>
              <a:gd name="connsiteY24" fmla="*/ 89648 h 50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39531" h="502024">
                <a:moveTo>
                  <a:pt x="439531" y="89648"/>
                </a:moveTo>
                <a:lnTo>
                  <a:pt x="439531" y="89648"/>
                </a:lnTo>
                <a:cubicBezTo>
                  <a:pt x="427578" y="128495"/>
                  <a:pt x="423599" y="170765"/>
                  <a:pt x="403673" y="206189"/>
                </a:cubicBezTo>
                <a:cubicBezTo>
                  <a:pt x="376779" y="254001"/>
                  <a:pt x="350475" y="302150"/>
                  <a:pt x="322990" y="349624"/>
                </a:cubicBezTo>
                <a:cubicBezTo>
                  <a:pt x="317592" y="358948"/>
                  <a:pt x="311525" y="367899"/>
                  <a:pt x="305061" y="376518"/>
                </a:cubicBezTo>
                <a:cubicBezTo>
                  <a:pt x="212833" y="499489"/>
                  <a:pt x="261296" y="477764"/>
                  <a:pt x="188520" y="502024"/>
                </a:cubicBezTo>
                <a:cubicBezTo>
                  <a:pt x="170590" y="499036"/>
                  <a:pt x="151341" y="500441"/>
                  <a:pt x="134731" y="493059"/>
                </a:cubicBezTo>
                <a:cubicBezTo>
                  <a:pt x="123146" y="487910"/>
                  <a:pt x="118386" y="473198"/>
                  <a:pt x="107837" y="466165"/>
                </a:cubicBezTo>
                <a:cubicBezTo>
                  <a:pt x="99974" y="460923"/>
                  <a:pt x="89908" y="460188"/>
                  <a:pt x="80943" y="457200"/>
                </a:cubicBezTo>
                <a:cubicBezTo>
                  <a:pt x="74967" y="448235"/>
                  <a:pt x="69745" y="438719"/>
                  <a:pt x="63014" y="430306"/>
                </a:cubicBezTo>
                <a:cubicBezTo>
                  <a:pt x="48416" y="412059"/>
                  <a:pt x="38157" y="407759"/>
                  <a:pt x="18190" y="394448"/>
                </a:cubicBezTo>
                <a:cubicBezTo>
                  <a:pt x="12214" y="385483"/>
                  <a:pt x="1785" y="378219"/>
                  <a:pt x="261" y="367553"/>
                </a:cubicBezTo>
                <a:cubicBezTo>
                  <a:pt x="-4165" y="336565"/>
                  <a:pt x="48983" y="268421"/>
                  <a:pt x="54049" y="259977"/>
                </a:cubicBezTo>
                <a:cubicBezTo>
                  <a:pt x="63014" y="245036"/>
                  <a:pt x="73151" y="230738"/>
                  <a:pt x="80943" y="215153"/>
                </a:cubicBezTo>
                <a:cubicBezTo>
                  <a:pt x="85169" y="206701"/>
                  <a:pt x="85319" y="196519"/>
                  <a:pt x="89908" y="188259"/>
                </a:cubicBezTo>
                <a:cubicBezTo>
                  <a:pt x="100373" y="169422"/>
                  <a:pt x="113814" y="152400"/>
                  <a:pt x="125767" y="134471"/>
                </a:cubicBezTo>
                <a:cubicBezTo>
                  <a:pt x="131743" y="125506"/>
                  <a:pt x="140289" y="117798"/>
                  <a:pt x="143696" y="107577"/>
                </a:cubicBezTo>
                <a:cubicBezTo>
                  <a:pt x="146684" y="98612"/>
                  <a:pt x="147799" y="88786"/>
                  <a:pt x="152661" y="80683"/>
                </a:cubicBezTo>
                <a:cubicBezTo>
                  <a:pt x="157009" y="73435"/>
                  <a:pt x="165519" y="69515"/>
                  <a:pt x="170590" y="62753"/>
                </a:cubicBezTo>
                <a:cubicBezTo>
                  <a:pt x="218540" y="-1181"/>
                  <a:pt x="183003" y="16781"/>
                  <a:pt x="233343" y="0"/>
                </a:cubicBezTo>
                <a:cubicBezTo>
                  <a:pt x="260237" y="2988"/>
                  <a:pt x="287920" y="1845"/>
                  <a:pt x="314026" y="8965"/>
                </a:cubicBezTo>
                <a:cubicBezTo>
                  <a:pt x="322180" y="11189"/>
                  <a:pt x="326884" y="20133"/>
                  <a:pt x="331955" y="26895"/>
                </a:cubicBezTo>
                <a:cubicBezTo>
                  <a:pt x="344884" y="44134"/>
                  <a:pt x="349885" y="68730"/>
                  <a:pt x="367814" y="80683"/>
                </a:cubicBezTo>
                <a:cubicBezTo>
                  <a:pt x="376779" y="86659"/>
                  <a:pt x="385071" y="93794"/>
                  <a:pt x="394708" y="98612"/>
                </a:cubicBezTo>
                <a:cubicBezTo>
                  <a:pt x="403160" y="102838"/>
                  <a:pt x="432060" y="91142"/>
                  <a:pt x="439531" y="89648"/>
                </a:cubicBezTo>
                <a:close/>
              </a:path>
            </a:pathLst>
          </a:custGeom>
          <a:solidFill>
            <a:srgbClr val="FF0000">
              <a:alpha val="45882"/>
            </a:srgb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/>
        </p:nvSpPr>
        <p:spPr>
          <a:xfrm>
            <a:off x="3612777" y="2548564"/>
            <a:ext cx="2617693" cy="271371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숲과 바로 </a:t>
            </a:r>
            <a:endParaRPr lang="en-US" altLang="ko-KR" dirty="0"/>
          </a:p>
          <a:p>
            <a:pPr algn="ctr"/>
            <a:r>
              <a:rPr lang="ko-KR" altLang="en-US" dirty="0"/>
              <a:t>맞닿은 입지</a:t>
            </a:r>
          </a:p>
        </p:txBody>
      </p:sp>
    </p:spTree>
    <p:extLst>
      <p:ext uri="{BB962C8B-B14F-4D97-AF65-F5344CB8AC3E}">
        <p14:creationId xmlns:p14="http://schemas.microsoft.com/office/powerpoint/2010/main" val="1155769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74" y="977153"/>
            <a:ext cx="4158615" cy="588084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B25C828-B8A0-43A3-AB78-613B0F4E16B0}"/>
              </a:ext>
            </a:extLst>
          </p:cNvPr>
          <p:cNvSpPr txBox="1"/>
          <p:nvPr/>
        </p:nvSpPr>
        <p:spPr>
          <a:xfrm>
            <a:off x="385010" y="269507"/>
            <a:ext cx="3783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038386">
              <a:defRPr/>
            </a:pPr>
            <a:r>
              <a:rPr lang="en-US" altLang="ko-KR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1,672</a:t>
            </a: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세대 대단지에 브랜드 프리미엄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2841812" y="3523130"/>
            <a:ext cx="1918448" cy="21515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96" r="684"/>
          <a:stretch/>
        </p:blipFill>
        <p:spPr>
          <a:xfrm>
            <a:off x="5760720" y="1057835"/>
            <a:ext cx="5265867" cy="5514667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5923062" y="5407674"/>
            <a:ext cx="2337017" cy="24253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8839017" y="2545975"/>
            <a:ext cx="1864842" cy="157778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285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B25C828-B8A0-43A3-AB78-613B0F4E16B0}"/>
              </a:ext>
            </a:extLst>
          </p:cNvPr>
          <p:cNvSpPr txBox="1"/>
          <p:nvPr/>
        </p:nvSpPr>
        <p:spPr>
          <a:xfrm>
            <a:off x="385011" y="269507"/>
            <a:ext cx="3039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038386">
              <a:defRPr/>
            </a:pPr>
            <a:r>
              <a:rPr lang="ko-KR" altLang="en-US" spc="-150" dirty="0" err="1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동탄</a:t>
            </a:r>
            <a:r>
              <a:rPr lang="en-US" altLang="ko-KR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·</a:t>
            </a:r>
            <a:r>
              <a:rPr lang="ko-KR" altLang="en-US" spc="-150" dirty="0" err="1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병점</a:t>
            </a: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  다 누린다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95" r="33538"/>
          <a:stretch/>
        </p:blipFill>
        <p:spPr>
          <a:xfrm>
            <a:off x="8548256" y="671666"/>
            <a:ext cx="2657302" cy="5514667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8785411" y="1727581"/>
            <a:ext cx="2337017" cy="24253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07" t="-2091" b="-1"/>
          <a:stretch/>
        </p:blipFill>
        <p:spPr>
          <a:xfrm>
            <a:off x="2542538" y="454173"/>
            <a:ext cx="5638222" cy="6069106"/>
          </a:xfrm>
          <a:prstGeom prst="rect">
            <a:avLst/>
          </a:prstGeom>
        </p:spPr>
      </p:pic>
      <p:sp>
        <p:nvSpPr>
          <p:cNvPr id="6" name="타원 5"/>
          <p:cNvSpPr/>
          <p:nvPr/>
        </p:nvSpPr>
        <p:spPr>
          <a:xfrm>
            <a:off x="3809817" y="2403996"/>
            <a:ext cx="1237129" cy="108473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rgbClr val="FF0000"/>
                </a:solidFill>
              </a:rPr>
              <a:t>병점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8" name="타원 7"/>
          <p:cNvSpPr/>
          <p:nvPr/>
        </p:nvSpPr>
        <p:spPr>
          <a:xfrm>
            <a:off x="5077096" y="2108159"/>
            <a:ext cx="2104527" cy="184527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rgbClr val="FF0000"/>
                </a:solidFill>
              </a:rPr>
              <a:t>동탄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638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B25C828-B8A0-43A3-AB78-613B0F4E16B0}"/>
              </a:ext>
            </a:extLst>
          </p:cNvPr>
          <p:cNvSpPr txBox="1"/>
          <p:nvPr/>
        </p:nvSpPr>
        <p:spPr>
          <a:xfrm>
            <a:off x="293287" y="230446"/>
            <a:ext cx="3039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038386">
              <a:defRPr/>
            </a:pPr>
            <a:r>
              <a:rPr lang="ko-KR" altLang="en-US" spc="-150" dirty="0" err="1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병점역</a:t>
            </a: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 직선거리 </a:t>
            </a:r>
            <a:r>
              <a:rPr lang="en-US" altLang="ko-KR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2km</a:t>
            </a:r>
            <a:endParaRPr lang="ko-KR" altLang="en-US" spc="-150" dirty="0">
              <a:ln w="19050">
                <a:solidFill>
                  <a:prstClr val="black">
                    <a:alpha val="5000"/>
                  </a:prstClr>
                </a:solidFill>
              </a:ln>
              <a:latin typeface="Rix모던고딕 L" panose="02020603020101020101" pitchFamily="18" charset="-127"/>
              <a:ea typeface="Rix모던고딕 L" panose="02020603020101020101" pitchFamily="18" charset="-127"/>
              <a:cs typeface="JBold" panose="02020603020101020101" pitchFamily="18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1EC153E-BAD5-9CB9-54AA-29BDF7D93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716" y="814727"/>
            <a:ext cx="8319360" cy="556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466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B25C828-B8A0-43A3-AB78-613B0F4E16B0}"/>
              </a:ext>
            </a:extLst>
          </p:cNvPr>
          <p:cNvSpPr txBox="1"/>
          <p:nvPr/>
        </p:nvSpPr>
        <p:spPr>
          <a:xfrm>
            <a:off x="351160" y="253596"/>
            <a:ext cx="3039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038386">
              <a:defRPr/>
            </a:pPr>
            <a:r>
              <a:rPr lang="ko-KR" altLang="en-US" spc="-150" dirty="0" err="1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병점역</a:t>
            </a: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 </a:t>
            </a:r>
            <a:r>
              <a:rPr lang="en-US" altLang="ko-KR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GTX </a:t>
            </a: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착공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57" y="1328206"/>
            <a:ext cx="11574685" cy="5147450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3646025" y="2928395"/>
            <a:ext cx="6018836" cy="16551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397459" y="1300711"/>
            <a:ext cx="2473063" cy="4933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3795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B25C828-B8A0-43A3-AB78-613B0F4E16B0}"/>
              </a:ext>
            </a:extLst>
          </p:cNvPr>
          <p:cNvSpPr txBox="1"/>
          <p:nvPr/>
        </p:nvSpPr>
        <p:spPr>
          <a:xfrm>
            <a:off x="351160" y="253596"/>
            <a:ext cx="3039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038386">
              <a:defRPr/>
            </a:pPr>
            <a:r>
              <a:rPr lang="ko-KR" altLang="en-US" spc="-150" dirty="0" err="1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병점역</a:t>
            </a: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 </a:t>
            </a:r>
            <a:r>
              <a:rPr lang="en-US" altLang="ko-KR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GTX-C </a:t>
            </a: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노선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51" y="1030147"/>
            <a:ext cx="7669502" cy="5526911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1379151" y="2631799"/>
            <a:ext cx="4489214" cy="52809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23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B25C828-B8A0-43A3-AB78-613B0F4E16B0}"/>
              </a:ext>
            </a:extLst>
          </p:cNvPr>
          <p:cNvSpPr txBox="1"/>
          <p:nvPr/>
        </p:nvSpPr>
        <p:spPr>
          <a:xfrm>
            <a:off x="351160" y="253596"/>
            <a:ext cx="3039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038386">
              <a:defRPr/>
            </a:pPr>
            <a:r>
              <a:rPr lang="ko-KR" altLang="en-US" spc="-150" dirty="0" err="1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병점역</a:t>
            </a: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 </a:t>
            </a:r>
            <a:r>
              <a:rPr lang="ko-KR" altLang="en-US" spc="-150" dirty="0" err="1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동탄</a:t>
            </a: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 </a:t>
            </a:r>
            <a:r>
              <a:rPr lang="ko-KR" altLang="en-US" spc="-150" dirty="0" err="1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트램</a:t>
            </a: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 예정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006" y="0"/>
            <a:ext cx="6830235" cy="685800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4035705" y="1504709"/>
            <a:ext cx="4298067" cy="47456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116728" y="5822066"/>
            <a:ext cx="4298067" cy="47456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8099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B25C828-B8A0-43A3-AB78-613B0F4E16B0}"/>
              </a:ext>
            </a:extLst>
          </p:cNvPr>
          <p:cNvSpPr txBox="1"/>
          <p:nvPr/>
        </p:nvSpPr>
        <p:spPr>
          <a:xfrm>
            <a:off x="385010" y="269507"/>
            <a:ext cx="5612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(</a:t>
            </a: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단지 바로 옆 중학교</a:t>
            </a:r>
            <a:r>
              <a:rPr lang="en-US" altLang="ko-KR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, </a:t>
            </a: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초등학교 예정</a:t>
            </a:r>
            <a:r>
              <a:rPr lang="en-US" altLang="ko-KR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solidFill>
                  <a:srgbClr val="FF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)</a:t>
            </a:r>
            <a:endParaRPr lang="en-US" altLang="ko-KR" dirty="0">
              <a:solidFill>
                <a:srgbClr val="FF0000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55" t="11569" r="24044" b="3377"/>
          <a:stretch/>
        </p:blipFill>
        <p:spPr>
          <a:xfrm>
            <a:off x="627058" y="878540"/>
            <a:ext cx="8929318" cy="5572260"/>
          </a:xfrm>
          <a:prstGeom prst="rect">
            <a:avLst/>
          </a:prstGeom>
        </p:spPr>
      </p:pic>
      <p:sp>
        <p:nvSpPr>
          <p:cNvPr id="4" name="타원 3"/>
          <p:cNvSpPr/>
          <p:nvPr/>
        </p:nvSpPr>
        <p:spPr>
          <a:xfrm>
            <a:off x="5997388" y="1156447"/>
            <a:ext cx="1237129" cy="108473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타원 5"/>
          <p:cNvSpPr/>
          <p:nvPr/>
        </p:nvSpPr>
        <p:spPr>
          <a:xfrm>
            <a:off x="5997388" y="2718893"/>
            <a:ext cx="1237129" cy="108473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8801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268" y="554846"/>
            <a:ext cx="9295442" cy="6085734"/>
          </a:xfrm>
          <a:prstGeom prst="rect">
            <a:avLst/>
          </a:prstGeom>
        </p:spPr>
      </p:pic>
      <p:sp>
        <p:nvSpPr>
          <p:cNvPr id="16" name="자유형 15"/>
          <p:cNvSpPr/>
          <p:nvPr/>
        </p:nvSpPr>
        <p:spPr>
          <a:xfrm>
            <a:off x="4862697" y="2742767"/>
            <a:ext cx="1391743" cy="1136176"/>
          </a:xfrm>
          <a:custGeom>
            <a:avLst/>
            <a:gdLst>
              <a:gd name="connsiteX0" fmla="*/ 545911 w 1132765"/>
              <a:gd name="connsiteY0" fmla="*/ 1160060 h 1187355"/>
              <a:gd name="connsiteX1" fmla="*/ 491320 w 1132765"/>
              <a:gd name="connsiteY1" fmla="*/ 1119117 h 1187355"/>
              <a:gd name="connsiteX2" fmla="*/ 0 w 1132765"/>
              <a:gd name="connsiteY2" fmla="*/ 723331 h 1187355"/>
              <a:gd name="connsiteX3" fmla="*/ 668741 w 1132765"/>
              <a:gd name="connsiteY3" fmla="*/ 0 h 1187355"/>
              <a:gd name="connsiteX4" fmla="*/ 1132765 w 1132765"/>
              <a:gd name="connsiteY4" fmla="*/ 573206 h 1187355"/>
              <a:gd name="connsiteX5" fmla="*/ 641445 w 1132765"/>
              <a:gd name="connsiteY5" fmla="*/ 1187355 h 118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2765" h="1187355">
                <a:moveTo>
                  <a:pt x="545911" y="1160060"/>
                </a:moveTo>
                <a:lnTo>
                  <a:pt x="491320" y="1119117"/>
                </a:lnTo>
                <a:lnTo>
                  <a:pt x="0" y="723331"/>
                </a:lnTo>
                <a:lnTo>
                  <a:pt x="668741" y="0"/>
                </a:lnTo>
                <a:lnTo>
                  <a:pt x="1132765" y="573206"/>
                </a:lnTo>
                <a:lnTo>
                  <a:pt x="641445" y="118735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rgbClr val="FF0000"/>
                </a:solidFill>
              </a:rPr>
              <a:t>초교 </a:t>
            </a:r>
            <a:endParaRPr lang="en-US" altLang="ko-KR" dirty="0">
              <a:solidFill>
                <a:srgbClr val="FF0000"/>
              </a:solidFill>
            </a:endParaRPr>
          </a:p>
          <a:p>
            <a:pPr algn="ctr"/>
            <a:r>
              <a:rPr lang="ko-KR" altLang="en-US" dirty="0">
                <a:solidFill>
                  <a:srgbClr val="FF0000"/>
                </a:solidFill>
              </a:rPr>
              <a:t>예정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8678487" y="4214553"/>
            <a:ext cx="1147157" cy="21613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07076" y="216131"/>
            <a:ext cx="3025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단지 학교 용지 </a:t>
            </a:r>
            <a:r>
              <a:rPr lang="en-US" altLang="ko-KR" dirty="0"/>
              <a:t>– </a:t>
            </a:r>
            <a:r>
              <a:rPr lang="ko-KR" altLang="en-US" dirty="0"/>
              <a:t>초교 예정</a:t>
            </a:r>
          </a:p>
        </p:txBody>
      </p:sp>
    </p:spTree>
    <p:extLst>
      <p:ext uri="{BB962C8B-B14F-4D97-AF65-F5344CB8AC3E}">
        <p14:creationId xmlns:p14="http://schemas.microsoft.com/office/powerpoint/2010/main" val="2729523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645993" y="988410"/>
            <a:ext cx="112002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dirty="0"/>
              <a:t>https://www.goe.go.kr/home/bbs/bbsDetail.do?menuId=100000000000263&amp;bbsMasterId=BBSMSTR_000000030130&amp;menuInit=13,1,1,0,0&amp;bbsId=1043973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25C828-B8A0-43A3-AB78-613B0F4E16B0}"/>
              </a:ext>
            </a:extLst>
          </p:cNvPr>
          <p:cNvSpPr txBox="1"/>
          <p:nvPr/>
        </p:nvSpPr>
        <p:spPr>
          <a:xfrm>
            <a:off x="385010" y="269507"/>
            <a:ext cx="5612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solidFill>
                  <a:srgbClr val="C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양산 </a:t>
            </a:r>
            <a:r>
              <a:rPr lang="en-US" altLang="ko-KR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solidFill>
                  <a:srgbClr val="C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1</a:t>
            </a: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solidFill>
                  <a:srgbClr val="C00000"/>
                </a:solidFill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중학교 </a:t>
            </a:r>
            <a:r>
              <a:rPr lang="ko-KR" altLang="en-US" spc="-150" dirty="0">
                <a:ln w="19050">
                  <a:solidFill>
                    <a:prstClr val="black">
                      <a:alpha val="5000"/>
                    </a:prstClr>
                  </a:solidFill>
                </a:ln>
                <a:latin typeface="Rix모던고딕 L" panose="02020603020101020101" pitchFamily="18" charset="-127"/>
                <a:ea typeface="Rix모던고딕 L" panose="02020603020101020101" pitchFamily="18" charset="-127"/>
                <a:cs typeface="JBold" panose="02020603020101020101" pitchFamily="18" charset="-127"/>
              </a:rPr>
              <a:t>신설 확정</a:t>
            </a:r>
            <a:endParaRPr lang="en-US" altLang="ko-KR" dirty="0">
              <a:solidFill>
                <a:srgbClr val="FF0000"/>
              </a:solidFill>
              <a:latin typeface="Rix모던고딕 L" panose="02020603020101020101" pitchFamily="18" charset="-127"/>
              <a:ea typeface="Rix모던고딕 L" panose="02020603020101020101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603" y="1770820"/>
            <a:ext cx="8282749" cy="4882463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2816348" y="4145729"/>
            <a:ext cx="7145932" cy="1531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182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111</Words>
  <Application>Microsoft Office PowerPoint</Application>
  <PresentationFormat>와이드스크린</PresentationFormat>
  <Paragraphs>24</Paragraphs>
  <Slides>15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19" baseType="lpstr">
      <vt:lpstr>Rix모던고딕 L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Licht</dc:creator>
  <cp:lastModifiedBy>민후 최</cp:lastModifiedBy>
  <cp:revision>114</cp:revision>
  <dcterms:created xsi:type="dcterms:W3CDTF">2020-04-17T04:38:06Z</dcterms:created>
  <dcterms:modified xsi:type="dcterms:W3CDTF">2024-05-31T13:25:24Z</dcterms:modified>
</cp:coreProperties>
</file>