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0" r:id="rId4"/>
    <p:sldId id="257" r:id="rId5"/>
    <p:sldId id="258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14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A73599-2821-A6C9-4276-A7ECC7D98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9EED495-B5AA-225A-FB75-75FB406C0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D503769-1AEA-AE2D-4C1A-7FD0C187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1E0D3F-648B-8E6F-8FC8-2CEA55214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9A95A76-E492-CF10-9B45-CF9B4CF6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109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E14A22-BF02-F48F-E263-5BC78500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576B46B-5D4A-3220-2BD9-6D3A050B2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738AF6-0FDD-799D-CB33-A87C77D6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B268CE-827A-C73D-A03D-8A0BEBFD8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678DEE-ECB7-C73D-6E72-869C5334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61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7CE0160-22DE-9E1F-2477-20305A801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2767182-284C-12FE-BBB7-200547416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9185038-CF63-A58D-0249-0B16AB106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709950-ED23-9D75-10DD-101348835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7C7E2AC-584C-8EB6-2680-790F66CA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496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4683E2-FCB3-0506-3E09-DDF3BCBB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89E73B3-C732-1ECF-A3CD-9EBD37E3A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91E9F73-8768-7E17-767A-010B9B7CA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C16C38-F92A-78BF-73F0-EFA5AE83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214D911-0E65-7952-14BE-ECEBCBC6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892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FEB51A-BED0-48B4-22A9-B14A1433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65808BD-E7A3-9937-9E10-DC6AA3878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95F3B07-ABEB-2DA4-5D2F-28A85F97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966BEC-DC5E-5819-F7D4-3878DD1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46F8F3-2DD9-7B9B-72EE-510A69EC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82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8B49AD-03B0-0FAE-2631-4406F2068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123B92-973B-3E80-600B-350EA9A7D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9E2B46-81DB-42DD-5822-EF1AFE130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603BC8F-89CC-407A-EA40-5C2EB7C9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1E794F9-A309-4B51-C80B-34792B0F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642F742-35C2-403D-47A6-E16A04F30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9552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894372-305F-AC93-0D38-4E711F7A5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C86511-1DFA-6726-22D0-08858D517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05B19F4-CDD5-5813-06D1-6D43E5132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BD84EAF-7AD2-5AB8-0865-FB003507F1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E6BE790-326D-1CF0-25DA-1345DB937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032A057-454A-FCA3-BC7B-E6D24299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DE1D7F4-8F73-4815-3708-BC9D6B02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6D37A94-2459-824F-1B77-00573ADCB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02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38D0C3-A27B-4C03-DBA5-604291E4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E8A75B5-E8AB-C7AC-7A00-4C7989672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3B63F82-2BDC-3B7C-A7CA-5CACD750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0E98496-315F-F1FC-7E81-4CD69A9E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310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0F7C620-7A41-354D-C85C-F776F096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3BDF3A3-645D-F447-FCE1-65C96497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3661FD3-0F7C-3148-74E9-2A8DBF022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308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B8C10D-92E6-5B36-ACA1-A78A8566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E1C19A5-8DC4-9474-EA04-63122CDCC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35D9F24-54E9-1CB1-DE7D-5D5C08A21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F01C7A4-0C22-AA77-695D-9B7451C8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6DE3EFB-6D1B-3DF7-6D5B-661C89A39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5A509F0-6C30-1820-9EEC-99B39D30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662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8020ED-3BBD-96E4-658F-2A31016A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6646926-4EC3-5D09-6588-ED38210EA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18E0C95-60AA-2715-041F-B67661E62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507DFF5-868D-8941-8881-F2355425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366E750-75C5-266D-5190-FD7CE6ABA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FDFB11B-EE3A-8F92-9B17-BA8CAEB0E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36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BC889DA-F75A-7DAE-BA7C-24BE6C830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5F63317-644D-F45E-4D4E-EE8F9FF43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59E253D-D713-F81F-B9B2-4DB59A07F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4F36-4707-4CD5-930F-D6180E0DF3B8}" type="datetimeFigureOut">
              <a:rPr lang="ko-KR" altLang="en-US" smtClean="0"/>
              <a:t>2024-01-04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24EFA9A-A871-F1A4-2CFE-C66210A7E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AC425B4-DC48-C298-FD61-29A28DAEF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EDFD-06FA-40C6-9AA3-E6C5B9112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858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blog.naver.com/bctutor/223206124767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asypeashenglish.tistory.com/58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525C21-D103-C07E-EEDE-56B03ABB9E8E}"/>
              </a:ext>
            </a:extLst>
          </p:cNvPr>
          <p:cNvSpPr txBox="1"/>
          <p:nvPr/>
        </p:nvSpPr>
        <p:spPr>
          <a:xfrm>
            <a:off x="294246" y="161609"/>
            <a:ext cx="10691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라메디텍</a:t>
            </a:r>
            <a:r>
              <a:rPr lang="ko-KR" altLang="en-US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ko-KR" altLang="en-US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퓨라셀미</a:t>
            </a:r>
            <a:r>
              <a:rPr lang="ko-KR" altLang="en-US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‘FX-1000’ </a:t>
            </a:r>
            <a:r>
              <a:rPr lang="ko-KR" altLang="en-US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제품 소개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국내 최초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&amp;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유일 레이저 홈 뷰티 디바이스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43797-0622-9941-A949-519DBA89F193}"/>
              </a:ext>
            </a:extLst>
          </p:cNvPr>
          <p:cNvSpPr txBox="1"/>
          <p:nvPr/>
        </p:nvSpPr>
        <p:spPr>
          <a:xfrm>
            <a:off x="294247" y="4974693"/>
            <a:ext cx="10981818" cy="1359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➔ Fractional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레이저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: Fractional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형태로 출력되는 레이저를 활용한 뷰티 미용기기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의료기기 이름인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‘</a:t>
            </a:r>
            <a:r>
              <a:rPr lang="ko-KR" altLang="en-US" sz="1400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프락셀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’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과 다름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➔ 200µm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이하 표피조직에만 침습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: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의료용 레이저와 달리 </a:t>
            </a:r>
            <a:r>
              <a:rPr lang="ko-KR" altLang="en-US" sz="1400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홈케어용으로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최소한의 침습</a:t>
            </a: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*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제품 소개서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</a:t>
            </a:r>
            <a:endParaRPr lang="ko-KR" altLang="en-US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9E9D6A3-A1E5-3B16-84B8-76F659F43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383" y="1289186"/>
            <a:ext cx="6343285" cy="342570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51BF061-C6A0-E7C4-BBAA-90C7C43B4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60" y="1347459"/>
            <a:ext cx="5040928" cy="3425701"/>
          </a:xfrm>
          <a:prstGeom prst="rect">
            <a:avLst/>
          </a:prstGeom>
        </p:spPr>
      </p:pic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B049EAFC-4F7F-7B75-B993-1881E9E4D0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991533"/>
              </p:ext>
            </p:extLst>
          </p:nvPr>
        </p:nvGraphicFramePr>
        <p:xfrm>
          <a:off x="1539728" y="5894495"/>
          <a:ext cx="217328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포장기 셸 개체" showAsIcon="1" r:id="rId4" imgW="2173680" imgH="439560" progId="Package">
                  <p:embed/>
                </p:oleObj>
              </mc:Choice>
              <mc:Fallback>
                <p:oleObj name="포장기 셸 개체" showAsIcon="1" r:id="rId4" imgW="217368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9728" y="5894495"/>
                        <a:ext cx="217328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486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F8C429-E95C-A32F-2E4D-A064E8DF29A0}"/>
              </a:ext>
            </a:extLst>
          </p:cNvPr>
          <p:cNvSpPr txBox="1"/>
          <p:nvPr/>
        </p:nvSpPr>
        <p:spPr>
          <a:xfrm>
            <a:off x="294247" y="863961"/>
            <a:ext cx="8983532" cy="325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①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KTL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한국산업기술시험원 공공기관 인증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레이저 안전성 검증 자료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‘IEC-60825-1’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43797-0622-9941-A949-519DBA89F193}"/>
              </a:ext>
            </a:extLst>
          </p:cNvPr>
          <p:cNvSpPr txBox="1"/>
          <p:nvPr/>
        </p:nvSpPr>
        <p:spPr>
          <a:xfrm>
            <a:off x="286818" y="4734200"/>
            <a:ext cx="7084366" cy="1618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➔ Skin care device :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피부 관리 목적 미용기기 명시</a:t>
            </a: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➔ Class 1 laser product :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레이저 안전성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1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등급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인체에 조사했을 때 위험도가 없다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)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인증</a:t>
            </a: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     IEC-60825-1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등급 관련 출처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hlinkClick r:id="rId2"/>
              </a:rPr>
              <a:t>https://blog.naver.com/bctutor/223206124767</a:t>
            </a: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인증서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endParaRPr lang="ko-KR" altLang="en-US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C62966BB-0590-4573-B23F-6F5E53A2B6F2}"/>
              </a:ext>
            </a:extLst>
          </p:cNvPr>
          <p:cNvGrpSpPr/>
          <p:nvPr/>
        </p:nvGrpSpPr>
        <p:grpSpPr>
          <a:xfrm>
            <a:off x="391690" y="1526684"/>
            <a:ext cx="6979494" cy="3152708"/>
            <a:chOff x="391690" y="1526684"/>
            <a:chExt cx="6979494" cy="3152708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717E5A1-955D-D292-ACD2-C6BA8DF3C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690" y="1526684"/>
              <a:ext cx="6979494" cy="3152708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1C170AF2-A050-46C9-7815-69BF52088434}"/>
                </a:ext>
              </a:extLst>
            </p:cNvPr>
            <p:cNvSpPr/>
            <p:nvPr/>
          </p:nvSpPr>
          <p:spPr>
            <a:xfrm>
              <a:off x="4366726" y="3791010"/>
              <a:ext cx="1007707" cy="3024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F3B5DC78-1324-7A86-330A-49ED472FC39C}"/>
                </a:ext>
              </a:extLst>
            </p:cNvPr>
            <p:cNvSpPr/>
            <p:nvPr/>
          </p:nvSpPr>
          <p:spPr>
            <a:xfrm>
              <a:off x="3377583" y="2800608"/>
              <a:ext cx="1007707" cy="3024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637BD1F4-D280-73C2-1783-BF95B8595253}"/>
              </a:ext>
            </a:extLst>
          </p:cNvPr>
          <p:cNvGrpSpPr/>
          <p:nvPr/>
        </p:nvGrpSpPr>
        <p:grpSpPr>
          <a:xfrm>
            <a:off x="7723949" y="1465283"/>
            <a:ext cx="3811936" cy="3152708"/>
            <a:chOff x="7721334" y="1363272"/>
            <a:chExt cx="3811936" cy="3152708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5CA08BBB-B3AA-5FFB-5AA5-63BCBF915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4263"/>
            <a:stretch/>
          </p:blipFill>
          <p:spPr>
            <a:xfrm>
              <a:off x="7721334" y="1363272"/>
              <a:ext cx="3811936" cy="3152708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A073469A-D2FC-3CEF-9784-02861F1DD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839" t="9787" r="40957" b="75910"/>
            <a:stretch/>
          </p:blipFill>
          <p:spPr>
            <a:xfrm>
              <a:off x="8117622" y="1650840"/>
              <a:ext cx="2864509" cy="6724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526CCFE2-764C-3C4F-C295-278162D51CEB}"/>
                </a:ext>
              </a:extLst>
            </p:cNvPr>
            <p:cNvSpPr/>
            <p:nvPr/>
          </p:nvSpPr>
          <p:spPr>
            <a:xfrm>
              <a:off x="8220269" y="1782146"/>
              <a:ext cx="2761862" cy="5411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endParaRPr>
            </a:p>
          </p:txBody>
        </p:sp>
      </p:grpSp>
      <p:graphicFrame>
        <p:nvGraphicFramePr>
          <p:cNvPr id="11" name="개체 10">
            <a:extLst>
              <a:ext uri="{FF2B5EF4-FFF2-40B4-BE49-F238E27FC236}">
                <a16:creationId xmlns:a16="http://schemas.microsoft.com/office/drawing/2014/main" id="{AED9FC71-6B30-65FA-927A-A480850D08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513562"/>
              </p:ext>
            </p:extLst>
          </p:nvPr>
        </p:nvGraphicFramePr>
        <p:xfrm>
          <a:off x="1276637" y="5994039"/>
          <a:ext cx="17224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포장기 셸 개체" showAsIcon="1" r:id="rId5" imgW="1722240" imgH="439560" progId="Package">
                  <p:embed/>
                </p:oleObj>
              </mc:Choice>
              <mc:Fallback>
                <p:oleObj name="포장기 셸 개체" showAsIcon="1" r:id="rId5" imgW="172224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6637" y="5994039"/>
                        <a:ext cx="172243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4B111B6-6B79-7F01-6004-2D66BCAE4A9B}"/>
              </a:ext>
            </a:extLst>
          </p:cNvPr>
          <p:cNvSpPr txBox="1"/>
          <p:nvPr/>
        </p:nvSpPr>
        <p:spPr>
          <a:xfrm>
            <a:off x="294246" y="161609"/>
            <a:ext cx="7141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라메디텍</a:t>
            </a:r>
            <a:r>
              <a:rPr lang="ko-KR" altLang="en-US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ko-KR" altLang="en-US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퓨라셀미</a:t>
            </a:r>
            <a:r>
              <a:rPr lang="ko-KR" altLang="en-US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‘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피부 홀로 빛나다 편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’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심의 증빙 자료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List</a:t>
            </a:r>
          </a:p>
        </p:txBody>
      </p:sp>
    </p:spTree>
    <p:extLst>
      <p:ext uri="{BB962C8B-B14F-4D97-AF65-F5344CB8AC3E}">
        <p14:creationId xmlns:p14="http://schemas.microsoft.com/office/powerpoint/2010/main" val="1978457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525C21-D103-C07E-EEDE-56B03ABB9E8E}"/>
              </a:ext>
            </a:extLst>
          </p:cNvPr>
          <p:cNvSpPr txBox="1"/>
          <p:nvPr/>
        </p:nvSpPr>
        <p:spPr>
          <a:xfrm>
            <a:off x="294246" y="161609"/>
            <a:ext cx="7141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라메디텍</a:t>
            </a:r>
            <a:r>
              <a:rPr lang="ko-KR" altLang="en-US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ko-KR" altLang="en-US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퓨라셀미</a:t>
            </a:r>
            <a:r>
              <a:rPr lang="ko-KR" altLang="en-US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‘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피부 홀로 빛나다 편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’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심의 증빙 자료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8C429-E95C-A32F-2E4D-A064E8DF29A0}"/>
              </a:ext>
            </a:extLst>
          </p:cNvPr>
          <p:cNvSpPr txBox="1"/>
          <p:nvPr/>
        </p:nvSpPr>
        <p:spPr>
          <a:xfrm>
            <a:off x="294246" y="863961"/>
            <a:ext cx="11808853" cy="35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②</a:t>
            </a:r>
            <a:r>
              <a:rPr lang="en-US" altLang="ko-KR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KTL </a:t>
            </a:r>
            <a:r>
              <a:rPr lang="ko-KR" altLang="en-US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한국산업기술시험원 공공기관 인증</a:t>
            </a:r>
            <a:r>
              <a:rPr lang="en-US" altLang="ko-KR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lang="ko-KR" altLang="en-US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레이저 안전성 검증 자료 </a:t>
            </a:r>
            <a:r>
              <a:rPr lang="en-US" altLang="ko-KR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‘IEC-60825-1_CB Test Certificate’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43797-0622-9941-A949-519DBA89F193}"/>
              </a:ext>
            </a:extLst>
          </p:cNvPr>
          <p:cNvSpPr txBox="1"/>
          <p:nvPr/>
        </p:nvSpPr>
        <p:spPr>
          <a:xfrm>
            <a:off x="286817" y="5144747"/>
            <a:ext cx="11581721" cy="136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➔ CB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인증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: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전기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전자 제품의 적합성 시험 및 인증을 위한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IECEE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국제 규약 기반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전기 전자 제품 및 부품의 안전에 대한 시험 성적서 및 인증서를 상호 인정하는 국제 시스템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 /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중복 시험 없이 한 번의 시험으로 여러 국가인증기관 인정 가능</a:t>
            </a: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CB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인증 관련 출처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hlinkClick r:id="rId2"/>
              </a:rPr>
              <a:t>https://easypeashenglish.tistory.com/58</a:t>
            </a: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인증서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endParaRPr lang="ko-KR" altLang="en-US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652BC8F-F7BB-ED35-D36E-77C614C9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04" y="1262050"/>
            <a:ext cx="2797863" cy="3907983"/>
          </a:xfrm>
          <a:prstGeom prst="rect">
            <a:avLst/>
          </a:prstGeom>
        </p:spPr>
      </p:pic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E8E5684D-9850-9CD7-AA88-1E29364FD8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604774"/>
              </p:ext>
            </p:extLst>
          </p:nvPr>
        </p:nvGraphicFramePr>
        <p:xfrm>
          <a:off x="1035120" y="6149634"/>
          <a:ext cx="21669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포장기 셸 개체" showAsIcon="1" r:id="rId4" imgW="2167200" imgH="439560" progId="Package">
                  <p:embed/>
                </p:oleObj>
              </mc:Choice>
              <mc:Fallback>
                <p:oleObj name="포장기 셸 개체" showAsIcon="1" r:id="rId4" imgW="216720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5120" y="6149634"/>
                        <a:ext cx="216693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168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F8C429-E95C-A32F-2E4D-A064E8DF29A0}"/>
              </a:ext>
            </a:extLst>
          </p:cNvPr>
          <p:cNvSpPr txBox="1"/>
          <p:nvPr/>
        </p:nvSpPr>
        <p:spPr>
          <a:xfrm>
            <a:off x="294247" y="863961"/>
            <a:ext cx="8983532" cy="36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②</a:t>
            </a:r>
            <a:r>
              <a:rPr lang="en-US" altLang="ko-KR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KC </a:t>
            </a:r>
            <a:r>
              <a:rPr lang="ko-KR" altLang="en-US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인증</a:t>
            </a:r>
            <a:r>
              <a:rPr lang="en-US" altLang="ko-KR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: </a:t>
            </a:r>
            <a:r>
              <a:rPr lang="ko-KR" altLang="en-US" sz="1600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방송통신기자재등의</a:t>
            </a:r>
            <a:r>
              <a:rPr lang="ko-KR" altLang="en-US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적합등록 </a:t>
            </a:r>
            <a:r>
              <a:rPr lang="ko-KR" altLang="en-US" sz="1600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필증</a:t>
            </a:r>
            <a:endParaRPr lang="en-US" altLang="ko-KR" sz="16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43797-0622-9941-A949-519DBA89F193}"/>
              </a:ext>
            </a:extLst>
          </p:cNvPr>
          <p:cNvSpPr txBox="1"/>
          <p:nvPr/>
        </p:nvSpPr>
        <p:spPr>
          <a:xfrm>
            <a:off x="476353" y="5913820"/>
            <a:ext cx="10075109" cy="36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➔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사람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생명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안전 등 중대한 </a:t>
            </a:r>
            <a:r>
              <a:rPr lang="ko-KR" altLang="en-US" sz="1400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위해를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줄 우려가 있는 기자재 대상 인증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레이저 안전성에 대한 적합등록 인증</a:t>
            </a:r>
            <a:endParaRPr lang="en-US" altLang="ko-KR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51A0443-3648-FAC9-389F-C78DF6BC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77" y="1302223"/>
            <a:ext cx="3218811" cy="4561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B1EA4-5B64-3BCF-0A55-FF0C7E6B0AF1}"/>
              </a:ext>
            </a:extLst>
          </p:cNvPr>
          <p:cNvSpPr txBox="1"/>
          <p:nvPr/>
        </p:nvSpPr>
        <p:spPr>
          <a:xfrm>
            <a:off x="294246" y="161609"/>
            <a:ext cx="7122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라메디텍</a:t>
            </a:r>
            <a:r>
              <a:rPr lang="ko-KR" altLang="en-US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ko-KR" altLang="en-US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퓨라셀미</a:t>
            </a:r>
            <a:r>
              <a:rPr lang="ko-KR" altLang="en-US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‘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피부 홀로 빛나다 편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’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심의 증빙 자료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List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E327C-17FC-514B-33C5-3C38B09CD9BB}"/>
              </a:ext>
            </a:extLst>
          </p:cNvPr>
          <p:cNvSpPr txBox="1"/>
          <p:nvPr/>
        </p:nvSpPr>
        <p:spPr>
          <a:xfrm>
            <a:off x="512215" y="6361171"/>
            <a:ext cx="973005" cy="335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인증서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endParaRPr lang="ko-KR" altLang="en-US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9E7EBB50-3A18-FA19-A278-A199F38B9C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40084"/>
              </p:ext>
            </p:extLst>
          </p:nvPr>
        </p:nvGraphicFramePr>
        <p:xfrm>
          <a:off x="1256590" y="6333494"/>
          <a:ext cx="21161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포장기 셸 개체" showAsIcon="1" r:id="rId3" imgW="2115720" imgH="439560" progId="Package">
                  <p:embed/>
                </p:oleObj>
              </mc:Choice>
              <mc:Fallback>
                <p:oleObj name="포장기 셸 개체" showAsIcon="1" r:id="rId3" imgW="211572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6590" y="6333494"/>
                        <a:ext cx="211613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4716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F8C429-E95C-A32F-2E4D-A064E8DF29A0}"/>
              </a:ext>
            </a:extLst>
          </p:cNvPr>
          <p:cNvSpPr txBox="1"/>
          <p:nvPr/>
        </p:nvSpPr>
        <p:spPr>
          <a:xfrm>
            <a:off x="294247" y="863961"/>
            <a:ext cx="8983532" cy="369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③</a:t>
            </a:r>
            <a:r>
              <a:rPr lang="en-US" altLang="ko-KR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ETL </a:t>
            </a:r>
            <a:r>
              <a:rPr lang="ko-KR" altLang="en-US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인증</a:t>
            </a:r>
            <a:r>
              <a:rPr lang="en-US" altLang="ko-KR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lang="ko-KR" altLang="en-US" sz="1600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방송통신기자재등</a:t>
            </a:r>
            <a:r>
              <a:rPr lang="ko-KR" altLang="en-US" sz="16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전자파 적합성 시험성적서</a:t>
            </a:r>
            <a:endParaRPr lang="en-US" altLang="ko-KR" sz="16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43797-0622-9941-A949-519DBA89F193}"/>
              </a:ext>
            </a:extLst>
          </p:cNvPr>
          <p:cNvSpPr txBox="1"/>
          <p:nvPr/>
        </p:nvSpPr>
        <p:spPr>
          <a:xfrm>
            <a:off x="525555" y="5910851"/>
            <a:ext cx="10847295" cy="323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➔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본 제품은 레이저와 </a:t>
            </a:r>
            <a:r>
              <a:rPr lang="ko-KR" altLang="en-US" sz="1400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갈바닉을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이용하여 피부관리에 도움을 주는 미용기기임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의료기기가 아닌 미용기기 인증 명시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9405697-B640-01F8-DF1B-719B41BAB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78" y="1303309"/>
            <a:ext cx="3732408" cy="4561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C0C4AA-6BF6-62AC-7A3B-3D4D61C84635}"/>
              </a:ext>
            </a:extLst>
          </p:cNvPr>
          <p:cNvSpPr txBox="1"/>
          <p:nvPr/>
        </p:nvSpPr>
        <p:spPr>
          <a:xfrm>
            <a:off x="294246" y="161609"/>
            <a:ext cx="7509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라메디텍</a:t>
            </a:r>
            <a:r>
              <a:rPr lang="ko-KR" altLang="en-US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ko-KR" altLang="en-US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퓨라셀미</a:t>
            </a:r>
            <a:r>
              <a:rPr lang="ko-KR" altLang="en-US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‘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피부 홀로 빛나다 편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’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심의 증빙 자료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List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DD697C-76A3-D7A0-E5A5-01208AC4241B}"/>
              </a:ext>
            </a:extLst>
          </p:cNvPr>
          <p:cNvSpPr txBox="1"/>
          <p:nvPr/>
        </p:nvSpPr>
        <p:spPr>
          <a:xfrm>
            <a:off x="617782" y="6339239"/>
            <a:ext cx="973005" cy="335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인증서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endParaRPr lang="ko-KR" altLang="en-US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26C0B305-CFFF-BEB9-22A4-12CDC60107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350067"/>
              </p:ext>
            </p:extLst>
          </p:nvPr>
        </p:nvGraphicFramePr>
        <p:xfrm>
          <a:off x="1383513" y="6339239"/>
          <a:ext cx="21415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포장기 셸 개체" showAsIcon="1" r:id="rId3" imgW="2141280" imgH="439560" progId="Package">
                  <p:embed/>
                </p:oleObj>
              </mc:Choice>
              <mc:Fallback>
                <p:oleObj name="포장기 셸 개체" showAsIcon="1" r:id="rId3" imgW="214128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3513" y="6339239"/>
                        <a:ext cx="214153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275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0FA6B9A-E3FB-0CE9-0F9A-5F1405D6F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27" y="919297"/>
            <a:ext cx="2661206" cy="50194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9819D6-0991-2807-9CB3-4F27D7390ED2}"/>
              </a:ext>
            </a:extLst>
          </p:cNvPr>
          <p:cNvSpPr txBox="1"/>
          <p:nvPr/>
        </p:nvSpPr>
        <p:spPr>
          <a:xfrm>
            <a:off x="449355" y="411751"/>
            <a:ext cx="6694395" cy="325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추가 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– </a:t>
            </a: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방심의 심의결과 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ko-KR" altLang="en-US" sz="14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오리콤</a:t>
            </a: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사전 심의 체크 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(CMREVIEW </a:t>
            </a:r>
            <a:r>
              <a:rPr lang="ko-KR" altLang="en-US" sz="14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코바코</a:t>
            </a: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시스템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)</a:t>
            </a:r>
            <a:endParaRPr lang="ko-KR" altLang="en-US" sz="1400" b="1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5486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128155-B388-F15E-9298-DD7B2620D642}"/>
              </a:ext>
            </a:extLst>
          </p:cNvPr>
          <p:cNvSpPr txBox="1"/>
          <p:nvPr/>
        </p:nvSpPr>
        <p:spPr>
          <a:xfrm>
            <a:off x="449355" y="411751"/>
            <a:ext cx="6694395" cy="325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추가 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– </a:t>
            </a:r>
            <a:r>
              <a:rPr lang="ko-KR" altLang="en-US" sz="14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식약처</a:t>
            </a: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공문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60B853D-7F7C-07E8-1EEE-83260C134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338" y="869506"/>
            <a:ext cx="4219921" cy="578529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DB2B45F4-BCB9-9EE6-E8D8-0045C7D46226}"/>
              </a:ext>
            </a:extLst>
          </p:cNvPr>
          <p:cNvSpPr/>
          <p:nvPr/>
        </p:nvSpPr>
        <p:spPr>
          <a:xfrm>
            <a:off x="1528189" y="3943609"/>
            <a:ext cx="3577211" cy="7045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1033A-0B1F-1B1A-EB8E-96D5ACA35A35}"/>
              </a:ext>
            </a:extLst>
          </p:cNvPr>
          <p:cNvSpPr txBox="1"/>
          <p:nvPr/>
        </p:nvSpPr>
        <p:spPr>
          <a:xfrm>
            <a:off x="5513251" y="3805726"/>
            <a:ext cx="4641850" cy="84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➔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본 제품은 레이저를 이용하여 피부에 화장품 흡수를 돕는 목적으로만 제조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/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사용하므로 의료기기에 해당되지 않음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6D5A27-3757-203D-0119-88BAAAABE3E9}"/>
              </a:ext>
            </a:extLst>
          </p:cNvPr>
          <p:cNvSpPr txBox="1"/>
          <p:nvPr/>
        </p:nvSpPr>
        <p:spPr>
          <a:xfrm>
            <a:off x="5513251" y="4789839"/>
            <a:ext cx="973005" cy="335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공문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endParaRPr lang="ko-KR" altLang="en-US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graphicFrame>
        <p:nvGraphicFramePr>
          <p:cNvPr id="14" name="개체 13">
            <a:extLst>
              <a:ext uri="{FF2B5EF4-FFF2-40B4-BE49-F238E27FC236}">
                <a16:creationId xmlns:a16="http://schemas.microsoft.com/office/drawing/2014/main" id="{2C6E4F5B-B8E0-373F-BC7E-33647A9A4C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139539"/>
              </p:ext>
            </p:extLst>
          </p:nvPr>
        </p:nvGraphicFramePr>
        <p:xfrm>
          <a:off x="6229350" y="473929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400" imgH="771480" progId="Acrobat.Document.DC">
                  <p:embed/>
                </p:oleObj>
              </mc:Choice>
              <mc:Fallback>
                <p:oleObj name="Acrobat Document" showAsIcon="1" r:id="rId3" imgW="914400" imgH="771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29350" y="473929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4489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CC203E-BFD4-A027-30C4-AE9397B9BC12}"/>
              </a:ext>
            </a:extLst>
          </p:cNvPr>
          <p:cNvSpPr txBox="1"/>
          <p:nvPr/>
        </p:nvSpPr>
        <p:spPr>
          <a:xfrm>
            <a:off x="449355" y="411751"/>
            <a:ext cx="4741891" cy="325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추가 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– </a:t>
            </a: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케이블방송 심의완료 </a:t>
            </a:r>
            <a:r>
              <a:rPr lang="ko-KR" altLang="en-US" sz="14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필증</a:t>
            </a: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</a:t>
            </a: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참고자료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카피 전문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)</a:t>
            </a:r>
            <a:endParaRPr lang="ko-KR" altLang="en-US" sz="1400" b="1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AEBDB-926F-B132-FEC8-944CF08DC3CC}"/>
              </a:ext>
            </a:extLst>
          </p:cNvPr>
          <p:cNvSpPr txBox="1"/>
          <p:nvPr/>
        </p:nvSpPr>
        <p:spPr>
          <a:xfrm>
            <a:off x="5256120" y="322071"/>
            <a:ext cx="6377080" cy="598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멘트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피부 홀로 빛나다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고품격 홈레이저 </a:t>
            </a:r>
            <a:r>
              <a:rPr lang="ko-KR" altLang="en-US" sz="10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퓨라셀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ME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에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홀로 빛나다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프락셔널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레이저 모듈의</a:t>
            </a:r>
          </a:p>
          <a:p>
            <a:pPr>
              <a:lnSpc>
                <a:spcPct val="120000"/>
              </a:lnSpc>
            </a:pP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5000~6400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개의 마이크로 홀로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더 깊게 전하는 피부 영양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이제 레이저도 집에서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홈레이저 </a:t>
            </a:r>
            <a:r>
              <a:rPr lang="ko-KR" altLang="en-US" sz="10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뷰티케어의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시작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퓨라셀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ME</a:t>
            </a:r>
          </a:p>
          <a:p>
            <a:pPr>
              <a:lnSpc>
                <a:spcPct val="120000"/>
              </a:lnSpc>
            </a:pPr>
            <a:endParaRPr lang="en-US" altLang="ko-KR" sz="1000" b="1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자막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피부 홀로 빛나다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고품격 홈레이저 </a:t>
            </a:r>
            <a:r>
              <a:rPr lang="ko-KR" altLang="en-US" sz="10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퓨라셀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ME</a:t>
            </a:r>
          </a:p>
          <a:p>
            <a:pPr>
              <a:lnSpc>
                <a:spcPct val="120000"/>
              </a:lnSpc>
            </a:pP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본 제품은 가정용 미용 레이저 기기입니다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b="1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0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퓨라셀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ME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는 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200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마이크로미터 이하의 피부층에 균일한 마이크로 홀을 생성합니다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본 제품은 가정용 미용 레이저 기기입니다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b="1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5000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개의 마이크로 홀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퓨라셀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ME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는 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200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마이크로 이하의 피부층에 균일한 마이크로 홀을 생성합니다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한번 </a:t>
            </a:r>
            <a:r>
              <a:rPr lang="ko-KR" altLang="en-US" sz="10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관리시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1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샷당 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80~100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개 홀 생성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50~80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샷 사용기준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개인차 있음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)</a:t>
            </a:r>
          </a:p>
          <a:p>
            <a:pPr>
              <a:lnSpc>
                <a:spcPct val="120000"/>
              </a:lnSpc>
            </a:pPr>
            <a:endParaRPr lang="en-US" altLang="ko-KR" sz="1000" b="1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이제 레이저도 집에서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본 제품은 가정용 미용 레이저 기기입니다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b="1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홈레이저 뷰티 케어의 시작</a:t>
            </a:r>
          </a:p>
          <a:p>
            <a:pPr>
              <a:lnSpc>
                <a:spcPct val="120000"/>
              </a:lnSpc>
            </a:pP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본 제품은 가정용 미용 레이저 기기입니다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b="1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PURAXEL-ME</a:t>
            </a:r>
          </a:p>
          <a:p>
            <a:pPr>
              <a:lnSpc>
                <a:spcPct val="120000"/>
              </a:lnSpc>
            </a:pP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</a:t>
            </a:r>
            <a:r>
              <a:rPr lang="ko-KR" altLang="en-US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본 제품은 가정용 미용 레이저 기기입니다</a:t>
            </a:r>
            <a:r>
              <a:rPr lang="en-US" altLang="ko-KR" sz="1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.</a:t>
            </a:r>
            <a:endParaRPr lang="ko-KR" altLang="en-US" sz="1000" b="1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27A8E18-01D6-BFB6-ACF2-6BCFE493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95" y="737161"/>
            <a:ext cx="4103980" cy="579694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B3BF2666-F4C9-BC90-FEB0-8D691CB569DF}"/>
              </a:ext>
            </a:extLst>
          </p:cNvPr>
          <p:cNvSpPr/>
          <p:nvPr/>
        </p:nvSpPr>
        <p:spPr>
          <a:xfrm>
            <a:off x="2686050" y="2981324"/>
            <a:ext cx="1771650" cy="1857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E4363-5610-51D7-23C0-93F823BB38C6}"/>
              </a:ext>
            </a:extLst>
          </p:cNvPr>
          <p:cNvSpPr txBox="1"/>
          <p:nvPr/>
        </p:nvSpPr>
        <p:spPr>
          <a:xfrm>
            <a:off x="5256120" y="6210518"/>
            <a:ext cx="1276779" cy="325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심의 </a:t>
            </a:r>
            <a:r>
              <a:rPr lang="ko-KR" altLang="en-US" sz="1400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필증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endParaRPr lang="ko-KR" altLang="en-US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graphicFrame>
        <p:nvGraphicFramePr>
          <p:cNvPr id="10" name="개체 9">
            <a:extLst>
              <a:ext uri="{FF2B5EF4-FFF2-40B4-BE49-F238E27FC236}">
                <a16:creationId xmlns:a16="http://schemas.microsoft.com/office/drawing/2014/main" id="{8D159F0D-9393-9ACD-7642-9DCF4B5775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356641"/>
              </p:ext>
            </p:extLst>
          </p:nvPr>
        </p:nvGraphicFramePr>
        <p:xfrm>
          <a:off x="6532899" y="608647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400" imgH="771480" progId="Acrobat.Document.DC">
                  <p:embed/>
                </p:oleObj>
              </mc:Choice>
              <mc:Fallback>
                <p:oleObj name="Acrobat Document" showAsIcon="1" r:id="rId3" imgW="914400" imgH="771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32899" y="608647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8402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85A64-325E-B402-EE9B-F8A4C4D91AE1}"/>
              </a:ext>
            </a:extLst>
          </p:cNvPr>
          <p:cNvSpPr txBox="1"/>
          <p:nvPr/>
        </p:nvSpPr>
        <p:spPr>
          <a:xfrm>
            <a:off x="449355" y="411751"/>
            <a:ext cx="6694395" cy="325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추가 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– </a:t>
            </a:r>
            <a:r>
              <a:rPr lang="ko-KR" altLang="en-US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신규 콘티 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</a:t>
            </a:r>
            <a:r>
              <a:rPr lang="ko-KR" altLang="en-US" sz="1400" b="1" dirty="0" err="1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미확정</a:t>
            </a:r>
            <a:r>
              <a:rPr lang="en-US" altLang="ko-KR" sz="14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)</a:t>
            </a:r>
            <a:endParaRPr lang="ko-KR" altLang="en-US" sz="1400" b="1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B12A79A-C42B-729D-9BF6-C7B1E6E14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44" y="1063324"/>
            <a:ext cx="9116992" cy="5078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E1BB4B-6B71-7C8C-8196-EEFBDF4FBC1B}"/>
              </a:ext>
            </a:extLst>
          </p:cNvPr>
          <p:cNvSpPr txBox="1"/>
          <p:nvPr/>
        </p:nvSpPr>
        <p:spPr>
          <a:xfrm>
            <a:off x="9810759" y="5816506"/>
            <a:ext cx="1775499" cy="325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레이저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(O/X) </a:t>
            </a:r>
            <a:r>
              <a:rPr lang="ko-KR" altLang="en-US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포함</a:t>
            </a:r>
            <a:r>
              <a:rPr lang="en-US" altLang="ko-KR" sz="1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endParaRPr lang="ko-KR" altLang="en-US" sz="14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98CB21C7-DB8E-AFF8-1C01-F8BA424545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824096"/>
              </p:ext>
            </p:extLst>
          </p:nvPr>
        </p:nvGraphicFramePr>
        <p:xfrm>
          <a:off x="10037180" y="504498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400" imgH="771480" progId="Acrobat.Document.DC">
                  <p:embed/>
                </p:oleObj>
              </mc:Choice>
              <mc:Fallback>
                <p:oleObj name="Acrobat Document" showAsIcon="1" r:id="rId3" imgW="914400" imgH="771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37180" y="504498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327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505</Words>
  <Application>Microsoft Office PowerPoint</Application>
  <PresentationFormat>와이드스크린</PresentationFormat>
  <Paragraphs>67</Paragraphs>
  <Slides>9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9</vt:i4>
      </vt:variant>
    </vt:vector>
  </HeadingPairs>
  <TitlesOfParts>
    <vt:vector size="16" baseType="lpstr">
      <vt:lpstr>Malgun Gothic Semilight</vt:lpstr>
      <vt:lpstr>맑은 고딕</vt:lpstr>
      <vt:lpstr>Arial</vt:lpstr>
      <vt:lpstr>Office 테마</vt:lpstr>
      <vt:lpstr>포장기 셸 개체</vt:lpstr>
      <vt:lpstr>Acrobat Document</vt:lpstr>
      <vt:lpstr>Adobe Acrobat Document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이태희(Taehee Lee) 선임 오리콤</dc:creator>
  <cp:lastModifiedBy>DEREK BK</cp:lastModifiedBy>
  <cp:revision>14</cp:revision>
  <dcterms:created xsi:type="dcterms:W3CDTF">2023-12-21T09:01:27Z</dcterms:created>
  <dcterms:modified xsi:type="dcterms:W3CDTF">2024-01-04T01:54:36Z</dcterms:modified>
</cp:coreProperties>
</file>