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60" d="100"/>
          <a:sy n="160" d="100"/>
        </p:scale>
        <p:origin x="33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FD71314-6B52-4DB7-BC0A-BD188526D7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86CF6A4B-C382-4B9C-8C55-4CA0FBB3D0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E6901C4-FCD1-40CB-8D66-906435CEC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F6EA-AA3A-431B-8D51-7C735D032E30}" type="datetimeFigureOut">
              <a:rPr lang="ko-KR" altLang="en-US" smtClean="0"/>
              <a:t>2023-12-26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775EA22-C3C4-4820-A842-F51F27735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4CD7EFF-E3E9-4E49-911C-50A62A26F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BD617-B612-48CE-92AF-2E6872FD250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2257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46C9C75-DEC7-44D7-8EDB-83019981C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115CA288-F473-40FC-B466-304DAD74B5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11C00D9-B076-4707-B9C9-70BE26BCF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F6EA-AA3A-431B-8D51-7C735D032E30}" type="datetimeFigureOut">
              <a:rPr lang="ko-KR" altLang="en-US" smtClean="0"/>
              <a:t>2023-12-26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A455D91-4B21-4205-898E-F2C5F32B8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4E5FEEE-0889-466A-B7FC-D7A8B8F46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BD617-B612-48CE-92AF-2E6872FD250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81257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E7A40DBA-D611-4D74-95A8-77CA60862D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01732F8-2CCA-4817-ADB6-12BC4D2050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3E4A87C-3DC1-4B73-9961-BB13E1D7F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F6EA-AA3A-431B-8D51-7C735D032E30}" type="datetimeFigureOut">
              <a:rPr lang="ko-KR" altLang="en-US" smtClean="0"/>
              <a:t>2023-12-26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5AD45F3-0D00-420F-A027-75A702895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787BFB3-4EB8-44EB-B643-BFE62345D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BD617-B612-48CE-92AF-2E6872FD250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6142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CBF0369-279F-4E1E-8592-C72CBEE1F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C0789D8-92D1-4286-A586-65D2815FB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00CACB1-A389-48E8-97A9-A4A30A45A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F6EA-AA3A-431B-8D51-7C735D032E30}" type="datetimeFigureOut">
              <a:rPr lang="ko-KR" altLang="en-US" smtClean="0"/>
              <a:t>2023-12-26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6D42F65-E2B2-4930-B2DE-91256DD41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13BA310-01A0-4ABC-A6B1-21930841C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BD617-B612-48CE-92AF-2E6872FD250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2128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D8531CC-EEF0-4AE1-804B-AF26D2769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3524197-D608-47DC-B316-ACD7C16C5A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3E8B570-6600-41E9-BDCB-B33D18853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F6EA-AA3A-431B-8D51-7C735D032E30}" type="datetimeFigureOut">
              <a:rPr lang="ko-KR" altLang="en-US" smtClean="0"/>
              <a:t>2023-12-26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42447BF-E4E6-421E-9DFF-E2755CD31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41DBFA3-0CEF-4D4B-A4A9-8F6359322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BD617-B612-48CE-92AF-2E6872FD250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4606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88EDA82-C626-4FA4-8D92-8360BC1C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F343BDA-EA7E-4E79-B764-2D5964EA8E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98059A5-A5AB-4DE8-8E4E-AD7CCFED10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E057F04-9962-4DE2-9660-B99ABF4BC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F6EA-AA3A-431B-8D51-7C735D032E30}" type="datetimeFigureOut">
              <a:rPr lang="ko-KR" altLang="en-US" smtClean="0"/>
              <a:t>2023-12-26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0537CDF-FD17-42E3-B88D-0194C6475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C5C8FC2-EBFA-446C-BD8A-9EC0F2614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BD617-B612-48CE-92AF-2E6872FD250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9884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27B97AF-BB65-4129-B727-7F2FD1319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B00B18A-2CE2-4042-8171-850B696CE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B18C9A3-191C-4AC6-AFC8-16B31EFED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0951A2F1-9013-453A-8CB4-9672AB57D5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3FFEB0A0-4E81-4C17-BA43-93CA3029E4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42CF2D80-D1F7-4999-B7C9-50177C58B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F6EA-AA3A-431B-8D51-7C735D032E30}" type="datetimeFigureOut">
              <a:rPr lang="ko-KR" altLang="en-US" smtClean="0"/>
              <a:t>2023-12-26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B5CA6724-5CD1-4036-ACEF-59FA412D0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1A9C345D-50A5-4D59-9E45-5AECD651B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BD617-B612-48CE-92AF-2E6872FD250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1626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4A913FB-6AE2-4101-BB44-9469CF5E3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2D9BE3E2-8301-47A5-831B-DA63EDF71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F6EA-AA3A-431B-8D51-7C735D032E30}" type="datetimeFigureOut">
              <a:rPr lang="ko-KR" altLang="en-US" smtClean="0"/>
              <a:t>2023-12-26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AAD4B95-C11C-4349-A9E9-9D7328B3B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5E0A8DA-70A5-4192-B3B3-86DA8DEE9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BD617-B612-48CE-92AF-2E6872FD250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78187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1441D61E-C7E2-4D13-B19F-DF6B489DE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F6EA-AA3A-431B-8D51-7C735D032E30}" type="datetimeFigureOut">
              <a:rPr lang="ko-KR" altLang="en-US" smtClean="0"/>
              <a:t>2023-12-26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AF0A9E9A-F725-47B8-B0AF-DFFF49DB8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5609BA9-7C9D-41A7-8026-284F25C52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BD617-B612-48CE-92AF-2E6872FD250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055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7DE8C02-29F3-4926-923F-60179DECF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0718503-8E66-452B-9E32-16B66BBA1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D50F7F54-D337-49BA-8625-462D708240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03BFC92-34D3-4C27-ABD6-137161AA0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F6EA-AA3A-431B-8D51-7C735D032E30}" type="datetimeFigureOut">
              <a:rPr lang="ko-KR" altLang="en-US" smtClean="0"/>
              <a:t>2023-12-26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9BC49595-F3DE-4EFD-AF49-4F4D79430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C759E21-7348-464F-B994-145E884DB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BD617-B612-48CE-92AF-2E6872FD250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300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C617142-16DE-4DA7-BF91-8AEACDACD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8AAE82E6-1D40-41B2-90FF-B1F6B80C8D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E6A2BDD-8549-4434-9AB5-D44AC3F88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BFAF2FE-9AC1-40F8-9E07-15EC4EFFA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2F6EA-AA3A-431B-8D51-7C735D032E30}" type="datetimeFigureOut">
              <a:rPr lang="ko-KR" altLang="en-US" smtClean="0"/>
              <a:t>2023-12-26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D590AF3-DCB2-430D-BBB4-875E8E073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26D4BCE-2273-4CA8-BF44-3868FB0E7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BD617-B612-48CE-92AF-2E6872FD250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804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4BF6A410-4E25-4E9D-95C8-741FEEA96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AB81B7F-E8B8-43C6-96E9-0DC3A55DAA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241A425-FEE9-4421-BA95-6652048E7A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2F6EA-AA3A-431B-8D51-7C735D032E30}" type="datetimeFigureOut">
              <a:rPr lang="ko-KR" altLang="en-US" smtClean="0"/>
              <a:t>2023-12-26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224980A-E617-4193-8A48-FEFF301DFD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B29D408-6742-46FD-A118-3D5CC69E2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BD617-B612-48CE-92AF-2E6872FD250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9942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0FC4D8E-04DE-EB7C-B576-272ADBF9BA92}"/>
              </a:ext>
            </a:extLst>
          </p:cNvPr>
          <p:cNvSpPr txBox="1"/>
          <p:nvPr/>
        </p:nvSpPr>
        <p:spPr>
          <a:xfrm>
            <a:off x="192947" y="184558"/>
            <a:ext cx="11736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800" b="1" spc="-3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가장 좋은 식품 편 </a:t>
            </a:r>
            <a:r>
              <a:rPr lang="ko-KR" altLang="en-US" sz="1800" spc="-3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스토리 보드 </a:t>
            </a:r>
            <a:r>
              <a:rPr lang="en-US" altLang="ko-KR" sz="1800" b="1" spc="-3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( 30 </a:t>
            </a:r>
            <a:r>
              <a:rPr lang="ko-KR" altLang="en-US" sz="1800" b="1" spc="-3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초 </a:t>
            </a:r>
            <a:r>
              <a:rPr lang="en-US" altLang="ko-KR" sz="1800" b="1" spc="-3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)</a:t>
            </a:r>
            <a:endParaRPr lang="ko-KR" altLang="en-US" sz="1800" b="1" spc="-300" dirty="0">
              <a:ln>
                <a:solidFill>
                  <a:schemeClr val="bg1">
                    <a:lumMod val="95000"/>
                    <a:alpha val="20000"/>
                  </a:schemeClr>
                </a:solidFill>
              </a:ln>
              <a:latin typeface="+mn-ea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F611554E-4476-91C7-1764-B136A3D72385}"/>
              </a:ext>
            </a:extLst>
          </p:cNvPr>
          <p:cNvCxnSpPr/>
          <p:nvPr/>
        </p:nvCxnSpPr>
        <p:spPr>
          <a:xfrm>
            <a:off x="192947" y="679508"/>
            <a:ext cx="1179492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43974B3-3A20-961F-53B5-04472A9DF89B}"/>
              </a:ext>
            </a:extLst>
          </p:cNvPr>
          <p:cNvSpPr txBox="1"/>
          <p:nvPr/>
        </p:nvSpPr>
        <p:spPr>
          <a:xfrm>
            <a:off x="390105" y="2419115"/>
            <a:ext cx="2558642" cy="233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#1. </a:t>
            </a:r>
            <a:r>
              <a:rPr lang="ko-KR" altLang="en-US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마트에 장 보러 온 한 여성</a:t>
            </a:r>
            <a:endParaRPr lang="en-US" altLang="ko-KR" sz="700" dirty="0">
              <a:ln>
                <a:solidFill>
                  <a:schemeClr val="bg1">
                    <a:lumMod val="95000"/>
                    <a:alpha val="20000"/>
                  </a:schemeClr>
                </a:solidFill>
              </a:ln>
              <a:latin typeface="+mn-ea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7AFA32ED-5078-FEDE-50C4-4BAE71F4EA51}"/>
              </a:ext>
            </a:extLst>
          </p:cNvPr>
          <p:cNvSpPr/>
          <p:nvPr/>
        </p:nvSpPr>
        <p:spPr>
          <a:xfrm>
            <a:off x="390105" y="1012456"/>
            <a:ext cx="2555882" cy="140226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C1B5D3D7-C10E-ECDF-D59F-A8F15A05641D}"/>
              </a:ext>
            </a:extLst>
          </p:cNvPr>
          <p:cNvSpPr/>
          <p:nvPr/>
        </p:nvSpPr>
        <p:spPr>
          <a:xfrm>
            <a:off x="3342993" y="1012456"/>
            <a:ext cx="2555882" cy="140884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FF56013A-A80E-ACD6-1037-088361B2BC8F}"/>
              </a:ext>
            </a:extLst>
          </p:cNvPr>
          <p:cNvSpPr/>
          <p:nvPr/>
        </p:nvSpPr>
        <p:spPr>
          <a:xfrm>
            <a:off x="6293123" y="1012456"/>
            <a:ext cx="2555882" cy="140884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/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6E8FE3C3-C987-2FF7-5180-E63CEC18A94B}"/>
              </a:ext>
            </a:extLst>
          </p:cNvPr>
          <p:cNvSpPr/>
          <p:nvPr/>
        </p:nvSpPr>
        <p:spPr>
          <a:xfrm>
            <a:off x="9243253" y="1012456"/>
            <a:ext cx="2555882" cy="140884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/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5A5DC468-432A-4AEF-B905-39F828972BDC}"/>
              </a:ext>
            </a:extLst>
          </p:cNvPr>
          <p:cNvSpPr/>
          <p:nvPr/>
        </p:nvSpPr>
        <p:spPr>
          <a:xfrm>
            <a:off x="3342993" y="2858895"/>
            <a:ext cx="2555882" cy="139354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/>
          </a:p>
        </p:txBody>
      </p: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735BE139-667C-D2BA-D975-12CFC1E7C88A}"/>
              </a:ext>
            </a:extLst>
          </p:cNvPr>
          <p:cNvSpPr/>
          <p:nvPr/>
        </p:nvSpPr>
        <p:spPr>
          <a:xfrm>
            <a:off x="9249761" y="4776224"/>
            <a:ext cx="2562660" cy="1408848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600" b="1" spc="-300" dirty="0">
              <a:ln>
                <a:solidFill>
                  <a:schemeClr val="bg1">
                    <a:lumMod val="95000"/>
                    <a:alpha val="20000"/>
                  </a:schemeClr>
                </a:solidFill>
              </a:ln>
              <a:solidFill>
                <a:srgbClr val="00B050"/>
              </a:solidFill>
              <a:latin typeface="+mn-ea"/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C21F9A15-DB9D-B9AF-7049-C5A88E71E8F5}"/>
              </a:ext>
            </a:extLst>
          </p:cNvPr>
          <p:cNvSpPr/>
          <p:nvPr/>
        </p:nvSpPr>
        <p:spPr>
          <a:xfrm>
            <a:off x="9243253" y="1005875"/>
            <a:ext cx="2562660" cy="1408849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pc="-3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rgbClr val="00B050"/>
                </a:solidFill>
                <a:latin typeface="+mn-ea"/>
              </a:rPr>
              <a:t>유기농 식품</a:t>
            </a:r>
            <a:endParaRPr lang="en-US" altLang="ko-KR" sz="1600" b="1" spc="-300" dirty="0">
              <a:ln>
                <a:solidFill>
                  <a:schemeClr val="bg1">
                    <a:lumMod val="95000"/>
                    <a:alpha val="20000"/>
                  </a:schemeClr>
                </a:solidFill>
              </a:ln>
              <a:solidFill>
                <a:srgbClr val="00B050"/>
              </a:solidFill>
              <a:latin typeface="+mn-ea"/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6D59C1E1-C6EA-BE32-61F8-65E25148F75D}"/>
              </a:ext>
            </a:extLst>
          </p:cNvPr>
          <p:cNvSpPr/>
          <p:nvPr/>
        </p:nvSpPr>
        <p:spPr>
          <a:xfrm>
            <a:off x="3342993" y="2850177"/>
            <a:ext cx="2562660" cy="1402268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pc="-3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rgbClr val="FFC000"/>
                </a:solidFill>
                <a:latin typeface="+mn-ea"/>
              </a:rPr>
              <a:t>암 예방 식품</a:t>
            </a:r>
            <a:endParaRPr lang="en-US" altLang="ko-KR" sz="1600" b="1" spc="-300" dirty="0">
              <a:ln>
                <a:solidFill>
                  <a:schemeClr val="bg1">
                    <a:lumMod val="95000"/>
                    <a:alpha val="20000"/>
                  </a:schemeClr>
                </a:solidFill>
              </a:ln>
              <a:solidFill>
                <a:srgbClr val="FFC000"/>
              </a:solidFill>
              <a:latin typeface="+mn-ea"/>
            </a:endParaRPr>
          </a:p>
        </p:txBody>
      </p:sp>
      <p:pic>
        <p:nvPicPr>
          <p:cNvPr id="43" name="그림 42">
            <a:extLst>
              <a:ext uri="{FF2B5EF4-FFF2-40B4-BE49-F238E27FC236}">
                <a16:creationId xmlns:a16="http://schemas.microsoft.com/office/drawing/2014/main" id="{1B926A0C-17D2-2E08-AFBF-F3A7C1D414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964"/>
          <a:stretch/>
        </p:blipFill>
        <p:spPr>
          <a:xfrm>
            <a:off x="9250030" y="2858986"/>
            <a:ext cx="2558642" cy="1393549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4A8E6EFE-F265-069D-824F-25B2154DBB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68" b="10767"/>
          <a:stretch/>
        </p:blipFill>
        <p:spPr>
          <a:xfrm>
            <a:off x="6306766" y="2858895"/>
            <a:ext cx="2555705" cy="1393549"/>
          </a:xfrm>
          <a:prstGeom prst="rect">
            <a:avLst/>
          </a:prstGeom>
        </p:spPr>
      </p:pic>
      <p:sp>
        <p:nvSpPr>
          <p:cNvPr id="46" name="직사각형 45">
            <a:extLst>
              <a:ext uri="{FF2B5EF4-FFF2-40B4-BE49-F238E27FC236}">
                <a16:creationId xmlns:a16="http://schemas.microsoft.com/office/drawing/2014/main" id="{43384E04-657E-C44C-4207-3665670EE53A}"/>
              </a:ext>
            </a:extLst>
          </p:cNvPr>
          <p:cNvSpPr/>
          <p:nvPr/>
        </p:nvSpPr>
        <p:spPr>
          <a:xfrm>
            <a:off x="6306766" y="2856530"/>
            <a:ext cx="2562660" cy="1402268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000" spc="-15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rgbClr val="FFC000"/>
                </a:solidFill>
                <a:latin typeface="+mn-ea"/>
              </a:rPr>
              <a:t>자연드림 농법</a:t>
            </a:r>
            <a:r>
              <a:rPr lang="ko-KR" altLang="en-US" sz="1000" spc="-15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으로</a:t>
            </a:r>
            <a:endParaRPr lang="en-US" altLang="ko-KR" sz="1000" spc="-150" dirty="0">
              <a:ln>
                <a:solidFill>
                  <a:schemeClr val="bg1">
                    <a:lumMod val="95000"/>
                    <a:alpha val="2000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  <a:p>
            <a:r>
              <a:rPr lang="ko-KR" altLang="en-US" sz="1000" spc="-15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대기 중 이산화탄소 </a:t>
            </a:r>
            <a:r>
              <a:rPr lang="ko-KR" altLang="en-US" sz="1000" spc="-150" dirty="0" err="1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포집</a:t>
            </a:r>
            <a:endParaRPr lang="en-US" altLang="ko-KR" sz="1000" spc="-150" dirty="0">
              <a:ln>
                <a:solidFill>
                  <a:schemeClr val="bg1">
                    <a:lumMod val="95000"/>
                    <a:alpha val="2000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  <a:p>
            <a:r>
              <a:rPr lang="ko-KR" altLang="en-US" sz="1000" spc="-15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rgbClr val="FFC000"/>
                </a:solidFill>
                <a:latin typeface="+mn-ea"/>
              </a:rPr>
              <a:t>지구 온난화</a:t>
            </a:r>
            <a:r>
              <a:rPr lang="ko-KR" altLang="en-US" sz="1000" spc="-15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에 기여</a:t>
            </a:r>
            <a:endParaRPr lang="en-US" altLang="ko-KR" sz="1000" spc="-150" dirty="0">
              <a:ln>
                <a:solidFill>
                  <a:schemeClr val="bg1">
                    <a:lumMod val="95000"/>
                    <a:alpha val="2000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91BBE5AD-D45A-2327-BB25-1A68FFEE28A0}"/>
              </a:ext>
            </a:extLst>
          </p:cNvPr>
          <p:cNvSpPr/>
          <p:nvPr/>
        </p:nvSpPr>
        <p:spPr>
          <a:xfrm>
            <a:off x="390105" y="2850176"/>
            <a:ext cx="2555882" cy="140226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/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7D95938E-4219-5DA9-3BF5-79F59F1C4314}"/>
              </a:ext>
            </a:extLst>
          </p:cNvPr>
          <p:cNvSpPr/>
          <p:nvPr/>
        </p:nvSpPr>
        <p:spPr>
          <a:xfrm>
            <a:off x="9243253" y="2858986"/>
            <a:ext cx="2562660" cy="1408849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000" spc="-15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rgbClr val="FFC000"/>
                </a:solidFill>
                <a:latin typeface="+mn-ea"/>
              </a:rPr>
              <a:t>농약 걱정 </a:t>
            </a:r>
            <a:r>
              <a:rPr lang="en-US" altLang="ko-KR" sz="1000" spc="-15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rgbClr val="FFC000"/>
                </a:solidFill>
                <a:latin typeface="+mn-ea"/>
              </a:rPr>
              <a:t>NO!</a:t>
            </a:r>
            <a:br>
              <a:rPr lang="en-US" altLang="ko-KR" sz="1000" spc="-15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rgbClr val="FFC000"/>
                </a:solidFill>
                <a:latin typeface="+mn-ea"/>
              </a:rPr>
            </a:br>
            <a:r>
              <a:rPr lang="ko-KR" altLang="en-US" sz="1000" spc="-15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rgbClr val="FFC000"/>
                </a:solidFill>
                <a:latin typeface="+mn-ea"/>
              </a:rPr>
              <a:t>토양미생물 튼튼</a:t>
            </a:r>
            <a:r>
              <a:rPr lang="ko-KR" altLang="en-US" sz="1000" spc="-15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한 </a:t>
            </a:r>
            <a:endParaRPr lang="en-US" altLang="ko-KR" sz="1000" spc="-150" dirty="0">
              <a:ln>
                <a:solidFill>
                  <a:schemeClr val="bg1">
                    <a:lumMod val="95000"/>
                    <a:alpha val="2000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  <a:p>
            <a:r>
              <a:rPr lang="ko-KR" altLang="en-US" sz="1000" spc="-15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땅에서 무럭무럭</a:t>
            </a:r>
            <a:endParaRPr lang="en-US" altLang="ko-KR" sz="1000" spc="-150" dirty="0">
              <a:ln>
                <a:solidFill>
                  <a:schemeClr val="bg1">
                    <a:lumMod val="95000"/>
                    <a:alpha val="2000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id="{B4FE6542-F754-5723-AE93-3E277FD038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526" b="-3300"/>
          <a:stretch/>
        </p:blipFill>
        <p:spPr>
          <a:xfrm>
            <a:off x="390105" y="4776224"/>
            <a:ext cx="2555882" cy="1467727"/>
          </a:xfrm>
          <a:prstGeom prst="rect">
            <a:avLst/>
          </a:prstGeom>
        </p:spPr>
      </p:pic>
      <p:sp>
        <p:nvSpPr>
          <p:cNvPr id="56" name="직사각형 55">
            <a:extLst>
              <a:ext uri="{FF2B5EF4-FFF2-40B4-BE49-F238E27FC236}">
                <a16:creationId xmlns:a16="http://schemas.microsoft.com/office/drawing/2014/main" id="{7C947AA5-A7E8-237F-02FB-BC341BD4ADA8}"/>
              </a:ext>
            </a:extLst>
          </p:cNvPr>
          <p:cNvSpPr/>
          <p:nvPr/>
        </p:nvSpPr>
        <p:spPr>
          <a:xfrm>
            <a:off x="3336037" y="4776224"/>
            <a:ext cx="2555882" cy="140226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1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9402707-DC54-4AFD-BB17-C1760CA1FFAA}"/>
              </a:ext>
            </a:extLst>
          </p:cNvPr>
          <p:cNvSpPr txBox="1"/>
          <p:nvPr/>
        </p:nvSpPr>
        <p:spPr>
          <a:xfrm>
            <a:off x="3336037" y="2435893"/>
            <a:ext cx="2558642" cy="394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#2. </a:t>
            </a:r>
            <a:r>
              <a:rPr lang="ko-KR" altLang="en-US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고민에 잠긴다</a:t>
            </a:r>
            <a:r>
              <a:rPr lang="en-US" altLang="ko-KR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altLang="ko-KR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N : </a:t>
            </a:r>
            <a:r>
              <a:rPr lang="ko-KR" altLang="en-US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유기농 식품도 이렇게 많은데</a:t>
            </a:r>
            <a:r>
              <a:rPr lang="en-US" altLang="ko-KR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, </a:t>
            </a:r>
            <a:r>
              <a:rPr lang="ko-KR" altLang="en-US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가장 좋은 식품은 </a:t>
            </a:r>
            <a:r>
              <a:rPr lang="ko-KR" altLang="en-US" sz="700" dirty="0" err="1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무얼까</a:t>
            </a:r>
            <a:r>
              <a:rPr lang="en-US" altLang="ko-KR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?</a:t>
            </a: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99787EC6-B6BF-4120-85CE-A8B8C81C34BD}"/>
              </a:ext>
            </a:extLst>
          </p:cNvPr>
          <p:cNvSpPr/>
          <p:nvPr/>
        </p:nvSpPr>
        <p:spPr>
          <a:xfrm>
            <a:off x="6306589" y="4776224"/>
            <a:ext cx="2555882" cy="140226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15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암을 예방할 수 있는 식품이</a:t>
            </a:r>
            <a:endParaRPr lang="en-US" altLang="ko-KR" sz="1000" spc="-150" dirty="0">
              <a:ln>
                <a:solidFill>
                  <a:schemeClr val="bg1">
                    <a:lumMod val="95000"/>
                    <a:alpha val="20000"/>
                  </a:schemeClr>
                </a:solidFill>
              </a:ln>
              <a:latin typeface="+mn-ea"/>
            </a:endParaRPr>
          </a:p>
          <a:p>
            <a:pPr algn="ctr"/>
            <a:r>
              <a:rPr lang="ko-KR" altLang="en-US" sz="1000" spc="-15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가장 좋은 식품입니다</a:t>
            </a:r>
            <a:endParaRPr lang="en-US" altLang="ko-KR" sz="1000" spc="-150" dirty="0">
              <a:ln>
                <a:solidFill>
                  <a:schemeClr val="bg1">
                    <a:lumMod val="95000"/>
                    <a:alpha val="20000"/>
                  </a:schemeClr>
                </a:solidFill>
              </a:ln>
              <a:latin typeface="+mn-ea"/>
            </a:endParaRPr>
          </a:p>
          <a:p>
            <a:pPr algn="ctr"/>
            <a:r>
              <a:rPr lang="en-US" altLang="ko-KR" sz="1000" spc="-150" dirty="0" err="1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iN</a:t>
            </a:r>
            <a:r>
              <a:rPr lang="ko-KR" altLang="en-US" sz="1000" spc="-15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자연드림</a:t>
            </a:r>
            <a:endParaRPr lang="en-US" altLang="ko-KR" sz="1000" spc="-150" dirty="0">
              <a:ln>
                <a:solidFill>
                  <a:schemeClr val="bg1">
                    <a:lumMod val="95000"/>
                    <a:alpha val="20000"/>
                  </a:schemeClr>
                </a:solidFill>
              </a:ln>
              <a:latin typeface="+mn-ea"/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5412CA0E-C8F2-479C-95B9-D81BD68F3958}"/>
              </a:ext>
            </a:extLst>
          </p:cNvPr>
          <p:cNvSpPr/>
          <p:nvPr/>
        </p:nvSpPr>
        <p:spPr>
          <a:xfrm>
            <a:off x="387345" y="4776224"/>
            <a:ext cx="2562660" cy="1402268"/>
          </a:xfrm>
          <a:prstGeom prst="rect">
            <a:avLst/>
          </a:prstGeom>
          <a:solidFill>
            <a:schemeClr val="tx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000" spc="-15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암 예방 핵심 </a:t>
            </a:r>
            <a:r>
              <a:rPr lang="en-US" altLang="ko-KR" sz="1000" spc="-15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KEY</a:t>
            </a:r>
          </a:p>
          <a:p>
            <a:r>
              <a:rPr lang="ko-KR" altLang="en-US" sz="1000" spc="-15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rgbClr val="FFC000"/>
                </a:solidFill>
                <a:latin typeface="+mn-ea"/>
              </a:rPr>
              <a:t>채소</a:t>
            </a:r>
            <a:r>
              <a:rPr lang="en-US" altLang="ko-KR" sz="1000" spc="-15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rgbClr val="FFC000"/>
                </a:solidFill>
                <a:latin typeface="+mn-ea"/>
              </a:rPr>
              <a:t>&amp;</a:t>
            </a:r>
            <a:r>
              <a:rPr lang="ko-KR" altLang="en-US" sz="1000" spc="-15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rgbClr val="FFC000"/>
                </a:solidFill>
                <a:latin typeface="+mn-ea"/>
              </a:rPr>
              <a:t>과일 속 </a:t>
            </a:r>
            <a:r>
              <a:rPr lang="ko-KR" altLang="en-US" sz="1000" spc="-150" dirty="0" err="1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rgbClr val="FFC000"/>
                </a:solidFill>
                <a:latin typeface="+mn-ea"/>
              </a:rPr>
              <a:t>파이토케미컬</a:t>
            </a:r>
            <a:r>
              <a:rPr lang="ko-KR" altLang="en-US" sz="1000" spc="-15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solidFill>
                  <a:srgbClr val="FFC000"/>
                </a:solidFill>
                <a:latin typeface="+mn-ea"/>
              </a:rPr>
              <a:t> 풍부</a:t>
            </a:r>
            <a:endParaRPr lang="en-US" altLang="ko-KR" sz="1000" spc="-150" dirty="0">
              <a:ln>
                <a:solidFill>
                  <a:schemeClr val="bg1">
                    <a:lumMod val="95000"/>
                    <a:alpha val="20000"/>
                  </a:schemeClr>
                </a:solidFill>
              </a:ln>
              <a:solidFill>
                <a:srgbClr val="FFC000"/>
              </a:solidFill>
              <a:latin typeface="+mn-ea"/>
            </a:endParaRPr>
          </a:p>
        </p:txBody>
      </p:sp>
      <p:pic>
        <p:nvPicPr>
          <p:cNvPr id="3" name="그림 2" descr="사람, 의류, 과일, 편의점이(가) 표시된 사진&#10;&#10;자동 생성된 설명">
            <a:extLst>
              <a:ext uri="{FF2B5EF4-FFF2-40B4-BE49-F238E27FC236}">
                <a16:creationId xmlns:a16="http://schemas.microsoft.com/office/drawing/2014/main" id="{DF62F269-1B64-EC7A-795D-0CBCA8217D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66" y="1012455"/>
            <a:ext cx="2539860" cy="1402268"/>
          </a:xfrm>
          <a:prstGeom prst="rect">
            <a:avLst/>
          </a:prstGeom>
        </p:spPr>
      </p:pic>
      <p:pic>
        <p:nvPicPr>
          <p:cNvPr id="5" name="그림 4" descr="의류, 사람, 실내, 숍이(가) 표시된 사진&#10;&#10;자동 생성된 설명">
            <a:extLst>
              <a:ext uri="{FF2B5EF4-FFF2-40B4-BE49-F238E27FC236}">
                <a16:creationId xmlns:a16="http://schemas.microsoft.com/office/drawing/2014/main" id="{B17D0C13-2A37-0979-C1A0-08395F8249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028" y="1005875"/>
            <a:ext cx="2543106" cy="1408848"/>
          </a:xfrm>
          <a:prstGeom prst="rect">
            <a:avLst/>
          </a:prstGeom>
        </p:spPr>
      </p:pic>
      <p:pic>
        <p:nvPicPr>
          <p:cNvPr id="8" name="그림 7" descr="사람, 의류, 과일, 편의점이(가) 표시된 사진&#10;&#10;자동 생성된 설명">
            <a:extLst>
              <a:ext uri="{FF2B5EF4-FFF2-40B4-BE49-F238E27FC236}">
                <a16:creationId xmlns:a16="http://schemas.microsoft.com/office/drawing/2014/main" id="{96B722D4-84B4-BD5B-3226-3C33A961EF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288" y="1012455"/>
            <a:ext cx="2539860" cy="1402268"/>
          </a:xfrm>
          <a:prstGeom prst="rect">
            <a:avLst/>
          </a:prstGeom>
        </p:spPr>
      </p:pic>
      <p:pic>
        <p:nvPicPr>
          <p:cNvPr id="10" name="그림 9" descr="사람, 의류, 자연 식품, 현지 음식이(가) 표시된 사진&#10;&#10;자동 생성된 설명">
            <a:extLst>
              <a:ext uri="{FF2B5EF4-FFF2-40B4-BE49-F238E27FC236}">
                <a16:creationId xmlns:a16="http://schemas.microsoft.com/office/drawing/2014/main" id="{64AA7E36-BE94-9A1B-4B14-93D40DDA12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074" y="1012455"/>
            <a:ext cx="2539859" cy="14022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03B066-723D-DBEA-057C-D3FB3D921170}"/>
              </a:ext>
            </a:extLst>
          </p:cNvPr>
          <p:cNvSpPr txBox="1"/>
          <p:nvPr/>
        </p:nvSpPr>
        <p:spPr>
          <a:xfrm>
            <a:off x="6301069" y="2435893"/>
            <a:ext cx="2558642" cy="233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#3. </a:t>
            </a:r>
            <a:r>
              <a:rPr lang="ko-KR" altLang="en-US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어디선가 점원이 등장</a:t>
            </a:r>
            <a:r>
              <a:rPr lang="en-US" altLang="ko-KR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, </a:t>
            </a:r>
            <a:r>
              <a:rPr lang="ko-KR" altLang="en-US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이것저것 설명해주는 모습</a:t>
            </a:r>
            <a:endParaRPr lang="en-US" altLang="ko-KR" sz="700" dirty="0">
              <a:ln>
                <a:solidFill>
                  <a:schemeClr val="bg1">
                    <a:lumMod val="95000"/>
                    <a:alpha val="20000"/>
                  </a:schemeClr>
                </a:solidFill>
              </a:ln>
              <a:latin typeface="+mn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141CAC-90DB-874A-F993-0B4D4025B05E}"/>
              </a:ext>
            </a:extLst>
          </p:cNvPr>
          <p:cNvSpPr txBox="1"/>
          <p:nvPr/>
        </p:nvSpPr>
        <p:spPr>
          <a:xfrm>
            <a:off x="9247271" y="2435893"/>
            <a:ext cx="2558642" cy="233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#4. </a:t>
            </a:r>
            <a:r>
              <a:rPr lang="ko-KR" altLang="en-US" sz="700" dirty="0" err="1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홀린듯</a:t>
            </a:r>
            <a:r>
              <a:rPr lang="ko-KR" altLang="en-US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 설명 듣고 구매할 상품들을 들고 계산대에 방문</a:t>
            </a:r>
            <a:endParaRPr lang="en-US" altLang="ko-KR" sz="700" dirty="0">
              <a:ln>
                <a:solidFill>
                  <a:schemeClr val="bg1">
                    <a:lumMod val="95000"/>
                    <a:alpha val="20000"/>
                  </a:schemeClr>
                </a:solidFill>
              </a:ln>
              <a:latin typeface="+mn-ea"/>
            </a:endParaRPr>
          </a:p>
        </p:txBody>
      </p:sp>
      <p:pic>
        <p:nvPicPr>
          <p:cNvPr id="14" name="그림 13" descr="사람, 의류, 실내, 인간의 얼굴이(가) 표시된 사진&#10;&#10;자동 생성된 설명">
            <a:extLst>
              <a:ext uri="{FF2B5EF4-FFF2-40B4-BE49-F238E27FC236}">
                <a16:creationId xmlns:a16="http://schemas.microsoft.com/office/drawing/2014/main" id="{0F257AF4-B651-8A7B-40AA-5CB044653E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45" y="2858655"/>
            <a:ext cx="2558642" cy="1390671"/>
          </a:xfrm>
          <a:prstGeom prst="rect">
            <a:avLst/>
          </a:prstGeom>
        </p:spPr>
      </p:pic>
      <p:pic>
        <p:nvPicPr>
          <p:cNvPr id="16" name="그림 15" descr="전화, 실내, 텍스트, 계산기이(가) 표시된 사진&#10;&#10;자동 생성된 설명">
            <a:extLst>
              <a:ext uri="{FF2B5EF4-FFF2-40B4-BE49-F238E27FC236}">
                <a16:creationId xmlns:a16="http://schemas.microsoft.com/office/drawing/2014/main" id="{50A61F09-C740-6C9B-5B83-3B83C90917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652" y="2850176"/>
            <a:ext cx="2560000" cy="1402267"/>
          </a:xfrm>
          <a:prstGeom prst="rect">
            <a:avLst/>
          </a:prstGeom>
        </p:spPr>
      </p:pic>
      <p:pic>
        <p:nvPicPr>
          <p:cNvPr id="18" name="그림 17" descr="텍스트, 전화, 실내, 계산기이(가) 표시된 사진&#10;&#10;자동 생성된 설명">
            <a:extLst>
              <a:ext uri="{FF2B5EF4-FFF2-40B4-BE49-F238E27FC236}">
                <a16:creationId xmlns:a16="http://schemas.microsoft.com/office/drawing/2014/main" id="{34B3E16D-79AE-45CC-BBBD-1EA68119F2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253" y="2856201"/>
            <a:ext cx="2560000" cy="1408848"/>
          </a:xfrm>
          <a:prstGeom prst="rect">
            <a:avLst/>
          </a:prstGeom>
        </p:spPr>
      </p:pic>
      <p:pic>
        <p:nvPicPr>
          <p:cNvPr id="21" name="그림 20" descr="사람, 의류, 실내, 인간의 얼굴이(가) 표시된 사진&#10;&#10;자동 생성된 설명">
            <a:extLst>
              <a:ext uri="{FF2B5EF4-FFF2-40B4-BE49-F238E27FC236}">
                <a16:creationId xmlns:a16="http://schemas.microsoft.com/office/drawing/2014/main" id="{049B211D-1471-D1EE-9099-D9B3A84A00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775" y="2858655"/>
            <a:ext cx="2558642" cy="1390671"/>
          </a:xfrm>
          <a:prstGeom prst="rect">
            <a:avLst/>
          </a:prstGeom>
        </p:spPr>
      </p:pic>
      <p:pic>
        <p:nvPicPr>
          <p:cNvPr id="25" name="그림 24" descr="텍스트, 전화, 실내이(가) 표시된 사진&#10;&#10;자동 생성된 설명">
            <a:extLst>
              <a:ext uri="{FF2B5EF4-FFF2-40B4-BE49-F238E27FC236}">
                <a16:creationId xmlns:a16="http://schemas.microsoft.com/office/drawing/2014/main" id="{6B38D337-E21D-ED05-8816-BE2DDAB2C3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554" y="4776895"/>
            <a:ext cx="2560000" cy="1369463"/>
          </a:xfrm>
          <a:prstGeom prst="rect">
            <a:avLst/>
          </a:prstGeom>
        </p:spPr>
      </p:pic>
      <p:pic>
        <p:nvPicPr>
          <p:cNvPr id="27" name="그림 26" descr="사람, 의류, 실내, 인간의 얼굴이(가) 표시된 사진&#10;&#10;자동 생성된 설명">
            <a:extLst>
              <a:ext uri="{FF2B5EF4-FFF2-40B4-BE49-F238E27FC236}">
                <a16:creationId xmlns:a16="http://schemas.microsoft.com/office/drawing/2014/main" id="{FCC903C4-1107-867B-22E5-8113F39042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45" y="4766290"/>
            <a:ext cx="2558642" cy="139067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2695A74-8EA8-1490-16F0-C6DA5E5A5616}"/>
              </a:ext>
            </a:extLst>
          </p:cNvPr>
          <p:cNvSpPr txBox="1"/>
          <p:nvPr/>
        </p:nvSpPr>
        <p:spPr>
          <a:xfrm>
            <a:off x="390105" y="4259238"/>
            <a:ext cx="2558642" cy="233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#5. </a:t>
            </a:r>
            <a:r>
              <a:rPr lang="ko-KR" altLang="en-US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바코드 스캔</a:t>
            </a:r>
            <a:r>
              <a:rPr lang="en-US" altLang="ko-KR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(</a:t>
            </a:r>
            <a:r>
              <a:rPr lang="ko-KR" altLang="en-US" sz="700" dirty="0" err="1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삐빅</a:t>
            </a:r>
            <a:r>
              <a:rPr lang="en-US" altLang="ko-KR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40049B5-3DF6-7711-5EF5-A2339BDAAE9F}"/>
              </a:ext>
            </a:extLst>
          </p:cNvPr>
          <p:cNvSpPr txBox="1"/>
          <p:nvPr/>
        </p:nvSpPr>
        <p:spPr>
          <a:xfrm>
            <a:off x="3336037" y="4276016"/>
            <a:ext cx="2558642" cy="394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#6. </a:t>
            </a:r>
            <a:r>
              <a:rPr lang="ko-KR" altLang="en-US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캐셔 모니터</a:t>
            </a:r>
            <a:endParaRPr lang="en-US" altLang="ko-KR" sz="700" dirty="0">
              <a:ln>
                <a:solidFill>
                  <a:schemeClr val="bg1">
                    <a:lumMod val="95000"/>
                    <a:alpha val="20000"/>
                  </a:schemeClr>
                </a:solidFill>
              </a:ln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N : </a:t>
            </a:r>
            <a:r>
              <a:rPr lang="ko-KR" altLang="en-US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농약 걱정 없는 건 뭐</a:t>
            </a:r>
            <a:r>
              <a:rPr lang="en-US" altLang="ko-KR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. </a:t>
            </a:r>
            <a:r>
              <a:rPr lang="ko-KR" altLang="en-US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유기농이니까</a:t>
            </a:r>
            <a:endParaRPr lang="en-US" altLang="ko-KR" sz="700" dirty="0">
              <a:ln>
                <a:solidFill>
                  <a:schemeClr val="bg1">
                    <a:lumMod val="95000"/>
                    <a:alpha val="20000"/>
                  </a:schemeClr>
                </a:solidFill>
              </a:ln>
              <a:latin typeface="+mn-ea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A7A89BA-970E-D536-9E5E-1C43462A763B}"/>
              </a:ext>
            </a:extLst>
          </p:cNvPr>
          <p:cNvSpPr txBox="1"/>
          <p:nvPr/>
        </p:nvSpPr>
        <p:spPr>
          <a:xfrm>
            <a:off x="6301069" y="4276016"/>
            <a:ext cx="2558642" cy="233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#7. </a:t>
            </a:r>
            <a:r>
              <a:rPr lang="ko-KR" altLang="en-US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바코드 스캔</a:t>
            </a:r>
            <a:r>
              <a:rPr lang="en-US" altLang="ko-KR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(</a:t>
            </a:r>
            <a:r>
              <a:rPr lang="ko-KR" altLang="en-US" sz="700" dirty="0" err="1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삐빅</a:t>
            </a:r>
            <a:r>
              <a:rPr lang="en-US" altLang="ko-KR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44369C2-EAD4-DE87-7030-805C46EA091E}"/>
              </a:ext>
            </a:extLst>
          </p:cNvPr>
          <p:cNvSpPr txBox="1"/>
          <p:nvPr/>
        </p:nvSpPr>
        <p:spPr>
          <a:xfrm>
            <a:off x="9247271" y="4276016"/>
            <a:ext cx="2558642" cy="394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#8. </a:t>
            </a:r>
            <a:r>
              <a:rPr lang="ko-KR" altLang="en-US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캐셔 모니터</a:t>
            </a:r>
            <a:endParaRPr lang="en-US" altLang="ko-KR" sz="700" dirty="0">
              <a:ln>
                <a:solidFill>
                  <a:schemeClr val="bg1">
                    <a:lumMod val="95000"/>
                    <a:alpha val="20000"/>
                  </a:schemeClr>
                </a:solidFill>
              </a:ln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N : </a:t>
            </a:r>
            <a:r>
              <a:rPr lang="ko-KR" altLang="en-US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저탄소 유기농</a:t>
            </a:r>
            <a:r>
              <a:rPr lang="en-US" altLang="ko-KR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? </a:t>
            </a:r>
            <a:r>
              <a:rPr lang="ko-KR" altLang="en-US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지구도 생각한다고</a:t>
            </a:r>
            <a:r>
              <a:rPr lang="en-US" altLang="ko-KR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9C83213-9A2F-53EF-A793-BFEDD4EA8E6F}"/>
              </a:ext>
            </a:extLst>
          </p:cNvPr>
          <p:cNvSpPr txBox="1"/>
          <p:nvPr/>
        </p:nvSpPr>
        <p:spPr>
          <a:xfrm>
            <a:off x="390105" y="6157974"/>
            <a:ext cx="2558642" cy="233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#9. </a:t>
            </a:r>
            <a:r>
              <a:rPr lang="ko-KR" altLang="en-US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바코드 스캔</a:t>
            </a:r>
            <a:r>
              <a:rPr lang="en-US" altLang="ko-KR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(</a:t>
            </a:r>
            <a:r>
              <a:rPr lang="ko-KR" altLang="en-US" sz="700" dirty="0" err="1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삐빅</a:t>
            </a:r>
            <a:r>
              <a:rPr lang="en-US" altLang="ko-KR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3C488D8-4777-558F-1C2F-5B5357A3BFDE}"/>
              </a:ext>
            </a:extLst>
          </p:cNvPr>
          <p:cNvSpPr txBox="1"/>
          <p:nvPr/>
        </p:nvSpPr>
        <p:spPr>
          <a:xfrm>
            <a:off x="3336037" y="6174752"/>
            <a:ext cx="2558642" cy="394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#10. </a:t>
            </a:r>
            <a:r>
              <a:rPr lang="ko-KR" altLang="en-US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캐셔 모니터 </a:t>
            </a:r>
            <a:r>
              <a:rPr lang="en-US" altLang="ko-KR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(</a:t>
            </a:r>
            <a:r>
              <a:rPr lang="ko-KR" altLang="en-US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줌</a:t>
            </a:r>
            <a:r>
              <a:rPr lang="en-US" altLang="ko-KR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ko-KR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N : </a:t>
            </a:r>
            <a:r>
              <a:rPr lang="ko-KR" altLang="en-US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가장 좋은 식품</a:t>
            </a:r>
            <a:r>
              <a:rPr lang="en-US" altLang="ko-KR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? </a:t>
            </a:r>
            <a:r>
              <a:rPr lang="ko-KR" altLang="en-US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아</a:t>
            </a:r>
            <a:r>
              <a:rPr lang="en-US" altLang="ko-KR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… </a:t>
            </a:r>
            <a:r>
              <a:rPr lang="ko-KR" altLang="en-US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암 예방에 도움이 되는 식품</a:t>
            </a:r>
            <a:r>
              <a:rPr lang="en-US" altLang="ko-KR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?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D6FA15D-B0E0-2807-9CFB-73FCE25CA18A}"/>
              </a:ext>
            </a:extLst>
          </p:cNvPr>
          <p:cNvSpPr txBox="1"/>
          <p:nvPr/>
        </p:nvSpPr>
        <p:spPr>
          <a:xfrm>
            <a:off x="6301069" y="6174752"/>
            <a:ext cx="2558642" cy="394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#11. </a:t>
            </a:r>
            <a:r>
              <a:rPr lang="ko-KR" altLang="en-US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애니메이션</a:t>
            </a:r>
            <a:r>
              <a:rPr lang="en-US" altLang="ko-KR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(</a:t>
            </a:r>
            <a:r>
              <a:rPr lang="ko-KR" altLang="en-US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이펙트</a:t>
            </a:r>
            <a:r>
              <a:rPr lang="en-US" altLang="ko-KR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), </a:t>
            </a:r>
            <a:r>
              <a:rPr lang="ko-KR" altLang="en-US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땅에서부터</a:t>
            </a:r>
            <a:r>
              <a:rPr lang="en-US" altLang="ko-KR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, </a:t>
            </a:r>
            <a:r>
              <a:rPr lang="ko-KR" altLang="en-US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지구</a:t>
            </a:r>
            <a:r>
              <a:rPr lang="en-US" altLang="ko-KR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, </a:t>
            </a:r>
            <a:r>
              <a:rPr lang="ko-KR" altLang="en-US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사람의 몸까지</a:t>
            </a:r>
            <a:endParaRPr lang="en-US" altLang="ko-KR" sz="700" dirty="0">
              <a:ln>
                <a:solidFill>
                  <a:schemeClr val="bg1">
                    <a:lumMod val="95000"/>
                    <a:alpha val="20000"/>
                  </a:schemeClr>
                </a:solidFill>
              </a:ln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D : </a:t>
            </a:r>
            <a:r>
              <a:rPr lang="ko-KR" altLang="en-US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나와 내 이웃</a:t>
            </a:r>
            <a:r>
              <a:rPr lang="en-US" altLang="ko-KR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, </a:t>
            </a:r>
            <a:r>
              <a:rPr lang="ko-KR" altLang="en-US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지구를 살리는 </a:t>
            </a:r>
            <a:r>
              <a:rPr lang="en-US" altLang="ko-KR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‘</a:t>
            </a:r>
            <a:r>
              <a:rPr lang="ko-KR" altLang="en-US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가장 좋은 식품</a:t>
            </a:r>
            <a:r>
              <a:rPr lang="en-US" altLang="ko-KR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’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49FEF16-2199-1735-FF72-BCF95B01D19F}"/>
              </a:ext>
            </a:extLst>
          </p:cNvPr>
          <p:cNvSpPr txBox="1"/>
          <p:nvPr/>
        </p:nvSpPr>
        <p:spPr>
          <a:xfrm>
            <a:off x="9247271" y="6174752"/>
            <a:ext cx="2558642" cy="394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#12. (END) </a:t>
            </a:r>
            <a:r>
              <a:rPr lang="ko-KR" altLang="en-US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로고플레이</a:t>
            </a:r>
            <a:endParaRPr lang="en-US" altLang="ko-KR" sz="700" dirty="0">
              <a:ln>
                <a:solidFill>
                  <a:schemeClr val="bg1">
                    <a:lumMod val="95000"/>
                    <a:alpha val="20000"/>
                  </a:schemeClr>
                </a:solidFill>
              </a:ln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D : </a:t>
            </a:r>
            <a:r>
              <a:rPr lang="ko-KR" altLang="en-US" sz="700" dirty="0">
                <a:ln>
                  <a:solidFill>
                    <a:schemeClr val="bg1">
                      <a:lumMod val="95000"/>
                      <a:alpha val="20000"/>
                    </a:schemeClr>
                  </a:solidFill>
                </a:ln>
                <a:latin typeface="+mn-ea"/>
              </a:rPr>
              <a:t>자연드림</a:t>
            </a:r>
            <a:endParaRPr lang="en-US" altLang="ko-KR" sz="700" dirty="0">
              <a:ln>
                <a:solidFill>
                  <a:schemeClr val="bg1">
                    <a:lumMod val="95000"/>
                    <a:alpha val="20000"/>
                  </a:schemeClr>
                </a:solidFill>
              </a:ln>
              <a:latin typeface="+mn-ea"/>
            </a:endParaRPr>
          </a:p>
        </p:txBody>
      </p:sp>
      <p:pic>
        <p:nvPicPr>
          <p:cNvPr id="60" name="그림 59" descr="만화 영화, 사람, 아동 미술, 인간의 얼굴이(가) 표시된 사진&#10;&#10;자동 생성된 설명">
            <a:extLst>
              <a:ext uri="{FF2B5EF4-FFF2-40B4-BE49-F238E27FC236}">
                <a16:creationId xmlns:a16="http://schemas.microsoft.com/office/drawing/2014/main" id="{490F49ED-92E1-7F13-2A17-955E80C1F5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954" y="4769577"/>
            <a:ext cx="2568463" cy="1439468"/>
          </a:xfrm>
          <a:prstGeom prst="rect">
            <a:avLst/>
          </a:prstGeom>
        </p:spPr>
      </p:pic>
      <p:pic>
        <p:nvPicPr>
          <p:cNvPr id="62" name="그림 61" descr="폰트, 그래픽, 그래픽 디자인, 텍스트이(가) 표시된 사진&#10;&#10;자동 생성된 설명">
            <a:extLst>
              <a:ext uri="{FF2B5EF4-FFF2-40B4-BE49-F238E27FC236}">
                <a16:creationId xmlns:a16="http://schemas.microsoft.com/office/drawing/2014/main" id="{0FD59F7C-E409-A3CD-B022-25B9862B20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637" y="5383099"/>
            <a:ext cx="819455" cy="17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653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3377</TotalTime>
  <Words>210</Words>
  <Application>Microsoft Office PowerPoint</Application>
  <PresentationFormat>와이드스크린</PresentationFormat>
  <Paragraphs>31</Paragraphs>
  <Slides>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4" baseType="lpstr">
      <vt:lpstr>맑은 고딕</vt:lpstr>
      <vt:lpstr>Arial</vt:lpstr>
      <vt:lpstr>Office 테마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홍보</cp:lastModifiedBy>
  <cp:revision>39</cp:revision>
  <dcterms:created xsi:type="dcterms:W3CDTF">2023-12-22T04:27:40Z</dcterms:created>
  <dcterms:modified xsi:type="dcterms:W3CDTF">2023-12-28T05:22:16Z</dcterms:modified>
</cp:coreProperties>
</file>