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6" r:id="rId2"/>
    <p:sldId id="297" r:id="rId3"/>
    <p:sldId id="276" r:id="rId4"/>
    <p:sldId id="287" r:id="rId5"/>
    <p:sldId id="277" r:id="rId6"/>
    <p:sldId id="282" r:id="rId7"/>
    <p:sldId id="288" r:id="rId8"/>
    <p:sldId id="299" r:id="rId9"/>
    <p:sldId id="291" r:id="rId10"/>
    <p:sldId id="293" r:id="rId11"/>
    <p:sldId id="272" r:id="rId12"/>
    <p:sldId id="300" r:id="rId13"/>
    <p:sldId id="301" r:id="rId14"/>
    <p:sldId id="268" r:id="rId15"/>
    <p:sldId id="269" r:id="rId16"/>
    <p:sldId id="271" r:id="rId17"/>
    <p:sldId id="266" r:id="rId18"/>
    <p:sldId id="274" r:id="rId19"/>
    <p:sldId id="273" r:id="rId20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0996" autoAdjust="0"/>
  </p:normalViewPr>
  <p:slideViewPr>
    <p:cSldViewPr snapToGrid="0">
      <p:cViewPr varScale="1">
        <p:scale>
          <a:sx n="101" d="100"/>
          <a:sy n="101" d="100"/>
        </p:scale>
        <p:origin x="9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21B5F4-CC59-407E-99E5-063B7D460926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4A09B-A178-421D-8EE6-A5FE3233A7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802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https://www.mdpi.com/1422-0067/22/9/5010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44A09B-A178-421D-8EE6-A5FE3233A746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1576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https://www.mdpi.com/1422-0067/22/9/5010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44A09B-A178-421D-8EE6-A5FE3233A746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612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44A09B-A178-421D-8EE6-A5FE3233A74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2927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/>
              <a:t>CYSTEINE GLUTAMATE GLYCINE PHEOMELAMIN</a:t>
            </a: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sz="1200" kern="0" spc="-10">
                <a:solidFill>
                  <a:srgbClr val="000000"/>
                </a:solidFill>
                <a:effectLst/>
                <a:latin typeface="HCI Poppy"/>
                <a:ea typeface="휴먼명조"/>
              </a:rPr>
              <a:t>글루타치온을 구성하는</a:t>
            </a:r>
            <a:endParaRPr lang="en-US" altLang="ko-KR" sz="1200" kern="0" spc="-10">
              <a:solidFill>
                <a:srgbClr val="000000"/>
              </a:solidFill>
              <a:effectLst/>
              <a:latin typeface="HCI Poppy"/>
              <a:ea typeface="휴먼명조"/>
            </a:endParaRP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en-US" altLang="ko-KR" sz="1200" kern="0" spc="-10">
                <a:solidFill>
                  <a:srgbClr val="000000"/>
                </a:solidFill>
                <a:latin typeface="HCI Poppy"/>
              </a:rPr>
              <a:t>3</a:t>
            </a:r>
            <a:r>
              <a:rPr lang="ko-KR" altLang="en-US" sz="1200" kern="0" spc="-10">
                <a:solidFill>
                  <a:srgbClr val="000000"/>
                </a:solidFill>
                <a:latin typeface="HCI Poppy"/>
              </a:rPr>
              <a:t>가지 아미노산중</a:t>
            </a:r>
            <a:endParaRPr lang="en-US" altLang="ko-KR" sz="1200" kern="0" spc="-10">
              <a:solidFill>
                <a:srgbClr val="000000"/>
              </a:solidFill>
              <a:latin typeface="HCI Poppy"/>
            </a:endParaRP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sz="1200" kern="0" spc="-10">
                <a:solidFill>
                  <a:srgbClr val="000000"/>
                </a:solidFill>
                <a:latin typeface="HCI Poppy"/>
              </a:rPr>
              <a:t>멜라닌 색소와 연관있는</a:t>
            </a:r>
            <a:endParaRPr lang="en-US" altLang="ko-KR" sz="1200" kern="0" spc="-10">
              <a:solidFill>
                <a:srgbClr val="000000"/>
              </a:solidFill>
              <a:latin typeface="HCI Poppy"/>
            </a:endParaRP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sz="1200" kern="0" spc="-10">
                <a:solidFill>
                  <a:srgbClr val="000000"/>
                </a:solidFill>
                <a:effectLst/>
                <a:latin typeface="HCI Poppy"/>
              </a:rPr>
              <a:t>핵심 소재</a:t>
            </a:r>
            <a:endParaRPr lang="ko-KR" altLang="en-US" sz="900" kern="0" spc="0">
              <a:solidFill>
                <a:srgbClr val="000000"/>
              </a:solidFill>
              <a:effectLst/>
              <a:latin typeface="한컴바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/>
          </a:p>
          <a:p>
            <a:endParaRPr lang="en-US" altLang="ko-KR" sz="1200"/>
          </a:p>
          <a:p>
            <a:r>
              <a:rPr lang="ko-KR" altLang="en-US" sz="1200"/>
              <a:t>Melanogenesis in curltured melanocytes can be </a:t>
            </a:r>
            <a:r>
              <a:rPr lang="en-US" altLang="ko-KR" sz="1200"/>
              <a:t>Substantially Influenced by L-Tyrosine and L-Cysteine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44A09B-A178-421D-8EE6-A5FE3233A74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600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BC9967-0147-B660-8B78-45AB6234B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970730E-DBA6-E87B-70D0-02D35965FA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81B41A-EDFF-D6C9-AE95-D6CAAE44B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58181CC-F14B-32F2-7D3C-7A8D889EE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F7FE8A-4E65-3903-9FD6-5A5934F7E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2353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E34EFD-72DE-9F1C-D285-B20883C7C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81522D7-8DD1-7706-7627-8DF840F280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9C72B1-8BCF-D191-8EBE-DB9CE650E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2AEFB14-A388-A0BE-74B7-A9E932996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06BF5B-0546-1E25-E227-282A56621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535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6E56A31-70AE-6F9E-A390-E00FC9E934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8FEBB1C-73A2-1923-DDE8-2B18521A9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D7260F6-1644-56C4-2908-11B36A824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36DE898-808B-E0D2-657D-E7A2BF53C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5CF9554-46F2-5BB8-A6D5-7DC31C690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937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F20765-8D06-CBFC-CE98-F8EB48FC4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E1B237-FD0A-4C12-533C-0F602DAC57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8FC5C9A-1338-29EA-FEF3-C7BE6120C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A250D7-E06D-7A18-4CA1-CC2630EBB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636920-2DAE-6F56-F676-EBF87D4C1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0949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613FDE-D00C-F0AE-59DC-05DAEF7BE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650923D-B99A-9B05-4813-BCD58D111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005DDA0-DD65-D3C7-E08F-E1FA3E991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238D39-CAD3-0C45-9FB2-BF87E1BC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87B4A0-EEAC-2536-CC36-EC19B51AE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644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26A73D-0A83-2839-91A4-8DCE5DE5A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4BEF59-81E0-9EAA-3B55-94A9982E77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C087C67-B66D-3328-3496-A731476D08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E74A1BB-8248-1045-98F7-4645ED7EC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EB0D1EF-EDAE-B909-1264-EA363924F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9F2B6F8-8FEC-00B7-1255-9047670D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26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4F71E8-DDFD-3403-435A-82C76D3B8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0634176-463A-1ED3-3155-5028D15FC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8CAE0D7-8D88-FEF5-1B2C-2A2560E09F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A6F3026-3EA5-5B71-767C-1147A33A72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885E247-60E2-90FA-CBFF-AD51D5D88B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C6A363C-1E91-CCCA-4B23-2F7368964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783833A-8913-2DB5-E1A6-7532BEC72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070C0A8-BBEB-2F38-1372-8530787B3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493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70FA70-A7DC-7E7C-8F62-C0D34E1D0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F9A25B8-92BE-20CD-4A9E-4FE9B138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7537AC5-4CCA-35DC-65E6-196EF3818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FBCD2C2-2B4B-739A-65CA-62E42DCDA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1415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8A1F4D9-751C-450E-381B-555E3F2D2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8CB16B8-FD5E-8262-2297-39F01ECEA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8F00F9-126E-65C2-B2B8-E68F5F320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8455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6F737F-0D5C-458B-FD87-7CE444DA0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12A83C-8A14-2488-FF54-6203E4029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4A787AB-65CF-ECB5-FB2B-7781599EA0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36B5B77-6C6F-224E-69FB-25E3CAC9B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E59D0B2-E849-45E4-5151-7A07D8BD0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F62FD9-F510-4B65-AA73-DFA759C92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3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4C1CC3-9798-3515-3F9D-EA30861FB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EF6FF-B2EA-F59A-3182-04387534DC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AD949C7-F6E1-B84E-C7D3-10B24D91E3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DB58A9B-3A4A-668E-19D8-5AD4162BA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EA7F719-18D6-B474-F5F1-1FDD83B3A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643AC62-91FC-8609-AB5A-772B6E1E8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4175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7BD214B-769C-1AA2-9B9E-D43D86FAD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D080A0D-08B3-2C92-1CF0-72453E94D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E2F7C1C-5E90-58E6-2233-CE1AFECBD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FE614-0A02-4137-9019-707A460955D9}" type="datetimeFigureOut">
              <a:rPr lang="ko-KR" altLang="en-US" smtClean="0"/>
              <a:t>2023-08-14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00D628-1130-448E-7C42-D153BF30C1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BA3FA79-2336-5FB0-ED25-EF2DE17339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44101-9E43-4BD1-BDD8-07B33382E8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6159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emf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D4F63A4-8B7D-0293-FADE-92EF2B76ACFA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7E35E9C5-B1C3-1608-8B21-C933F75DFF54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C768C7-B82F-1802-FD67-0115F8CE181F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930788-1746-40A4-F8E7-7013604C2519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6FE5E9-73C6-CF47-638D-CF5352F0D555}"/>
              </a:ext>
            </a:extLst>
          </p:cNvPr>
          <p:cNvSpPr txBox="1"/>
          <p:nvPr/>
        </p:nvSpPr>
        <p:spPr>
          <a:xfrm>
            <a:off x="2361855" y="2076251"/>
            <a:ext cx="31422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인체의 </a:t>
            </a:r>
            <a:r>
              <a:rPr lang="ko-KR" altLang="en-US" b="1"/>
              <a:t>가장 외곽에 위치</a:t>
            </a:r>
            <a:endParaRPr lang="en-US" altLang="ko-KR" b="1"/>
          </a:p>
          <a:p>
            <a:endParaRPr lang="en-US" altLang="ko-KR"/>
          </a:p>
          <a:p>
            <a:r>
              <a:rPr lang="ko-KR" altLang="en-US"/>
              <a:t>인체의 </a:t>
            </a:r>
            <a:r>
              <a:rPr lang="ko-KR" altLang="en-US" b="1"/>
              <a:t>가장 넓은 면적</a:t>
            </a:r>
            <a:r>
              <a:rPr lang="en-US" altLang="ko-KR" sz="1200"/>
              <a:t>(1.5-2m</a:t>
            </a:r>
            <a:r>
              <a:rPr lang="en-US" altLang="ko-KR" sz="1200" baseline="30000"/>
              <a:t>2</a:t>
            </a:r>
            <a:r>
              <a:rPr lang="en-US" altLang="ko-KR" sz="1200"/>
              <a:t>)</a:t>
            </a:r>
            <a:endParaRPr lang="ko-KR" altLang="en-US" sz="12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E098B3-7032-A48D-A163-766B795D0253}"/>
              </a:ext>
            </a:extLst>
          </p:cNvPr>
          <p:cNvSpPr txBox="1"/>
          <p:nvPr/>
        </p:nvSpPr>
        <p:spPr>
          <a:xfrm>
            <a:off x="1682909" y="3717724"/>
            <a:ext cx="27206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00"/>
              <a:t>(</a:t>
            </a:r>
            <a:r>
              <a:rPr lang="ko-KR" altLang="en-US" sz="1100"/>
              <a:t>출처</a:t>
            </a:r>
            <a:r>
              <a:rPr lang="en-US" altLang="ko-KR" sz="1100"/>
              <a:t>: </a:t>
            </a:r>
            <a:r>
              <a:rPr lang="ko-KR" altLang="en-US" sz="1100"/>
              <a:t>대한피부미용학회지 제</a:t>
            </a:r>
            <a:r>
              <a:rPr lang="en-US" altLang="ko-KR" sz="1100"/>
              <a:t>7</a:t>
            </a:r>
            <a:r>
              <a:rPr lang="ko-KR" altLang="en-US" sz="1100"/>
              <a:t>권 제</a:t>
            </a:r>
            <a:r>
              <a:rPr lang="en-US" altLang="ko-KR" sz="1100"/>
              <a:t>1</a:t>
            </a:r>
            <a:r>
              <a:rPr lang="ko-KR" altLang="en-US" sz="1100"/>
              <a:t>호</a:t>
            </a:r>
            <a:r>
              <a:rPr lang="en-US" altLang="ko-KR" sz="1100"/>
              <a:t>)</a:t>
            </a:r>
            <a:endParaRPr lang="ko-KR" altLang="en-US" sz="11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65D7A-A886-8D95-A399-DC8BD76F7E7D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4202B0E7-E837-14AD-FE3B-A6671C264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19" y="898473"/>
            <a:ext cx="1384270" cy="279408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23E0304-338C-18E9-5933-2110AA7B5CB9}"/>
              </a:ext>
            </a:extLst>
          </p:cNvPr>
          <p:cNvSpPr txBox="1"/>
          <p:nvPr/>
        </p:nvSpPr>
        <p:spPr>
          <a:xfrm>
            <a:off x="3043217" y="1181100"/>
            <a:ext cx="1269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/>
              <a:t>피 부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36889E7-07EB-4BF1-7256-369DBE753D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8556" y="1265233"/>
            <a:ext cx="4993510" cy="20605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ECEC11-857F-D069-C2A3-0478D13AD674}"/>
              </a:ext>
            </a:extLst>
          </p:cNvPr>
          <p:cNvSpPr txBox="1"/>
          <p:nvPr/>
        </p:nvSpPr>
        <p:spPr>
          <a:xfrm>
            <a:off x="6729413" y="713807"/>
            <a:ext cx="42148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/>
              <a:t>증빙자료</a:t>
            </a:r>
            <a:r>
              <a:rPr lang="en-US" altLang="ko-KR" sz="1200"/>
              <a:t>: </a:t>
            </a:r>
            <a:r>
              <a:rPr lang="ko-KR" altLang="en-US" sz="1200"/>
              <a:t>대한피부미용학회지 제</a:t>
            </a:r>
            <a:r>
              <a:rPr lang="en-US" altLang="ko-KR" sz="1200"/>
              <a:t>7</a:t>
            </a:r>
            <a:r>
              <a:rPr lang="ko-KR" altLang="en-US" sz="1200"/>
              <a:t>권 제</a:t>
            </a:r>
            <a:r>
              <a:rPr lang="en-US" altLang="ko-KR" sz="1200"/>
              <a:t>1</a:t>
            </a:r>
            <a:r>
              <a:rPr lang="ko-KR" altLang="en-US" sz="1200"/>
              <a:t>호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85A263A-3898-E495-3F87-5DDD7063AE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61" y="500332"/>
            <a:ext cx="55435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97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BA46A127-BE05-1565-0310-DAD099D60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465" y="751075"/>
            <a:ext cx="4886885" cy="2846280"/>
          </a:xfrm>
          <a:prstGeom prst="rect">
            <a:avLst/>
          </a:prstGeom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D4F63A4-8B7D-0293-FADE-92EF2B76ACFA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7E35E9C5-B1C3-1608-8B21-C933F75DFF54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C768C7-B82F-1802-FD67-0115F8CE181F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930788-1746-40A4-F8E7-7013604C2519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4CA36C-A1A0-CF60-1874-766F6E05E4FF}"/>
              </a:ext>
            </a:extLst>
          </p:cNvPr>
          <p:cNvSpPr txBox="1"/>
          <p:nvPr/>
        </p:nvSpPr>
        <p:spPr>
          <a:xfrm>
            <a:off x="6858000" y="474076"/>
            <a:ext cx="52451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/>
              <a:t>증빙논문</a:t>
            </a:r>
            <a:r>
              <a:rPr lang="en-US" altLang="ko-KR" sz="1200"/>
              <a:t>:</a:t>
            </a:r>
            <a:endParaRPr lang="ko-KR" altLang="en-US" sz="1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BD3034-B2E0-05A8-5965-398D4C6B5894}"/>
              </a:ext>
            </a:extLst>
          </p:cNvPr>
          <p:cNvSpPr txBox="1"/>
          <p:nvPr/>
        </p:nvSpPr>
        <p:spPr>
          <a:xfrm>
            <a:off x="877110" y="1556284"/>
            <a:ext cx="440216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아스코르브산</a:t>
            </a:r>
            <a:r>
              <a:rPr lang="en-US" altLang="ko-KR" sz="3200" b="1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ko-KR" altLang="en-US" sz="3200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비타민 </a:t>
            </a:r>
            <a:r>
              <a:rPr lang="en-US" altLang="ko-KR" sz="3200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</a:t>
            </a:r>
          </a:p>
          <a:p>
            <a:pPr algn="ctr"/>
            <a:endParaRPr lang="en-US" altLang="ko-KR" sz="240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algn="ctr"/>
            <a:r>
              <a:rPr lang="ko-KR" altLang="en-US" sz="2800">
                <a:solidFill>
                  <a:srgbClr val="222222"/>
                </a:solidFill>
                <a:latin typeface="Arial" panose="020B0604020202020204" pitchFamily="34" charset="0"/>
              </a:rPr>
              <a:t>체내에서 합성되지 않는</a:t>
            </a:r>
            <a:endParaRPr lang="en-US" altLang="ko-KR" sz="280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algn="ctr"/>
            <a:r>
              <a:rPr lang="ko-KR" altLang="en-US" sz="2800">
                <a:solidFill>
                  <a:srgbClr val="222222"/>
                </a:solidFill>
                <a:latin typeface="Arial" panose="020B0604020202020204" pitchFamily="34" charset="0"/>
              </a:rPr>
              <a:t>항산화제 </a:t>
            </a:r>
            <a:endParaRPr lang="en-US" altLang="ko-KR" sz="280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8C28D0-988D-509B-2ABE-F34BB5421A3A}"/>
              </a:ext>
            </a:extLst>
          </p:cNvPr>
          <p:cNvSpPr txBox="1"/>
          <p:nvPr/>
        </p:nvSpPr>
        <p:spPr>
          <a:xfrm>
            <a:off x="7130811" y="1336042"/>
            <a:ext cx="488688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0" i="0" dirty="0" err="1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아스코르브산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(</a:t>
            </a:r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비타민 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C)</a:t>
            </a:r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은 광노화와 관련된 변화를 </a:t>
            </a:r>
            <a:endParaRPr lang="en-US" altLang="ko-KR" sz="1050" b="0" i="0" dirty="0">
              <a:solidFill>
                <a:srgbClr val="222222"/>
              </a:solidFill>
              <a:effectLst/>
              <a:highlight>
                <a:srgbClr val="FFFF00"/>
              </a:highlight>
              <a:latin typeface="Arial" panose="020B0604020202020204" pitchFamily="34" charset="0"/>
            </a:endParaRPr>
          </a:p>
          <a:p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치료 및 예방하고 과다 색소 침착을 치료하는 데 사용되는 항산화제입니다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.</a:t>
            </a:r>
            <a:endParaRPr lang="ko-KR" altLang="en-US" sz="105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2880EF-DB76-B7D2-14FE-112FA2046865}"/>
              </a:ext>
            </a:extLst>
          </p:cNvPr>
          <p:cNvSpPr txBox="1"/>
          <p:nvPr/>
        </p:nvSpPr>
        <p:spPr>
          <a:xfrm>
            <a:off x="7121845" y="2510418"/>
            <a:ext cx="488688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0" i="0" dirty="0" err="1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아스코르브산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(</a:t>
            </a:r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비타민 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C)</a:t>
            </a:r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은 체내에서 합성되지 않으며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, </a:t>
            </a:r>
          </a:p>
          <a:p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대사 기능에 관여하며 건강한 뼈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, </a:t>
            </a:r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치아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, </a:t>
            </a:r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잇몸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, </a:t>
            </a:r>
            <a:r>
              <a:rPr lang="ko-KR" altLang="en-US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인대 및 혈관의 성장과 유지에 필수적입니다</a:t>
            </a:r>
            <a:r>
              <a:rPr lang="en-US" altLang="ko-KR" sz="1050" b="0" i="0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.</a:t>
            </a:r>
            <a:endParaRPr lang="ko-KR" altLang="en-US" sz="1050" dirty="0">
              <a:highlight>
                <a:srgbClr val="FFFF0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2E2E3B-8EA6-A07F-420C-1AF5D730C423}"/>
              </a:ext>
            </a:extLst>
          </p:cNvPr>
          <p:cNvSpPr txBox="1"/>
          <p:nvPr/>
        </p:nvSpPr>
        <p:spPr>
          <a:xfrm>
            <a:off x="7628078" y="489465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/>
              <a:t>https://www.mdpi.com/2079-9284/6/4/58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567B38-BFE9-3174-4DA7-8443761541B1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3A5280E-94A8-1AD0-C7F7-4DDE299FAA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57" y="620270"/>
            <a:ext cx="55245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35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D4F63A4-8B7D-0293-FADE-92EF2B76ACFA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7E35E9C5-B1C3-1608-8B21-C933F75DFF54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C768C7-B82F-1802-FD67-0115F8CE181F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930788-1746-40A4-F8E7-7013604C2519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275565-2ACB-DD47-F8FD-5C2F939D4561}"/>
              </a:ext>
            </a:extLst>
          </p:cNvPr>
          <p:cNvSpPr txBox="1"/>
          <p:nvPr/>
        </p:nvSpPr>
        <p:spPr>
          <a:xfrm>
            <a:off x="641559" y="3652830"/>
            <a:ext cx="51582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900"/>
              <a:t>(</a:t>
            </a:r>
            <a:r>
              <a:rPr lang="ko-KR" altLang="en-US" sz="900"/>
              <a:t>출처</a:t>
            </a:r>
            <a:r>
              <a:rPr lang="en-US" altLang="ko-KR" sz="900"/>
              <a:t>: 1. Indian Journal of Dermatology, Venereology, and Leprology / </a:t>
            </a:r>
          </a:p>
          <a:p>
            <a:pPr algn="ctr"/>
            <a:r>
              <a:rPr lang="en-US" altLang="ko-KR" sz="900"/>
              <a:t>2. Amino Acids. 2018. Jul;50(7):909-921)</a:t>
            </a:r>
            <a:endParaRPr lang="ko-KR" altLang="en-US" sz="90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90F0DB6-75D5-B53B-3B51-C64AD5373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688" y="3086333"/>
            <a:ext cx="2028201" cy="96718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3A3C94C-58EC-7F65-9FF0-69AC8D3C7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3664" y="1446080"/>
            <a:ext cx="2518587" cy="152164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244BD2-1AA4-F8F6-0F14-878BA0DB0681}"/>
              </a:ext>
            </a:extLst>
          </p:cNvPr>
          <p:cNvSpPr txBox="1"/>
          <p:nvPr/>
        </p:nvSpPr>
        <p:spPr>
          <a:xfrm>
            <a:off x="7026064" y="476070"/>
            <a:ext cx="51582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/>
              <a:t>https://www.ncbi.nlm.nih.gov/pmc/articles/PMC6770193/</a:t>
            </a:r>
            <a:endParaRPr lang="ko-KR" altLang="en-US" sz="110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62C04E79-373D-05AC-97E3-19A4156B87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702" y="654939"/>
            <a:ext cx="2181223" cy="704967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9EBF0B4F-B300-BEFE-AD30-2EE741286399}"/>
              </a:ext>
            </a:extLst>
          </p:cNvPr>
          <p:cNvGrpSpPr/>
          <p:nvPr/>
        </p:nvGrpSpPr>
        <p:grpSpPr>
          <a:xfrm>
            <a:off x="673656" y="1824806"/>
            <a:ext cx="1842206" cy="1200129"/>
            <a:chOff x="571874" y="1598049"/>
            <a:chExt cx="2183154" cy="1422244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406F7ED8-0923-2502-016F-00C53541F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1874" y="1598049"/>
              <a:ext cx="2183154" cy="1422244"/>
            </a:xfrm>
            <a:prstGeom prst="rect">
              <a:avLst/>
            </a:prstGeom>
          </p:spPr>
        </p:pic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F759822A-209C-C6F4-1C66-26729CACDE6E}"/>
                </a:ext>
              </a:extLst>
            </p:cNvPr>
            <p:cNvSpPr/>
            <p:nvPr/>
          </p:nvSpPr>
          <p:spPr>
            <a:xfrm>
              <a:off x="1646765" y="2710113"/>
              <a:ext cx="474970" cy="30395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8" name="그림 27">
            <a:extLst>
              <a:ext uri="{FF2B5EF4-FFF2-40B4-BE49-F238E27FC236}">
                <a16:creationId xmlns:a16="http://schemas.microsoft.com/office/drawing/2014/main" id="{6C9AEF4E-538F-9A90-DB4C-D7CFE83635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0948" y="1371874"/>
            <a:ext cx="2320076" cy="152164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4863D20-DD95-95B2-DBFB-481F5896BE1A}"/>
              </a:ext>
            </a:extLst>
          </p:cNvPr>
          <p:cNvSpPr txBox="1"/>
          <p:nvPr/>
        </p:nvSpPr>
        <p:spPr>
          <a:xfrm>
            <a:off x="6916345" y="2772352"/>
            <a:ext cx="282670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멜라닌 합성 경로 및 가장 일반적으로 사용되는 전신 피부 미백제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(</a:t>
            </a:r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글루타티온 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[GSH])</a:t>
            </a:r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의 작용 부위에 대한 개요는 그림 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1</a:t>
            </a:r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에 나타나 있습니다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. </a:t>
            </a:r>
            <a:r>
              <a:rPr lang="ko-KR" altLang="en-US" sz="900" b="0" i="0">
                <a:solidFill>
                  <a:srgbClr val="FF0000"/>
                </a:solidFill>
                <a:effectLst/>
                <a:latin typeface="noto"/>
              </a:rPr>
              <a:t>페오멜라닌에서 유멜라닌 균형을 지배하는 메커니즘은 </a:t>
            </a:r>
            <a:r>
              <a:rPr lang="en-US" altLang="ko-KR" sz="900" b="0" i="0">
                <a:solidFill>
                  <a:srgbClr val="FF0000"/>
                </a:solidFill>
                <a:effectLst/>
                <a:latin typeface="noto"/>
              </a:rPr>
              <a:t>L-</a:t>
            </a:r>
            <a:r>
              <a:rPr lang="ko-KR" altLang="en-US" sz="900" b="0" i="0">
                <a:solidFill>
                  <a:srgbClr val="FF0000"/>
                </a:solidFill>
                <a:effectLst/>
                <a:latin typeface="noto"/>
              </a:rPr>
              <a:t>시스테인</a:t>
            </a:r>
            <a:r>
              <a:rPr lang="en-US" altLang="ko-KR" sz="900" b="0" i="0">
                <a:solidFill>
                  <a:srgbClr val="FF0000"/>
                </a:solidFill>
                <a:effectLst/>
                <a:latin typeface="noto"/>
              </a:rPr>
              <a:t>, GSH </a:t>
            </a:r>
            <a:r>
              <a:rPr lang="ko-KR" altLang="en-US" sz="900" b="0" i="0">
                <a:solidFill>
                  <a:srgbClr val="FF0000"/>
                </a:solidFill>
                <a:effectLst/>
                <a:latin typeface="noto"/>
              </a:rPr>
              <a:t>및 티로시나아제 관련 단백질 발현에 의존</a:t>
            </a:r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합니다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. </a:t>
            </a:r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따라서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, </a:t>
            </a:r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그림에서 관찰된 바와 같이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, </a:t>
            </a:r>
            <a:r>
              <a:rPr lang="ko-KR" altLang="en-US" sz="900" b="0" i="0">
                <a:solidFill>
                  <a:srgbClr val="FF0000"/>
                </a:solidFill>
                <a:effectLst/>
                <a:latin typeface="noto"/>
              </a:rPr>
              <a:t>유멜라닌 생성에서 페오멜라닌 생성으로의 전환은 시스테인과 </a:t>
            </a:r>
            <a:r>
              <a:rPr lang="en-US" altLang="ko-KR" sz="900" b="0" i="0">
                <a:solidFill>
                  <a:srgbClr val="FF0000"/>
                </a:solidFill>
                <a:effectLst/>
                <a:latin typeface="noto"/>
              </a:rPr>
              <a:t>GSH </a:t>
            </a:r>
            <a:r>
              <a:rPr lang="ko-KR" altLang="en-US" sz="900" b="0" i="0">
                <a:solidFill>
                  <a:srgbClr val="FF0000"/>
                </a:solidFill>
                <a:effectLst/>
                <a:latin typeface="noto"/>
              </a:rPr>
              <a:t>레벨 사이의 비율을 수정함으로써 영향을 받을 수 있습니다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. </a:t>
            </a:r>
            <a:r>
              <a:rPr lang="ko-KR" altLang="en-US" sz="900" b="0" i="0">
                <a:solidFill>
                  <a:srgbClr val="000000"/>
                </a:solidFill>
                <a:effectLst/>
                <a:latin typeface="noto"/>
              </a:rPr>
              <a:t>페오멜라닌 생성은 높은 시스테인 농도 및 낮은 티로시나아제 활성 조건에서 우선적으로 진행됩니다</a:t>
            </a:r>
            <a:r>
              <a:rPr lang="en-US" altLang="ko-KR" sz="900" b="0" i="0">
                <a:solidFill>
                  <a:srgbClr val="000000"/>
                </a:solidFill>
                <a:effectLst/>
                <a:latin typeface="noto"/>
              </a:rPr>
              <a:t>.</a:t>
            </a:r>
            <a:endParaRPr lang="ko-KR" altLang="en-US" sz="9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C473671-C6B5-D739-88CE-967BF11A24EC}"/>
              </a:ext>
            </a:extLst>
          </p:cNvPr>
          <p:cNvSpPr txBox="1"/>
          <p:nvPr/>
        </p:nvSpPr>
        <p:spPr>
          <a:xfrm>
            <a:off x="10978948" y="3780002"/>
            <a:ext cx="95594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/>
              <a:t>SCI</a:t>
            </a:r>
            <a:r>
              <a:rPr lang="ko-KR" altLang="en-US" sz="1100"/>
              <a:t>급 증빙</a:t>
            </a: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7A1FA009-5FCA-8C04-3427-CB242B93F4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17791" y="5214536"/>
            <a:ext cx="1394671" cy="1287113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1443327B-ABDE-5255-5CE1-49EA1C8AE7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03806" y="4592347"/>
            <a:ext cx="3288445" cy="60533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BB3F7D7-AD0A-F633-19B6-98793906E794}"/>
              </a:ext>
            </a:extLst>
          </p:cNvPr>
          <p:cNvSpPr txBox="1"/>
          <p:nvPr/>
        </p:nvSpPr>
        <p:spPr>
          <a:xfrm>
            <a:off x="9931923" y="4612394"/>
            <a:ext cx="217892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피부 미백을 위해 촉진되는 </a:t>
            </a:r>
            <a:r>
              <a:rPr lang="en-US" altLang="ko-KR" sz="90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L-</a:t>
            </a:r>
            <a:r>
              <a:rPr lang="ko-KR" altLang="en-US" sz="90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시스테인</a:t>
            </a:r>
            <a:endParaRPr lang="ko-KR" altLang="en-US" sz="900">
              <a:highlight>
                <a:srgbClr val="FFFF00"/>
              </a:highlight>
            </a:endParaRPr>
          </a:p>
        </p:txBody>
      </p: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8CDB1CF6-4ADC-F726-5032-8A7EE2DC9141}"/>
              </a:ext>
            </a:extLst>
          </p:cNvPr>
          <p:cNvCxnSpPr>
            <a:cxnSpLocks/>
          </p:cNvCxnSpPr>
          <p:nvPr/>
        </p:nvCxnSpPr>
        <p:spPr>
          <a:xfrm>
            <a:off x="8848725" y="4952165"/>
            <a:ext cx="30637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BBBCE08-8855-52F5-7DF2-E4E238FBB61C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D124F21E-21E3-DCAC-8A96-B809E36CA5C3}"/>
              </a:ext>
            </a:extLst>
          </p:cNvPr>
          <p:cNvGrpSpPr/>
          <p:nvPr/>
        </p:nvGrpSpPr>
        <p:grpSpPr>
          <a:xfrm>
            <a:off x="4768291" y="4619079"/>
            <a:ext cx="3363614" cy="2051359"/>
            <a:chOff x="3397121" y="4619079"/>
            <a:chExt cx="3363614" cy="205135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3F90C0C-5D84-E02A-7249-E2548E036EA5}"/>
                </a:ext>
              </a:extLst>
            </p:cNvPr>
            <p:cNvSpPr txBox="1"/>
            <p:nvPr/>
          </p:nvSpPr>
          <p:spPr>
            <a:xfrm>
              <a:off x="3397121" y="4619079"/>
              <a:ext cx="28557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/>
                <a:t>증빙논문</a:t>
              </a:r>
              <a:r>
                <a:rPr lang="en-US" altLang="ko-KR" sz="1200"/>
                <a:t>: Glutathione in the Brain</a:t>
              </a:r>
              <a:endParaRPr lang="ko-KR" altLang="en-US" sz="1200"/>
            </a:p>
          </p:txBody>
        </p: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91FDA9E1-B011-3E61-FEDA-89829015C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401359" y="4969725"/>
              <a:ext cx="3359376" cy="1700713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44383A7-5FE2-CFE0-F733-AC3BDC4B4FD2}"/>
              </a:ext>
            </a:extLst>
          </p:cNvPr>
          <p:cNvSpPr txBox="1"/>
          <p:nvPr/>
        </p:nvSpPr>
        <p:spPr>
          <a:xfrm>
            <a:off x="597526" y="1005963"/>
            <a:ext cx="24833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/>
              <a:t>우리 몸 곳곳에 존재하는</a:t>
            </a:r>
            <a:endParaRPr lang="en-US" altLang="ko-KR" sz="1200"/>
          </a:p>
          <a:p>
            <a:pPr algn="ctr"/>
            <a:r>
              <a:rPr lang="ko-KR" altLang="en-US" sz="2800" b="1"/>
              <a:t>엘시스테인</a:t>
            </a:r>
            <a:r>
              <a:rPr lang="ko-KR" altLang="en-US" sz="1600" b="1"/>
              <a:t>이란</a:t>
            </a:r>
            <a:r>
              <a:rPr lang="en-US" altLang="ko-KR" sz="1600" b="1"/>
              <a:t>?</a:t>
            </a:r>
            <a:endParaRPr lang="ko-KR" altLang="en-US" sz="1600" b="1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12E45066-E0D3-CD71-612D-5A6F3958BE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7734" y="5938108"/>
            <a:ext cx="580868" cy="54621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1D0E9E-CA04-04BB-5C6A-4644DB472685}"/>
              </a:ext>
            </a:extLst>
          </p:cNvPr>
          <p:cNvSpPr txBox="1"/>
          <p:nvPr/>
        </p:nvSpPr>
        <p:spPr>
          <a:xfrm>
            <a:off x="1424929" y="6269386"/>
            <a:ext cx="3252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/>
              <a:t>https://pubmed.ncbi.nlm.nih.gov/29626298/</a:t>
            </a:r>
            <a:endParaRPr lang="ko-KR" altLang="en-US" sz="12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29933DD-3C7C-0D21-4247-8602E2679837}"/>
              </a:ext>
            </a:extLst>
          </p:cNvPr>
          <p:cNvSpPr txBox="1"/>
          <p:nvPr/>
        </p:nvSpPr>
        <p:spPr>
          <a:xfrm>
            <a:off x="1366035" y="5919345"/>
            <a:ext cx="296091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L-</a:t>
            </a:r>
            <a:r>
              <a:rPr lang="ko-KR" altLang="en-US" sz="105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시스테인은 강력한 생리적 산화 방지제인 글루타티온 </a:t>
            </a:r>
            <a:r>
              <a:rPr lang="en-US" altLang="ko-KR" sz="105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(GSH)</a:t>
            </a:r>
            <a:r>
              <a:rPr lang="ko-KR" altLang="en-US" sz="105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의 전구체입니다</a:t>
            </a:r>
            <a:r>
              <a:rPr lang="en-US" altLang="ko-KR" sz="1050" b="0" i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noto"/>
              </a:rPr>
              <a:t>.</a:t>
            </a:r>
            <a:endParaRPr lang="ko-KR" altLang="en-US" sz="1050">
              <a:highlight>
                <a:srgbClr val="FFFF00"/>
              </a:highlight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4FFC14D-2A78-94EE-132E-BDD980602A80}"/>
              </a:ext>
            </a:extLst>
          </p:cNvPr>
          <p:cNvSpPr txBox="1"/>
          <p:nvPr/>
        </p:nvSpPr>
        <p:spPr>
          <a:xfrm>
            <a:off x="8584764" y="5827012"/>
            <a:ext cx="195436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/>
              <a:t>(</a:t>
            </a:r>
            <a:r>
              <a:rPr lang="ko-KR" altLang="en-US" sz="1100"/>
              <a:t>증빙논문</a:t>
            </a:r>
            <a:r>
              <a:rPr lang="en-US" altLang="ko-KR" sz="1100"/>
              <a:t>: Indian Journal of Dermatology, Venereology, and Leprology)</a:t>
            </a:r>
            <a:endParaRPr lang="ko-KR" altLang="en-US" sz="1100"/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A19C9099-17BA-5504-EA6E-FD6166278534}"/>
              </a:ext>
            </a:extLst>
          </p:cNvPr>
          <p:cNvGrpSpPr/>
          <p:nvPr/>
        </p:nvGrpSpPr>
        <p:grpSpPr>
          <a:xfrm>
            <a:off x="257111" y="422964"/>
            <a:ext cx="6213619" cy="5486400"/>
            <a:chOff x="-4237251" y="29152"/>
            <a:chExt cx="6213619" cy="5486400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0F6446F7-7909-4AF6-8A28-2CC322B11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-4237251" y="29152"/>
              <a:ext cx="5886450" cy="5486400"/>
            </a:xfrm>
            <a:prstGeom prst="rect">
              <a:avLst/>
            </a:prstGeom>
          </p:spPr>
        </p:pic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2FCDC467-2F3D-DBE6-8B95-DE6855B0608F}"/>
                </a:ext>
              </a:extLst>
            </p:cNvPr>
            <p:cNvGrpSpPr/>
            <p:nvPr/>
          </p:nvGrpSpPr>
          <p:grpSpPr>
            <a:xfrm>
              <a:off x="-1439238" y="1587345"/>
              <a:ext cx="3415606" cy="1721331"/>
              <a:chOff x="2403419" y="1707669"/>
              <a:chExt cx="3415606" cy="1721331"/>
            </a:xfrm>
          </p:grpSpPr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BFFF16A6-A13F-0C45-14A6-B1FBC989A294}"/>
                  </a:ext>
                </a:extLst>
              </p:cNvPr>
              <p:cNvSpPr/>
              <p:nvPr/>
            </p:nvSpPr>
            <p:spPr>
              <a:xfrm>
                <a:off x="2403420" y="1707669"/>
                <a:ext cx="3335938" cy="172133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1263BAB-A1AE-4853-6122-2D0E0E54BA66}"/>
                  </a:ext>
                </a:extLst>
              </p:cNvPr>
              <p:cNvSpPr txBox="1"/>
              <p:nvPr/>
            </p:nvSpPr>
            <p:spPr>
              <a:xfrm>
                <a:off x="2403419" y="1937486"/>
                <a:ext cx="3335939" cy="13254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08610" marR="0" indent="-308610" algn="ctr" fontAlgn="base" latinLnBrk="1">
                  <a:spcBef>
                    <a:spcPts val="1000"/>
                  </a:spcBef>
                  <a:spcAft>
                    <a:spcPts val="0"/>
                  </a:spcAft>
                </a:pPr>
                <a:r>
                  <a:rPr lang="ko-KR" altLang="en-US" sz="1400" kern="0" spc="-10">
                    <a:solidFill>
                      <a:srgbClr val="000000"/>
                    </a:solidFill>
                    <a:effectLst/>
                    <a:latin typeface="HCI Poppy"/>
                    <a:ea typeface="휴먼명조"/>
                  </a:rPr>
                  <a:t>글루타치온을 구성하는 </a:t>
                </a:r>
                <a:r>
                  <a:rPr lang="ko-KR" altLang="en-US" sz="1400" kern="0" spc="-10">
                    <a:solidFill>
                      <a:srgbClr val="000000"/>
                    </a:solidFill>
                    <a:latin typeface="HCI Poppy"/>
                  </a:rPr>
                  <a:t>트리펩타이드 중</a:t>
                </a:r>
                <a:r>
                  <a:rPr lang="ko-KR" altLang="en-US" sz="1600" b="1" kern="0" spc="-10">
                    <a:solidFill>
                      <a:srgbClr val="000000"/>
                    </a:solidFill>
                    <a:latin typeface="HCI Poppy"/>
                  </a:rPr>
                  <a:t>피부와 관련있는 </a:t>
                </a:r>
                <a:r>
                  <a:rPr lang="ko-KR" altLang="en-US" sz="1600" b="1" kern="0" spc="-10">
                    <a:solidFill>
                      <a:srgbClr val="000000"/>
                    </a:solidFill>
                    <a:effectLst/>
                    <a:latin typeface="HCI Poppy"/>
                  </a:rPr>
                  <a:t>핵심 소재</a:t>
                </a:r>
                <a:endParaRPr lang="en-US" altLang="ko-KR" sz="1600" b="1" kern="0" spc="-10">
                  <a:solidFill>
                    <a:srgbClr val="000000"/>
                  </a:solidFill>
                  <a:latin typeface="HCI Poppy"/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altLang="ko-KR" sz="1600" b="1"/>
              </a:p>
              <a:p>
                <a:pPr algn="ctr">
                  <a:lnSpc>
                    <a:spcPct val="150000"/>
                  </a:lnSpc>
                </a:pPr>
                <a:r>
                  <a:rPr lang="ko-KR" altLang="en-US" sz="2000" b="1"/>
                  <a:t>글루타치온 </a:t>
                </a:r>
                <a:r>
                  <a:rPr lang="ko-KR" altLang="en-US" sz="1400"/>
                  <a:t>합성에 필요 성분</a:t>
                </a:r>
                <a:endParaRPr lang="en-US" altLang="ko-KR" sz="120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1D84CD2-B912-FF74-D3FE-C608D241ABCF}"/>
                  </a:ext>
                </a:extLst>
              </p:cNvPr>
              <p:cNvSpPr txBox="1"/>
              <p:nvPr/>
            </p:nvSpPr>
            <p:spPr>
              <a:xfrm>
                <a:off x="4297811" y="1757175"/>
                <a:ext cx="1521214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900" kern="0" spc="-10">
                    <a:solidFill>
                      <a:srgbClr val="000000"/>
                    </a:solidFill>
                    <a:latin typeface="HCI Poppy"/>
                  </a:rPr>
                  <a:t>(3</a:t>
                </a:r>
                <a:r>
                  <a:rPr lang="ko-KR" altLang="en-US" sz="900" kern="0" spc="-10">
                    <a:solidFill>
                      <a:srgbClr val="000000"/>
                    </a:solidFill>
                    <a:latin typeface="HCI Poppy"/>
                  </a:rPr>
                  <a:t>가지 아미노산</a:t>
                </a:r>
                <a:r>
                  <a:rPr lang="en-US" altLang="ko-KR" sz="900" kern="0" spc="-10">
                    <a:solidFill>
                      <a:srgbClr val="000000"/>
                    </a:solidFill>
                    <a:latin typeface="HCI Poppy"/>
                  </a:rPr>
                  <a:t>)</a:t>
                </a:r>
                <a:endParaRPr lang="ko-KR" alt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345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1A74E538-C822-44BE-1FAF-A84476945306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29F72D7C-4350-834C-2C22-6DE8491D0744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0A6425-FF8D-C2F5-2814-0975582BB000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912643-9B6D-0A87-94EF-57E6883FD521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830485-034C-7089-1A5D-6762769EF3C7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B47C61ED-C2F3-73DA-D5A7-CEE4F88836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7" r="1"/>
          <a:stretch/>
        </p:blipFill>
        <p:spPr>
          <a:xfrm>
            <a:off x="1171575" y="1270958"/>
            <a:ext cx="3762376" cy="2219864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762748F4-210D-F4AE-3D6D-625A36DEE282}"/>
              </a:ext>
            </a:extLst>
          </p:cNvPr>
          <p:cNvSpPr/>
          <p:nvPr/>
        </p:nvSpPr>
        <p:spPr>
          <a:xfrm>
            <a:off x="1371600" y="2324100"/>
            <a:ext cx="2676525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chemeClr val="tx1"/>
                </a:solidFill>
              </a:rPr>
              <a:t>엘시스테인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33A79A4-EAE2-03A1-BE7C-2C5AC1454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61" y="581025"/>
            <a:ext cx="55245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129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1A74E538-C822-44BE-1FAF-A84476945306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29F72D7C-4350-834C-2C22-6DE8491D0744}"/>
              </a:ext>
            </a:extLst>
          </p:cNvPr>
          <p:cNvSpPr/>
          <p:nvPr/>
        </p:nvSpPr>
        <p:spPr>
          <a:xfrm>
            <a:off x="1184339" y="690113"/>
            <a:ext cx="3787712" cy="587458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0A6425-FF8D-C2F5-2814-0975582BB000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912643-9B6D-0A87-94EF-57E6883FD521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62748F4-210D-F4AE-3D6D-625A36DEE282}"/>
              </a:ext>
            </a:extLst>
          </p:cNvPr>
          <p:cNvSpPr/>
          <p:nvPr/>
        </p:nvSpPr>
        <p:spPr>
          <a:xfrm>
            <a:off x="1314448" y="1234820"/>
            <a:ext cx="3476628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>
              <a:solidFill>
                <a:schemeClr val="tx1"/>
              </a:solidFill>
            </a:endParaRPr>
          </a:p>
          <a:p>
            <a:pPr algn="ctr"/>
            <a:r>
              <a:rPr lang="ko-KR" altLang="en-US">
                <a:solidFill>
                  <a:schemeClr val="tx1"/>
                </a:solidFill>
              </a:rPr>
              <a:t>눈에 보이는게 전부가 아닙니다</a:t>
            </a:r>
            <a:endParaRPr lang="en-US" altLang="ko-KR">
              <a:solidFill>
                <a:schemeClr val="tx1"/>
              </a:solidFill>
            </a:endParaRPr>
          </a:p>
          <a:p>
            <a:pPr algn="ctr"/>
            <a:endParaRPr lang="en-US" altLang="ko-KR">
              <a:solidFill>
                <a:schemeClr val="tx1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6AEA23D-929E-758E-36A9-D357B4E04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565" y="4214845"/>
            <a:ext cx="2524732" cy="1884822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5AA0E43D-746B-4401-E869-AE523CBBD0DD}"/>
              </a:ext>
            </a:extLst>
          </p:cNvPr>
          <p:cNvGrpSpPr/>
          <p:nvPr/>
        </p:nvGrpSpPr>
        <p:grpSpPr>
          <a:xfrm>
            <a:off x="1758565" y="2281124"/>
            <a:ext cx="2517846" cy="1889299"/>
            <a:chOff x="1532855" y="1466302"/>
            <a:chExt cx="2517846" cy="188929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B8E34457-DDE3-158D-B00E-843863582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8337" y="1466851"/>
              <a:ext cx="1262364" cy="1888750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AEAB3F41-D80F-46EF-510D-9A829F4A3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32855" y="1466302"/>
              <a:ext cx="1255482" cy="1884822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B2572CD-F6E0-C5CD-9EEA-C28B841A4F3B}"/>
              </a:ext>
            </a:extLst>
          </p:cNvPr>
          <p:cNvSpPr txBox="1"/>
          <p:nvPr/>
        </p:nvSpPr>
        <p:spPr>
          <a:xfrm>
            <a:off x="2083014" y="6289448"/>
            <a:ext cx="18758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(</a:t>
            </a:r>
            <a:r>
              <a:rPr lang="ko-KR" altLang="en-US" sz="900"/>
              <a:t>이해를 돕기 위한 이미지입니다</a:t>
            </a:r>
            <a:r>
              <a:rPr lang="en-US" altLang="ko-KR" sz="900"/>
              <a:t>)</a:t>
            </a:r>
            <a:endParaRPr lang="ko-KR" altLang="en-US" sz="9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E5CC9E-074B-73C2-32FA-1C305510BCDF}"/>
              </a:ext>
            </a:extLst>
          </p:cNvPr>
          <p:cNvSpPr txBox="1"/>
          <p:nvPr/>
        </p:nvSpPr>
        <p:spPr>
          <a:xfrm>
            <a:off x="2005432" y="2025843"/>
            <a:ext cx="7617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900"/>
              <a:t>일반카메라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743797-69D7-1059-D57C-96AE30227C26}"/>
              </a:ext>
            </a:extLst>
          </p:cNvPr>
          <p:cNvSpPr txBox="1"/>
          <p:nvPr/>
        </p:nvSpPr>
        <p:spPr>
          <a:xfrm>
            <a:off x="3302027" y="2025843"/>
            <a:ext cx="6864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UV</a:t>
            </a:r>
            <a:r>
              <a:rPr lang="ko-KR" altLang="en-US" sz="900"/>
              <a:t>카메라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FF9C09-A929-57F4-305B-17B77DAC5714}"/>
              </a:ext>
            </a:extLst>
          </p:cNvPr>
          <p:cNvSpPr txBox="1"/>
          <p:nvPr/>
        </p:nvSpPr>
        <p:spPr>
          <a:xfrm>
            <a:off x="3401359" y="758333"/>
            <a:ext cx="15792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무관한 일반정보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1713941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17FFB11-7DC0-75C4-7C09-0E87FE148B40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B6D2100-512B-6A62-40DD-FAF7E132D893}"/>
              </a:ext>
            </a:extLst>
          </p:cNvPr>
          <p:cNvSpPr/>
          <p:nvPr/>
        </p:nvSpPr>
        <p:spPr>
          <a:xfrm>
            <a:off x="2819413" y="1450180"/>
            <a:ext cx="920448" cy="497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100" b="1">
                <a:solidFill>
                  <a:sysClr val="windowText" lastClr="000000"/>
                </a:solidFill>
              </a:rPr>
              <a:t>비타민</a:t>
            </a:r>
            <a:r>
              <a:rPr lang="en-US" altLang="ko-KR" b="1">
                <a:solidFill>
                  <a:sysClr val="windowText" lastClr="000000"/>
                </a:solidFill>
              </a:rPr>
              <a:t>E</a:t>
            </a:r>
            <a:endParaRPr lang="ko-KR" altLang="en-US" sz="1100">
              <a:solidFill>
                <a:sysClr val="windowText" lastClr="000000"/>
              </a:solidFill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82223C10-BD13-8F7A-FA2F-DE44CE7824B3}"/>
              </a:ext>
            </a:extLst>
          </p:cNvPr>
          <p:cNvSpPr/>
          <p:nvPr/>
        </p:nvSpPr>
        <p:spPr>
          <a:xfrm>
            <a:off x="2816213" y="2073917"/>
            <a:ext cx="920448" cy="497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100" b="1">
                <a:solidFill>
                  <a:sysClr val="windowText" lastClr="000000"/>
                </a:solidFill>
              </a:rPr>
              <a:t>비타민</a:t>
            </a:r>
            <a:r>
              <a:rPr lang="en-US" altLang="ko-KR" sz="1100" b="1">
                <a:solidFill>
                  <a:sysClr val="windowText" lastClr="000000"/>
                </a:solidFill>
              </a:rPr>
              <a:t>B</a:t>
            </a:r>
            <a:r>
              <a:rPr lang="en-US" altLang="ko-KR" sz="1100" b="1" baseline="-25000">
                <a:solidFill>
                  <a:sysClr val="windowText" lastClr="000000"/>
                </a:solidFill>
              </a:rPr>
              <a:t>1</a:t>
            </a:r>
            <a:endParaRPr lang="ko-KR" altLang="en-US" sz="1100" baseline="-25000">
              <a:solidFill>
                <a:sysClr val="windowText" lastClr="000000"/>
              </a:solidFill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97879DF7-23E7-1202-012F-32C7BD85C594}"/>
              </a:ext>
            </a:extLst>
          </p:cNvPr>
          <p:cNvSpPr/>
          <p:nvPr/>
        </p:nvSpPr>
        <p:spPr>
          <a:xfrm>
            <a:off x="3762416" y="2073917"/>
            <a:ext cx="920448" cy="497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100" b="1">
                <a:solidFill>
                  <a:sysClr val="windowText" lastClr="000000"/>
                </a:solidFill>
              </a:rPr>
              <a:t>비타민</a:t>
            </a:r>
            <a:r>
              <a:rPr lang="en-US" altLang="ko-KR" sz="1100" b="1">
                <a:solidFill>
                  <a:sysClr val="windowText" lastClr="000000"/>
                </a:solidFill>
              </a:rPr>
              <a:t>B</a:t>
            </a:r>
            <a:r>
              <a:rPr lang="en-US" altLang="ko-KR" sz="1100" b="1" baseline="-25000">
                <a:solidFill>
                  <a:sysClr val="windowText" lastClr="000000"/>
                </a:solidFill>
              </a:rPr>
              <a:t>2</a:t>
            </a:r>
            <a:endParaRPr lang="ko-KR" altLang="en-US" sz="1100" baseline="-25000">
              <a:solidFill>
                <a:sysClr val="windowText" lastClr="000000"/>
              </a:solidFill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39FBE736-E0D2-E320-65D4-F1473E2FEAA5}"/>
              </a:ext>
            </a:extLst>
          </p:cNvPr>
          <p:cNvSpPr/>
          <p:nvPr/>
        </p:nvSpPr>
        <p:spPr>
          <a:xfrm>
            <a:off x="4708619" y="2073917"/>
            <a:ext cx="920448" cy="497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100" b="1">
                <a:solidFill>
                  <a:sysClr val="windowText" lastClr="000000"/>
                </a:solidFill>
              </a:rPr>
              <a:t>비타민</a:t>
            </a:r>
            <a:r>
              <a:rPr lang="en-US" altLang="ko-KR" sz="1100" b="1">
                <a:solidFill>
                  <a:sysClr val="windowText" lastClr="000000"/>
                </a:solidFill>
              </a:rPr>
              <a:t>B</a:t>
            </a:r>
            <a:r>
              <a:rPr lang="en-US" altLang="ko-KR" sz="1100" b="1" baseline="-25000">
                <a:solidFill>
                  <a:sysClr val="windowText" lastClr="000000"/>
                </a:solidFill>
              </a:rPr>
              <a:t>6</a:t>
            </a:r>
            <a:endParaRPr lang="ko-KR" altLang="en-US" sz="1100" baseline="-25000">
              <a:solidFill>
                <a:sysClr val="windowText" lastClr="000000"/>
              </a:solidFill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394D42E6-0D23-4460-ECA0-D04003673551}"/>
              </a:ext>
            </a:extLst>
          </p:cNvPr>
          <p:cNvSpPr/>
          <p:nvPr/>
        </p:nvSpPr>
        <p:spPr>
          <a:xfrm>
            <a:off x="3762416" y="1450180"/>
            <a:ext cx="920448" cy="497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b="1">
                <a:solidFill>
                  <a:sysClr val="windowText" lastClr="000000"/>
                </a:solidFill>
              </a:rPr>
              <a:t>비오틴</a:t>
            </a:r>
            <a:endParaRPr lang="ko-KR" altLang="en-US" sz="1100">
              <a:solidFill>
                <a:sysClr val="windowText" lastClr="000000"/>
              </a:solidFill>
            </a:endParaRP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F9E844E8-4EB0-5F94-E575-D441B7C37A81}"/>
              </a:ext>
            </a:extLst>
          </p:cNvPr>
          <p:cNvSpPr/>
          <p:nvPr/>
        </p:nvSpPr>
        <p:spPr>
          <a:xfrm>
            <a:off x="2807717" y="2697654"/>
            <a:ext cx="920448" cy="497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b="1">
                <a:solidFill>
                  <a:sysClr val="windowText" lastClr="000000"/>
                </a:solidFill>
              </a:rPr>
              <a:t>감마오리자놀</a:t>
            </a:r>
            <a:endParaRPr lang="ko-KR" altLang="en-US" sz="1100">
              <a:solidFill>
                <a:sysClr val="windowText" lastClr="000000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844A57FF-CABC-392C-014A-DFF83300CCC6}"/>
              </a:ext>
            </a:extLst>
          </p:cNvPr>
          <p:cNvSpPr/>
          <p:nvPr/>
        </p:nvSpPr>
        <p:spPr>
          <a:xfrm>
            <a:off x="3762416" y="2697654"/>
            <a:ext cx="920448" cy="497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b="1">
                <a:solidFill>
                  <a:sysClr val="windowText" lastClr="000000"/>
                </a:solidFill>
              </a:rPr>
              <a:t>이노시톨</a:t>
            </a:r>
            <a:endParaRPr lang="ko-KR" altLang="en-US" sz="1100">
              <a:solidFill>
                <a:sysClr val="windowText" lastClr="000000"/>
              </a:solidFill>
            </a:endParaRP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1378A603-C53E-D33A-7E33-8459E2CC2087}"/>
              </a:ext>
            </a:extLst>
          </p:cNvPr>
          <p:cNvSpPr/>
          <p:nvPr/>
        </p:nvSpPr>
        <p:spPr>
          <a:xfrm>
            <a:off x="4711971" y="2697654"/>
            <a:ext cx="920448" cy="497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b="1">
                <a:solidFill>
                  <a:sysClr val="windowText" lastClr="000000"/>
                </a:solidFill>
              </a:rPr>
              <a:t>아연</a:t>
            </a:r>
            <a:endParaRPr lang="ko-KR" altLang="en-US" sz="1100">
              <a:solidFill>
                <a:sysClr val="windowText" lastClr="000000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711AA69F-2C47-9EE9-B489-7FADEE114550}"/>
              </a:ext>
            </a:extLst>
          </p:cNvPr>
          <p:cNvSpPr/>
          <p:nvPr/>
        </p:nvSpPr>
        <p:spPr>
          <a:xfrm>
            <a:off x="2807717" y="3202346"/>
            <a:ext cx="920448" cy="497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b="1">
                <a:solidFill>
                  <a:sysClr val="windowText" lastClr="000000"/>
                </a:solidFill>
              </a:rPr>
              <a:t>나이아신</a:t>
            </a:r>
            <a:endParaRPr lang="ko-KR" altLang="en-US" sz="1100" baseline="-25000">
              <a:solidFill>
                <a:sysClr val="windowText" lastClr="000000"/>
              </a:solidFill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D34BE949-B4DA-86BE-9848-37E677F1A24B}"/>
              </a:ext>
            </a:extLst>
          </p:cNvPr>
          <p:cNvSpPr/>
          <p:nvPr/>
        </p:nvSpPr>
        <p:spPr>
          <a:xfrm>
            <a:off x="4688478" y="1450180"/>
            <a:ext cx="920448" cy="497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100" b="1">
                <a:solidFill>
                  <a:sysClr val="windowText" lastClr="000000"/>
                </a:solidFill>
              </a:rPr>
              <a:t>판토텐산</a:t>
            </a:r>
            <a:endParaRPr lang="ko-KR" altLang="en-US" sz="1100">
              <a:solidFill>
                <a:sysClr val="windowText" lastClr="000000"/>
              </a:solidFill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2C65D96F-5E82-ECFB-A152-28196268A5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52"/>
          <a:stretch/>
        </p:blipFill>
        <p:spPr>
          <a:xfrm>
            <a:off x="569629" y="2182520"/>
            <a:ext cx="1187150" cy="1314931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20B53A02-3A89-6296-24E4-E98DF18D3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546" y="1204021"/>
            <a:ext cx="3516082" cy="229579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3A5143B7-8C9F-3F1B-AC12-D99AE002C1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400"/>
          <a:stretch/>
        </p:blipFill>
        <p:spPr>
          <a:xfrm>
            <a:off x="7575890" y="3618559"/>
            <a:ext cx="3554738" cy="4531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84C79D-AEEE-AD28-80A5-22C05FC111D5}"/>
              </a:ext>
            </a:extLst>
          </p:cNvPr>
          <p:cNvSpPr txBox="1"/>
          <p:nvPr/>
        </p:nvSpPr>
        <p:spPr>
          <a:xfrm>
            <a:off x="7682646" y="876300"/>
            <a:ext cx="40863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/>
              <a:t>최고함량증빙</a:t>
            </a:r>
            <a:r>
              <a:rPr lang="en-US" altLang="ko-KR" sz="1200"/>
              <a:t>: </a:t>
            </a:r>
            <a:r>
              <a:rPr lang="ko-KR" altLang="en-US" sz="1200"/>
              <a:t>「의약외품 표준제조기준」  전문</a:t>
            </a:r>
            <a:r>
              <a:rPr lang="en-US" altLang="ko-KR" sz="1200"/>
              <a:t>(2021.8.9.)</a:t>
            </a:r>
            <a:endParaRPr lang="ko-KR" altLang="en-US" sz="12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49139C-9CFF-F916-AB82-BB043E13ADBF}"/>
              </a:ext>
            </a:extLst>
          </p:cNvPr>
          <p:cNvSpPr txBox="1"/>
          <p:nvPr/>
        </p:nvSpPr>
        <p:spPr>
          <a:xfrm>
            <a:off x="479427" y="1009664"/>
            <a:ext cx="2242922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ko-KR" sz="105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ko-KR" altLang="en-US" sz="1050"/>
              <a:t>아스코르브산 비타민</a:t>
            </a:r>
            <a:r>
              <a:rPr lang="en-US" altLang="ko-KR" sz="1050"/>
              <a:t>C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ko-KR" altLang="en-US" sz="1050"/>
              <a:t>엘시스테인</a:t>
            </a:r>
            <a:endParaRPr lang="en-US" altLang="ko-KR" sz="1050"/>
          </a:p>
          <a:p>
            <a:r>
              <a:rPr lang="en-US" altLang="ko-KR" sz="1050"/>
              <a:t>      </a:t>
            </a:r>
            <a:r>
              <a:rPr lang="ko-KR" altLang="en-US" b="1"/>
              <a:t>최고 함량</a:t>
            </a:r>
            <a:r>
              <a:rPr lang="en-US" altLang="ko-KR" sz="700"/>
              <a:t>(1</a:t>
            </a:r>
            <a:r>
              <a:rPr lang="ko-KR" altLang="en-US" sz="700"/>
              <a:t>일 최대분량기준</a:t>
            </a:r>
            <a:r>
              <a:rPr lang="en-US" altLang="ko-KR" sz="700"/>
              <a:t>)</a:t>
            </a:r>
            <a:endParaRPr lang="ko-KR" altLang="en-US" sz="10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66DD22-59C6-37FF-57A2-9D2E71A040E9}"/>
              </a:ext>
            </a:extLst>
          </p:cNvPr>
          <p:cNvSpPr txBox="1"/>
          <p:nvPr/>
        </p:nvSpPr>
        <p:spPr>
          <a:xfrm>
            <a:off x="7682646" y="5273742"/>
            <a:ext cx="38440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>
                <a:solidFill>
                  <a:srgbClr val="FF0000"/>
                </a:solidFill>
              </a:rPr>
              <a:t>DSM</a:t>
            </a:r>
            <a:r>
              <a:rPr lang="ko-KR" altLang="en-US" sz="1100">
                <a:solidFill>
                  <a:srgbClr val="FF0000"/>
                </a:solidFill>
              </a:rPr>
              <a:t>퀄리로고 사용가능 </a:t>
            </a:r>
            <a:r>
              <a:rPr lang="en-US" altLang="ko-KR" sz="1100">
                <a:solidFill>
                  <a:srgbClr val="FF0000"/>
                </a:solidFill>
              </a:rPr>
              <a:t>→ </a:t>
            </a:r>
            <a:r>
              <a:rPr lang="ko-KR" altLang="en-US" sz="1100">
                <a:solidFill>
                  <a:srgbClr val="FF0000"/>
                </a:solidFill>
              </a:rPr>
              <a:t>계약서 추후 첨부</a:t>
            </a:r>
            <a:endParaRPr lang="en-US" altLang="ko-KR" sz="1100">
              <a:solidFill>
                <a:srgbClr val="FF0000"/>
              </a:solidFill>
            </a:endParaRPr>
          </a:p>
          <a:p>
            <a:r>
              <a:rPr lang="en-US" altLang="ko-KR" sz="1100">
                <a:solidFill>
                  <a:srgbClr val="FF0000"/>
                </a:solidFill>
              </a:rPr>
              <a:t>(B,C,E,</a:t>
            </a:r>
            <a:r>
              <a:rPr lang="ko-KR" altLang="en-US" sz="1100">
                <a:solidFill>
                  <a:srgbClr val="FF0000"/>
                </a:solidFill>
              </a:rPr>
              <a:t>비오틴</a:t>
            </a:r>
            <a:r>
              <a:rPr lang="en-US" altLang="ko-KR" sz="1100">
                <a:solidFill>
                  <a:srgbClr val="FF0000"/>
                </a:solidFill>
              </a:rPr>
              <a:t>)</a:t>
            </a:r>
            <a:endParaRPr lang="ko-KR" altLang="en-US" sz="1100">
              <a:solidFill>
                <a:srgbClr val="FF0000"/>
              </a:solidFill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486F6C50-FEE9-63D2-9A3B-B29F04D3883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0812"/>
          <a:stretch/>
        </p:blipFill>
        <p:spPr>
          <a:xfrm>
            <a:off x="3013040" y="1200569"/>
            <a:ext cx="541568" cy="22686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B66B22E8-A2BC-8067-8999-36B782131D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1425" b="40724"/>
          <a:stretch/>
        </p:blipFill>
        <p:spPr>
          <a:xfrm>
            <a:off x="807152" y="2056183"/>
            <a:ext cx="580396" cy="226192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F1445AB2-175F-A1FF-7715-B325E5C434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783" b="62365"/>
          <a:stretch/>
        </p:blipFill>
        <p:spPr>
          <a:xfrm>
            <a:off x="4859144" y="1188553"/>
            <a:ext cx="531906" cy="207294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A51E9B0D-D181-6711-6FAC-BB19D8218E5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783" b="62365"/>
          <a:stretch/>
        </p:blipFill>
        <p:spPr>
          <a:xfrm>
            <a:off x="3044775" y="2016574"/>
            <a:ext cx="531906" cy="207294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1C020F3E-BD6F-A28A-273D-302578C14B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783" b="62365"/>
          <a:stretch/>
        </p:blipFill>
        <p:spPr>
          <a:xfrm>
            <a:off x="3959029" y="2016574"/>
            <a:ext cx="531906" cy="207294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B0C634D6-5F48-3C53-B635-0EFB9BB642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783" b="62365"/>
          <a:stretch/>
        </p:blipFill>
        <p:spPr>
          <a:xfrm>
            <a:off x="4892774" y="2016574"/>
            <a:ext cx="531906" cy="20729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78DA7CE-3884-AAE9-C7E3-035F0105575F}"/>
              </a:ext>
            </a:extLst>
          </p:cNvPr>
          <p:cNvSpPr txBox="1"/>
          <p:nvPr/>
        </p:nvSpPr>
        <p:spPr>
          <a:xfrm>
            <a:off x="3234748" y="1879944"/>
            <a:ext cx="19111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>
                <a:highlight>
                  <a:srgbClr val="C0C0C0"/>
                </a:highlight>
              </a:rPr>
              <a:t>유럽 </a:t>
            </a:r>
            <a:r>
              <a:rPr lang="en-US" altLang="ko-KR" sz="1100" b="1">
                <a:highlight>
                  <a:srgbClr val="C0C0C0"/>
                </a:highlight>
              </a:rPr>
              <a:t>DSM</a:t>
            </a:r>
            <a:r>
              <a:rPr lang="ko-KR" altLang="en-US" sz="1100" b="1">
                <a:highlight>
                  <a:srgbClr val="C0C0C0"/>
                </a:highlight>
              </a:rPr>
              <a:t>社 프리미엄 원료</a:t>
            </a:r>
          </a:p>
        </p:txBody>
      </p:sp>
      <p:pic>
        <p:nvPicPr>
          <p:cNvPr id="1026" name="Picture 2" descr="DSM의 프랑스산 비오틴, '퀄리비오틴(Quali®-Biotin)'을 선택해야 하는 이유">
            <a:extLst>
              <a:ext uri="{FF2B5EF4-FFF2-40B4-BE49-F238E27FC236}">
                <a16:creationId xmlns:a16="http://schemas.microsoft.com/office/drawing/2014/main" id="{0907A4AF-3C0C-9C94-DB24-B8BACAE74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596" y="1224150"/>
            <a:ext cx="649052" cy="13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2DB94C7A-86C1-6326-C870-4DC3D532AC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913"/>
          <a:stretch/>
        </p:blipFill>
        <p:spPr>
          <a:xfrm>
            <a:off x="1494082" y="2193013"/>
            <a:ext cx="1113902" cy="131493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6856CCD6-773D-BB87-8B95-63C29D5C8E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561" y="589966"/>
            <a:ext cx="5543550" cy="52101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A6875B9-B6B6-E425-6A9D-9FC44CBB51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9238" y="919120"/>
            <a:ext cx="2647950" cy="390525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C6A47C42-22C5-3F18-5C8F-968378D08A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4747" y="2745265"/>
            <a:ext cx="2394319" cy="320748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C2AEC8AB-0D62-F274-C97C-B4EC30AE68A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3213" y="2064218"/>
            <a:ext cx="2428875" cy="666750"/>
          </a:xfrm>
          <a:prstGeom prst="rect">
            <a:avLst/>
          </a:prstGeom>
        </p:spPr>
      </p:pic>
      <p:sp>
        <p:nvSpPr>
          <p:cNvPr id="37" name="직사각형 36">
            <a:extLst>
              <a:ext uri="{FF2B5EF4-FFF2-40B4-BE49-F238E27FC236}">
                <a16:creationId xmlns:a16="http://schemas.microsoft.com/office/drawing/2014/main" id="{7DB481F8-8468-061A-F65B-6056DA2122B3}"/>
              </a:ext>
            </a:extLst>
          </p:cNvPr>
          <p:cNvSpPr/>
          <p:nvPr/>
        </p:nvSpPr>
        <p:spPr>
          <a:xfrm>
            <a:off x="807152" y="2371725"/>
            <a:ext cx="1947876" cy="1995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/>
              <a:t>(</a:t>
            </a:r>
            <a:r>
              <a:rPr lang="ko-KR" altLang="en-US" sz="900"/>
              <a:t>의약외품 섭취기준 최대함량</a:t>
            </a:r>
            <a:r>
              <a:rPr lang="en-US" altLang="ko-KR" sz="900"/>
              <a:t>)</a:t>
            </a:r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4188157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D4F63A4-8B7D-0293-FADE-92EF2B76ACFA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7E35E9C5-B1C3-1608-8B21-C933F75DFF54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C768C7-B82F-1802-FD67-0115F8CE181F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930788-1746-40A4-F8E7-7013604C2519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DA13F7-6DB7-751E-30AC-7D5E17DB63F6}"/>
              </a:ext>
            </a:extLst>
          </p:cNvPr>
          <p:cNvSpPr txBox="1"/>
          <p:nvPr/>
        </p:nvSpPr>
        <p:spPr>
          <a:xfrm>
            <a:off x="3043669" y="1843951"/>
            <a:ext cx="2992282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sz="1800" kern="0">
                <a:solidFill>
                  <a:srgbClr val="000000"/>
                </a:solidFill>
                <a:latin typeface="한컴바탕"/>
              </a:rPr>
              <a:t> </a:t>
            </a:r>
            <a:r>
              <a:rPr lang="en-US" altLang="ko-KR" sz="1800" kern="0">
                <a:solidFill>
                  <a:srgbClr val="000000"/>
                </a:solidFill>
                <a:latin typeface="한컴바탕"/>
              </a:rPr>
              <a:t>‘</a:t>
            </a:r>
            <a:r>
              <a:rPr lang="ko-KR" altLang="en-US" sz="1800" kern="0">
                <a:solidFill>
                  <a:srgbClr val="000000"/>
                </a:solidFill>
                <a:latin typeface="한컴바탕"/>
              </a:rPr>
              <a:t>약사법</a:t>
            </a:r>
            <a:r>
              <a:rPr lang="en-US" altLang="ko-KR" sz="1800" kern="0">
                <a:solidFill>
                  <a:srgbClr val="000000"/>
                </a:solidFill>
                <a:latin typeface="한컴바탕"/>
              </a:rPr>
              <a:t>’</a:t>
            </a:r>
            <a:r>
              <a:rPr lang="ko-KR" altLang="en-US" sz="1800" kern="0">
                <a:solidFill>
                  <a:srgbClr val="000000"/>
                </a:solidFill>
                <a:latin typeface="한컴바탕"/>
              </a:rPr>
              <a:t>에 의해 </a:t>
            </a:r>
            <a:endParaRPr lang="en-US" altLang="ko-KR" sz="1800" kern="0">
              <a:solidFill>
                <a:srgbClr val="000000"/>
              </a:solidFill>
              <a:latin typeface="한컴바탕"/>
            </a:endParaRP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sz="1800" kern="0">
                <a:solidFill>
                  <a:srgbClr val="000000"/>
                </a:solidFill>
                <a:latin typeface="한컴바탕"/>
              </a:rPr>
              <a:t>관리되는</a:t>
            </a:r>
            <a:endParaRPr lang="en-US" altLang="ko-KR" sz="1800" kern="0">
              <a:solidFill>
                <a:srgbClr val="000000"/>
              </a:solidFill>
              <a:latin typeface="한컴바탕"/>
            </a:endParaRP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sz="1800" kern="0" spc="-10">
                <a:solidFill>
                  <a:srgbClr val="000000"/>
                </a:solidFill>
                <a:latin typeface="한컴바탕"/>
              </a:rPr>
              <a:t>식약처 제조 허가 </a:t>
            </a:r>
            <a:endParaRPr lang="en-US" altLang="ko-KR" sz="1800" kern="0" spc="-10">
              <a:solidFill>
                <a:srgbClr val="000000"/>
              </a:solidFill>
              <a:latin typeface="한컴바탕"/>
            </a:endParaRP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kern="0" spc="-10">
                <a:solidFill>
                  <a:srgbClr val="000000"/>
                </a:solidFill>
                <a:latin typeface="한컴바탕"/>
              </a:rPr>
              <a:t>의약</a:t>
            </a:r>
            <a:r>
              <a:rPr lang="ko-KR" altLang="en-US" sz="1800" kern="0" spc="-10">
                <a:solidFill>
                  <a:srgbClr val="000000"/>
                </a:solidFill>
                <a:latin typeface="한컴바탕"/>
              </a:rPr>
              <a:t>외품</a:t>
            </a:r>
            <a:endParaRPr lang="en-US" altLang="ko-KR" sz="3200" kern="0" spc="-10">
              <a:solidFill>
                <a:srgbClr val="000000"/>
              </a:solidFill>
              <a:latin typeface="HCI Poppy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0D8AF58-0070-D6E1-8B80-FED449780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79" y="786171"/>
            <a:ext cx="2829421" cy="309563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2CCAA9AE-1D9D-1604-CC2E-8B1E0B66EE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91" y="916036"/>
            <a:ext cx="2927668" cy="4978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2FBD5A8-A28C-B222-8139-388115EA4455}"/>
              </a:ext>
            </a:extLst>
          </p:cNvPr>
          <p:cNvSpPr txBox="1"/>
          <p:nvPr/>
        </p:nvSpPr>
        <p:spPr>
          <a:xfrm>
            <a:off x="721402" y="2098606"/>
            <a:ext cx="2033626" cy="77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ko-KR" altLang="en-US" kern="0" spc="-1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HCI Poppy"/>
                <a:ea typeface="휴먼명조"/>
              </a:rPr>
              <a:t>의약외품</a:t>
            </a:r>
            <a:endParaRPr lang="en-US" altLang="ko-KR" kern="0" spc="-10">
              <a:solidFill>
                <a:srgbClr val="000000"/>
              </a:solidFill>
              <a:effectLst/>
              <a:highlight>
                <a:srgbClr val="C0C0C0"/>
              </a:highlight>
              <a:latin typeface="HCI Poppy"/>
              <a:ea typeface="휴먼명조"/>
            </a:endParaRPr>
          </a:p>
          <a:p>
            <a:pPr marL="308610" marR="0" indent="-308610" algn="ctr" fontAlgn="base" latinLnBrk="1">
              <a:spcBef>
                <a:spcPts val="1000"/>
              </a:spcBef>
              <a:spcAft>
                <a:spcPts val="0"/>
              </a:spcAft>
            </a:pPr>
            <a:r>
              <a:rPr lang="en-US" altLang="ko-KR" kern="0" spc="-1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HCI Poppy"/>
                <a:ea typeface="휴먼명조"/>
              </a:rPr>
              <a:t>&lt;</a:t>
            </a:r>
            <a:r>
              <a:rPr lang="ko-KR" altLang="en-US" kern="0" spc="-1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HCI Poppy"/>
                <a:ea typeface="휴먼명조"/>
              </a:rPr>
              <a:t>화이트필정</a:t>
            </a:r>
            <a:r>
              <a:rPr lang="en-US" altLang="ko-KR" kern="0" spc="-1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HCI Poppy"/>
                <a:ea typeface="휴먼명조"/>
              </a:rPr>
              <a:t>&gt;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3E1AEABE-3396-D843-9BD5-7898617B6F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474"/>
          <a:stretch/>
        </p:blipFill>
        <p:spPr>
          <a:xfrm rot="16200000">
            <a:off x="4231627" y="997620"/>
            <a:ext cx="639806" cy="86307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93FA26A-9F7A-E400-E09F-FC7C399D13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953" y="557620"/>
            <a:ext cx="5505450" cy="5181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7FADB6-9B82-19E7-FB11-F6157615279C}"/>
              </a:ext>
            </a:extLst>
          </p:cNvPr>
          <p:cNvSpPr txBox="1"/>
          <p:nvPr/>
        </p:nvSpPr>
        <p:spPr>
          <a:xfrm>
            <a:off x="8172450" y="2571750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의약외품 품목신고증</a:t>
            </a:r>
          </a:p>
        </p:txBody>
      </p:sp>
    </p:spTree>
    <p:extLst>
      <p:ext uri="{BB962C8B-B14F-4D97-AF65-F5344CB8AC3E}">
        <p14:creationId xmlns:p14="http://schemas.microsoft.com/office/powerpoint/2010/main" val="4155965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17FFB11-7DC0-75C4-7C09-0E87FE148B40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432EEAD1-F788-F3FF-B681-CF25450CD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45" y="1152165"/>
            <a:ext cx="1463336" cy="24574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680D6BD-23AB-0109-13B7-40497AB823E4}"/>
              </a:ext>
            </a:extLst>
          </p:cNvPr>
          <p:cNvSpPr txBox="1"/>
          <p:nvPr/>
        </p:nvSpPr>
        <p:spPr>
          <a:xfrm>
            <a:off x="2233717" y="1942392"/>
            <a:ext cx="3377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400" b="1"/>
              <a:t>TV</a:t>
            </a:r>
            <a:r>
              <a:rPr lang="ko-KR" altLang="en-US" sz="1400" b="1"/>
              <a:t>홈쇼핑 유일 </a:t>
            </a:r>
            <a:r>
              <a:rPr lang="ko-KR" altLang="en-US" sz="1400"/>
              <a:t>기미</a:t>
            </a:r>
            <a:r>
              <a:rPr lang="en-US" altLang="ko-KR" sz="1400"/>
              <a:t>·</a:t>
            </a:r>
            <a:r>
              <a:rPr lang="ko-KR" altLang="en-US" sz="1400"/>
              <a:t>주근깨완화 </a:t>
            </a:r>
            <a:endParaRPr lang="en-US" altLang="ko-KR" sz="1400"/>
          </a:p>
          <a:p>
            <a:r>
              <a:rPr lang="ko-KR" altLang="en-US" sz="1400"/>
              <a:t>     식약처 제조 허가 의약외품</a:t>
            </a:r>
            <a:r>
              <a:rPr lang="en-US" altLang="ko-KR" sz="1000"/>
              <a:t>(</a:t>
            </a:r>
            <a:r>
              <a:rPr lang="ko-KR" altLang="en-US" sz="1000"/>
              <a:t>현시점기준</a:t>
            </a:r>
            <a:r>
              <a:rPr lang="en-US" altLang="ko-KR" sz="1000"/>
              <a:t>)</a:t>
            </a:r>
            <a:endParaRPr lang="ko-KR" alt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F54C72-3EFA-6AE8-2585-2B3DA2E9CBEE}"/>
              </a:ext>
            </a:extLst>
          </p:cNvPr>
          <p:cNvSpPr txBox="1"/>
          <p:nvPr/>
        </p:nvSpPr>
        <p:spPr>
          <a:xfrm>
            <a:off x="2233717" y="2655393"/>
            <a:ext cx="3265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ko-KR" altLang="en-US" sz="1400"/>
              <a:t>아스코르브산 비타민</a:t>
            </a:r>
            <a:r>
              <a:rPr lang="en-US" altLang="ko-KR" sz="1400"/>
              <a:t>C, </a:t>
            </a:r>
            <a:r>
              <a:rPr lang="ko-KR" altLang="en-US" sz="1400"/>
              <a:t>엘시스테인</a:t>
            </a:r>
            <a:endParaRPr lang="en-US" altLang="ko-KR" sz="1400"/>
          </a:p>
          <a:p>
            <a:r>
              <a:rPr lang="en-US" altLang="ko-KR" sz="1400"/>
              <a:t>     </a:t>
            </a:r>
            <a:r>
              <a:rPr lang="ko-KR" altLang="en-US" sz="1400"/>
              <a:t>최고 함량</a:t>
            </a:r>
            <a:endParaRPr lang="ko-KR" altLang="en-US" sz="14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735115-65AF-B6F4-99B6-4655E0458AC4}"/>
              </a:ext>
            </a:extLst>
          </p:cNvPr>
          <p:cNvSpPr txBox="1"/>
          <p:nvPr/>
        </p:nvSpPr>
        <p:spPr>
          <a:xfrm>
            <a:off x="2233718" y="3378628"/>
            <a:ext cx="3428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ko-KR" altLang="en-US" sz="1400" b="1"/>
              <a:t>국내 최초</a:t>
            </a:r>
            <a:r>
              <a:rPr lang="en-US" altLang="ko-KR" sz="1400" b="1"/>
              <a:t>, </a:t>
            </a:r>
            <a:r>
              <a:rPr lang="ko-KR" altLang="en-US" sz="1400" b="1"/>
              <a:t>최다 </a:t>
            </a:r>
            <a:r>
              <a:rPr lang="en-US" altLang="ko-KR" sz="1400" b="1"/>
              <a:t>12</a:t>
            </a:r>
            <a:r>
              <a:rPr lang="ko-KR" altLang="en-US" sz="1400" b="1"/>
              <a:t>종 유효성분</a:t>
            </a:r>
            <a:endParaRPr lang="en-US" altLang="ko-KR" sz="1400" b="1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318804-6C56-4D99-85D7-8BCD487B971E}"/>
              </a:ext>
            </a:extLst>
          </p:cNvPr>
          <p:cNvSpPr txBox="1"/>
          <p:nvPr/>
        </p:nvSpPr>
        <p:spPr>
          <a:xfrm>
            <a:off x="2389348" y="1005599"/>
            <a:ext cx="2863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/>
              <a:t>최유라쇼가 선택한 단 하나의</a:t>
            </a:r>
            <a:endParaRPr lang="en-US" altLang="ko-KR" sz="1600" b="1"/>
          </a:p>
          <a:p>
            <a:r>
              <a:rPr lang="ko-KR" altLang="en-US" sz="1600" b="1"/>
              <a:t>의약외품 </a:t>
            </a:r>
            <a:r>
              <a:rPr lang="en-US" altLang="ko-KR" sz="1600" b="1"/>
              <a:t>&lt;</a:t>
            </a:r>
            <a:r>
              <a:rPr lang="ko-KR" altLang="en-US" sz="1600" b="1"/>
              <a:t>화이트필정</a:t>
            </a:r>
            <a:r>
              <a:rPr lang="en-US" altLang="ko-KR" sz="1600" b="1"/>
              <a:t>&gt;</a:t>
            </a:r>
            <a:endParaRPr lang="ko-KR" altLang="en-US" sz="1600" b="1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C5C5AAD-4883-335F-23E2-D5AC5CB6A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209" y="896973"/>
            <a:ext cx="2323948" cy="451195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6F1B10F-8DC1-2F94-B70F-DAD3AEA8C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8044" y="5257089"/>
            <a:ext cx="4848225" cy="15532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27940E2-2394-84E7-B340-13FE8061F7C9}"/>
              </a:ext>
            </a:extLst>
          </p:cNvPr>
          <p:cNvSpPr txBox="1"/>
          <p:nvPr/>
        </p:nvSpPr>
        <p:spPr>
          <a:xfrm>
            <a:off x="6562725" y="5492839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/>
              <a:t>증빙파일</a:t>
            </a:r>
            <a:r>
              <a:rPr lang="en-US" altLang="ko-KR" sz="1100"/>
              <a:t>: </a:t>
            </a:r>
            <a:r>
              <a:rPr lang="ko-KR" altLang="en-US" sz="1100"/>
              <a:t>의약품등제품정보목록_의약외품_저함량비타민미네랄제제 (최초최다 인증)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0A7A3411-387F-FE02-A270-0E077FA4E9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3009" y="865766"/>
            <a:ext cx="2708744" cy="1383428"/>
          </a:xfrm>
          <a:prstGeom prst="rect">
            <a:avLst/>
          </a:prstGeom>
        </p:spPr>
      </p:pic>
      <p:sp>
        <p:nvSpPr>
          <p:cNvPr id="27" name="화살표: 오른쪽 26">
            <a:extLst>
              <a:ext uri="{FF2B5EF4-FFF2-40B4-BE49-F238E27FC236}">
                <a16:creationId xmlns:a16="http://schemas.microsoft.com/office/drawing/2014/main" id="{1160F215-9E55-2C8D-4CFF-4338038F396C}"/>
              </a:ext>
            </a:extLst>
          </p:cNvPr>
          <p:cNvSpPr/>
          <p:nvPr/>
        </p:nvSpPr>
        <p:spPr>
          <a:xfrm rot="10800000">
            <a:off x="9182156" y="1542613"/>
            <a:ext cx="329262" cy="30777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7AE1E0-DDF4-4DED-6FD0-8BF44D4F1342}"/>
              </a:ext>
            </a:extLst>
          </p:cNvPr>
          <p:cNvSpPr txBox="1"/>
          <p:nvPr/>
        </p:nvSpPr>
        <p:spPr>
          <a:xfrm>
            <a:off x="9507727" y="642160"/>
            <a:ext cx="26701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/>
              <a:t>https://nedrug.mfds.go.kr/searchDrug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1753B34-C4C1-BD59-4599-E0D3A39A4E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78" y="500332"/>
            <a:ext cx="58674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543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8C60EC8E-5FE9-040B-65E0-024A2460FCBF}"/>
              </a:ext>
            </a:extLst>
          </p:cNvPr>
          <p:cNvSpPr/>
          <p:nvPr/>
        </p:nvSpPr>
        <p:spPr>
          <a:xfrm>
            <a:off x="2292921" y="1504950"/>
            <a:ext cx="3345879" cy="202756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13ACA6B-4FF6-756A-3C9D-EB2E469B4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16" y="1002281"/>
            <a:ext cx="1722720" cy="2757218"/>
          </a:xfrm>
          <a:prstGeom prst="rect">
            <a:avLst/>
          </a:prstGeom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17FFB11-7DC0-75C4-7C09-0E87FE148B40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318804-6C56-4D99-85D7-8BCD487B971E}"/>
              </a:ext>
            </a:extLst>
          </p:cNvPr>
          <p:cNvSpPr txBox="1"/>
          <p:nvPr/>
        </p:nvSpPr>
        <p:spPr>
          <a:xfrm>
            <a:off x="2452190" y="961240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/>
              <a:t>&lt;</a:t>
            </a:r>
            <a:r>
              <a:rPr lang="ko-KR" altLang="en-US" b="1"/>
              <a:t>화이트필정</a:t>
            </a:r>
            <a:r>
              <a:rPr lang="en-US" altLang="ko-KR" b="1"/>
              <a:t>&gt; </a:t>
            </a:r>
            <a:r>
              <a:rPr lang="ko-KR" altLang="en-US" b="1"/>
              <a:t>효능 효과</a:t>
            </a:r>
          </a:p>
        </p:txBody>
      </p:sp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1E474FDF-B661-6817-4B8A-E9FDD9CB51AB}"/>
              </a:ext>
            </a:extLst>
          </p:cNvPr>
          <p:cNvSpPr/>
          <p:nvPr/>
        </p:nvSpPr>
        <p:spPr>
          <a:xfrm rot="13960555">
            <a:off x="1705807" y="1882457"/>
            <a:ext cx="540321" cy="178696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80D6BD-23AB-0109-13B7-40497AB823E4}"/>
              </a:ext>
            </a:extLst>
          </p:cNvPr>
          <p:cNvSpPr txBox="1"/>
          <p:nvPr/>
        </p:nvSpPr>
        <p:spPr>
          <a:xfrm>
            <a:off x="2320106" y="1608513"/>
            <a:ext cx="33458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>
                <a:solidFill>
                  <a:srgbClr val="FF0000"/>
                </a:solidFill>
              </a:rPr>
              <a:t>1)</a:t>
            </a:r>
            <a:r>
              <a:rPr lang="ko-KR" altLang="en-US" sz="1400" b="1">
                <a:solidFill>
                  <a:srgbClr val="FF0000"/>
                </a:solidFill>
              </a:rPr>
              <a:t>기미</a:t>
            </a:r>
            <a:r>
              <a:rPr lang="en-US" altLang="ko-KR" sz="1400" b="1">
                <a:solidFill>
                  <a:srgbClr val="FF0000"/>
                </a:solidFill>
              </a:rPr>
              <a:t>, </a:t>
            </a:r>
            <a:r>
              <a:rPr lang="ko-KR" altLang="en-US" sz="1400" b="1">
                <a:solidFill>
                  <a:srgbClr val="FF0000"/>
                </a:solidFill>
              </a:rPr>
              <a:t>주근깨의 완화</a:t>
            </a:r>
            <a:endParaRPr lang="en-US" altLang="ko-KR" sz="1400" b="1">
              <a:solidFill>
                <a:srgbClr val="FF0000"/>
              </a:solidFill>
            </a:endParaRPr>
          </a:p>
          <a:p>
            <a:endParaRPr lang="ko-KR" altLang="en-US" sz="1400" b="1">
              <a:solidFill>
                <a:srgbClr val="FF0000"/>
              </a:solidFill>
            </a:endParaRPr>
          </a:p>
          <a:p>
            <a:r>
              <a:rPr lang="en-US" altLang="ko-KR" sz="1400" b="1">
                <a:solidFill>
                  <a:srgbClr val="FF0000"/>
                </a:solidFill>
              </a:rPr>
              <a:t>2)</a:t>
            </a:r>
            <a:r>
              <a:rPr lang="ko-KR" altLang="en-US" sz="1400" b="1">
                <a:solidFill>
                  <a:srgbClr val="FF0000"/>
                </a:solidFill>
              </a:rPr>
              <a:t>육체피로</a:t>
            </a:r>
            <a:r>
              <a:rPr lang="en-US" altLang="ko-KR" sz="1400" b="1">
                <a:solidFill>
                  <a:srgbClr val="FF0000"/>
                </a:solidFill>
              </a:rPr>
              <a:t>,</a:t>
            </a:r>
            <a:r>
              <a:rPr lang="ko-KR" altLang="en-US" sz="1400" b="1">
                <a:solidFill>
                  <a:srgbClr val="FF0000"/>
                </a:solidFill>
              </a:rPr>
              <a:t>임신</a:t>
            </a:r>
            <a:r>
              <a:rPr lang="en-US" altLang="ko-KR" sz="1400" b="1">
                <a:solidFill>
                  <a:srgbClr val="FF0000"/>
                </a:solidFill>
              </a:rPr>
              <a:t>,</a:t>
            </a:r>
            <a:r>
              <a:rPr lang="ko-KR" altLang="en-US" sz="1400" b="1">
                <a:solidFill>
                  <a:srgbClr val="FF0000"/>
                </a:solidFill>
              </a:rPr>
              <a:t>수유기</a:t>
            </a:r>
            <a:r>
              <a:rPr lang="en-US" altLang="ko-KR" sz="1400" b="1">
                <a:solidFill>
                  <a:srgbClr val="FF0000"/>
                </a:solidFill>
              </a:rPr>
              <a:t>,</a:t>
            </a:r>
            <a:r>
              <a:rPr lang="ko-KR" altLang="en-US" sz="1400" b="1">
                <a:solidFill>
                  <a:srgbClr val="FF0000"/>
                </a:solidFill>
              </a:rPr>
              <a:t>병중</a:t>
            </a:r>
            <a:r>
              <a:rPr lang="en-US" altLang="ko-KR" sz="1400" b="1">
                <a:solidFill>
                  <a:srgbClr val="FF0000"/>
                </a:solidFill>
              </a:rPr>
              <a:t>/</a:t>
            </a:r>
            <a:r>
              <a:rPr lang="ko-KR" altLang="en-US" sz="1400" b="1">
                <a:solidFill>
                  <a:srgbClr val="FF0000"/>
                </a:solidFill>
              </a:rPr>
              <a:t>병후의 체력저하시 비타민</a:t>
            </a:r>
            <a:r>
              <a:rPr lang="en-US" altLang="ko-KR" sz="1400" b="1">
                <a:solidFill>
                  <a:srgbClr val="FF0000"/>
                </a:solidFill>
              </a:rPr>
              <a:t>(B1,B2,B6,C)</a:t>
            </a:r>
            <a:r>
              <a:rPr lang="ko-KR" altLang="en-US" sz="1400" b="1">
                <a:solidFill>
                  <a:srgbClr val="FF0000"/>
                </a:solidFill>
              </a:rPr>
              <a:t>의 보급</a:t>
            </a:r>
            <a:endParaRPr lang="en-US" altLang="ko-KR" sz="1400" b="1">
              <a:solidFill>
                <a:srgbClr val="FF0000"/>
              </a:solidFill>
            </a:endParaRPr>
          </a:p>
          <a:p>
            <a:endParaRPr lang="ko-KR" altLang="en-US" sz="1400" b="1">
              <a:solidFill>
                <a:srgbClr val="FF0000"/>
              </a:solidFill>
            </a:endParaRPr>
          </a:p>
          <a:p>
            <a:r>
              <a:rPr lang="en-US" altLang="ko-KR" sz="1400" b="1">
                <a:solidFill>
                  <a:srgbClr val="FF0000"/>
                </a:solidFill>
              </a:rPr>
              <a:t>3)</a:t>
            </a:r>
            <a:r>
              <a:rPr lang="ko-KR" altLang="en-US" sz="1400" b="1">
                <a:solidFill>
                  <a:srgbClr val="FF0000"/>
                </a:solidFill>
              </a:rPr>
              <a:t>노년기의 비타민</a:t>
            </a:r>
            <a:r>
              <a:rPr lang="en-US" altLang="ko-KR" sz="1400" b="1">
                <a:solidFill>
                  <a:srgbClr val="FF0000"/>
                </a:solidFill>
              </a:rPr>
              <a:t>E </a:t>
            </a:r>
            <a:r>
              <a:rPr lang="ko-KR" altLang="en-US" sz="1400" b="1">
                <a:solidFill>
                  <a:srgbClr val="FF0000"/>
                </a:solidFill>
              </a:rPr>
              <a:t>보급</a:t>
            </a:r>
            <a:endParaRPr lang="en-US" altLang="ko-KR" sz="1400" b="1">
              <a:solidFill>
                <a:srgbClr val="FF0000"/>
              </a:solidFill>
            </a:endParaRPr>
          </a:p>
          <a:p>
            <a:endParaRPr lang="ko-KR" altLang="en-US" sz="1400" b="1">
              <a:solidFill>
                <a:srgbClr val="FF0000"/>
              </a:solidFill>
            </a:endParaRPr>
          </a:p>
          <a:p>
            <a:r>
              <a:rPr lang="en-US" altLang="ko-KR" sz="1400" b="1">
                <a:solidFill>
                  <a:srgbClr val="FF0000"/>
                </a:solidFill>
              </a:rPr>
              <a:t>4)</a:t>
            </a:r>
            <a:r>
              <a:rPr lang="ko-KR" altLang="en-US" sz="1400" b="1">
                <a:solidFill>
                  <a:srgbClr val="FF0000"/>
                </a:solidFill>
              </a:rPr>
              <a:t>아연의 보급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BFF9F30-ADA3-FECF-74DF-2C24A5BCC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18" y="585787"/>
            <a:ext cx="58483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852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EF74DE69-06E6-4AAD-CE22-945505E88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60" y="858728"/>
            <a:ext cx="5443263" cy="2985868"/>
          </a:xfrm>
          <a:prstGeom prst="rect">
            <a:avLst/>
          </a:prstGeom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17FFB11-7DC0-75C4-7C09-0E87FE148B40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318804-6C56-4D99-85D7-8BCD487B971E}"/>
              </a:ext>
            </a:extLst>
          </p:cNvPr>
          <p:cNvSpPr txBox="1"/>
          <p:nvPr/>
        </p:nvSpPr>
        <p:spPr>
          <a:xfrm>
            <a:off x="3027697" y="1618196"/>
            <a:ext cx="2693366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  <a:p>
            <a:pPr algn="ctr"/>
            <a:r>
              <a:rPr lang="en-US" altLang="ko-KR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</a:t>
            </a:r>
            <a:r>
              <a:rPr lang="ko-KR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피부속 </a:t>
            </a:r>
            <a:endParaRPr lang="en-US" altLang="ko-KR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근본적 속 관리</a:t>
            </a:r>
            <a:r>
              <a:rPr lang="en-US" altLang="ko-KR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</a:p>
          <a:p>
            <a:pPr algn="ctr"/>
            <a:r>
              <a:rPr lang="ko-KR" altLang="en-US" b="1"/>
              <a:t>먹는 기미 관리 </a:t>
            </a:r>
            <a:endParaRPr lang="en-US" altLang="ko-KR" b="1"/>
          </a:p>
          <a:p>
            <a:pPr algn="ctr"/>
            <a:r>
              <a:rPr lang="ko-KR" altLang="en-US" sz="3200" b="1"/>
              <a:t>의약외품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FF14DF-284F-4FCB-3168-112F0B16755B}"/>
              </a:ext>
            </a:extLst>
          </p:cNvPr>
          <p:cNvSpPr txBox="1"/>
          <p:nvPr/>
        </p:nvSpPr>
        <p:spPr>
          <a:xfrm>
            <a:off x="3505863" y="1248864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/>
              <a:t>겉관리는 기본</a:t>
            </a:r>
            <a:r>
              <a:rPr lang="en-US" altLang="ko-KR" b="1"/>
              <a:t>!</a:t>
            </a:r>
            <a:endParaRPr lang="ko-KR" altLang="en-US" sz="2800" b="1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FEACAD9-EC50-4756-1956-6AC474C21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36" y="1794549"/>
            <a:ext cx="2113303" cy="149739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40BE37F5-69D6-1F65-A05D-7F0C91EEF52D}"/>
              </a:ext>
            </a:extLst>
          </p:cNvPr>
          <p:cNvGrpSpPr/>
          <p:nvPr/>
        </p:nvGrpSpPr>
        <p:grpSpPr>
          <a:xfrm>
            <a:off x="315941" y="547957"/>
            <a:ext cx="5524500" cy="5181600"/>
            <a:chOff x="315941" y="547957"/>
            <a:chExt cx="5524500" cy="5181600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5042C56C-F019-505F-5991-034EE29A0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941" y="547957"/>
              <a:ext cx="5524500" cy="5181600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6934C2AC-499B-3FF6-0EB6-7A56D66A9EE7}"/>
                </a:ext>
              </a:extLst>
            </p:cNvPr>
            <p:cNvSpPr/>
            <p:nvPr/>
          </p:nvSpPr>
          <p:spPr>
            <a:xfrm>
              <a:off x="809625" y="1333500"/>
              <a:ext cx="2139312" cy="2738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F29DB710-51D5-D0A6-6A0B-374D977439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392" y="2241477"/>
            <a:ext cx="1613778" cy="165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91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17FFB11-7DC0-75C4-7C09-0E87FE148B40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C38A03E-2DFB-8D40-1422-2DBB66C1A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67" y="1358484"/>
            <a:ext cx="2113303" cy="14973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86008F-82A5-F4FB-60FD-ABE4D688289A}"/>
              </a:ext>
            </a:extLst>
          </p:cNvPr>
          <p:cNvSpPr txBox="1"/>
          <p:nvPr/>
        </p:nvSpPr>
        <p:spPr>
          <a:xfrm>
            <a:off x="747119" y="1043394"/>
            <a:ext cx="1749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/>
              <a:t>일명 </a:t>
            </a:r>
            <a:r>
              <a:rPr lang="en-US" altLang="ko-KR" sz="1200"/>
              <a:t>‘</a:t>
            </a:r>
            <a:r>
              <a:rPr lang="ko-KR" altLang="en-US" sz="1200"/>
              <a:t>기미케어 필수템</a:t>
            </a:r>
            <a:r>
              <a:rPr lang="en-US" altLang="ko-KR" sz="1200"/>
              <a:t>‘</a:t>
            </a:r>
            <a:endParaRPr lang="ko-KR" altLang="en-US" sz="12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ED64D8-4F38-C210-2568-E88878FD014C}"/>
              </a:ext>
            </a:extLst>
          </p:cNvPr>
          <p:cNvSpPr txBox="1"/>
          <p:nvPr/>
        </p:nvSpPr>
        <p:spPr>
          <a:xfrm>
            <a:off x="614857" y="3096535"/>
            <a:ext cx="2526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먹으면서 속</a:t>
            </a:r>
            <a:r>
              <a:rPr lang="en-US" altLang="ko-KR" sz="1400"/>
              <a:t>/</a:t>
            </a:r>
            <a:r>
              <a:rPr lang="ko-KR" altLang="en-US" sz="1400"/>
              <a:t>관</a:t>
            </a:r>
            <a:r>
              <a:rPr lang="en-US" altLang="ko-KR" sz="1400"/>
              <a:t>/</a:t>
            </a:r>
            <a:r>
              <a:rPr lang="ko-KR" altLang="en-US" sz="1400"/>
              <a:t>리 시작</a:t>
            </a:r>
            <a:endParaRPr lang="en-US" altLang="ko-KR" sz="1400"/>
          </a:p>
          <a:p>
            <a:r>
              <a:rPr lang="ko-KR" altLang="en-US" sz="1400"/>
              <a:t>기미 관리의 새로운 패러다임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511448-CD89-AD50-638E-AEFB3E358C4E}"/>
              </a:ext>
            </a:extLst>
          </p:cNvPr>
          <p:cNvSpPr txBox="1"/>
          <p:nvPr/>
        </p:nvSpPr>
        <p:spPr>
          <a:xfrm>
            <a:off x="2945554" y="1065210"/>
            <a:ext cx="263245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/>
              <a:t>#</a:t>
            </a:r>
            <a:r>
              <a:rPr lang="ko-KR" altLang="en-US" b="1"/>
              <a:t>일명 속기미템</a:t>
            </a:r>
            <a:endParaRPr lang="en-US" altLang="ko-KR" b="1"/>
          </a:p>
          <a:p>
            <a:r>
              <a:rPr lang="en-US" altLang="ko-KR" b="1"/>
              <a:t>#</a:t>
            </a:r>
            <a:r>
              <a:rPr lang="ko-KR" altLang="en-US" b="1"/>
              <a:t>일명 멜라닌 관리</a:t>
            </a:r>
            <a:endParaRPr lang="en-US" altLang="ko-KR" b="1"/>
          </a:p>
          <a:p>
            <a:r>
              <a:rPr lang="en-US" altLang="ko-KR" b="1"/>
              <a:t>#</a:t>
            </a:r>
            <a:r>
              <a:rPr lang="ko-KR" altLang="en-US" b="1"/>
              <a:t>광채 피부</a:t>
            </a:r>
            <a:endParaRPr lang="en-US" altLang="ko-KR" b="1"/>
          </a:p>
          <a:p>
            <a:r>
              <a:rPr lang="en-US" altLang="ko-KR" b="1"/>
              <a:t>#</a:t>
            </a:r>
            <a:r>
              <a:rPr lang="ko-KR" altLang="en-US" b="1"/>
              <a:t>무결점 자기관리</a:t>
            </a:r>
            <a:endParaRPr lang="en-US" altLang="ko-KR" b="1"/>
          </a:p>
          <a:p>
            <a:r>
              <a:rPr lang="en-US" altLang="ko-KR" b="1"/>
              <a:t>#</a:t>
            </a:r>
            <a:r>
              <a:rPr lang="ko-KR" altLang="en-US" b="1"/>
              <a:t>아스코르브산 비타민</a:t>
            </a:r>
            <a:r>
              <a:rPr lang="en-US" altLang="ko-KR" b="1"/>
              <a:t>C</a:t>
            </a:r>
          </a:p>
          <a:p>
            <a:r>
              <a:rPr lang="en-US" altLang="ko-KR" b="1"/>
              <a:t>#</a:t>
            </a:r>
            <a:r>
              <a:rPr lang="ko-KR" altLang="en-US" b="1"/>
              <a:t>엘시스테인</a:t>
            </a:r>
          </a:p>
          <a:p>
            <a:r>
              <a:rPr lang="en-US" altLang="ko-KR" b="1"/>
              <a:t>#</a:t>
            </a:r>
            <a:r>
              <a:rPr lang="ko-KR" altLang="en-US" b="1"/>
              <a:t>의약외품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A1BF630-8A2B-9D64-6EB4-C1892B76B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80" y="601665"/>
            <a:ext cx="55340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29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D4F63A4-8B7D-0293-FADE-92EF2B76ACFA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7E35E9C5-B1C3-1608-8B21-C933F75DFF54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C768C7-B82F-1802-FD67-0115F8CE181F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930788-1746-40A4-F8E7-7013604C2519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65D7A-A886-8D95-A399-DC8BD76F7E7D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79666AF-3DB6-5C14-7497-6A80D6DE317E}"/>
              </a:ext>
            </a:extLst>
          </p:cNvPr>
          <p:cNvSpPr/>
          <p:nvPr/>
        </p:nvSpPr>
        <p:spPr>
          <a:xfrm>
            <a:off x="3119825" y="1742942"/>
            <a:ext cx="2492991" cy="16860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B67889-09B1-82C9-C36E-ECCD12BDCD7C}"/>
              </a:ext>
            </a:extLst>
          </p:cNvPr>
          <p:cNvSpPr txBox="1"/>
          <p:nvPr/>
        </p:nvSpPr>
        <p:spPr>
          <a:xfrm>
            <a:off x="3573996" y="2065210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b="1">
                <a:solidFill>
                  <a:srgbClr val="FF0000"/>
                </a:solidFill>
              </a:rPr>
              <a:t>피부</a:t>
            </a:r>
            <a:endParaRPr lang="en-US" altLang="ko-KR" sz="3600" b="1">
              <a:solidFill>
                <a:srgbClr val="FF0000"/>
              </a:solidFill>
            </a:endParaRPr>
          </a:p>
          <a:p>
            <a:pPr algn="ctr"/>
            <a:r>
              <a:rPr lang="ko-KR" altLang="en-US" sz="3600" b="1">
                <a:solidFill>
                  <a:srgbClr val="FF0000"/>
                </a:solidFill>
              </a:rPr>
              <a:t>광노화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3721A0D-9E5A-9F57-2355-59895DC10A1D}"/>
              </a:ext>
            </a:extLst>
          </p:cNvPr>
          <p:cNvSpPr/>
          <p:nvPr/>
        </p:nvSpPr>
        <p:spPr>
          <a:xfrm>
            <a:off x="491698" y="1742942"/>
            <a:ext cx="2492991" cy="16860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51D9F0-44F8-B7BB-9076-A3508925EEB2}"/>
              </a:ext>
            </a:extLst>
          </p:cNvPr>
          <p:cNvSpPr txBox="1"/>
          <p:nvPr/>
        </p:nvSpPr>
        <p:spPr>
          <a:xfrm>
            <a:off x="1167098" y="206521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b="1">
                <a:solidFill>
                  <a:srgbClr val="FF0000"/>
                </a:solidFill>
              </a:rPr>
              <a:t>색소</a:t>
            </a:r>
            <a:endParaRPr lang="en-US" altLang="ko-KR" sz="3600" b="1">
              <a:solidFill>
                <a:srgbClr val="FF0000"/>
              </a:solidFill>
            </a:endParaRPr>
          </a:p>
          <a:p>
            <a:pPr algn="ctr"/>
            <a:r>
              <a:rPr lang="ko-KR" altLang="en-US" sz="3600" b="1">
                <a:solidFill>
                  <a:srgbClr val="FF0000"/>
                </a:solidFill>
              </a:rPr>
              <a:t>질환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655EAD-4DF4-4F53-F3E8-A81B328D3C5E}"/>
              </a:ext>
            </a:extLst>
          </p:cNvPr>
          <p:cNvSpPr txBox="1"/>
          <p:nvPr/>
        </p:nvSpPr>
        <p:spPr>
          <a:xfrm>
            <a:off x="2096193" y="1187197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/>
              <a:t>우리의 피부 고민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16CAAA-9B3F-DF43-2977-21F3BFDE29F0}"/>
              </a:ext>
            </a:extLst>
          </p:cNvPr>
          <p:cNvSpPr txBox="1"/>
          <p:nvPr/>
        </p:nvSpPr>
        <p:spPr>
          <a:xfrm>
            <a:off x="6361847" y="523999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/>
              <a:t>https://jamanetwork.com/journals/jamaotolaryngology/article-abstract/509859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9F3080-D521-8A50-8D12-9B60E8F6D0C0}"/>
              </a:ext>
            </a:extLst>
          </p:cNvPr>
          <p:cNvSpPr txBox="1"/>
          <p:nvPr/>
        </p:nvSpPr>
        <p:spPr>
          <a:xfrm>
            <a:off x="6392173" y="995746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Guardian TextSans Web"/>
              </a:rPr>
              <a:t>자외선 등으로 인한 피부의 만성적 손상은 광노화를 유발할 수 있습니다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Guardian TextSans Web"/>
              </a:rPr>
              <a:t>.</a:t>
            </a:r>
          </a:p>
          <a:p>
            <a:r>
              <a:rPr lang="ko-KR" altLang="en-US" sz="1100" dirty="0">
                <a:solidFill>
                  <a:srgbClr val="333333"/>
                </a:solidFill>
                <a:latin typeface="Guardian TextSans Web"/>
              </a:rPr>
              <a:t>지속적인 자외선 노출은 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Guardian TextSans Web"/>
              </a:rPr>
              <a:t>칙칙함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Guardian TextSans Web"/>
              </a:rPr>
              <a:t>, 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Guardian TextSans Web"/>
              </a:rPr>
              <a:t>색소침착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Guardian TextSans Web"/>
              </a:rPr>
              <a:t>,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Guardian TextSans Web"/>
              </a:rPr>
              <a:t> </a:t>
            </a:r>
            <a:r>
              <a:rPr lang="ko-KR" altLang="en-US" sz="1100" b="0" i="0" dirty="0" err="1">
                <a:solidFill>
                  <a:srgbClr val="333333"/>
                </a:solidFill>
                <a:effectLst/>
                <a:latin typeface="Guardian TextSans Web"/>
              </a:rPr>
              <a:t>주름등과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Guardian TextSans Web"/>
              </a:rPr>
              <a:t> 같은 피부의 임상적 변화를 일으킵니다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Guardian TextSans Web"/>
              </a:rPr>
              <a:t>.</a:t>
            </a:r>
            <a:endParaRPr lang="ko-KR" altLang="en-US" sz="1100" dirty="0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2FA3BCF-117B-E6D3-74A0-08CC2E3D9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500" y="1408191"/>
            <a:ext cx="3042913" cy="142929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49CBFBC-DA6F-2DCC-75A8-7EF1E96DFA3E}"/>
              </a:ext>
            </a:extLst>
          </p:cNvPr>
          <p:cNvSpPr txBox="1"/>
          <p:nvPr/>
        </p:nvSpPr>
        <p:spPr>
          <a:xfrm>
            <a:off x="6533054" y="3265539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50" b="0" i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증빙논문</a:t>
            </a:r>
            <a:r>
              <a:rPr lang="en-US" altLang="ko-KR" sz="1050" b="0" i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: Effects </a:t>
            </a:r>
            <a:r>
              <a:rPr lang="en-US" altLang="ko-KR" sz="1050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of palmitoyl-KVK-L-ascorbic acid on skin wrinkles and pigmentation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85250D32-19CA-2322-3EB9-B77BF8CBF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006" y="3619500"/>
            <a:ext cx="2300387" cy="308341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D069BF4-3900-E8CC-57ED-76E3CF3BED1C}"/>
              </a:ext>
            </a:extLst>
          </p:cNvPr>
          <p:cNvSpPr txBox="1"/>
          <p:nvPr/>
        </p:nvSpPr>
        <p:spPr>
          <a:xfrm>
            <a:off x="8714120" y="5542612"/>
            <a:ext cx="347788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b="0" i="0">
                <a:solidFill>
                  <a:srgbClr val="333333"/>
                </a:solidFill>
                <a:effectLst/>
                <a:latin typeface="Guardian TextSans Web"/>
              </a:rPr>
              <a:t>UV(</a:t>
            </a:r>
            <a:r>
              <a:rPr lang="ko-KR" altLang="en-US" sz="1050" b="0" i="0">
                <a:solidFill>
                  <a:srgbClr val="333333"/>
                </a:solidFill>
                <a:effectLst/>
                <a:latin typeface="Guardian TextSans Web"/>
              </a:rPr>
              <a:t>자외선</a:t>
            </a:r>
            <a:r>
              <a:rPr lang="en-US" altLang="ko-KR" sz="1050" b="0" i="0">
                <a:solidFill>
                  <a:srgbClr val="333333"/>
                </a:solidFill>
                <a:effectLst/>
                <a:latin typeface="Guardian TextSans Web"/>
              </a:rPr>
              <a:t>) </a:t>
            </a:r>
            <a:r>
              <a:rPr lang="ko-KR" altLang="en-US" sz="1050" b="0" i="0">
                <a:solidFill>
                  <a:srgbClr val="333333"/>
                </a:solidFill>
                <a:effectLst/>
                <a:latin typeface="Guardian TextSans Web"/>
              </a:rPr>
              <a:t>노출은 </a:t>
            </a:r>
            <a:r>
              <a:rPr lang="ko-KR" altLang="en-US" sz="1050" b="0" i="0" dirty="0">
                <a:solidFill>
                  <a:srgbClr val="333333"/>
                </a:solidFill>
                <a:effectLst/>
                <a:latin typeface="Guardian TextSans Web"/>
              </a:rPr>
              <a:t>피부의 멜라닌 함량을 </a:t>
            </a:r>
            <a:r>
              <a:rPr lang="ko-KR" altLang="en-US" sz="1050" b="0" i="0">
                <a:solidFill>
                  <a:srgbClr val="333333"/>
                </a:solidFill>
                <a:effectLst/>
                <a:latin typeface="Guardian TextSans Web"/>
              </a:rPr>
              <a:t>비정상적으로 증가시켜 </a:t>
            </a:r>
            <a:r>
              <a:rPr lang="ko-KR" altLang="en-US" sz="1050">
                <a:solidFill>
                  <a:srgbClr val="333333"/>
                </a:solidFill>
                <a:latin typeface="Guardian TextSans Web"/>
              </a:rPr>
              <a:t>검버섯과 </a:t>
            </a:r>
            <a:r>
              <a:rPr lang="ko-KR" altLang="en-US" sz="1050" dirty="0">
                <a:solidFill>
                  <a:srgbClr val="333333"/>
                </a:solidFill>
                <a:latin typeface="Guardian TextSans Web"/>
              </a:rPr>
              <a:t>기미를 유발 할 수 있음</a:t>
            </a:r>
            <a:endParaRPr lang="ko-KR" altLang="en-US" sz="1050" dirty="0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682CEA59-6D56-5EDB-97FF-E5A7B35179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032" y="523999"/>
            <a:ext cx="5553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96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E6076E9-3BD2-1D7A-A3A8-2F9B18661B58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1321F9-7173-E1EF-99F6-FD957396DFEB}"/>
              </a:ext>
            </a:extLst>
          </p:cNvPr>
          <p:cNvSpPr txBox="1"/>
          <p:nvPr/>
        </p:nvSpPr>
        <p:spPr>
          <a:xfrm>
            <a:off x="1265841" y="1060056"/>
            <a:ext cx="36247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000" b="1">
                <a:solidFill>
                  <a:srgbClr val="FF0000"/>
                </a:solidFill>
                <a:highlight>
                  <a:srgbClr val="FFFF00"/>
                </a:highlight>
              </a:rPr>
              <a:t>색소 질환 종류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25D3F7-50A4-6826-81F6-27EEE1A7ADB9}"/>
              </a:ext>
            </a:extLst>
          </p:cNvPr>
          <p:cNvSpPr txBox="1"/>
          <p:nvPr/>
        </p:nvSpPr>
        <p:spPr>
          <a:xfrm>
            <a:off x="1570378" y="1999726"/>
            <a:ext cx="697627" cy="494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/>
              <a:t>기미</a:t>
            </a:r>
            <a:endParaRPr lang="en-US" altLang="ko-KR" sz="2000" b="1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8A88D7-2E0F-398D-3E58-5F2AF9345EE1}"/>
              </a:ext>
            </a:extLst>
          </p:cNvPr>
          <p:cNvSpPr txBox="1"/>
          <p:nvPr/>
        </p:nvSpPr>
        <p:spPr>
          <a:xfrm>
            <a:off x="2125848" y="3621510"/>
            <a:ext cx="1904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/>
              <a:t>(</a:t>
            </a:r>
            <a:r>
              <a:rPr lang="ko-KR" altLang="en-US" sz="1200"/>
              <a:t>출처</a:t>
            </a:r>
            <a:r>
              <a:rPr lang="en-US" altLang="ko-KR" sz="1200"/>
              <a:t>: </a:t>
            </a:r>
            <a:r>
              <a:rPr lang="ko-KR" altLang="en-US" sz="1200"/>
              <a:t>국민건강보험공단</a:t>
            </a:r>
            <a:r>
              <a:rPr lang="en-US" altLang="ko-KR" sz="1200"/>
              <a:t>)</a:t>
            </a:r>
            <a:endParaRPr lang="ko-KR" altLang="en-US" sz="12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98B234-578D-41AE-806D-AAAA593FC7B7}"/>
              </a:ext>
            </a:extLst>
          </p:cNvPr>
          <p:cNvSpPr txBox="1"/>
          <p:nvPr/>
        </p:nvSpPr>
        <p:spPr>
          <a:xfrm>
            <a:off x="3743933" y="2029478"/>
            <a:ext cx="954107" cy="494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/>
              <a:t>주근깨</a:t>
            </a:r>
            <a:endParaRPr lang="en-US" altLang="ko-KR" sz="2000" b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CCEE67-73BF-C0F7-5D9A-270D8F399679}"/>
              </a:ext>
            </a:extLst>
          </p:cNvPr>
          <p:cNvSpPr txBox="1"/>
          <p:nvPr/>
        </p:nvSpPr>
        <p:spPr>
          <a:xfrm>
            <a:off x="1500968" y="2770395"/>
            <a:ext cx="954107" cy="494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2000"/>
            </a:lvl1pPr>
          </a:lstStyle>
          <a:p>
            <a:r>
              <a:rPr lang="ko-KR" altLang="en-US" b="1"/>
              <a:t>검버섯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B4393F-AB7B-B49E-AEC0-8C736FAE24FC}"/>
              </a:ext>
            </a:extLst>
          </p:cNvPr>
          <p:cNvSpPr txBox="1"/>
          <p:nvPr/>
        </p:nvSpPr>
        <p:spPr>
          <a:xfrm>
            <a:off x="3743932" y="2770395"/>
            <a:ext cx="697627" cy="494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2000"/>
            </a:lvl1pPr>
          </a:lstStyle>
          <a:p>
            <a:r>
              <a:rPr lang="ko-KR" altLang="en-US" b="1"/>
              <a:t>흑자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40EB87AA-9B22-525A-D5FD-3B166E5DE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0" y="1090023"/>
            <a:ext cx="5276850" cy="157162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587591A-D2A7-552E-1C3F-0375BF77C71D}"/>
              </a:ext>
            </a:extLst>
          </p:cNvPr>
          <p:cNvSpPr txBox="1"/>
          <p:nvPr/>
        </p:nvSpPr>
        <p:spPr>
          <a:xfrm>
            <a:off x="6984519" y="2770395"/>
            <a:ext cx="35284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/>
              <a:t>증빙자료</a:t>
            </a:r>
            <a:r>
              <a:rPr lang="en-US" altLang="ko-KR" sz="1200"/>
              <a:t>: </a:t>
            </a:r>
            <a:r>
              <a:rPr lang="ko-KR" altLang="en-US" sz="1200"/>
              <a:t>색소질환(국민건강보험공단)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415ED3E2-22B7-E2AF-5AA2-9B7477CD7D90}"/>
              </a:ext>
            </a:extLst>
          </p:cNvPr>
          <p:cNvSpPr/>
          <p:nvPr/>
        </p:nvSpPr>
        <p:spPr>
          <a:xfrm>
            <a:off x="6984519" y="2228850"/>
            <a:ext cx="4159731" cy="2381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EAA2A-FE06-2F90-C786-91FEE62F5789}"/>
              </a:ext>
            </a:extLst>
          </p:cNvPr>
          <p:cNvSpPr txBox="1"/>
          <p:nvPr/>
        </p:nvSpPr>
        <p:spPr>
          <a:xfrm>
            <a:off x="486005" y="2117079"/>
            <a:ext cx="692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/>
              <a:t>(</a:t>
            </a:r>
            <a:r>
              <a:rPr lang="ko-KR" altLang="en-US" sz="1200"/>
              <a:t>각각</a:t>
            </a:r>
            <a:endParaRPr lang="en-US" altLang="ko-KR" sz="1200"/>
          </a:p>
          <a:p>
            <a:pPr algn="ctr"/>
            <a:r>
              <a:rPr lang="ko-KR" altLang="en-US" sz="1200"/>
              <a:t>이미지</a:t>
            </a:r>
            <a:r>
              <a:rPr lang="en-US" altLang="ko-KR" sz="1200"/>
              <a:t>)</a:t>
            </a:r>
            <a:endParaRPr lang="ko-KR" altLang="en-US" sz="1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9FDA68-7030-DAC6-8C12-D5ABAC7E8133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9D268B78-5D5C-672D-1D4B-BBC631CD7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28" y="500332"/>
            <a:ext cx="55435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63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직사각형 34">
            <a:extLst>
              <a:ext uri="{FF2B5EF4-FFF2-40B4-BE49-F238E27FC236}">
                <a16:creationId xmlns:a16="http://schemas.microsoft.com/office/drawing/2014/main" id="{D4BDA0B3-AE20-6F11-04B4-293113B9B0F0}"/>
              </a:ext>
            </a:extLst>
          </p:cNvPr>
          <p:cNvSpPr/>
          <p:nvPr/>
        </p:nvSpPr>
        <p:spPr>
          <a:xfrm>
            <a:off x="2058752" y="1947007"/>
            <a:ext cx="3442876" cy="804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E6076E9-3BD2-1D7A-A3A8-2F9B18661B58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98B234-578D-41AE-806D-AAAA593FC7B7}"/>
              </a:ext>
            </a:extLst>
          </p:cNvPr>
          <p:cNvSpPr txBox="1"/>
          <p:nvPr/>
        </p:nvSpPr>
        <p:spPr>
          <a:xfrm>
            <a:off x="690335" y="1633910"/>
            <a:ext cx="970137" cy="494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/>
              <a:t>Melas-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B4393F-AB7B-B49E-AEC0-8C736FAE24FC}"/>
              </a:ext>
            </a:extLst>
          </p:cNvPr>
          <p:cNvSpPr txBox="1"/>
          <p:nvPr/>
        </p:nvSpPr>
        <p:spPr>
          <a:xfrm>
            <a:off x="534843" y="2105025"/>
            <a:ext cx="1281120" cy="851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2000"/>
            </a:lvl1pPr>
          </a:lstStyle>
          <a:p>
            <a:pPr algn="ctr"/>
            <a:r>
              <a:rPr lang="ko-KR" altLang="en-US" sz="1200"/>
              <a:t>그리스어</a:t>
            </a:r>
            <a:endParaRPr lang="en-US" altLang="ko-KR" sz="1200"/>
          </a:p>
          <a:p>
            <a:pPr algn="ctr"/>
            <a:r>
              <a:rPr lang="en-US" altLang="ko-KR" sz="2400" b="1"/>
              <a:t>‘</a:t>
            </a:r>
            <a:r>
              <a:rPr lang="ko-KR" altLang="en-US" sz="2400" b="1"/>
              <a:t>검은색</a:t>
            </a:r>
            <a:r>
              <a:rPr lang="en-US" altLang="ko-KR" sz="2400" b="1"/>
              <a:t>‘</a:t>
            </a:r>
            <a:endParaRPr lang="ko-KR" altLang="en-US" sz="2400" b="1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BFA7D0-7F11-2580-8C83-FEC64D210B14}"/>
              </a:ext>
            </a:extLst>
          </p:cNvPr>
          <p:cNvSpPr txBox="1"/>
          <p:nvPr/>
        </p:nvSpPr>
        <p:spPr>
          <a:xfrm>
            <a:off x="2260023" y="999996"/>
            <a:ext cx="2207656" cy="574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/>
              <a:t>Melas-ma </a:t>
            </a:r>
            <a:r>
              <a:rPr lang="en-US" altLang="ko-KR" sz="2400" b="1">
                <a:solidFill>
                  <a:srgbClr val="FF0000"/>
                </a:solidFill>
              </a:rPr>
              <a:t>‘</a:t>
            </a:r>
            <a:r>
              <a:rPr lang="ko-KR" altLang="en-US" sz="2400" b="1">
                <a:solidFill>
                  <a:srgbClr val="FF0000"/>
                </a:solidFill>
              </a:rPr>
              <a:t>기미</a:t>
            </a:r>
            <a:r>
              <a:rPr lang="en-US" altLang="ko-KR" sz="2400" b="1">
                <a:solidFill>
                  <a:srgbClr val="FF0000"/>
                </a:solidFill>
              </a:rPr>
              <a:t>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947016-A440-1E39-5AEE-C2FE446C35A2}"/>
              </a:ext>
            </a:extLst>
          </p:cNvPr>
          <p:cNvSpPr txBox="1"/>
          <p:nvPr/>
        </p:nvSpPr>
        <p:spPr>
          <a:xfrm>
            <a:off x="2260023" y="2935592"/>
            <a:ext cx="2916183" cy="574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/>
              <a:t>Melanin </a:t>
            </a:r>
            <a:r>
              <a:rPr lang="en-US" altLang="ko-KR" sz="2400" b="1">
                <a:solidFill>
                  <a:srgbClr val="FF0000"/>
                </a:solidFill>
              </a:rPr>
              <a:t>‘</a:t>
            </a:r>
            <a:r>
              <a:rPr lang="ko-KR" altLang="en-US" sz="2400" b="1">
                <a:solidFill>
                  <a:srgbClr val="FF0000"/>
                </a:solidFill>
              </a:rPr>
              <a:t>멜라닌색소</a:t>
            </a:r>
            <a:r>
              <a:rPr lang="en-US" altLang="ko-KR" sz="2400" b="1">
                <a:solidFill>
                  <a:srgbClr val="FF0000"/>
                </a:solidFill>
              </a:rPr>
              <a:t>’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49D01968-C743-5D07-DA73-B976CF624745}"/>
              </a:ext>
            </a:extLst>
          </p:cNvPr>
          <p:cNvCxnSpPr>
            <a:cxnSpLocks/>
          </p:cNvCxnSpPr>
          <p:nvPr/>
        </p:nvCxnSpPr>
        <p:spPr>
          <a:xfrm flipV="1">
            <a:off x="1857482" y="1394726"/>
            <a:ext cx="402541" cy="3604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AF99DBA2-D45D-D747-1AC9-40C9D1F73A8D}"/>
              </a:ext>
            </a:extLst>
          </p:cNvPr>
          <p:cNvCxnSpPr>
            <a:cxnSpLocks/>
          </p:cNvCxnSpPr>
          <p:nvPr/>
        </p:nvCxnSpPr>
        <p:spPr>
          <a:xfrm>
            <a:off x="1857482" y="2932205"/>
            <a:ext cx="342000" cy="3472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D9E2001-E020-294F-8CAE-BBBEDD41E4CF}"/>
              </a:ext>
            </a:extLst>
          </p:cNvPr>
          <p:cNvSpPr txBox="1"/>
          <p:nvPr/>
        </p:nvSpPr>
        <p:spPr>
          <a:xfrm>
            <a:off x="4362200" y="1219660"/>
            <a:ext cx="739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/>
              <a:t>(</a:t>
            </a:r>
            <a:r>
              <a:rPr lang="ko-KR" altLang="en-US" sz="1200"/>
              <a:t>이미지</a:t>
            </a:r>
            <a:r>
              <a:rPr lang="en-US" altLang="ko-KR" sz="1200"/>
              <a:t>)</a:t>
            </a:r>
            <a:endParaRPr lang="ko-KR" altLang="en-US" sz="12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A2ADEA-28E0-9D7C-ECC1-06B5178458B1}"/>
              </a:ext>
            </a:extLst>
          </p:cNvPr>
          <p:cNvSpPr txBox="1"/>
          <p:nvPr/>
        </p:nvSpPr>
        <p:spPr>
          <a:xfrm>
            <a:off x="4987043" y="3167035"/>
            <a:ext cx="739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/>
              <a:t>(</a:t>
            </a:r>
            <a:r>
              <a:rPr lang="ko-KR" altLang="en-US" sz="1200"/>
              <a:t>이미지</a:t>
            </a:r>
            <a:r>
              <a:rPr lang="en-US" altLang="ko-KR" sz="1200"/>
              <a:t>)</a:t>
            </a:r>
            <a:endParaRPr lang="ko-KR" altLang="en-US" sz="12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CB9268-B17B-C4F4-1D63-5BE0C215DACD}"/>
              </a:ext>
            </a:extLst>
          </p:cNvPr>
          <p:cNvSpPr txBox="1"/>
          <p:nvPr/>
        </p:nvSpPr>
        <p:spPr>
          <a:xfrm>
            <a:off x="2114162" y="1947007"/>
            <a:ext cx="3387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>
                <a:solidFill>
                  <a:schemeClr val="bg1"/>
                </a:solidFill>
              </a:rPr>
              <a:t>내 피부의 까만</a:t>
            </a:r>
            <a:r>
              <a:rPr lang="en-US" altLang="ko-KR" sz="2800" b="1">
                <a:solidFill>
                  <a:schemeClr val="bg1"/>
                </a:solidFill>
              </a:rPr>
              <a:t>O</a:t>
            </a:r>
            <a:r>
              <a:rPr lang="en-US" altLang="ko-KR" sz="4000" b="1">
                <a:solidFill>
                  <a:schemeClr val="bg1"/>
                </a:solidFill>
              </a:rPr>
              <a:t>.</a:t>
            </a:r>
            <a:r>
              <a:rPr lang="en-US" altLang="ko-KR" sz="1050" b="1">
                <a:solidFill>
                  <a:schemeClr val="bg1"/>
                </a:solidFill>
              </a:rPr>
              <a:t>(</a:t>
            </a:r>
            <a:r>
              <a:rPr lang="ko-KR" altLang="en-US" sz="1050" b="1">
                <a:solidFill>
                  <a:schemeClr val="bg1"/>
                </a:solidFill>
              </a:rPr>
              <a:t>오점</a:t>
            </a:r>
            <a:r>
              <a:rPr lang="en-US" altLang="ko-KR" sz="1050" b="1">
                <a:solidFill>
                  <a:schemeClr val="bg1"/>
                </a:solidFill>
              </a:rPr>
              <a:t>)</a:t>
            </a:r>
            <a:endParaRPr lang="ko-KR" altLang="en-US" b="1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182C43-E7D1-3E8C-9812-65840DF8A490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D1916B8-5B45-C527-617B-AE31FD451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5758" y="1394726"/>
            <a:ext cx="2453121" cy="24159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48FA427-6AAE-BD24-A2FF-EBBF3745967F}"/>
              </a:ext>
            </a:extLst>
          </p:cNvPr>
          <p:cNvSpPr txBox="1"/>
          <p:nvPr/>
        </p:nvSpPr>
        <p:spPr>
          <a:xfrm>
            <a:off x="6738938" y="988827"/>
            <a:ext cx="35099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/>
              <a:t>https://www.etymonline.com/kr/word/Melanin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FE68EA48-5AC1-E050-F36B-A2B5C498B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61" y="546498"/>
            <a:ext cx="55340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9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E6076E9-3BD2-1D7A-A3A8-2F9B18661B58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FCE5C0-033F-1579-3C8D-8321BDDCC251}"/>
              </a:ext>
            </a:extLst>
          </p:cNvPr>
          <p:cNvSpPr txBox="1"/>
          <p:nvPr/>
        </p:nvSpPr>
        <p:spPr>
          <a:xfrm>
            <a:off x="4731853" y="783057"/>
            <a:ext cx="1015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/>
              <a:t>&lt;</a:t>
            </a:r>
            <a:r>
              <a:rPr lang="ko-KR" altLang="en-US" sz="1200"/>
              <a:t>건강정보</a:t>
            </a:r>
            <a:r>
              <a:rPr lang="en-US" altLang="ko-KR" sz="1200"/>
              <a:t>&gt;</a:t>
            </a:r>
            <a:endParaRPr lang="ko-KR" altLang="en-US" sz="120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CFD2CEF-3C3F-1A3E-864D-93FF0CF71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899" y="690113"/>
            <a:ext cx="4740249" cy="39716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69C8067-6E95-DCE5-3858-A7E2F3EF1BCE}"/>
              </a:ext>
            </a:extLst>
          </p:cNvPr>
          <p:cNvSpPr txBox="1"/>
          <p:nvPr/>
        </p:nvSpPr>
        <p:spPr>
          <a:xfrm>
            <a:off x="6955505" y="4661798"/>
            <a:ext cx="62198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/>
              <a:t>https://dermnetnz.org/topics/melasma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88FEF0-9103-C020-24F0-42EB52C5E148}"/>
              </a:ext>
            </a:extLst>
          </p:cNvPr>
          <p:cNvSpPr txBox="1"/>
          <p:nvPr/>
        </p:nvSpPr>
        <p:spPr>
          <a:xfrm>
            <a:off x="2024861" y="1060056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/>
              <a:t>기미의 종류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F82AF039-2838-D6CB-3D6C-CA55C98BD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47" y="1838667"/>
            <a:ext cx="2028824" cy="19980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BA5A843-C703-FCE0-9158-5E011318DFAD}"/>
              </a:ext>
            </a:extLst>
          </p:cNvPr>
          <p:cNvSpPr txBox="1"/>
          <p:nvPr/>
        </p:nvSpPr>
        <p:spPr>
          <a:xfrm>
            <a:off x="2760160" y="1838667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/>
              <a:t>표피형 기미</a:t>
            </a:r>
            <a:r>
              <a:rPr lang="en-US" altLang="ko-KR" sz="1100"/>
              <a:t>(</a:t>
            </a:r>
            <a:r>
              <a:rPr lang="ko-KR" altLang="en-US" sz="1100"/>
              <a:t>일명 </a:t>
            </a:r>
            <a:r>
              <a:rPr lang="en-US" altLang="ko-KR" sz="1100"/>
              <a:t>‘</a:t>
            </a:r>
            <a:r>
              <a:rPr lang="ko-KR" altLang="en-US" sz="1100"/>
              <a:t>눈에 보이는 기미</a:t>
            </a:r>
            <a:r>
              <a:rPr lang="en-US" altLang="ko-KR" sz="1100"/>
              <a:t>’)</a:t>
            </a:r>
            <a:endParaRPr lang="ko-KR" altLang="en-US" sz="11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0B0F31-D0B5-338A-67DE-2B0E6CDDF38B}"/>
              </a:ext>
            </a:extLst>
          </p:cNvPr>
          <p:cNvSpPr txBox="1"/>
          <p:nvPr/>
        </p:nvSpPr>
        <p:spPr>
          <a:xfrm>
            <a:off x="2760060" y="2288686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/>
              <a:t>진피형 기미</a:t>
            </a:r>
            <a:r>
              <a:rPr lang="en-US" altLang="ko-KR" sz="1100" u="sng">
                <a:solidFill>
                  <a:srgbClr val="FF0000"/>
                </a:solidFill>
              </a:rPr>
              <a:t>(</a:t>
            </a:r>
            <a:r>
              <a:rPr lang="ko-KR" altLang="en-US" sz="1100" u="sng">
                <a:solidFill>
                  <a:srgbClr val="FF0000"/>
                </a:solidFill>
              </a:rPr>
              <a:t>일명 </a:t>
            </a:r>
            <a:r>
              <a:rPr lang="en-US" altLang="ko-KR" sz="1100" u="sng">
                <a:solidFill>
                  <a:srgbClr val="FF0000"/>
                </a:solidFill>
              </a:rPr>
              <a:t>‘</a:t>
            </a:r>
            <a:r>
              <a:rPr lang="ko-KR" altLang="en-US" sz="1100" u="sng">
                <a:solidFill>
                  <a:srgbClr val="FF0000"/>
                </a:solidFill>
              </a:rPr>
              <a:t>피부속 깊은 기미</a:t>
            </a:r>
            <a:r>
              <a:rPr lang="en-US" altLang="ko-KR" sz="1100" u="sng">
                <a:solidFill>
                  <a:srgbClr val="FF0000"/>
                </a:solidFill>
              </a:rPr>
              <a:t>’)</a:t>
            </a:r>
            <a:endParaRPr lang="ko-KR" altLang="en-US" sz="1100" u="sng">
              <a:solidFill>
                <a:srgbClr val="FF0000"/>
              </a:solidFill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EC6B6D0C-708D-2992-7485-F4B72FA5E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792" y="5065043"/>
            <a:ext cx="4448356" cy="1585757"/>
          </a:xfrm>
          <a:prstGeom prst="rect">
            <a:avLst/>
          </a:prstGeom>
        </p:spPr>
      </p:pic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88DB0CF4-F6BF-337E-6CE6-E186C8423DE6}"/>
              </a:ext>
            </a:extLst>
          </p:cNvPr>
          <p:cNvCxnSpPr>
            <a:endCxn id="23" idx="1"/>
          </p:cNvCxnSpPr>
          <p:nvPr/>
        </p:nvCxnSpPr>
        <p:spPr>
          <a:xfrm>
            <a:off x="1972785" y="2007944"/>
            <a:ext cx="7873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C3D61073-1C2F-150C-A15F-C113E1BE0209}"/>
              </a:ext>
            </a:extLst>
          </p:cNvPr>
          <p:cNvCxnSpPr/>
          <p:nvPr/>
        </p:nvCxnSpPr>
        <p:spPr>
          <a:xfrm>
            <a:off x="1972785" y="2418032"/>
            <a:ext cx="7873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3CCE3F4-0F87-2A09-3666-489FCE71198D}"/>
              </a:ext>
            </a:extLst>
          </p:cNvPr>
          <p:cNvSpPr txBox="1"/>
          <p:nvPr/>
        </p:nvSpPr>
        <p:spPr>
          <a:xfrm>
            <a:off x="2755028" y="3008207"/>
            <a:ext cx="279165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/>
              <a:t>눈에 보이는 기미가 </a:t>
            </a:r>
            <a:endParaRPr lang="en-US" altLang="ko-KR" b="1"/>
          </a:p>
          <a:p>
            <a:r>
              <a:rPr lang="ko-KR" altLang="en-US" sz="28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다가 아니다</a:t>
            </a:r>
            <a:r>
              <a:rPr lang="en-US" altLang="ko-KR" sz="28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D09E41E4-895E-BEF5-C1CA-0368FE031721}"/>
              </a:ext>
            </a:extLst>
          </p:cNvPr>
          <p:cNvGrpSpPr/>
          <p:nvPr/>
        </p:nvGrpSpPr>
        <p:grpSpPr>
          <a:xfrm>
            <a:off x="356561" y="500332"/>
            <a:ext cx="5534025" cy="5181600"/>
            <a:chOff x="356561" y="500332"/>
            <a:chExt cx="5534025" cy="51816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FFD04E08-AB7C-2E2F-F1AB-C5C9B7281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6561" y="500332"/>
              <a:ext cx="5534025" cy="5181600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9C475673-AF19-91A1-BF79-9628E93A3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43275" y="1783391"/>
              <a:ext cx="777114" cy="217592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57D63F67-67C3-9E80-9E70-8EEC565C6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57300" y="2380890"/>
              <a:ext cx="630242" cy="141804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431023E8-82A9-39C1-D120-ACDD1B862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64844" y="1930959"/>
              <a:ext cx="1578909" cy="436041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F26A7F64-F2D0-4321-8B80-91CA33B5D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03345" y="2596451"/>
              <a:ext cx="1701906" cy="441140"/>
            </a:xfrm>
            <a:prstGeom prst="rect">
              <a:avLst/>
            </a:prstGeom>
          </p:spPr>
        </p:pic>
      </p:grp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CB8B18C2-7E69-E4B3-1D4C-47C759FD6517}"/>
              </a:ext>
            </a:extLst>
          </p:cNvPr>
          <p:cNvSpPr/>
          <p:nvPr/>
        </p:nvSpPr>
        <p:spPr>
          <a:xfrm>
            <a:off x="3437284" y="1970170"/>
            <a:ext cx="1802080" cy="4022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/>
              <a:t>일명 </a:t>
            </a:r>
            <a:r>
              <a:rPr lang="en-US" altLang="ko-KR" sz="1050"/>
              <a:t>’</a:t>
            </a:r>
            <a:r>
              <a:rPr lang="ko-KR" altLang="en-US" sz="1050"/>
              <a:t>눈에 보이는 겉기미</a:t>
            </a:r>
            <a:r>
              <a:rPr lang="en-US" altLang="ko-KR" sz="1050"/>
              <a:t>’</a:t>
            </a:r>
            <a:endParaRPr lang="ko-KR" altLang="en-US" sz="105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1070EC9-4847-885D-183D-9C4BC0B2CAC6}"/>
              </a:ext>
            </a:extLst>
          </p:cNvPr>
          <p:cNvSpPr/>
          <p:nvPr/>
        </p:nvSpPr>
        <p:spPr>
          <a:xfrm>
            <a:off x="3437284" y="2616600"/>
            <a:ext cx="1802080" cy="4022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/>
              <a:t>일명 </a:t>
            </a:r>
            <a:r>
              <a:rPr lang="en-US" altLang="ko-KR" sz="1050"/>
              <a:t>’</a:t>
            </a:r>
            <a:r>
              <a:rPr lang="ko-KR" altLang="en-US" sz="1050"/>
              <a:t>피부 속 깊은 속기미</a:t>
            </a:r>
            <a:r>
              <a:rPr lang="en-US" altLang="ko-KR" sz="1050"/>
              <a:t>’</a:t>
            </a:r>
            <a:endParaRPr lang="ko-KR" altLang="en-US" sz="1050"/>
          </a:p>
        </p:txBody>
      </p:sp>
    </p:spTree>
    <p:extLst>
      <p:ext uri="{BB962C8B-B14F-4D97-AF65-F5344CB8AC3E}">
        <p14:creationId xmlns:p14="http://schemas.microsoft.com/office/powerpoint/2010/main" val="4264603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E6076E9-3BD2-1D7A-A3A8-2F9B18661B58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FCE5C0-033F-1579-3C8D-8321BDDCC251}"/>
              </a:ext>
            </a:extLst>
          </p:cNvPr>
          <p:cNvSpPr txBox="1"/>
          <p:nvPr/>
        </p:nvSpPr>
        <p:spPr>
          <a:xfrm>
            <a:off x="4731853" y="783057"/>
            <a:ext cx="1015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/>
              <a:t>&lt;</a:t>
            </a:r>
            <a:r>
              <a:rPr lang="ko-KR" altLang="en-US" sz="1200"/>
              <a:t>건강정보</a:t>
            </a:r>
            <a:r>
              <a:rPr lang="en-US" altLang="ko-KR" sz="1200"/>
              <a:t>&gt;</a:t>
            </a:r>
            <a:endParaRPr lang="ko-KR" altLang="en-US" sz="12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FE1920-1353-660D-218B-FE133A6ECB28}"/>
              </a:ext>
            </a:extLst>
          </p:cNvPr>
          <p:cNvSpPr txBox="1"/>
          <p:nvPr/>
        </p:nvSpPr>
        <p:spPr>
          <a:xfrm>
            <a:off x="6922122" y="4071668"/>
            <a:ext cx="48455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/>
              <a:t>증빙논문</a:t>
            </a:r>
            <a:r>
              <a:rPr lang="en-US" altLang="ko-KR" sz="1400"/>
              <a:t>: Melanosome transfer to and translocation</a:t>
            </a:r>
            <a:endParaRPr lang="ko-KR" altLang="en-US" sz="14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FC824A-1253-B51E-4336-43F768E51F6C}"/>
              </a:ext>
            </a:extLst>
          </p:cNvPr>
          <p:cNvSpPr txBox="1"/>
          <p:nvPr/>
        </p:nvSpPr>
        <p:spPr>
          <a:xfrm>
            <a:off x="9870996" y="2442686"/>
            <a:ext cx="228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혈색 형성의 기초가 되는 세포 사건의 개략적인 윤곽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. </a:t>
            </a:r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인간 피부의 엽간 표피의 멜라닌 세포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(</a:t>
            </a:r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그림 왼쪽에 있는 세포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)</a:t>
            </a:r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는 지층 기저층의 기저막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(</a:t>
            </a:r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그림 왼쪽 가장자리에 있는 막대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)</a:t>
            </a:r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에 상주하며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, </a:t>
            </a:r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약 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36</a:t>
            </a:r>
            <a:r>
              <a:rPr lang="ko-KR" altLang="en-US" sz="1100" b="0" i="0">
                <a:solidFill>
                  <a:srgbClr val="000000"/>
                </a:solidFill>
                <a:effectLst/>
                <a:latin typeface="noto"/>
              </a:rPr>
              <a:t>개의 이웃 각질 세포로 멜라노좀을 전달하는 역할을 합니다</a:t>
            </a:r>
            <a:r>
              <a:rPr lang="en-US" altLang="ko-KR" sz="1100" b="0" i="0">
                <a:solidFill>
                  <a:srgbClr val="000000"/>
                </a:solidFill>
                <a:effectLst/>
                <a:latin typeface="noto"/>
              </a:rPr>
              <a:t>.</a:t>
            </a:r>
            <a:endParaRPr lang="ko-KR" altLang="en-US" sz="110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68160E8-4B05-DB8D-8CC7-6DE631764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467" y="571500"/>
            <a:ext cx="2952558" cy="324456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2853736C-EED2-B7CD-4F8A-FA146AFD8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494" y="5391670"/>
            <a:ext cx="1482806" cy="1087307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F921EFC5-EF8C-2C0A-FF5A-5A277B5AB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572" y="5454267"/>
            <a:ext cx="1594951" cy="10242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F283F0-2396-31ED-FD60-CC8BD44F7A84}"/>
              </a:ext>
            </a:extLst>
          </p:cNvPr>
          <p:cNvSpPr txBox="1"/>
          <p:nvPr/>
        </p:nvSpPr>
        <p:spPr>
          <a:xfrm>
            <a:off x="628655" y="3169738"/>
            <a:ext cx="4569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/>
              <a:t>(Melanosome transfer to and </a:t>
            </a:r>
            <a:r>
              <a:rPr lang="en-US" altLang="ko-KR" sz="1800" b="0" i="0" u="none" strike="noStrike" baseline="0">
                <a:latin typeface="AdvTimes"/>
              </a:rPr>
              <a:t>translocation</a:t>
            </a:r>
          </a:p>
          <a:p>
            <a:pPr algn="l"/>
            <a:r>
              <a:rPr lang="en-US" altLang="ko-KR" sz="1800" b="0" i="0" u="none" strike="noStrike" baseline="0">
                <a:latin typeface="AdvTimes"/>
              </a:rPr>
              <a:t>in the keratinocyte. 5p-12p. 2003)</a:t>
            </a:r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E0B7975-CD96-9B8C-E6B0-806B8DA02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55" y="453209"/>
            <a:ext cx="58578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07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7E4CA49F-FCA5-9106-0990-AEF0AF15C5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19" y="1267205"/>
            <a:ext cx="1819275" cy="2545804"/>
          </a:xfrm>
          <a:prstGeom prst="rect">
            <a:avLst/>
          </a:prstGeom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E6076E9-3BD2-1D7A-A3A8-2F9B18661B58}"/>
              </a:ext>
            </a:extLst>
          </p:cNvPr>
          <p:cNvSpPr/>
          <p:nvPr/>
        </p:nvSpPr>
        <p:spPr>
          <a:xfrm>
            <a:off x="356561" y="690113"/>
            <a:ext cx="5443267" cy="361518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화살표: 아래쪽 8">
            <a:extLst>
              <a:ext uri="{FF2B5EF4-FFF2-40B4-BE49-F238E27FC236}">
                <a16:creationId xmlns:a16="http://schemas.microsoft.com/office/drawing/2014/main" id="{0B124840-D743-4AFF-60DD-266D194BA12C}"/>
              </a:ext>
            </a:extLst>
          </p:cNvPr>
          <p:cNvSpPr/>
          <p:nvPr/>
        </p:nvSpPr>
        <p:spPr>
          <a:xfrm>
            <a:off x="2377178" y="132490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화살표: 아래쪽 9">
            <a:extLst>
              <a:ext uri="{FF2B5EF4-FFF2-40B4-BE49-F238E27FC236}">
                <a16:creationId xmlns:a16="http://schemas.microsoft.com/office/drawing/2014/main" id="{FE8CC1DA-194F-C4CC-A5A4-B974C412CD39}"/>
              </a:ext>
            </a:extLst>
          </p:cNvPr>
          <p:cNvSpPr/>
          <p:nvPr/>
        </p:nvSpPr>
        <p:spPr>
          <a:xfrm rot="10800000">
            <a:off x="2229731" y="2372153"/>
            <a:ext cx="754412" cy="130111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B3D59E-7572-0B5F-FD30-4CB0C39B617D}"/>
              </a:ext>
            </a:extLst>
          </p:cNvPr>
          <p:cNvSpPr txBox="1"/>
          <p:nvPr/>
        </p:nvSpPr>
        <p:spPr>
          <a:xfrm>
            <a:off x="2891009" y="1312165"/>
            <a:ext cx="2626040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/>
              <a:t>외부 </a:t>
            </a:r>
            <a:r>
              <a:rPr lang="en-US" altLang="ko-KR" b="1"/>
              <a:t>(</a:t>
            </a:r>
            <a:r>
              <a:rPr lang="ko-KR" altLang="en-US" b="1"/>
              <a:t>자외선 </a:t>
            </a:r>
            <a:r>
              <a:rPr lang="en-US" altLang="ko-KR" b="1"/>
              <a:t>/ </a:t>
            </a:r>
            <a:r>
              <a:rPr lang="ko-KR" altLang="en-US" b="1"/>
              <a:t>광노화</a:t>
            </a:r>
            <a:r>
              <a:rPr lang="en-US" altLang="ko-KR" b="1"/>
              <a:t>)</a:t>
            </a:r>
          </a:p>
          <a:p>
            <a:r>
              <a:rPr lang="ko-KR" altLang="en-US" sz="800"/>
              <a:t> </a:t>
            </a:r>
            <a:endParaRPr lang="en-US" altLang="ko-KR" sz="800"/>
          </a:p>
          <a:p>
            <a:r>
              <a:rPr lang="ko-KR" altLang="en-US" sz="1100"/>
              <a:t>자외선 차단 다양한 방법 존재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2100F2-C2BF-436C-9D8B-94733110C40C}"/>
              </a:ext>
            </a:extLst>
          </p:cNvPr>
          <p:cNvSpPr txBox="1"/>
          <p:nvPr/>
        </p:nvSpPr>
        <p:spPr>
          <a:xfrm>
            <a:off x="2943437" y="2590719"/>
            <a:ext cx="2640466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/>
              <a:t>노화</a:t>
            </a:r>
            <a:r>
              <a:rPr lang="en-US" altLang="ko-KR" sz="1600" b="1"/>
              <a:t>,</a:t>
            </a:r>
            <a:r>
              <a:rPr lang="ko-KR" altLang="en-US" sz="1600" b="1"/>
              <a:t>호르몬변화</a:t>
            </a:r>
            <a:r>
              <a:rPr lang="en-US" altLang="ko-KR" sz="1600" b="1"/>
              <a:t>,</a:t>
            </a:r>
            <a:r>
              <a:rPr lang="ko-KR" altLang="en-US" sz="1600" b="1"/>
              <a:t>임신</a:t>
            </a:r>
            <a:r>
              <a:rPr lang="en-US" altLang="ko-KR" sz="1600" b="1"/>
              <a:t>/</a:t>
            </a:r>
            <a:r>
              <a:rPr lang="ko-KR" altLang="en-US" sz="1600" b="1"/>
              <a:t>출산</a:t>
            </a:r>
            <a:endParaRPr lang="en-US" altLang="ko-KR" sz="1600" b="1"/>
          </a:p>
          <a:p>
            <a:r>
              <a:rPr lang="ko-KR" altLang="en-US" sz="1600" b="1"/>
              <a:t>스트레스 등</a:t>
            </a:r>
            <a:endParaRPr lang="en-US" altLang="ko-KR" sz="1600" b="1"/>
          </a:p>
          <a:p>
            <a:r>
              <a:rPr lang="ko-KR" altLang="en-US" b="1">
                <a:solidFill>
                  <a:srgbClr val="FF0000"/>
                </a:solidFill>
              </a:rPr>
              <a:t>내부</a:t>
            </a:r>
            <a:r>
              <a:rPr lang="en-US" altLang="ko-KR" b="1">
                <a:solidFill>
                  <a:srgbClr val="FF0000"/>
                </a:solidFill>
              </a:rPr>
              <a:t> </a:t>
            </a:r>
            <a:r>
              <a:rPr lang="ko-KR" altLang="en-US" b="1">
                <a:solidFill>
                  <a:srgbClr val="FF0000"/>
                </a:solidFill>
              </a:rPr>
              <a:t>요인</a:t>
            </a:r>
            <a:endParaRPr lang="en-US" altLang="ko-KR" sz="2400" b="1">
              <a:solidFill>
                <a:srgbClr val="FF0000"/>
              </a:solidFill>
            </a:endParaRPr>
          </a:p>
          <a:p>
            <a:r>
              <a:rPr lang="ko-KR" altLang="en-US" sz="2400" b="1">
                <a:solidFill>
                  <a:srgbClr val="FF0000"/>
                </a:solidFill>
              </a:rPr>
              <a:t>속</a:t>
            </a:r>
            <a:r>
              <a:rPr lang="en-US" altLang="ko-KR" sz="2400" b="1">
                <a:solidFill>
                  <a:srgbClr val="FF0000"/>
                </a:solidFill>
              </a:rPr>
              <a:t>/</a:t>
            </a:r>
            <a:r>
              <a:rPr lang="ko-KR" altLang="en-US" sz="2400" b="1">
                <a:solidFill>
                  <a:srgbClr val="FF0000"/>
                </a:solidFill>
              </a:rPr>
              <a:t>관</a:t>
            </a:r>
            <a:r>
              <a:rPr lang="en-US" altLang="ko-KR" sz="2400" b="1">
                <a:solidFill>
                  <a:srgbClr val="FF0000"/>
                </a:solidFill>
              </a:rPr>
              <a:t>/</a:t>
            </a:r>
            <a:r>
              <a:rPr lang="ko-KR" altLang="en-US" sz="2400" b="1">
                <a:solidFill>
                  <a:srgbClr val="FF0000"/>
                </a:solidFill>
              </a:rPr>
              <a:t>리는</a:t>
            </a:r>
            <a:r>
              <a:rPr lang="en-US" altLang="ko-KR" sz="2400" b="1">
                <a:solidFill>
                  <a:srgbClr val="FF0000"/>
                </a:solidFill>
              </a:rPr>
              <a:t>?</a:t>
            </a:r>
            <a:endParaRPr lang="en-US" altLang="ko-KR" sz="1600"/>
          </a:p>
        </p:txBody>
      </p: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851AF6F8-3AB1-88A2-0F18-706E0DB491FF}"/>
              </a:ext>
            </a:extLst>
          </p:cNvPr>
          <p:cNvCxnSpPr/>
          <p:nvPr/>
        </p:nvCxnSpPr>
        <p:spPr>
          <a:xfrm flipH="1" flipV="1">
            <a:off x="1905210" y="1700498"/>
            <a:ext cx="594952" cy="594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69825C1F-040D-8785-FD36-D5E315BA77CF}"/>
              </a:ext>
            </a:extLst>
          </p:cNvPr>
          <p:cNvCxnSpPr/>
          <p:nvPr/>
        </p:nvCxnSpPr>
        <p:spPr>
          <a:xfrm flipH="1" flipV="1">
            <a:off x="1753027" y="1700498"/>
            <a:ext cx="594952" cy="594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88123EA0-B9F1-9B30-E3E6-58DB30481CED}"/>
              </a:ext>
            </a:extLst>
          </p:cNvPr>
          <p:cNvCxnSpPr/>
          <p:nvPr/>
        </p:nvCxnSpPr>
        <p:spPr>
          <a:xfrm flipH="1" flipV="1">
            <a:off x="1591903" y="1700498"/>
            <a:ext cx="594952" cy="594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007F152B-2567-38CA-E76D-7C6DB1D9DA10}"/>
              </a:ext>
            </a:extLst>
          </p:cNvPr>
          <p:cNvCxnSpPr/>
          <p:nvPr/>
        </p:nvCxnSpPr>
        <p:spPr>
          <a:xfrm>
            <a:off x="809744" y="2306640"/>
            <a:ext cx="20907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95E13DB3-81F3-30CA-4A0A-F02C02AEC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91285">
            <a:off x="2853638" y="2261983"/>
            <a:ext cx="492214" cy="3113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DC3C13-5A0A-013D-BA69-383BC4E34447}"/>
              </a:ext>
            </a:extLst>
          </p:cNvPr>
          <p:cNvSpPr txBox="1"/>
          <p:nvPr/>
        </p:nvSpPr>
        <p:spPr>
          <a:xfrm>
            <a:off x="3895726" y="783057"/>
            <a:ext cx="1928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59EFCC-EE92-1DD2-73A5-71681027A240}"/>
              </a:ext>
            </a:extLst>
          </p:cNvPr>
          <p:cNvSpPr txBox="1"/>
          <p:nvPr/>
        </p:nvSpPr>
        <p:spPr>
          <a:xfrm>
            <a:off x="1341069" y="4050947"/>
            <a:ext cx="36647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(</a:t>
            </a:r>
            <a:r>
              <a:rPr lang="ko-KR" altLang="en-US" sz="800"/>
              <a:t>출처</a:t>
            </a:r>
            <a:r>
              <a:rPr lang="en-US" altLang="ko-KR" sz="800"/>
              <a:t>: </a:t>
            </a:r>
            <a:r>
              <a:rPr lang="ko-KR" altLang="en-US" sz="800"/>
              <a:t>나이를 잊은 젊고 건강한 피부</a:t>
            </a:r>
            <a:r>
              <a:rPr lang="en-US" altLang="ko-KR" sz="800"/>
              <a:t>, </a:t>
            </a:r>
            <a:r>
              <a:rPr lang="ko-KR" altLang="en-US" sz="800"/>
              <a:t>식약처</a:t>
            </a:r>
            <a:r>
              <a:rPr lang="en-US" altLang="ko-KR" sz="800"/>
              <a:t>, </a:t>
            </a:r>
            <a:r>
              <a:rPr lang="ko-KR" altLang="en-US" sz="800"/>
              <a:t>식품의약품 안전평가원</a:t>
            </a:r>
            <a:r>
              <a:rPr lang="en-US" altLang="ko-KR" sz="800"/>
              <a:t>, 2010)</a:t>
            </a:r>
            <a:endParaRPr lang="ko-KR" altLang="en-US" sz="8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B19988D-B74A-F50C-4456-6570A711A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07" y="605947"/>
            <a:ext cx="55530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38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E6076E9-3BD2-1D7A-A3A8-2F9B18661B58}"/>
              </a:ext>
            </a:extLst>
          </p:cNvPr>
          <p:cNvSpPr/>
          <p:nvPr/>
        </p:nvSpPr>
        <p:spPr>
          <a:xfrm>
            <a:off x="356561" y="690113"/>
            <a:ext cx="5443267" cy="361518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DC3C13-5A0A-013D-BA69-383BC4E34447}"/>
              </a:ext>
            </a:extLst>
          </p:cNvPr>
          <p:cNvSpPr txBox="1"/>
          <p:nvPr/>
        </p:nvSpPr>
        <p:spPr>
          <a:xfrm>
            <a:off x="4619626" y="783057"/>
            <a:ext cx="1204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0974DFB-C384-8F51-FF3D-842586CD4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40" y="2497706"/>
            <a:ext cx="3466899" cy="145732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EB0835EB-DBF1-8407-ED00-E35C57857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6" y="640330"/>
            <a:ext cx="5562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72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7E4CA49F-FCA5-9106-0990-AEF0AF15C5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033" y="1418217"/>
            <a:ext cx="1083852" cy="1516688"/>
          </a:xfrm>
          <a:prstGeom prst="rect">
            <a:avLst/>
          </a:prstGeom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E00B063-8453-F572-7BF6-AC6EB23A5545}"/>
              </a:ext>
            </a:extLst>
          </p:cNvPr>
          <p:cNvCxnSpPr>
            <a:cxnSpLocks/>
          </p:cNvCxnSpPr>
          <p:nvPr/>
        </p:nvCxnSpPr>
        <p:spPr>
          <a:xfrm>
            <a:off x="6392173" y="500332"/>
            <a:ext cx="0" cy="6064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B993A3F-9DB5-F184-9FE5-05CEEF83AA7B}"/>
              </a:ext>
            </a:extLst>
          </p:cNvPr>
          <p:cNvSpPr txBox="1"/>
          <p:nvPr/>
        </p:nvSpPr>
        <p:spPr>
          <a:xfrm>
            <a:off x="2755028" y="131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시안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2071-AF8D-6736-628D-EDBC06FB3730}"/>
              </a:ext>
            </a:extLst>
          </p:cNvPr>
          <p:cNvSpPr txBox="1"/>
          <p:nvPr/>
        </p:nvSpPr>
        <p:spPr>
          <a:xfrm>
            <a:off x="8957421" y="1310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증빙자료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E6076E9-3BD2-1D7A-A3A8-2F9B18661B58}"/>
              </a:ext>
            </a:extLst>
          </p:cNvPr>
          <p:cNvSpPr/>
          <p:nvPr/>
        </p:nvSpPr>
        <p:spPr>
          <a:xfrm>
            <a:off x="356561" y="690113"/>
            <a:ext cx="5443267" cy="33815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B3D59E-7572-0B5F-FD30-4CB0C39B617D}"/>
              </a:ext>
            </a:extLst>
          </p:cNvPr>
          <p:cNvSpPr txBox="1"/>
          <p:nvPr/>
        </p:nvSpPr>
        <p:spPr>
          <a:xfrm>
            <a:off x="1004251" y="990753"/>
            <a:ext cx="1800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/>
              <a:t>1</a:t>
            </a:r>
            <a:r>
              <a:rPr lang="ko-KR" altLang="en-US" sz="1000" b="1"/>
              <a:t>단계 </a:t>
            </a:r>
            <a:r>
              <a:rPr lang="ko-KR" altLang="en-US" sz="1200" b="1"/>
              <a:t>외부 요인</a:t>
            </a:r>
            <a:r>
              <a:rPr lang="en-US" altLang="ko-KR" sz="1200" b="1"/>
              <a:t>(</a:t>
            </a:r>
            <a:r>
              <a:rPr lang="ko-KR" altLang="en-US" sz="1200" b="1"/>
              <a:t>자외선</a:t>
            </a:r>
            <a:r>
              <a:rPr lang="en-US" altLang="ko-KR" sz="1200" b="1"/>
              <a:t>)</a:t>
            </a:r>
          </a:p>
        </p:txBody>
      </p:sp>
      <p:cxnSp>
        <p:nvCxnSpPr>
          <p:cNvPr id="11" name="연결선: 꺾임 10">
            <a:extLst>
              <a:ext uri="{FF2B5EF4-FFF2-40B4-BE49-F238E27FC236}">
                <a16:creationId xmlns:a16="http://schemas.microsoft.com/office/drawing/2014/main" id="{C15285FB-F10B-C33D-A880-C0D68DFA5831}"/>
              </a:ext>
            </a:extLst>
          </p:cNvPr>
          <p:cNvCxnSpPr>
            <a:cxnSpLocks/>
          </p:cNvCxnSpPr>
          <p:nvPr/>
        </p:nvCxnSpPr>
        <p:spPr>
          <a:xfrm rot="10800000" flipV="1">
            <a:off x="802853" y="1004260"/>
            <a:ext cx="590184" cy="194707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CE8D401-B022-9CA5-D764-01A13DCB4341}"/>
              </a:ext>
            </a:extLst>
          </p:cNvPr>
          <p:cNvSpPr txBox="1"/>
          <p:nvPr/>
        </p:nvSpPr>
        <p:spPr>
          <a:xfrm>
            <a:off x="658113" y="2972770"/>
            <a:ext cx="2108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/>
              <a:t>2</a:t>
            </a:r>
            <a:r>
              <a:rPr lang="ko-KR" altLang="en-US" sz="1000" b="1"/>
              <a:t>단계 </a:t>
            </a:r>
            <a:r>
              <a:rPr lang="ko-KR" altLang="en-US" sz="1200" b="1"/>
              <a:t>내부 요인</a:t>
            </a:r>
            <a:r>
              <a:rPr lang="en-US" altLang="ko-KR" sz="1200" b="1"/>
              <a:t>(</a:t>
            </a:r>
            <a:r>
              <a:rPr lang="ko-KR" altLang="en-US" sz="1200" b="1"/>
              <a:t>멜라닌세포</a:t>
            </a:r>
            <a:r>
              <a:rPr lang="en-US" altLang="ko-KR" sz="1200" b="1"/>
              <a:t>)</a:t>
            </a: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E4B69BAC-BAF7-66A3-663B-392DA4219B85}"/>
              </a:ext>
            </a:extLst>
          </p:cNvPr>
          <p:cNvCxnSpPr>
            <a:cxnSpLocks/>
          </p:cNvCxnSpPr>
          <p:nvPr/>
        </p:nvCxnSpPr>
        <p:spPr>
          <a:xfrm flipH="1">
            <a:off x="2363075" y="1857375"/>
            <a:ext cx="5433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02D2C049-1587-F59C-C9A6-451E553BFEDB}"/>
              </a:ext>
            </a:extLst>
          </p:cNvPr>
          <p:cNvCxnSpPr>
            <a:cxnSpLocks/>
          </p:cNvCxnSpPr>
          <p:nvPr/>
        </p:nvCxnSpPr>
        <p:spPr>
          <a:xfrm>
            <a:off x="2906422" y="1857375"/>
            <a:ext cx="0" cy="1133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2661A0E-E186-62DD-3B86-1AF5DFB6CBC1}"/>
              </a:ext>
            </a:extLst>
          </p:cNvPr>
          <p:cNvSpPr txBox="1"/>
          <p:nvPr/>
        </p:nvSpPr>
        <p:spPr>
          <a:xfrm>
            <a:off x="590022" y="3324711"/>
            <a:ext cx="2441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b="1"/>
              <a:t>노화</a:t>
            </a:r>
            <a:endParaRPr lang="en-US" altLang="ko-KR" sz="1200" b="1"/>
          </a:p>
          <a:p>
            <a:pPr algn="ctr"/>
            <a:r>
              <a:rPr lang="ko-KR" altLang="en-US" sz="1200" b="1"/>
              <a:t>호르몬변화</a:t>
            </a:r>
            <a:r>
              <a:rPr lang="en-US" altLang="ko-KR" sz="1200" b="1"/>
              <a:t>,</a:t>
            </a:r>
            <a:r>
              <a:rPr lang="ko-KR" altLang="en-US" sz="1200" b="1"/>
              <a:t>임신</a:t>
            </a:r>
            <a:r>
              <a:rPr lang="en-US" altLang="ko-KR" sz="1200" b="1"/>
              <a:t>/</a:t>
            </a:r>
            <a:r>
              <a:rPr lang="ko-KR" altLang="en-US" sz="1200" b="1"/>
              <a:t>출산</a:t>
            </a:r>
            <a:r>
              <a:rPr lang="en-US" altLang="ko-KR" sz="1200" b="1"/>
              <a:t>, </a:t>
            </a:r>
            <a:r>
              <a:rPr lang="ko-KR" altLang="en-US" sz="1200" b="1"/>
              <a:t>스트레스</a:t>
            </a:r>
            <a:endParaRPr lang="en-US" altLang="ko-KR" sz="1200" b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0F70FE-5994-9A10-B10C-807B276046C1}"/>
              </a:ext>
            </a:extLst>
          </p:cNvPr>
          <p:cNvSpPr txBox="1"/>
          <p:nvPr/>
        </p:nvSpPr>
        <p:spPr>
          <a:xfrm>
            <a:off x="4129412" y="783057"/>
            <a:ext cx="16946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/>
              <a:t>&lt;</a:t>
            </a:r>
            <a:r>
              <a:rPr lang="ko-KR" altLang="en-US" sz="900"/>
              <a:t>제품과 관련없는 건강정보</a:t>
            </a:r>
            <a:r>
              <a:rPr lang="en-US" altLang="ko-KR" sz="900"/>
              <a:t>&gt;</a:t>
            </a:r>
            <a:endParaRPr lang="ko-KR" altLang="en-US" sz="9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92AA3A-A325-6A62-3237-2A0461EB9A16}"/>
              </a:ext>
            </a:extLst>
          </p:cNvPr>
          <p:cNvSpPr txBox="1"/>
          <p:nvPr/>
        </p:nvSpPr>
        <p:spPr>
          <a:xfrm>
            <a:off x="3557736" y="1157504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/>
              <a:t>기미 발생원인</a:t>
            </a:r>
            <a:endParaRPr lang="en-US" altLang="ko-KR" sz="2800" b="1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E4C4E52-C1DA-35AB-6585-90510FD6CBA0}"/>
              </a:ext>
            </a:extLst>
          </p:cNvPr>
          <p:cNvSpPr/>
          <p:nvPr/>
        </p:nvSpPr>
        <p:spPr>
          <a:xfrm>
            <a:off x="3328076" y="1589438"/>
            <a:ext cx="2104091" cy="4361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>
                <a:solidFill>
                  <a:schemeClr val="tx1"/>
                </a:solidFill>
              </a:rPr>
              <a:t>지속적 자외선 노출</a:t>
            </a:r>
          </a:p>
        </p:txBody>
      </p:sp>
      <p:sp>
        <p:nvSpPr>
          <p:cNvPr id="15" name="화살표: 아래쪽 14">
            <a:extLst>
              <a:ext uri="{FF2B5EF4-FFF2-40B4-BE49-F238E27FC236}">
                <a16:creationId xmlns:a16="http://schemas.microsoft.com/office/drawing/2014/main" id="{3FBA03C0-DB7C-FEE5-1877-D892AA63F00C}"/>
              </a:ext>
            </a:extLst>
          </p:cNvPr>
          <p:cNvSpPr/>
          <p:nvPr/>
        </p:nvSpPr>
        <p:spPr>
          <a:xfrm>
            <a:off x="4137805" y="2065841"/>
            <a:ext cx="484632" cy="22678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E4FAC9E-B256-BE21-2519-AF98AA9CA1CC}"/>
              </a:ext>
            </a:extLst>
          </p:cNvPr>
          <p:cNvSpPr/>
          <p:nvPr/>
        </p:nvSpPr>
        <p:spPr>
          <a:xfrm>
            <a:off x="3328076" y="2321841"/>
            <a:ext cx="2104091" cy="4361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>
                <a:solidFill>
                  <a:schemeClr val="tx1"/>
                </a:solidFill>
              </a:rPr>
              <a:t>멜라닌 색소 과다 생성</a:t>
            </a:r>
          </a:p>
        </p:txBody>
      </p:sp>
      <p:sp>
        <p:nvSpPr>
          <p:cNvPr id="18" name="화살표: 아래쪽 17">
            <a:extLst>
              <a:ext uri="{FF2B5EF4-FFF2-40B4-BE49-F238E27FC236}">
                <a16:creationId xmlns:a16="http://schemas.microsoft.com/office/drawing/2014/main" id="{73C351F0-72ED-EE79-27F0-9BBF4A1ED98A}"/>
              </a:ext>
            </a:extLst>
          </p:cNvPr>
          <p:cNvSpPr/>
          <p:nvPr/>
        </p:nvSpPr>
        <p:spPr>
          <a:xfrm>
            <a:off x="4137805" y="2798244"/>
            <a:ext cx="484632" cy="22678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BA56DB-0573-4F6D-66DC-EF4786578238}"/>
              </a:ext>
            </a:extLst>
          </p:cNvPr>
          <p:cNvSpPr/>
          <p:nvPr/>
        </p:nvSpPr>
        <p:spPr>
          <a:xfrm>
            <a:off x="3328076" y="3058379"/>
            <a:ext cx="2104091" cy="4361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</a:rPr>
              <a:t>기미 생성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3A639A-54C0-DF98-0A1B-D6DF0C17EE02}"/>
              </a:ext>
            </a:extLst>
          </p:cNvPr>
          <p:cNvSpPr txBox="1"/>
          <p:nvPr/>
        </p:nvSpPr>
        <p:spPr>
          <a:xfrm>
            <a:off x="1341069" y="3812857"/>
            <a:ext cx="36647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(</a:t>
            </a:r>
            <a:r>
              <a:rPr lang="ko-KR" altLang="en-US" sz="800"/>
              <a:t>출처</a:t>
            </a:r>
            <a:r>
              <a:rPr lang="en-US" altLang="ko-KR" sz="800"/>
              <a:t>: </a:t>
            </a:r>
            <a:r>
              <a:rPr lang="ko-KR" altLang="en-US" sz="800"/>
              <a:t>나이를 잊은 젊고 건강한 피부</a:t>
            </a:r>
            <a:r>
              <a:rPr lang="en-US" altLang="ko-KR" sz="800"/>
              <a:t>, </a:t>
            </a:r>
            <a:r>
              <a:rPr lang="ko-KR" altLang="en-US" sz="800"/>
              <a:t>식약처</a:t>
            </a:r>
            <a:r>
              <a:rPr lang="en-US" altLang="ko-KR" sz="800"/>
              <a:t>, </a:t>
            </a:r>
            <a:r>
              <a:rPr lang="ko-KR" altLang="en-US" sz="800"/>
              <a:t>식품의약품 안전평가원</a:t>
            </a:r>
            <a:r>
              <a:rPr lang="en-US" altLang="ko-KR" sz="800"/>
              <a:t>, 2010)</a:t>
            </a:r>
            <a:endParaRPr lang="ko-KR" altLang="en-US" sz="80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12F40B76-9A88-11D7-E6EB-6310A1442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61" y="668494"/>
            <a:ext cx="55245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52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5937</TotalTime>
  <Words>1036</Words>
  <Application>Microsoft Office PowerPoint</Application>
  <PresentationFormat>와이드스크린</PresentationFormat>
  <Paragraphs>219</Paragraphs>
  <Slides>19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9" baseType="lpstr">
      <vt:lpstr>AdvTimes</vt:lpstr>
      <vt:lpstr>Guardian TextSans Web</vt:lpstr>
      <vt:lpstr>HCI Poppy</vt:lpstr>
      <vt:lpstr>noto</vt:lpstr>
      <vt:lpstr>맑은 고딕</vt:lpstr>
      <vt:lpstr>한컴바탕</vt:lpstr>
      <vt:lpstr>Arial</vt:lpstr>
      <vt:lpstr>Georgia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승현 김</dc:creator>
  <cp:lastModifiedBy>승현 김</cp:lastModifiedBy>
  <cp:revision>28</cp:revision>
  <cp:lastPrinted>2023-08-04T04:06:38Z</cp:lastPrinted>
  <dcterms:created xsi:type="dcterms:W3CDTF">2023-07-27T08:00:14Z</dcterms:created>
  <dcterms:modified xsi:type="dcterms:W3CDTF">2023-08-14T09:10:02Z</dcterms:modified>
</cp:coreProperties>
</file>