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010" r:id="rId2"/>
    <p:sldId id="1013" r:id="rId3"/>
    <p:sldId id="1007" r:id="rId4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2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68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5"/>
    <a:srgbClr val="BDDED7"/>
    <a:srgbClr val="E86412"/>
    <a:srgbClr val="FFFFFF"/>
    <a:srgbClr val="E05B10"/>
    <a:srgbClr val="E1924A"/>
    <a:srgbClr val="FAB100"/>
    <a:srgbClr val="D0C26A"/>
    <a:srgbClr val="247890"/>
    <a:srgbClr val="2C2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954" autoAdjust="0"/>
  </p:normalViewPr>
  <p:slideViewPr>
    <p:cSldViewPr snapToGrid="0" snapToObjects="1">
      <p:cViewPr varScale="1">
        <p:scale>
          <a:sx n="75" d="100"/>
          <a:sy n="75" d="100"/>
        </p:scale>
        <p:origin x="78" y="8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2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2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8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2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120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>
            <a:extLst>
              <a:ext uri="{FF2B5EF4-FFF2-40B4-BE49-F238E27FC236}">
                <a16:creationId xmlns:a16="http://schemas.microsoft.com/office/drawing/2014/main" id="{9C7DA409-4F4F-64ED-D72B-D6AB613A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>
            <a:extLst>
              <a:ext uri="{FF2B5EF4-FFF2-40B4-BE49-F238E27FC236}">
                <a16:creationId xmlns:a16="http://schemas.microsoft.com/office/drawing/2014/main" id="{A976508C-42D9-0141-BE5E-B4E567320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965933EA-02E2-79AD-BC06-C1775D4CA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fld id="{0100D848-8AE7-4A32-9CB6-984B4BCCF203}" type="slidenum">
              <a:rPr lang="en-US" altLang="ko-KR" smtClean="0">
                <a:latin typeface="굴림" panose="020B0600000101010101" pitchFamily="50" charset="-127"/>
              </a:rPr>
              <a:pPr/>
              <a:t>3</a:t>
            </a:fld>
            <a:endParaRPr lang="en-US" altLang="ko-KR"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1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892969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5117455" y="3580805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5117455" y="625078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sz="half" idx="15"/>
          </p:nvPr>
        </p:nvSpPr>
        <p:spPr>
          <a:xfrm>
            <a:off x="725537" y="625078"/>
            <a:ext cx="4063008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773"/>
            <a:ext cx="7971234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967383" y="2979432"/>
            <a:ext cx="7971234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507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725537" y="178594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725537" y="1821656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4809357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2" r:id="rId6"/>
  </p:sldLayoutIdLst>
  <p:transition spd="med"/>
  <p:hf hd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gyebiz.com/newsView/20220707521229?OutUrl=naver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m.health.chosun.com/svc/news_view.html?contid=2016091901008" TargetMode="External"/><Relationship Id="rId7" Type="http://schemas.openxmlformats.org/officeDocument/2006/relationships/hyperlink" Target="http://www.chungnamilbo.co.kr/news/articleView.html?idxno=704968" TargetMode="Externa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.news.naver.com/mnews/article/296/0000055124?sid=103" TargetMode="External"/><Relationship Id="rId11" Type="http://schemas.openxmlformats.org/officeDocument/2006/relationships/hyperlink" Target="https://www.pharmnews.com/news/articleView.html?idxno=210604" TargetMode="External"/><Relationship Id="rId5" Type="http://schemas.openxmlformats.org/officeDocument/2006/relationships/hyperlink" Target="https://mdtoday.co.kr/news/view/1065597332141390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health.chosun.com/site/data/html_dir/2023/05/25/2023052502259.html" TargetMode="External"/><Relationship Id="rId4" Type="http://schemas.openxmlformats.org/officeDocument/2006/relationships/hyperlink" Target="https://health.chosun.com/site/data/html_dir/2023/03/09/2023030901237.html" TargetMode="External"/><Relationship Id="rId9" Type="http://schemas.openxmlformats.org/officeDocument/2006/relationships/hyperlink" Target="http://www.jemin.com/news/articleView.html?idxno=718563" TargetMode="Externa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56496"/>
              </p:ext>
            </p:extLst>
          </p:nvPr>
        </p:nvGraphicFramePr>
        <p:xfrm>
          <a:off x="66675" y="476250"/>
          <a:ext cx="9686925" cy="6203224"/>
        </p:xfrm>
        <a:graphic>
          <a:graphicData uri="http://schemas.openxmlformats.org/drawingml/2006/table">
            <a:tbl>
              <a:tblPr/>
              <a:tblGrid>
                <a:gridCol w="2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33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크기의 갈색 반이 노출 부위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특히 얼굴에 발생하는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과색소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질환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대한피부과학회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주로 좌우 대칭적으로 뺨과 이마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 밑에 멜라닌 색소 침착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서울대학교병원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의학정보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7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일광 노출 부위에 발생하는 작은 갈색 색소 반점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멜라닌 세포 수의 큰 변화없이 표피 멜라닌 양의 증가가 특징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대한피부과학회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5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원인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임신 등 호르몬의 변화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멜라닌 색소 합성 증가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나이를 잊은 젊고 건강한 피부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식품의약품안전평가원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2010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발생 원인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지속적 자외선 노출 → 멜라닌 색소 과다 생성 →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생성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나이를 잊은 젊고 건강한 피부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식품의약품안전평가원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2010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14762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노화된 피부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지속적인 자외선 노출에 따른 멜라닌 색소 과다 생성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나이를 잊은 젊고 건강한 피부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식약처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식품의약품안전평가원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2010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735864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나이에 따른 자연스런 노화보다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 등 외부 환경으로 인한 노화가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※CELL TRANSPLANTATION, 2018, VOL,27(5), 729-738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53388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자외선에 의한 급성 피부변화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(2011~2015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여성 진료인원 중 절반 이상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절반 이상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30~50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</a:t>
                      </a:r>
                      <a:endParaRPr lang="en-US" altLang="ko-KR" sz="1000" b="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국민건강보험심사 평가원 보도자료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2016.06.27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645369"/>
                  </a:ext>
                </a:extLst>
              </a:tr>
              <a:tr h="646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노화 진짜 주범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섬유아세포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아닌 멜라닌 세포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JOURNAL OF INVESTIGATIVE DERMATOLOGY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288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지금부터 피부를 위한 똑똑한 습관이 필요할 때 </a:t>
                      </a:r>
                      <a:endParaRPr lang="en-US" altLang="ko-KR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54221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건강정보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6304AA5-B25D-3DE9-C390-3D9C7D5B2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 bwMode="auto">
          <a:xfrm>
            <a:off x="152400" y="927513"/>
            <a:ext cx="2747554" cy="18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48EF531-0223-4073-7B0D-5D7A45DAC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0" b="8728"/>
          <a:stretch/>
        </p:blipFill>
        <p:spPr>
          <a:xfrm>
            <a:off x="152400" y="2872277"/>
            <a:ext cx="2747554" cy="1113446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CC09B04-4466-E16A-C6D3-CE62CA9F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/>
          <a:stretch/>
        </p:blipFill>
        <p:spPr bwMode="auto">
          <a:xfrm>
            <a:off x="161925" y="4070118"/>
            <a:ext cx="2744833" cy="2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2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56048"/>
              </p:ext>
            </p:extLst>
          </p:nvPr>
        </p:nvGraphicFramePr>
        <p:xfrm>
          <a:off x="66675" y="476250"/>
          <a:ext cx="9686925" cy="6264186"/>
        </p:xfrm>
        <a:graphic>
          <a:graphicData uri="http://schemas.openxmlformats.org/drawingml/2006/table">
            <a:tbl>
              <a:tblPr/>
              <a:tblGrid>
                <a:gridCol w="290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061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환자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명중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명은 자외선 노출 탓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헬스조선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2016-09-19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https://m.health.chosun.com/svc/news_view.html?contid=2016091901008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따뜻해질수록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주의해야 할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'…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예방법은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헬스조선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2023.03.09.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4"/>
                        </a:rPr>
                        <a:t>https://health.chosun.com/site/data/html_dir/2023/03/09/2023030901237.html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자외선으로부터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 질환 예방하려면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메디컬투데이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2021.10.12.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5"/>
                        </a:rPr>
                        <a:t>https://mdtoday.co.kr/news/view/1065597332141390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많으면 피부 노화도 빠를까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코메디닷컴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2022.03.30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6"/>
                        </a:rPr>
                        <a:t>https://n.news.naver.com/mnews/article/296/0000055124?sid=103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14762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자외선에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색소침착 주의보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충남일보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2023.03.05.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7"/>
                        </a:rPr>
                        <a:t>http://www.chungnamilbo.co.kr/news/articleView.html?idxno=704968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735864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심각한 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때문에 마스크를 벗는 게 두렵다면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세계비즈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2022.07.08.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8"/>
                        </a:rPr>
                        <a:t>http://www.segyebiz.com/newsView/20220707521229?OutUrl=naver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53388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방역마스크가 부른 방심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색소침착 주의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제민일보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2021.06.08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9"/>
                        </a:rPr>
                        <a:t>http://www.jemin.com/news/articleView.html?idxno=718563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645369"/>
                  </a:ext>
                </a:extLst>
              </a:tr>
              <a:tr h="68279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짙어진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‘기미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주근깨’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집에서 쉽게 관리하는 법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헬스조선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2023.05.26.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0"/>
                        </a:rPr>
                        <a:t>https://health.chosun.com/site/data/html_dir/2023/05/25/2023052502259.html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5818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등 색소질환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지속적인 치료 및 관리 필요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팜뉴스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| 2022.09.21.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11"/>
                        </a:rPr>
                        <a:t>https://www.pharmnews.com/news/articleView.html?idxno=210604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54221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건강정보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F660C977-523D-4AEA-B3FC-805C4F362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7764"/>
          <a:stretch/>
        </p:blipFill>
        <p:spPr bwMode="auto">
          <a:xfrm>
            <a:off x="138112" y="2343225"/>
            <a:ext cx="2747554" cy="12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97C7F41-39C3-9E0B-747B-E580FB47DA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112" y="930048"/>
            <a:ext cx="2747555" cy="13655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9F5EA05-6D7B-FB5F-CAE4-DA04FD3510A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0384"/>
          <a:stretch/>
        </p:blipFill>
        <p:spPr>
          <a:xfrm>
            <a:off x="150494" y="3661313"/>
            <a:ext cx="2747554" cy="125341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30CEEC7-B913-62F0-7547-6934F67279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112" y="5028248"/>
            <a:ext cx="2747554" cy="15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9">
            <a:extLst>
              <a:ext uri="{FF2B5EF4-FFF2-40B4-BE49-F238E27FC236}">
                <a16:creationId xmlns:a16="http://schemas.microsoft.com/office/drawing/2014/main" id="{4DB8B12B-A094-EDD4-E83F-0C1D8EA1E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19016"/>
              </p:ext>
            </p:extLst>
          </p:nvPr>
        </p:nvGraphicFramePr>
        <p:xfrm>
          <a:off x="66675" y="476250"/>
          <a:ext cx="9772651" cy="6245335"/>
        </p:xfrm>
        <a:graphic>
          <a:graphicData uri="http://schemas.openxmlformats.org/drawingml/2006/table">
            <a:tbl>
              <a:tblPr/>
              <a:tblGrid>
                <a:gridCol w="22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9" marR="990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자막</a:t>
                      </a:r>
                    </a:p>
                  </a:txBody>
                  <a:tcPr marL="99068" marR="99068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자막 강조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시간이 지날 수록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넓어지고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깊어지는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잘 보이지 않아도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나도 모르는 사이에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둘 씩 자리 잡아가는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적외선 카메라 촬영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기미유형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Centrofacial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area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이마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 등 얼굴 부위를 중심으로 생기는 기미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적외선 카메라 촬영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Malar area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광대뼈 부위를 중심으로 생기는 기미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적외선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카메라 촬영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Mandibular area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턱 뼈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목에 걸쳐 생기는 기미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기미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주근깨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한국인의 기미 발생 부위로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광대뼈 부위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(malar area)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가장 많음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Korean J Dermatol, 2016, vol.54, no.7, pp. 532-537 (6 pages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177302"/>
                  </a:ext>
                </a:extLst>
              </a:tr>
              <a:tr h="46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원료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3D</a:t>
                      </a: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눈에 보이는 겉 기미 뿐만 아니라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피부 속 잠재적인 속 기미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그리고 피부에 남은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다크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스팟까지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</a:t>
                      </a:r>
                      <a:endParaRPr lang="ko-KR" altLang="en-US" sz="10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97346"/>
                  </a:ext>
                </a:extLst>
              </a:tr>
              <a:tr h="46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99068" marR="99068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제품 뷰티 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#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itchFamily="18" charset="0"/>
                        </a:rPr>
                        <a:t>모델 이미지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itchFamily="18" charset="0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8" marR="99068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기미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주근깨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지우고 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결점 없이 빛나는 피부를 위해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본연의 피부 케어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410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덴프스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0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화이트 필 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 </a:t>
                      </a:r>
                    </a:p>
                  </a:txBody>
                  <a:tcPr marL="97493" marR="97493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89194"/>
                  </a:ext>
                </a:extLst>
              </a:tr>
            </a:tbl>
          </a:graphicData>
        </a:graphic>
      </p:graphicFrame>
      <p:sp>
        <p:nvSpPr>
          <p:cNvPr id="7207" name="Rectangle 2">
            <a:extLst>
              <a:ext uri="{FF2B5EF4-FFF2-40B4-BE49-F238E27FC236}">
                <a16:creationId xmlns:a16="http://schemas.microsoft.com/office/drawing/2014/main" id="{7A8E6982-2488-A93C-FC2A-2C23D8D9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62825" cy="381000"/>
          </a:xfrm>
          <a:prstGeom prst="rect">
            <a:avLst/>
          </a:prstGeom>
          <a:solidFill>
            <a:srgbClr val="BDDED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8" name="Rectangle 23">
            <a:extLst>
              <a:ext uri="{FF2B5EF4-FFF2-40B4-BE49-F238E27FC236}">
                <a16:creationId xmlns:a16="http://schemas.microsoft.com/office/drawing/2014/main" id="{A32DF7B8-8A4A-843A-D571-C72F565A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0"/>
            <a:ext cx="64389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>
              <a:lnSpc>
                <a:spcPct val="95000"/>
              </a:lnSpc>
            </a:pPr>
            <a:endParaRPr lang="ko-KR" altLang="en-US">
              <a:ea typeface="산돌고딕 M"/>
              <a:cs typeface="산돌고딕 M"/>
            </a:endParaRPr>
          </a:p>
        </p:txBody>
      </p:sp>
      <p:sp>
        <p:nvSpPr>
          <p:cNvPr id="7209" name="Text Box 3">
            <a:extLst>
              <a:ext uri="{FF2B5EF4-FFF2-40B4-BE49-F238E27FC236}">
                <a16:creationId xmlns:a16="http://schemas.microsoft.com/office/drawing/2014/main" id="{777E5321-6B26-36CE-FE7C-00864477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938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산돌고딕 M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건강정보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B3CDA2-02CF-0434-92AB-63BBE594E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b="59573"/>
          <a:stretch/>
        </p:blipFill>
        <p:spPr bwMode="auto">
          <a:xfrm>
            <a:off x="1543595" y="2072640"/>
            <a:ext cx="1992086" cy="90569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D8EBB64-E129-E94E-4A22-A71D6C39A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t="8160" b="18693"/>
          <a:stretch/>
        </p:blipFill>
        <p:spPr>
          <a:xfrm>
            <a:off x="1543595" y="3073581"/>
            <a:ext cx="2003843" cy="85398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E77E18C-EAF8-2BDE-9C70-7E5CBE0217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</a:blip>
          <a:srcRect t="18443" b="5111"/>
          <a:stretch/>
        </p:blipFill>
        <p:spPr>
          <a:xfrm>
            <a:off x="1543595" y="4008493"/>
            <a:ext cx="2003843" cy="853985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8E1AEBE-C401-CF76-5105-268096047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34644" r="389" b="26654"/>
          <a:stretch/>
        </p:blipFill>
        <p:spPr bwMode="auto">
          <a:xfrm>
            <a:off x="1522895" y="812073"/>
            <a:ext cx="2017781" cy="11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928E6FB-0496-8DBD-9C0E-DD6573C8C2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100"/>
          <a:stretch/>
        </p:blipFill>
        <p:spPr>
          <a:xfrm>
            <a:off x="1543595" y="4933306"/>
            <a:ext cx="2003843" cy="103206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70116D9-04B9-0D0D-F3ED-D153E87E7E37}"/>
              </a:ext>
            </a:extLst>
          </p:cNvPr>
          <p:cNvSpPr/>
          <p:nvPr/>
        </p:nvSpPr>
        <p:spPr>
          <a:xfrm>
            <a:off x="2865120" y="5486400"/>
            <a:ext cx="487680" cy="287383"/>
          </a:xfrm>
          <a:prstGeom prst="rect">
            <a:avLst/>
          </a:prstGeom>
          <a:solidFill>
            <a:srgbClr val="F2F3F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0C39F2D-FCFB-4317-23CA-374C18B5B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167" y="6129493"/>
            <a:ext cx="319481" cy="5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11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26377</TotalTime>
  <Words>677</Words>
  <Application>Microsoft Office PowerPoint</Application>
  <PresentationFormat>A4 용지(210x297mm)</PresentationFormat>
  <Paragraphs>104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굴림</vt:lpstr>
      <vt:lpstr>맑은 고딕</vt:lpstr>
      <vt:lpstr>산돌고딕 M</vt:lpstr>
      <vt:lpstr>Arial</vt:lpstr>
      <vt:lpstr>White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승현 김</cp:lastModifiedBy>
  <cp:revision>1118</cp:revision>
  <dcterms:modified xsi:type="dcterms:W3CDTF">2023-07-13T06:55:58Z</dcterms:modified>
</cp:coreProperties>
</file>