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836" r:id="rId2"/>
    <p:sldId id="1014" r:id="rId3"/>
    <p:sldId id="1015" r:id="rId4"/>
  </p:sldIdLst>
  <p:sldSz cx="9906000" cy="6858000" type="A4"/>
  <p:notesSz cx="6858000" cy="9144000"/>
  <p:defaultTextStyle>
    <a:defPPr marL="0" marR="0" indent="0" algn="l" defTabSz="673547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26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8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68387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8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36774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8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05160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8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673547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8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41934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8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10321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8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178707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8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347094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8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3F5"/>
    <a:srgbClr val="BDDED7"/>
    <a:srgbClr val="E86412"/>
    <a:srgbClr val="FFFFFF"/>
    <a:srgbClr val="E05B10"/>
    <a:srgbClr val="E1924A"/>
    <a:srgbClr val="FAB100"/>
    <a:srgbClr val="D0C26A"/>
    <a:srgbClr val="247890"/>
    <a:srgbClr val="2C2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94954" autoAdjust="0"/>
  </p:normalViewPr>
  <p:slideViewPr>
    <p:cSldViewPr snapToGrid="0" snapToObjects="1">
      <p:cViewPr varScale="1">
        <p:scale>
          <a:sx n="75" d="100"/>
          <a:sy n="75" d="100"/>
        </p:scale>
        <p:origin x="78" y="8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627745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1pPr>
    <a:lvl2pPr indent="168387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2pPr>
    <a:lvl3pPr indent="336774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3pPr>
    <a:lvl4pPr indent="505160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4pPr>
    <a:lvl5pPr indent="673547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5pPr>
    <a:lvl6pPr indent="841934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6pPr>
    <a:lvl7pPr indent="1010321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7pPr>
    <a:lvl8pPr indent="1178707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8pPr>
    <a:lvl9pPr indent="1347094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이미지 개체 틀 1">
            <a:extLst>
              <a:ext uri="{FF2B5EF4-FFF2-40B4-BE49-F238E27FC236}">
                <a16:creationId xmlns:a16="http://schemas.microsoft.com/office/drawing/2014/main" id="{9C7DA409-4F4F-64ED-D72B-D6AB613AD7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슬라이드 노트 개체 틀 2">
            <a:extLst>
              <a:ext uri="{FF2B5EF4-FFF2-40B4-BE49-F238E27FC236}">
                <a16:creationId xmlns:a16="http://schemas.microsoft.com/office/drawing/2014/main" id="{A976508C-42D9-0141-BE5E-B4E567320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196" name="슬라이드 번호 개체 틀 3">
            <a:extLst>
              <a:ext uri="{FF2B5EF4-FFF2-40B4-BE49-F238E27FC236}">
                <a16:creationId xmlns:a16="http://schemas.microsoft.com/office/drawing/2014/main" id="{965933EA-02E2-79AD-BC06-C1775D4CAE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fld id="{0100D848-8AE7-4A32-9CB6-984B4BCCF203}" type="slidenum">
              <a:rPr lang="en-US" altLang="ko-KR" smtClean="0">
                <a:latin typeface="굴림" panose="020B0600000101010101" pitchFamily="50" charset="-127"/>
              </a:rPr>
              <a:pPr/>
              <a:t>1</a:t>
            </a:fld>
            <a:endParaRPr lang="en-US" altLang="ko-KR">
              <a:latin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>
            <a:extLst>
              <a:ext uri="{FF2B5EF4-FFF2-40B4-BE49-F238E27FC236}">
                <a16:creationId xmlns:a16="http://schemas.microsoft.com/office/drawing/2014/main" id="{F12E617B-58C4-E60B-9660-52273DF367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>
            <a:extLst>
              <a:ext uri="{FF2B5EF4-FFF2-40B4-BE49-F238E27FC236}">
                <a16:creationId xmlns:a16="http://schemas.microsoft.com/office/drawing/2014/main" id="{DFFC8418-E84B-523A-0484-6F367AC6B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292" name="슬라이드 번호 개체 틀 3">
            <a:extLst>
              <a:ext uri="{FF2B5EF4-FFF2-40B4-BE49-F238E27FC236}">
                <a16:creationId xmlns:a16="http://schemas.microsoft.com/office/drawing/2014/main" id="{A70A8B62-15FA-AD2B-4349-D218EA7A6D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fld id="{ACA05974-E731-4FE6-B747-F5DEC282EDAB}" type="slidenum">
              <a:rPr lang="en-US" altLang="ko-KR" smtClean="0">
                <a:latin typeface="굴림" panose="020B0600000101010101" pitchFamily="50" charset="-127"/>
              </a:rPr>
              <a:pPr/>
              <a:t>2</a:t>
            </a:fld>
            <a:endParaRPr lang="en-US" altLang="ko-KR"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0271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>
            <a:extLst>
              <a:ext uri="{FF2B5EF4-FFF2-40B4-BE49-F238E27FC236}">
                <a16:creationId xmlns:a16="http://schemas.microsoft.com/office/drawing/2014/main" id="{F12E617B-58C4-E60B-9660-52273DF367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>
            <a:extLst>
              <a:ext uri="{FF2B5EF4-FFF2-40B4-BE49-F238E27FC236}">
                <a16:creationId xmlns:a16="http://schemas.microsoft.com/office/drawing/2014/main" id="{DFFC8418-E84B-523A-0484-6F367AC6B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292" name="슬라이드 번호 개체 틀 3">
            <a:extLst>
              <a:ext uri="{FF2B5EF4-FFF2-40B4-BE49-F238E27FC236}">
                <a16:creationId xmlns:a16="http://schemas.microsoft.com/office/drawing/2014/main" id="{A70A8B62-15FA-AD2B-4349-D218EA7A6D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fld id="{ACA05974-E731-4FE6-B747-F5DEC282EDAB}" type="slidenum">
              <a:rPr lang="en-US" altLang="ko-KR" smtClean="0">
                <a:latin typeface="굴림" panose="020B0600000101010101" pitchFamily="50" charset="-127"/>
              </a:rPr>
              <a:pPr/>
              <a:t>3</a:t>
            </a:fld>
            <a:endParaRPr lang="en-US" altLang="ko-KR"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409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725537" y="892969"/>
            <a:ext cx="8454926" cy="5072063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이미지"/>
          <p:cNvSpPr>
            <a:spLocks noGrp="1"/>
          </p:cNvSpPr>
          <p:nvPr>
            <p:ph type="pic" sz="quarter" idx="13"/>
          </p:nvPr>
        </p:nvSpPr>
        <p:spPr>
          <a:xfrm>
            <a:off x="5117455" y="3580805"/>
            <a:ext cx="4063008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이미지"/>
          <p:cNvSpPr>
            <a:spLocks noGrp="1"/>
          </p:cNvSpPr>
          <p:nvPr>
            <p:ph type="pic" sz="quarter" idx="14"/>
          </p:nvPr>
        </p:nvSpPr>
        <p:spPr>
          <a:xfrm>
            <a:off x="5117455" y="625078"/>
            <a:ext cx="4063008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이미지"/>
          <p:cNvSpPr>
            <a:spLocks noGrp="1"/>
          </p:cNvSpPr>
          <p:nvPr>
            <p:ph type="pic" sz="half" idx="15"/>
          </p:nvPr>
        </p:nvSpPr>
        <p:spPr>
          <a:xfrm>
            <a:off x="725537" y="625078"/>
            <a:ext cx="4063008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967383" y="4473773"/>
            <a:ext cx="7971234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14"/>
          </p:nvPr>
        </p:nvSpPr>
        <p:spPr>
          <a:xfrm>
            <a:off x="967383" y="2979432"/>
            <a:ext cx="7971234" cy="4705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391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이미지"/>
          <p:cNvSpPr>
            <a:spLocks noGrp="1"/>
          </p:cNvSpPr>
          <p:nvPr>
            <p:ph type="pic" idx="13"/>
          </p:nvPr>
        </p:nvSpPr>
        <p:spPr>
          <a:xfrm>
            <a:off x="0" y="0"/>
            <a:ext cx="9906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5076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725537" y="178594"/>
            <a:ext cx="8454926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725537" y="1821656"/>
            <a:ext cx="8454926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809357" y="6536531"/>
            <a:ext cx="282129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2" r:id="rId6"/>
  </p:sldLayoutIdLst>
  <p:transition spd="med"/>
  <p:hf hdr="0" dt="0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7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29">
            <a:extLst>
              <a:ext uri="{FF2B5EF4-FFF2-40B4-BE49-F238E27FC236}">
                <a16:creationId xmlns:a16="http://schemas.microsoft.com/office/drawing/2014/main" id="{4DB8B12B-A094-EDD4-E83F-0C1D8EA1E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159285"/>
              </p:ext>
            </p:extLst>
          </p:nvPr>
        </p:nvGraphicFramePr>
        <p:xfrm>
          <a:off x="66675" y="389167"/>
          <a:ext cx="9772651" cy="6498821"/>
        </p:xfrm>
        <a:graphic>
          <a:graphicData uri="http://schemas.openxmlformats.org/drawingml/2006/table">
            <a:tbl>
              <a:tblPr/>
              <a:tblGrid>
                <a:gridCol w="225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26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20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7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비디오</a:t>
                      </a:r>
                    </a:p>
                  </a:txBody>
                  <a:tcPr marL="99068" marR="99068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9" marR="99059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자막</a:t>
                      </a:r>
                    </a:p>
                  </a:txBody>
                  <a:tcPr marL="99068" marR="99068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오디오</a:t>
                      </a:r>
                    </a:p>
                  </a:txBody>
                  <a:tcPr marL="99068" marR="99068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9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니즈 </a:t>
                      </a: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컷컷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사라질 기미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가려질 기미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나아질 기미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…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 안 보인다면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 </a:t>
                      </a: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사라질 기미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가려질 기미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나아질 기미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… 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 안 보인다면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 </a:t>
                      </a: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7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기미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주근깨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3D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자막 강조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제품 뷰티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원인을 찾아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피부 속부터 확실한 멜라닌 케어 시작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덴프스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</a:t>
                      </a:r>
                      <a:r>
                        <a:rPr lang="ko-KR" altLang="en-US" sz="10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화이트 필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원인을 찾아 </a:t>
                      </a:r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피부 속부터 확실한 멜라닌 케어 시작 </a:t>
                      </a:r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덴프스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</a:t>
                      </a:r>
                      <a:r>
                        <a:rPr lang="ko-KR" altLang="en-US" sz="100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화이트 필 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72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자막 강조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제품 강조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덴프스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최초 기미 예방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의약외품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기미완화제 출시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덴프스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최초 기미 예방</a:t>
                      </a:r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의약외품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기미완화제 출시 </a:t>
                      </a:r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2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홈쇼핑 방송 단독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효능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0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효과 인정받은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식약처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허가 </a:t>
                      </a:r>
                      <a:r>
                        <a:rPr lang="ko-KR" altLang="en-US" sz="100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의약외품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홈쇼핑 방송 단독 </a:t>
                      </a:r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효능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00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효과 인정받은</a:t>
                      </a:r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식약처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허가 </a:t>
                      </a:r>
                      <a:r>
                        <a:rPr lang="ko-KR" altLang="en-US" sz="1000" b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의약외품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624530"/>
                  </a:ext>
                </a:extLst>
              </a:tr>
              <a:tr h="4837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브랜드로고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자막 강조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덴프스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오랜 연구와 집념의 결실 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독보적 배합 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국내 최대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국내 유일 총 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 유효성분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 baseline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덴프스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오랜 연구와 집념의 결실 </a:t>
                      </a:r>
                      <a:endParaRPr lang="en-US" altLang="ko-KR" sz="1000" b="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독보적 배합 </a:t>
                      </a:r>
                      <a:endParaRPr lang="en-US" altLang="ko-KR" sz="1000" b="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국내 최대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국내 유일 총 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 유효 성분 함유 </a:t>
                      </a:r>
                      <a:endParaRPr lang="en-US" altLang="ko-KR" sz="1000" b="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원료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3D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자막 강조</a:t>
                      </a: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075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아낌 없이 최고 함량으로 배합 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41075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baseline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글루타치온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필수 구성 성분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41075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L-</a:t>
                      </a:r>
                      <a:r>
                        <a:rPr lang="ko-KR" altLang="en-US" sz="1000" b="1" baseline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시스테인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최고 함량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 120mg </a:t>
                      </a:r>
                      <a:endParaRPr lang="ko-KR" altLang="en-US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075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아낌 없이 최고 함량으로 배합 </a:t>
                      </a:r>
                      <a:endParaRPr lang="en-US" altLang="ko-KR" sz="1000" b="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41075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baseline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글루타치온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필수 구성 성분</a:t>
                      </a:r>
                      <a:endParaRPr lang="en-US" altLang="ko-KR" sz="1000" b="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41075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L-</a:t>
                      </a:r>
                      <a:r>
                        <a:rPr lang="ko-KR" altLang="en-US" sz="1000" b="0" baseline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시스테인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최고 함량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 120mg </a:t>
                      </a:r>
                      <a:endParaRPr lang="ko-KR" altLang="en-US" sz="1000" b="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177302"/>
                  </a:ext>
                </a:extLst>
              </a:tr>
              <a:tr h="470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원료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3D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자막 강조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 완화 핵심 성분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비타민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 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최고함량 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 500mg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 완화 핵심 성분 </a:t>
                      </a:r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비타민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 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최고함량 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 500mg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en-US" altLang="ko-KR" sz="1000" b="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797346"/>
                  </a:ext>
                </a:extLst>
              </a:tr>
              <a:tr h="7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원료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3D</a:t>
                      </a: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칙칙한 피부를 위한 비타민 </a:t>
                      </a:r>
                      <a:r>
                        <a:rPr lang="en-US" altLang="ko-KR" sz="1000" b="1" baseline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000" b="1" baseline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</a:t>
                      </a:r>
                      <a:endParaRPr lang="en-US" altLang="ko-KR" sz="1000" b="1" baseline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1" baseline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1" baseline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비타민</a:t>
                      </a:r>
                      <a:r>
                        <a:rPr lang="en-US" altLang="ko-KR" sz="1000" b="1" baseline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B1 / B2</a:t>
                      </a:r>
                      <a:r>
                        <a:rPr lang="ko-KR" altLang="en-US" sz="1000" b="1" baseline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baseline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b="1" baseline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baseline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B6 + </a:t>
                      </a:r>
                      <a:r>
                        <a:rPr lang="ko-KR" altLang="en-US" sz="1000" b="1" baseline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비타민 </a:t>
                      </a:r>
                      <a:r>
                        <a:rPr lang="en-US" altLang="ko-KR" sz="1000" b="1" baseline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E)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altLang="ko-KR" sz="1000" b="1" baseline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0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피부 완화를 위한 성분 </a:t>
                      </a:r>
                      <a:r>
                        <a:rPr lang="en-US" altLang="ko-KR" sz="10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lang="ko-KR" altLang="en-US" sz="10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</a:t>
                      </a:r>
                      <a:endParaRPr lang="en-US" altLang="ko-KR" sz="1000" b="1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1" baseline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1" baseline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비오틴</a:t>
                      </a:r>
                      <a:r>
                        <a:rPr lang="en-US" altLang="ko-KR" sz="1000" b="1" baseline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1" baseline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나이아신</a:t>
                      </a:r>
                      <a:r>
                        <a:rPr lang="en-US" altLang="ko-KR" sz="1000" b="1" baseline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1" baseline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판토텐산</a:t>
                      </a:r>
                      <a:r>
                        <a:rPr lang="en-US" altLang="ko-KR" sz="1000" b="1" baseline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1" baseline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아연</a:t>
                      </a:r>
                      <a:r>
                        <a:rPr lang="en-US" altLang="ko-KR" sz="1000" b="1" baseline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1" baseline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감마오리자놀</a:t>
                      </a:r>
                      <a:r>
                        <a:rPr lang="en-US" altLang="ko-KR" sz="1000" b="1" baseline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1" baseline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이노시톨</a:t>
                      </a:r>
                      <a:r>
                        <a:rPr lang="en-US" altLang="ko-KR" sz="1000" b="1" baseline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칙칙한 피부를 위한 차별화된 원료 </a:t>
                      </a:r>
                      <a:endParaRPr lang="en-US" altLang="ko-KR" sz="1000" b="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비타민 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피부완화를 위한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 </a:t>
                      </a:r>
                      <a:endParaRPr lang="en-US" altLang="ko-KR" sz="1000" b="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515710"/>
                  </a:ext>
                </a:extLst>
              </a:tr>
              <a:tr h="583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모델 섭취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 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 섭취로 간편하게 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먹어서 관리하는 홈 </a:t>
                      </a:r>
                      <a:r>
                        <a:rPr lang="ko-KR" altLang="en-US" sz="1000" b="1" baseline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에스테틱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시스템 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 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 섭취로 간편하게 </a:t>
                      </a:r>
                      <a:endParaRPr lang="en-US" altLang="ko-KR" sz="1000" b="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먹어서 관리하는 홈 </a:t>
                      </a:r>
                      <a:r>
                        <a:rPr lang="ko-KR" altLang="en-US" sz="1000" b="0" baseline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에스테틱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시스템 </a:t>
                      </a:r>
                      <a:endParaRPr lang="en-US" altLang="ko-KR" sz="1000" b="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19068"/>
                  </a:ext>
                </a:extLst>
              </a:tr>
              <a:tr h="884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모델 이미지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제품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뷰티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07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결점 없이 빛나는 피부를 위해</a:t>
                      </a:r>
                      <a:endParaRPr lang="en-US" altLang="ko-KR" sz="1000" b="1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 </a:t>
                      </a:r>
                      <a:r>
                        <a:rPr lang="en-US" altLang="ko-KR" sz="10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0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 완화엔</a:t>
                      </a:r>
                      <a:endParaRPr lang="en-US" altLang="ko-KR" sz="1000" b="1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덴프스 </a:t>
                      </a:r>
                      <a:r>
                        <a:rPr lang="en-US" altLang="ko-KR" sz="10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</a:t>
                      </a:r>
                      <a:r>
                        <a:rPr lang="ko-KR" altLang="en-US" sz="10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화이트 토닝 정</a:t>
                      </a:r>
                      <a:r>
                        <a:rPr lang="en-US" altLang="ko-KR" sz="10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  <a:r>
                        <a:rPr lang="ko-KR" altLang="en-US" sz="10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의약외품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07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결점 없이 빛나는 피부를 위해</a:t>
                      </a:r>
                      <a:endParaRPr lang="en-US" altLang="ko-KR" sz="1000" b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 baseline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 </a:t>
                      </a:r>
                      <a:r>
                        <a:rPr lang="en-US" altLang="ko-KR" sz="100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00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 완화엔</a:t>
                      </a:r>
                      <a:endParaRPr lang="en-US" altLang="ko-KR" sz="1000" b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덴프스 </a:t>
                      </a:r>
                      <a:r>
                        <a:rPr lang="en-US" altLang="ko-KR" sz="100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</a:t>
                      </a:r>
                      <a:r>
                        <a:rPr lang="ko-KR" altLang="en-US" sz="100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화이트 토닝 정</a:t>
                      </a:r>
                      <a:r>
                        <a:rPr lang="en-US" altLang="ko-KR" sz="100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  <a:r>
                        <a:rPr lang="ko-KR" altLang="en-US" sz="100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의약외품 </a:t>
                      </a:r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683226"/>
                  </a:ext>
                </a:extLst>
              </a:tr>
            </a:tbl>
          </a:graphicData>
        </a:graphic>
      </p:graphicFrame>
      <p:sp>
        <p:nvSpPr>
          <p:cNvPr id="7207" name="Rectangle 2">
            <a:extLst>
              <a:ext uri="{FF2B5EF4-FFF2-40B4-BE49-F238E27FC236}">
                <a16:creationId xmlns:a16="http://schemas.microsoft.com/office/drawing/2014/main" id="{7A8E6982-2488-A93C-FC2A-2C23D8D96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362825" cy="381000"/>
          </a:xfrm>
          <a:prstGeom prst="rect">
            <a:avLst/>
          </a:prstGeom>
          <a:solidFill>
            <a:srgbClr val="BDDED7"/>
          </a:solidFill>
          <a:ln>
            <a:noFill/>
          </a:ln>
        </p:spPr>
        <p:txBody>
          <a:bodyPr anchor="ctr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>
              <a:lnSpc>
                <a:spcPct val="95000"/>
              </a:lnSpc>
            </a:pPr>
            <a:endParaRPr lang="ko-KR" altLang="en-US">
              <a:ea typeface="산돌고딕 M"/>
              <a:cs typeface="산돌고딕 M"/>
            </a:endParaRPr>
          </a:p>
        </p:txBody>
      </p:sp>
      <p:sp>
        <p:nvSpPr>
          <p:cNvPr id="7208" name="Rectangle 23">
            <a:extLst>
              <a:ext uri="{FF2B5EF4-FFF2-40B4-BE49-F238E27FC236}">
                <a16:creationId xmlns:a16="http://schemas.microsoft.com/office/drawing/2014/main" id="{A32DF7B8-8A4A-843A-D571-C72F565AE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0"/>
            <a:ext cx="6438900" cy="381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>
              <a:lnSpc>
                <a:spcPct val="95000"/>
              </a:lnSpc>
            </a:pPr>
            <a:endParaRPr lang="ko-KR" altLang="en-US">
              <a:ea typeface="산돌고딕 M"/>
              <a:cs typeface="산돌고딕 M"/>
            </a:endParaRPr>
          </a:p>
        </p:txBody>
      </p:sp>
      <p:sp>
        <p:nvSpPr>
          <p:cNvPr id="7209" name="Text Box 3">
            <a:extLst>
              <a:ext uri="{FF2B5EF4-FFF2-40B4-BE49-F238E27FC236}">
                <a16:creationId xmlns:a16="http://schemas.microsoft.com/office/drawing/2014/main" id="{777E5321-6B26-36CE-FE7C-008644776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62" y="44303"/>
            <a:ext cx="3114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 algn="l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1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종합인포모셜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BA97C9-AEFA-C600-8003-57E577844D34}"/>
              </a:ext>
            </a:extLst>
          </p:cNvPr>
          <p:cNvSpPr txBox="1"/>
          <p:nvPr/>
        </p:nvSpPr>
        <p:spPr>
          <a:xfrm>
            <a:off x="7553325" y="79997"/>
            <a:ext cx="2381250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4107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b="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* </a:t>
            </a:r>
            <a:r>
              <a:rPr lang="ko-KR" altLang="en-US" sz="1000" b="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의약외품</a:t>
            </a:r>
            <a:r>
              <a:rPr lang="ko-KR" altLang="en-US" sz="1000" b="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제조기준 </a:t>
            </a:r>
            <a:r>
              <a:rPr lang="en-US" altLang="ko-KR" sz="1000" b="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000" b="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 최고함량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81F13B1-01FA-021A-5A2E-B4F6909C23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16" b="31122"/>
          <a:stretch/>
        </p:blipFill>
        <p:spPr>
          <a:xfrm>
            <a:off x="1550942" y="742407"/>
            <a:ext cx="1610269" cy="415835"/>
          </a:xfrm>
          <a:prstGeom prst="rect">
            <a:avLst/>
          </a:prstGeom>
        </p:spPr>
      </p:pic>
      <p:pic>
        <p:nvPicPr>
          <p:cNvPr id="3074" name="Picture 2" descr="에이치피오, '덴프스' 브랜드 론칭 10주년 &quot;프리미엄 이미지 강화&quot; - 파이낸셜뉴스">
            <a:extLst>
              <a:ext uri="{FF2B5EF4-FFF2-40B4-BE49-F238E27FC236}">
                <a16:creationId xmlns:a16="http://schemas.microsoft.com/office/drawing/2014/main" id="{01EB1C7E-3422-4FAE-3874-548CE8A7E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00" y="2896479"/>
            <a:ext cx="1445351" cy="4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E429F2D3-7421-5652-F1A1-E9209678A4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7343" b="14373"/>
          <a:stretch/>
        </p:blipFill>
        <p:spPr>
          <a:xfrm>
            <a:off x="1550942" y="1253494"/>
            <a:ext cx="1610269" cy="50069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A24B063-1CF1-6695-378C-77A3C5D4DB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39" b="89759" l="7386" r="89773">
                        <a14:foregroundMark x1="10227" y1="35542" x2="7386" y2="54819"/>
                        <a14:foregroundMark x1="88068" y1="36747" x2="88068" y2="56024"/>
                        <a14:foregroundMark x1="30114" y1="37349" x2="35795" y2="506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3324" y="2183407"/>
            <a:ext cx="738943" cy="69695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D68886F2-7CCD-47F3-8B24-227F11B9F6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1123" y="3417728"/>
            <a:ext cx="1580088" cy="1691504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29035F07-015D-2F99-2EC9-1DE6A3B09C3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24556"/>
          <a:stretch/>
        </p:blipFill>
        <p:spPr>
          <a:xfrm>
            <a:off x="1550942" y="5169830"/>
            <a:ext cx="1610269" cy="50069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5554815-5364-BBBA-7050-B2C3A7BB2C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71167" y="1907954"/>
            <a:ext cx="508667" cy="86004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9DCB1AC-1E9A-5F24-906A-33724EE55B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6833" y="5953648"/>
            <a:ext cx="508667" cy="8600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24">
            <a:extLst>
              <a:ext uri="{FF2B5EF4-FFF2-40B4-BE49-F238E27FC236}">
                <a16:creationId xmlns:a16="http://schemas.microsoft.com/office/drawing/2014/main" id="{1EF96670-28CE-8731-F166-1B42E066A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624511"/>
              </p:ext>
            </p:extLst>
          </p:nvPr>
        </p:nvGraphicFramePr>
        <p:xfrm>
          <a:off x="66674" y="474663"/>
          <a:ext cx="9772651" cy="6292745"/>
        </p:xfrm>
        <a:graphic>
          <a:graphicData uri="http://schemas.openxmlformats.org/drawingml/2006/table">
            <a:tbl>
              <a:tblPr/>
              <a:tblGrid>
                <a:gridCol w="211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6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2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8459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0002" marR="90002" marT="46801" marB="468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비디오</a:t>
                      </a:r>
                    </a:p>
                  </a:txBody>
                  <a:tcPr marL="90002" marR="90002" marT="46801" marB="468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자막</a:t>
                      </a:r>
                    </a:p>
                  </a:txBody>
                  <a:tcPr marL="90002" marR="90002" marT="46801" marB="468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653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기미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주근깨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3D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기미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주근깨 강조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거뭇거뭇 기미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얼룩덜룩 주근깨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피부만 깨끗해도 몇 배는 어려 보이는데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… </a:t>
                      </a:r>
                    </a:p>
                  </a:txBody>
                  <a:tcPr marL="97497" marR="97497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제품 뷰티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자막 강조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멜라닌 색소를 잡아라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! 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덴프스만의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특별 배합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L-</a:t>
                      </a:r>
                      <a:r>
                        <a:rPr kumimoji="0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시스테인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120mg X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비타민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 500mg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핵심 성분 최고함량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완벽 시너지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7" marR="97497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원료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3D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자막 강조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원인을 찾아 겉 기미 뿐만 아니라 속 기미까지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 케어로 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 완화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7" marR="97497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6639089"/>
                  </a:ext>
                </a:extLst>
              </a:tr>
              <a:tr h="426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논문 이미지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자막 강조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논문으로 검증된 비타민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 &amp; L-</a:t>
                      </a:r>
                      <a:r>
                        <a:rPr kumimoji="0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시스테인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동시 섭취 시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멜라닌 농도 더욱 감소 확인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7" marR="97497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1992681"/>
                  </a:ext>
                </a:extLst>
              </a:tr>
              <a:tr h="936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모델 기미 강조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자막 강조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원료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3D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</a:t>
                      </a:r>
                      <a:r>
                        <a:rPr kumimoji="0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시스테인으로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화이트 멜라닌을 깨우자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L-</a:t>
                      </a:r>
                      <a:r>
                        <a:rPr kumimoji="0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시스테인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부족 시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일명 </a:t>
                      </a:r>
                      <a:r>
                        <a:rPr kumimoji="0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다크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멜라닌 </a:t>
                      </a:r>
                      <a:r>
                        <a:rPr kumimoji="0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유멜라닌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L-</a:t>
                      </a:r>
                      <a:r>
                        <a:rPr kumimoji="0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시스테인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충분 시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일명 화이트 멜라닌 </a:t>
                      </a:r>
                      <a:r>
                        <a:rPr kumimoji="0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페오멜라닌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7" marR="97497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27337"/>
                  </a:ext>
                </a:extLst>
              </a:tr>
              <a:tr h="719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원료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더 빛나는 나를 위해 멀티 </a:t>
                      </a: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케어 솔루션</a:t>
                      </a:r>
                      <a:endParaRPr kumimoji="0" lang="en-US" altLang="ko-K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</a:t>
                      </a: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주근깨의 완화 </a:t>
                      </a: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</a:t>
                      </a: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노년기의 비타민</a:t>
                      </a: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 </a:t>
                      </a: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보급 </a:t>
                      </a: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</a:t>
                      </a: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아연의 보급</a:t>
                      </a:r>
                      <a:endParaRPr kumimoji="0" lang="en-US" altLang="ko-K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육체 피로</a:t>
                      </a: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임신</a:t>
                      </a: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수유기</a:t>
                      </a: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병중</a:t>
                      </a: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병후의 체력저하시 비타민</a:t>
                      </a: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B1, B2, B6, C</a:t>
                      </a: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 보급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7" marR="97497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04416"/>
                  </a:ext>
                </a:extLst>
              </a:tr>
              <a:tr h="773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제품 뷰티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피부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새로운 </a:t>
                      </a: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힘을 갖다</a:t>
                      </a: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더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힘있게 빛나는 피부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덴프스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</a:t>
                      </a: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화이트 필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</a:p>
                  </a:txBody>
                  <a:tcPr marL="97497" marR="97497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949812"/>
                  </a:ext>
                </a:extLst>
              </a:tr>
            </a:tbl>
          </a:graphicData>
        </a:graphic>
      </p:graphicFrame>
      <p:sp>
        <p:nvSpPr>
          <p:cNvPr id="11292" name="Rectangle 2">
            <a:extLst>
              <a:ext uri="{FF2B5EF4-FFF2-40B4-BE49-F238E27FC236}">
                <a16:creationId xmlns:a16="http://schemas.microsoft.com/office/drawing/2014/main" id="{D3FA3DA9-36F1-2CBB-824A-EDBD0803D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362825" cy="381000"/>
          </a:xfrm>
          <a:prstGeom prst="rect">
            <a:avLst/>
          </a:prstGeom>
          <a:solidFill>
            <a:srgbClr val="BDDED7"/>
          </a:solidFill>
          <a:ln>
            <a:noFill/>
          </a:ln>
        </p:spPr>
        <p:txBody>
          <a:bodyPr anchor="ctr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>
              <a:lnSpc>
                <a:spcPct val="95000"/>
              </a:lnSpc>
            </a:pPr>
            <a:endParaRPr lang="ko-KR" altLang="en-US">
              <a:ea typeface="산돌고딕 M"/>
              <a:cs typeface="산돌고딕 M"/>
            </a:endParaRPr>
          </a:p>
        </p:txBody>
      </p:sp>
      <p:sp>
        <p:nvSpPr>
          <p:cNvPr id="11293" name="Rectangle 23">
            <a:extLst>
              <a:ext uri="{FF2B5EF4-FFF2-40B4-BE49-F238E27FC236}">
                <a16:creationId xmlns:a16="http://schemas.microsoft.com/office/drawing/2014/main" id="{78C994D5-17D5-D880-119C-D0F6638B0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0"/>
            <a:ext cx="6438900" cy="381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>
              <a:lnSpc>
                <a:spcPct val="95000"/>
              </a:lnSpc>
            </a:pPr>
            <a:endParaRPr lang="ko-KR" altLang="en-US">
              <a:ea typeface="산돌고딕 M"/>
              <a:cs typeface="산돌고딕 M"/>
            </a:endParaRPr>
          </a:p>
        </p:txBody>
      </p:sp>
      <p:sp>
        <p:nvSpPr>
          <p:cNvPr id="11294" name="Text Box 3">
            <a:extLst>
              <a:ext uri="{FF2B5EF4-FFF2-40B4-BE49-F238E27FC236}">
                <a16:creationId xmlns:a16="http://schemas.microsoft.com/office/drawing/2014/main" id="{C162402B-6232-7726-257E-015081FC3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4" y="62899"/>
            <a:ext cx="3114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 algn="l"/>
            <a:r>
              <a:rPr lang="en-US" altLang="ko-KR" sz="1400" b="1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1400" b="1">
                <a:latin typeface="맑은 고딕" panose="020B0503020000020004" pitchFamily="50" charset="-127"/>
                <a:ea typeface="맑은 고딕" panose="020B0503020000020004" pitchFamily="50" charset="-127"/>
              </a:rPr>
              <a:t>종합인포모셜</a:t>
            </a:r>
            <a:r>
              <a:rPr lang="en-US" altLang="ko-KR" sz="1400" b="1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DAAD26B5-06D8-F163-8CDA-6418433E29D8}"/>
              </a:ext>
            </a:extLst>
          </p:cNvPr>
          <p:cNvGrpSpPr/>
          <p:nvPr/>
        </p:nvGrpSpPr>
        <p:grpSpPr>
          <a:xfrm>
            <a:off x="3632946" y="2921029"/>
            <a:ext cx="6107208" cy="734309"/>
            <a:chOff x="3681412" y="2086042"/>
            <a:chExt cx="6107208" cy="73430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2F6E25-94F2-BACE-3EE3-89850DBDBC64}"/>
                </a:ext>
              </a:extLst>
            </p:cNvPr>
            <p:cNvSpPr txBox="1"/>
            <p:nvPr/>
          </p:nvSpPr>
          <p:spPr>
            <a:xfrm>
              <a:off x="3681412" y="2112465"/>
              <a:ext cx="1722825" cy="707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lvl="0" indent="0" defTabSz="914400" rtl="0" eaLnBrk="1" fontAlgn="base" latin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000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CARE</a:t>
              </a:r>
              <a:r>
                <a:rPr kumimoji="0" lang="en-US" altLang="ko-KR" sz="1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 1 </a:t>
              </a:r>
              <a:r>
                <a:rPr kumimoji="0" lang="ko-KR" altLang="en-US" sz="1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멜라</a:t>
              </a:r>
              <a:r>
                <a:rPr lang="ko-KR" altLang="en-US" sz="1000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닌 색소 억제</a:t>
              </a:r>
              <a:endParaRPr kumimoji="0" lang="ko-KR" altLang="en-US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0" marR="0" lvl="0" indent="0" defTabSz="914400" rtl="0" eaLnBrk="1" fontAlgn="base" latin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비타민</a:t>
              </a:r>
              <a:r>
                <a:rPr kumimoji="0" lang="en-US" altLang="ko-K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C</a:t>
              </a:r>
              <a:r>
                <a:rPr kumimoji="0" lang="ko-KR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endParaRPr kumimoji="0" lang="en-US" altLang="ko-K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0" marR="0" lvl="0" indent="0" defTabSz="914400" rtl="0" eaLnBrk="1" fontAlgn="base" latin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자외선으로부터 </a:t>
              </a:r>
              <a:endParaRPr kumimoji="0" lang="en-US" altLang="ko-K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0" marR="0" lvl="0" indent="0" defTabSz="914400" rtl="0" eaLnBrk="1" fontAlgn="base" latin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산화적 손상 감소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F528C92-5623-6B72-E1AF-239F6CEEF750}"/>
                </a:ext>
              </a:extLst>
            </p:cNvPr>
            <p:cNvSpPr txBox="1"/>
            <p:nvPr/>
          </p:nvSpPr>
          <p:spPr>
            <a:xfrm>
              <a:off x="5828633" y="2112465"/>
              <a:ext cx="2056868" cy="553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lvl="0" indent="0" defTabSz="914400" rtl="0" eaLnBrk="1" fontAlgn="base" latin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000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CARE</a:t>
              </a:r>
              <a:r>
                <a:rPr kumimoji="0" lang="en-US" altLang="ko-KR" sz="1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 2 </a:t>
              </a:r>
              <a:r>
                <a:rPr kumimoji="0" lang="ko-KR" altLang="en-US" sz="1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멜라닌 색소 배출</a:t>
              </a:r>
            </a:p>
            <a:p>
              <a:pPr marL="0" marR="0" lvl="0" indent="0" defTabSz="914400" rtl="0" eaLnBrk="1" fontAlgn="base" latin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L</a:t>
              </a:r>
              <a:r>
                <a:rPr lang="en-US" altLang="ko-KR" sz="1000" b="0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-</a:t>
              </a:r>
              <a:r>
                <a:rPr lang="ko-KR" altLang="en-US" sz="1000" b="0" dirty="0" err="1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시스테인</a:t>
              </a:r>
              <a:r>
                <a:rPr lang="ko-KR" altLang="en-US" sz="1000" b="0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1000" b="0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X </a:t>
              </a:r>
              <a:r>
                <a:rPr lang="ko-KR" altLang="en-US" sz="1000" b="0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비타민</a:t>
              </a:r>
              <a:r>
                <a:rPr lang="en-US" altLang="ko-KR" sz="1000" b="0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C</a:t>
              </a:r>
            </a:p>
            <a:p>
              <a:pPr marL="0" marR="0" lvl="0" indent="0" defTabSz="914400" rtl="0" eaLnBrk="1" fontAlgn="base" latin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000" b="0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멜라닌 생성 억제 </a:t>
              </a:r>
              <a:endParaRPr lang="en-US" altLang="ko-KR" sz="1000" b="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0243D7A-48D7-120F-9554-0ED774042922}"/>
                </a:ext>
              </a:extLst>
            </p:cNvPr>
            <p:cNvSpPr txBox="1"/>
            <p:nvPr/>
          </p:nvSpPr>
          <p:spPr>
            <a:xfrm>
              <a:off x="8198242" y="2086042"/>
              <a:ext cx="1590378" cy="707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lvl="0" indent="0" defTabSz="914400" rtl="0" eaLnBrk="1" fontAlgn="base" latin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CARE 3 </a:t>
              </a:r>
              <a:r>
                <a:rPr kumimoji="0" lang="ko-KR" altLang="en-US" sz="1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멜라닌 색소 환원  </a:t>
              </a:r>
            </a:p>
            <a:p>
              <a:pPr marL="0" marR="0" lvl="0" indent="0" defTabSz="914400" rtl="0" eaLnBrk="1" fontAlgn="base" latin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L-</a:t>
              </a:r>
              <a:r>
                <a:rPr kumimoji="0" lang="ko-KR" alt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시스테인</a:t>
              </a:r>
              <a:r>
                <a:rPr kumimoji="0" lang="ko-KR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endParaRPr kumimoji="0" lang="en-US" altLang="ko-K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0" marR="0" lvl="0" indent="0" defTabSz="914400" rtl="0" eaLnBrk="1" fontAlgn="base" latin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글루타치온</a:t>
              </a:r>
              <a:r>
                <a:rPr kumimoji="0" lang="ko-KR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 생성에 관여하여 피부 미백에 도움  </a:t>
              </a:r>
            </a:p>
          </p:txBody>
        </p:sp>
        <p:sp>
          <p:nvSpPr>
            <p:cNvPr id="25" name="화살표: 오른쪽 24">
              <a:extLst>
                <a:ext uri="{FF2B5EF4-FFF2-40B4-BE49-F238E27FC236}">
                  <a16:creationId xmlns:a16="http://schemas.microsoft.com/office/drawing/2014/main" id="{2A363DED-81E6-B67F-E99D-E9EE217F3CB8}"/>
                </a:ext>
              </a:extLst>
            </p:cNvPr>
            <p:cNvSpPr/>
            <p:nvPr/>
          </p:nvSpPr>
          <p:spPr>
            <a:xfrm>
              <a:off x="5497507" y="2285873"/>
              <a:ext cx="412094" cy="261257"/>
            </a:xfrm>
            <a:prstGeom prst="rightArrow">
              <a:avLst/>
            </a:prstGeom>
            <a:solidFill>
              <a:srgbClr val="BDDED7"/>
            </a:solidFill>
            <a:ln w="12700" cap="flat">
              <a:solidFill>
                <a:srgbClr val="BDDED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6" name="화살표: 오른쪽 25">
              <a:extLst>
                <a:ext uri="{FF2B5EF4-FFF2-40B4-BE49-F238E27FC236}">
                  <a16:creationId xmlns:a16="http://schemas.microsoft.com/office/drawing/2014/main" id="{BBB33299-AB1C-2485-7BA5-196416EBAC91}"/>
                </a:ext>
              </a:extLst>
            </p:cNvPr>
            <p:cNvSpPr/>
            <p:nvPr/>
          </p:nvSpPr>
          <p:spPr>
            <a:xfrm>
              <a:off x="7735443" y="2280237"/>
              <a:ext cx="412094" cy="261257"/>
            </a:xfrm>
            <a:prstGeom prst="rightArrow">
              <a:avLst/>
            </a:prstGeom>
            <a:solidFill>
              <a:srgbClr val="BDDED7"/>
            </a:solidFill>
            <a:ln w="12700" cap="flat">
              <a:solidFill>
                <a:srgbClr val="BDDED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F20524D-F602-C6DC-8D19-569830EDC1A1}"/>
              </a:ext>
            </a:extLst>
          </p:cNvPr>
          <p:cNvSpPr txBox="1"/>
          <p:nvPr/>
        </p:nvSpPr>
        <p:spPr>
          <a:xfrm>
            <a:off x="7553325" y="79997"/>
            <a:ext cx="2381250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4107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b="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* </a:t>
            </a:r>
            <a:r>
              <a:rPr lang="ko-KR" altLang="en-US" sz="1000" b="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의약외품</a:t>
            </a:r>
            <a:r>
              <a:rPr lang="ko-KR" altLang="en-US" sz="1000" b="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제조기준 </a:t>
            </a:r>
            <a:r>
              <a:rPr lang="en-US" altLang="ko-KR" sz="1000" b="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000" b="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 최고함량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FBD3FE90-AF88-274B-13AC-80A5BB8B97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6" b="39126"/>
          <a:stretch/>
        </p:blipFill>
        <p:spPr bwMode="auto">
          <a:xfrm>
            <a:off x="1526177" y="782516"/>
            <a:ext cx="2044337" cy="54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32DC045A-1647-468C-8347-11B432C98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5756" b="17778"/>
          <a:stretch/>
        </p:blipFill>
        <p:spPr bwMode="auto">
          <a:xfrm>
            <a:off x="1554610" y="1426076"/>
            <a:ext cx="2044337" cy="88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F030922-37E4-B49C-9004-2807B8713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0766" y="3877474"/>
            <a:ext cx="1062303" cy="130412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34A66DD-1B88-38B4-CCDD-F7311451BAF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143" t="24040" r="1143" b="13977"/>
          <a:stretch/>
        </p:blipFill>
        <p:spPr>
          <a:xfrm>
            <a:off x="1530903" y="4373265"/>
            <a:ext cx="2073723" cy="808336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07453D1C-7C5C-0006-1E66-2481FB1D80F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8984"/>
          <a:stretch/>
        </p:blipFill>
        <p:spPr>
          <a:xfrm>
            <a:off x="1786481" y="2423142"/>
            <a:ext cx="1552575" cy="130412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1844140-DC2C-AA73-C141-7B8E50D6CEE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88" t="14056" r="-1388" b="15406"/>
          <a:stretch/>
        </p:blipFill>
        <p:spPr>
          <a:xfrm>
            <a:off x="1554609" y="5275264"/>
            <a:ext cx="2048441" cy="656772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6CF3FD2-9F02-B470-70C5-ACA42C479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05" y="3820932"/>
            <a:ext cx="392322" cy="43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D924B4C-5DB1-59FC-E52C-3DF83B11A10D}"/>
              </a:ext>
            </a:extLst>
          </p:cNvPr>
          <p:cNvSpPr txBox="1"/>
          <p:nvPr/>
        </p:nvSpPr>
        <p:spPr>
          <a:xfrm>
            <a:off x="2473351" y="3961766"/>
            <a:ext cx="1048585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※ 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뒷장 첨부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40AAFF1C-0569-3CCF-01BD-C4FAA6669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717" y="3820932"/>
            <a:ext cx="362226" cy="45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204DAF5-E88A-DBD5-4462-065101AB80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71168" y="6048701"/>
            <a:ext cx="414074" cy="70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69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2" name="Rectangle 2">
            <a:extLst>
              <a:ext uri="{FF2B5EF4-FFF2-40B4-BE49-F238E27FC236}">
                <a16:creationId xmlns:a16="http://schemas.microsoft.com/office/drawing/2014/main" id="{D3FA3DA9-36F1-2CBB-824A-EDBD0803D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362825" cy="381000"/>
          </a:xfrm>
          <a:prstGeom prst="rect">
            <a:avLst/>
          </a:prstGeom>
          <a:solidFill>
            <a:srgbClr val="BDDED7"/>
          </a:solidFill>
          <a:ln>
            <a:noFill/>
          </a:ln>
        </p:spPr>
        <p:txBody>
          <a:bodyPr anchor="ctr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>
              <a:lnSpc>
                <a:spcPct val="95000"/>
              </a:lnSpc>
            </a:pPr>
            <a:endParaRPr lang="ko-KR" altLang="en-US">
              <a:ea typeface="산돌고딕 M"/>
              <a:cs typeface="산돌고딕 M"/>
            </a:endParaRPr>
          </a:p>
        </p:txBody>
      </p:sp>
      <p:sp>
        <p:nvSpPr>
          <p:cNvPr id="11293" name="Rectangle 23">
            <a:extLst>
              <a:ext uri="{FF2B5EF4-FFF2-40B4-BE49-F238E27FC236}">
                <a16:creationId xmlns:a16="http://schemas.microsoft.com/office/drawing/2014/main" id="{78C994D5-17D5-D880-119C-D0F6638B0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0"/>
            <a:ext cx="6438900" cy="381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>
              <a:lnSpc>
                <a:spcPct val="95000"/>
              </a:lnSpc>
            </a:pPr>
            <a:endParaRPr lang="ko-KR" altLang="en-US">
              <a:ea typeface="산돌고딕 M"/>
              <a:cs typeface="산돌고딕 M"/>
            </a:endParaRPr>
          </a:p>
        </p:txBody>
      </p:sp>
      <p:sp>
        <p:nvSpPr>
          <p:cNvPr id="11294" name="Text Box 3">
            <a:extLst>
              <a:ext uri="{FF2B5EF4-FFF2-40B4-BE49-F238E27FC236}">
                <a16:creationId xmlns:a16="http://schemas.microsoft.com/office/drawing/2014/main" id="{C162402B-6232-7726-257E-015081FC3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4" y="62899"/>
            <a:ext cx="3114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 algn="l"/>
            <a:r>
              <a:rPr lang="en-US" altLang="ko-KR" sz="1400" b="1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1400" b="1">
                <a:latin typeface="맑은 고딕" panose="020B0503020000020004" pitchFamily="50" charset="-127"/>
                <a:ea typeface="맑은 고딕" panose="020B0503020000020004" pitchFamily="50" charset="-127"/>
              </a:rPr>
              <a:t>종합인포모셜</a:t>
            </a:r>
            <a:r>
              <a:rPr lang="en-US" altLang="ko-KR" sz="1400" b="1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760F419-F904-EA06-13D9-AC1BF6CF3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" y="1238522"/>
            <a:ext cx="4287612" cy="476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7820036-E4AA-E437-FE4B-8492C5ADFE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77"/>
          <a:stretch/>
        </p:blipFill>
        <p:spPr bwMode="auto">
          <a:xfrm>
            <a:off x="4813663" y="1238521"/>
            <a:ext cx="4783181" cy="477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903807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26377</TotalTime>
  <Words>589</Words>
  <Application>Microsoft Office PowerPoint</Application>
  <PresentationFormat>A4 용지(210x297mm)</PresentationFormat>
  <Paragraphs>141</Paragraphs>
  <Slides>3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2" baseType="lpstr">
      <vt:lpstr>Helvetica Neue</vt:lpstr>
      <vt:lpstr>Helvetica Neue Light</vt:lpstr>
      <vt:lpstr>Helvetica Neue Medium</vt:lpstr>
      <vt:lpstr>굴림</vt:lpstr>
      <vt:lpstr>나눔고딕</vt:lpstr>
      <vt:lpstr>맑은 고딕</vt:lpstr>
      <vt:lpstr>산돌고딕 M</vt:lpstr>
      <vt:lpstr>Arial</vt:lpstr>
      <vt:lpstr>White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승현 김</cp:lastModifiedBy>
  <cp:revision>1117</cp:revision>
  <dcterms:modified xsi:type="dcterms:W3CDTF">2023-07-13T06:55:37Z</dcterms:modified>
</cp:coreProperties>
</file>