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006" r:id="rId2"/>
    <p:sldId id="836" r:id="rId3"/>
    <p:sldId id="1014" r:id="rId4"/>
    <p:sldId id="1015" r:id="rId5"/>
    <p:sldId id="1007" r:id="rId6"/>
    <p:sldId id="1012" r:id="rId7"/>
    <p:sldId id="1009" r:id="rId8"/>
    <p:sldId id="1010" r:id="rId9"/>
    <p:sldId id="1013" r:id="rId10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5"/>
    <a:srgbClr val="BDDED7"/>
    <a:srgbClr val="E86412"/>
    <a:srgbClr val="FFFFFF"/>
    <a:srgbClr val="E05B10"/>
    <a:srgbClr val="E1924A"/>
    <a:srgbClr val="FAB100"/>
    <a:srgbClr val="D0C26A"/>
    <a:srgbClr val="247890"/>
    <a:srgbClr val="2C2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954" autoAdjust="0"/>
  </p:normalViewPr>
  <p:slideViewPr>
    <p:cSldViewPr snapToGrid="0" snapToObjects="1">
      <p:cViewPr varScale="1">
        <p:scale>
          <a:sx n="78" d="100"/>
          <a:sy n="78" d="100"/>
        </p:scale>
        <p:origin x="202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2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2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>
            <a:extLst>
              <a:ext uri="{FF2B5EF4-FFF2-40B4-BE49-F238E27FC236}">
                <a16:creationId xmlns:a16="http://schemas.microsoft.com/office/drawing/2014/main" id="{F12E617B-58C4-E60B-9660-52273DF36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>
            <a:extLst>
              <a:ext uri="{FF2B5EF4-FFF2-40B4-BE49-F238E27FC236}">
                <a16:creationId xmlns:a16="http://schemas.microsoft.com/office/drawing/2014/main" id="{DFFC8418-E84B-523A-0484-6F367AC6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A70A8B62-15FA-AD2B-4349-D218EA7A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ACA05974-E731-4FE6-B747-F5DEC282EDAB}" type="slidenum">
              <a:rPr lang="en-US" altLang="ko-KR" smtClean="0">
                <a:latin typeface="굴림" panose="020B0600000101010101" pitchFamily="50" charset="-127"/>
              </a:rPr>
              <a:pPr/>
              <a:t>3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27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>
            <a:extLst>
              <a:ext uri="{FF2B5EF4-FFF2-40B4-BE49-F238E27FC236}">
                <a16:creationId xmlns:a16="http://schemas.microsoft.com/office/drawing/2014/main" id="{F12E617B-58C4-E60B-9660-52273DF36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>
            <a:extLst>
              <a:ext uri="{FF2B5EF4-FFF2-40B4-BE49-F238E27FC236}">
                <a16:creationId xmlns:a16="http://schemas.microsoft.com/office/drawing/2014/main" id="{DFFC8418-E84B-523A-0484-6F367AC6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A70A8B62-15FA-AD2B-4349-D218EA7A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ACA05974-E731-4FE6-B747-F5DEC282EDAB}" type="slidenum">
              <a:rPr lang="en-US" altLang="ko-KR" smtClean="0">
                <a:latin typeface="굴림" panose="020B0600000101010101" pitchFamily="50" charset="-127"/>
              </a:rPr>
              <a:pPr/>
              <a:t>4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09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5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15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6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64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7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05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8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8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9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12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5117455" y="625078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32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999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0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725537" y="178594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182165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809357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ransition spd="med"/>
  <p:hf hd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gyebiz.com/newsView/20220707521229?OutUrl=naver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s://m.health.chosun.com/svc/news_view.html?contid=2016091901008" TargetMode="External"/><Relationship Id="rId7" Type="http://schemas.openxmlformats.org/officeDocument/2006/relationships/hyperlink" Target="http://www.chungnamilbo.co.kr/news/articleView.html?idxno=704968" TargetMode="Externa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.news.naver.com/mnews/article/296/0000055124?sid=103" TargetMode="External"/><Relationship Id="rId11" Type="http://schemas.openxmlformats.org/officeDocument/2006/relationships/hyperlink" Target="https://www.pharmnews.com/news/articleView.html?idxno=210604" TargetMode="External"/><Relationship Id="rId5" Type="http://schemas.openxmlformats.org/officeDocument/2006/relationships/hyperlink" Target="https://mdtoday.co.kr/news/view/1065597332141390" TargetMode="External"/><Relationship Id="rId15" Type="http://schemas.openxmlformats.org/officeDocument/2006/relationships/image" Target="../media/image36.png"/><Relationship Id="rId10" Type="http://schemas.openxmlformats.org/officeDocument/2006/relationships/hyperlink" Target="https://health.chosun.com/site/data/html_dir/2023/05/25/2023052502259.html" TargetMode="External"/><Relationship Id="rId4" Type="http://schemas.openxmlformats.org/officeDocument/2006/relationships/hyperlink" Target="https://health.chosun.com/site/data/html_dir/2023/03/09/2023030901237.html" TargetMode="External"/><Relationship Id="rId9" Type="http://schemas.openxmlformats.org/officeDocument/2006/relationships/hyperlink" Target="http://www.jemin.com/news/articleView.html?idxno=718563" TargetMode="External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>
            <a:extLst>
              <a:ext uri="{FF2B5EF4-FFF2-40B4-BE49-F238E27FC236}">
                <a16:creationId xmlns:a16="http://schemas.microsoft.com/office/drawing/2014/main" id="{DA18F6E5-8D97-89C3-2313-4A851656F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" y="989013"/>
            <a:ext cx="9906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덴프스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3200" b="1">
                <a:latin typeface="맑은 고딕" panose="020B0503020000020004" pitchFamily="50" charset="-127"/>
                <a:ea typeface="맑은 고딕" panose="020B0503020000020004" pitchFamily="50" charset="-127"/>
              </a:rPr>
              <a:t>화이트 필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D954D59-AE89-8286-BB5D-8A24DA49C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63554"/>
              </p:ext>
            </p:extLst>
          </p:nvPr>
        </p:nvGraphicFramePr>
        <p:xfrm>
          <a:off x="2830513" y="2929995"/>
          <a:ext cx="4522787" cy="1900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순서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 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종합인포모셜</a:t>
                      </a:r>
                      <a:r>
                        <a:rPr lang="ko-KR" altLang="en-US" sz="1200" b="0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9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원료 성분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2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3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제품정보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5" marR="6858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4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니즈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섭취 종합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68585" marR="6858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562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5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rgbClr val="BDD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건강정보 </a:t>
                      </a: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/ </a:t>
                      </a:r>
                      <a:r>
                        <a:rPr lang="ko-KR" altLang="en-US" sz="1200" b="0" kern="1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언론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5" marR="6858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2048"/>
                  </a:ext>
                </a:extLst>
              </a:tr>
            </a:tbl>
          </a:graphicData>
        </a:graphic>
      </p:graphicFrame>
      <p:sp>
        <p:nvSpPr>
          <p:cNvPr id="4122" name="제목 1">
            <a:extLst>
              <a:ext uri="{FF2B5EF4-FFF2-40B4-BE49-F238E27FC236}">
                <a16:creationId xmlns:a16="http://schemas.microsoft.com/office/drawing/2014/main" id="{E2AF2EDE-78B3-5CF0-8191-7ACBF81BC8B3}"/>
              </a:ext>
            </a:extLst>
          </p:cNvPr>
          <p:cNvSpPr txBox="1">
            <a:spLocks/>
          </p:cNvSpPr>
          <p:nvPr/>
        </p:nvSpPr>
        <p:spPr bwMode="auto">
          <a:xfrm>
            <a:off x="0" y="2286000"/>
            <a:ext cx="9906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꼭지구성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95ED812-645A-1805-66D6-1E84571AE959}"/>
              </a:ext>
            </a:extLst>
          </p:cNvPr>
          <p:cNvSpPr/>
          <p:nvPr/>
        </p:nvSpPr>
        <p:spPr>
          <a:xfrm>
            <a:off x="11113" y="1963738"/>
            <a:ext cx="9906000" cy="73025"/>
          </a:xfrm>
          <a:prstGeom prst="rect">
            <a:avLst/>
          </a:prstGeom>
          <a:solidFill>
            <a:srgbClr val="BDDED7"/>
          </a:solidFill>
          <a:ln>
            <a:solidFill>
              <a:srgbClr val="BDD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45155"/>
              </p:ext>
            </p:extLst>
          </p:nvPr>
        </p:nvGraphicFramePr>
        <p:xfrm>
          <a:off x="66675" y="476251"/>
          <a:ext cx="9772651" cy="6228958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니즈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안 보인다면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안 보인다면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뷰티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확실한 멜라닌 케어 시작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확실한 멜라닌 케어 시작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최초 기미 예방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기미완화제 출시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최초 기미 예방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기미완화제 출시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방송 단독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효능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효과 인정받은 먹어서 치료하는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허가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방송 단독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효능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효과 인정받은 먹어서 치료하는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허가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24530"/>
                  </a:ext>
                </a:extLst>
              </a:tr>
              <a:tr h="48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브랜드로고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오랜 연구와 집념의 결실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독보적 배합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최대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유일 총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유효성분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오랜 연구와 집념의 결실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독보적 배합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최대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유일 총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유효 성분 함유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아낌 없이 최고 함량으로 배합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글루타치온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필수 구성 성분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최고 함량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120mg 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아낌 없이 최고 함량으로 배합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글루타치온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필수 구성 성분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최고 함량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120mg </a:t>
                      </a:r>
                      <a:endParaRPr lang="ko-KR" altLang="en-US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핵심 성분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최고함량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500mg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핵심 성분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최고함량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500mg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칙칙한 피부를 위한 차별화된 원료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B1 / B2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B6 +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E)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피부완화를 위한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비오틴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나이아신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판토텐산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아연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감마오리자놀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이노시톨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칙칙한 피부를 위한 차별화된 원료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피부완화를 위한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15710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섭취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 섭취로 간편하게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관리하는 홈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에스테틱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 섭취로 간편하게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관리하는 홈 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에스테틱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9068"/>
                  </a:ext>
                </a:extLst>
              </a:tr>
              <a:tr h="884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스팟은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지우고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본연의 체력 강화하여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깨끗하고 우아하게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덴퍼스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스팟은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지우고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본연의 체력 강화하여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깨끗하고 우아하게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덴퍼스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3226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2" y="44303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종합인포모셜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A97C9-AEFA-C600-8003-57E577844D34}"/>
              </a:ext>
            </a:extLst>
          </p:cNvPr>
          <p:cNvSpPr txBox="1"/>
          <p:nvPr/>
        </p:nvSpPr>
        <p:spPr>
          <a:xfrm>
            <a:off x="7553325" y="79997"/>
            <a:ext cx="238125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의약외품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제조기준 </a:t>
            </a:r>
            <a:r>
              <a:rPr lang="en-US" altLang="ko-KR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최고함량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1F13B1-01FA-021A-5A2E-B4F6909C2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6" b="31122"/>
          <a:stretch/>
        </p:blipFill>
        <p:spPr>
          <a:xfrm>
            <a:off x="1550942" y="829491"/>
            <a:ext cx="1610269" cy="415835"/>
          </a:xfrm>
          <a:prstGeom prst="rect">
            <a:avLst/>
          </a:prstGeom>
        </p:spPr>
      </p:pic>
      <p:pic>
        <p:nvPicPr>
          <p:cNvPr id="3074" name="Picture 2" descr="에이치피오, '덴프스' 브랜드 론칭 10주년 &quot;프리미엄 이미지 강화&quot; - 파이낸셜뉴스">
            <a:extLst>
              <a:ext uri="{FF2B5EF4-FFF2-40B4-BE49-F238E27FC236}">
                <a16:creationId xmlns:a16="http://schemas.microsoft.com/office/drawing/2014/main" id="{01EB1C7E-3422-4FAE-3874-548CE8A7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00" y="2983563"/>
            <a:ext cx="1445351" cy="4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429F2D3-7421-5652-F1A1-E9209678A4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343" b="14373"/>
          <a:stretch/>
        </p:blipFill>
        <p:spPr>
          <a:xfrm>
            <a:off x="1550942" y="1340578"/>
            <a:ext cx="1610269" cy="5006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A24B063-1CF1-6695-378C-77A3C5D4D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9" b="89759" l="7386" r="89773">
                        <a14:foregroundMark x1="10227" y1="35542" x2="7386" y2="54819"/>
                        <a14:foregroundMark x1="88068" y1="36747" x2="88068" y2="56024"/>
                        <a14:foregroundMark x1="30114" y1="37349" x2="35795" y2="506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324" y="2270491"/>
            <a:ext cx="738943" cy="69695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68886F2-7CCD-47F3-8B24-227F11B9F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23" y="3504812"/>
            <a:ext cx="1580088" cy="169150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9035F07-015D-2F99-2EC9-1DE6A3B09C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4556"/>
          <a:stretch/>
        </p:blipFill>
        <p:spPr>
          <a:xfrm>
            <a:off x="1550942" y="5256914"/>
            <a:ext cx="1610269" cy="50069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5554815-5364-BBBA-7050-B2C3A7BB2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167" y="1995038"/>
            <a:ext cx="508667" cy="8600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9DCB1AC-1E9A-5F24-906A-33724EE55B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167" y="5818282"/>
            <a:ext cx="508667" cy="860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>
            <a:extLst>
              <a:ext uri="{FF2B5EF4-FFF2-40B4-BE49-F238E27FC236}">
                <a16:creationId xmlns:a16="http://schemas.microsoft.com/office/drawing/2014/main" id="{1EF96670-28CE-8731-F166-1B42E066A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48115"/>
              </p:ext>
            </p:extLst>
          </p:nvPr>
        </p:nvGraphicFramePr>
        <p:xfrm>
          <a:off x="66674" y="474663"/>
          <a:ext cx="9772651" cy="6292745"/>
        </p:xfrm>
        <a:graphic>
          <a:graphicData uri="http://schemas.openxmlformats.org/drawingml/2006/table">
            <a:tbl>
              <a:tblPr/>
              <a:tblGrid>
                <a:gridCol w="21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45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002" marR="90002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0002" marR="90002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0002" marR="90002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3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거뭇거뭇 기미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얼룩덜룩 주근깨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피부만 깨끗해도 몇 배는 어려 보이는데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제품 뷰티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색소를 잡아라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덴프스만의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특별 배합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120mg X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500mg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 성분 최고함량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완벽 시너지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겉 기미 뿐만 아니라 속 기미까지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 케어로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639089"/>
                  </a:ext>
                </a:extLst>
              </a:tr>
              <a:tr h="42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논문 이미지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논문으로 검증된 비타민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&amp; 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동시 섭취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멜라닌 농도 더욱 감소 확인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92681"/>
                  </a:ext>
                </a:extLst>
              </a:tr>
              <a:tr h="9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모델 기미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시스테인으로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화이트 멜라닌을 깨우자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부족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일명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멜라닌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유멜라닌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충분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일명 화이트 멜라닌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페오멜라닌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7337"/>
                  </a:ext>
                </a:extLst>
              </a:tr>
              <a:tr h="719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빛나는 나를 위해 멀티 케어 솔루션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육체 피로 완화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B1 / B2 / B3 / B5 / B6 / B8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항산화 효과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E /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아연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4416"/>
                  </a:ext>
                </a:extLst>
              </a:tr>
              <a:tr h="773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새로운 힘을 갖다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힘있게 빛나는 피부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949812"/>
                  </a:ext>
                </a:extLst>
              </a:tr>
            </a:tbl>
          </a:graphicData>
        </a:graphic>
      </p:graphicFrame>
      <p:sp>
        <p:nvSpPr>
          <p:cNvPr id="11292" name="Rectangle 2">
            <a:extLst>
              <a:ext uri="{FF2B5EF4-FFF2-40B4-BE49-F238E27FC236}">
                <a16:creationId xmlns:a16="http://schemas.microsoft.com/office/drawing/2014/main" id="{D3FA3DA9-36F1-2CBB-824A-EDBD0803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3" name="Rectangle 23">
            <a:extLst>
              <a:ext uri="{FF2B5EF4-FFF2-40B4-BE49-F238E27FC236}">
                <a16:creationId xmlns:a16="http://schemas.microsoft.com/office/drawing/2014/main" id="{78C994D5-17D5-D880-119C-D0F6638B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4" name="Text Box 3">
            <a:extLst>
              <a:ext uri="{FF2B5EF4-FFF2-40B4-BE49-F238E27FC236}">
                <a16:creationId xmlns:a16="http://schemas.microsoft.com/office/drawing/2014/main" id="{C162402B-6232-7726-257E-015081FC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62899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원료 성분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AAD26B5-06D8-F163-8CDA-6418433E29D8}"/>
              </a:ext>
            </a:extLst>
          </p:cNvPr>
          <p:cNvGrpSpPr/>
          <p:nvPr/>
        </p:nvGrpSpPr>
        <p:grpSpPr>
          <a:xfrm>
            <a:off x="3632946" y="2921029"/>
            <a:ext cx="6107208" cy="734309"/>
            <a:chOff x="3681412" y="2086042"/>
            <a:chExt cx="6107208" cy="7343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2F6E25-94F2-BACE-3EE3-89850DBDBC64}"/>
                </a:ext>
              </a:extLst>
            </p:cNvPr>
            <p:cNvSpPr txBox="1"/>
            <p:nvPr/>
          </p:nvSpPr>
          <p:spPr>
            <a:xfrm>
              <a:off x="3681412" y="2112465"/>
              <a:ext cx="1722825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CARE</a:t>
              </a: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1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</a:t>
              </a:r>
              <a:r>
                <a:rPr lang="ko-KR" altLang="en-US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닌 색소 억제</a:t>
              </a:r>
              <a:endParaRPr kumimoji="0" lang="ko-KR" alt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비타민</a:t>
              </a: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자외선으로부터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산화적 손상 감소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528C92-5623-6B72-E1AF-239F6CEEF750}"/>
                </a:ext>
              </a:extLst>
            </p:cNvPr>
            <p:cNvSpPr txBox="1"/>
            <p:nvPr/>
          </p:nvSpPr>
          <p:spPr>
            <a:xfrm>
              <a:off x="5828633" y="2112465"/>
              <a:ext cx="2056868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CARE</a:t>
              </a: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2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색소 배출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L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  <a:r>
                <a:rPr lang="ko-KR" altLang="en-US" sz="1000" b="0" dirty="0" err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시스테인</a:t>
              </a: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 </a:t>
              </a: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비타민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생성 억제 </a:t>
              </a:r>
              <a:endParaRPr lang="en-US" altLang="ko-KR" sz="1000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243D7A-48D7-120F-9554-0ED774042922}"/>
                </a:ext>
              </a:extLst>
            </p:cNvPr>
            <p:cNvSpPr txBox="1"/>
            <p:nvPr/>
          </p:nvSpPr>
          <p:spPr>
            <a:xfrm>
              <a:off x="8198242" y="2086042"/>
              <a:ext cx="1590378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CARE 3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색소 환원  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L-</a:t>
              </a:r>
              <a:r>
                <a:rPr kumimoji="0" lang="ko-KR" alt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시스테인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글루타치온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생성에 관여하여 피부 미백에 도움  </a:t>
              </a: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2A363DED-81E6-B67F-E99D-E9EE217F3CB8}"/>
                </a:ext>
              </a:extLst>
            </p:cNvPr>
            <p:cNvSpPr/>
            <p:nvPr/>
          </p:nvSpPr>
          <p:spPr>
            <a:xfrm>
              <a:off x="5497507" y="2285873"/>
              <a:ext cx="412094" cy="261257"/>
            </a:xfrm>
            <a:prstGeom prst="rightArrow">
              <a:avLst/>
            </a:prstGeom>
            <a:solidFill>
              <a:srgbClr val="BDDED7"/>
            </a:solidFill>
            <a:ln w="12700" cap="flat">
              <a:solidFill>
                <a:srgbClr val="BDDED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BBB33299-AB1C-2485-7BA5-196416EBAC91}"/>
                </a:ext>
              </a:extLst>
            </p:cNvPr>
            <p:cNvSpPr/>
            <p:nvPr/>
          </p:nvSpPr>
          <p:spPr>
            <a:xfrm>
              <a:off x="7735443" y="2280237"/>
              <a:ext cx="412094" cy="261257"/>
            </a:xfrm>
            <a:prstGeom prst="rightArrow">
              <a:avLst/>
            </a:prstGeom>
            <a:solidFill>
              <a:srgbClr val="BDDED7"/>
            </a:solidFill>
            <a:ln w="12700" cap="flat">
              <a:solidFill>
                <a:srgbClr val="BDDED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F20524D-F602-C6DC-8D19-569830EDC1A1}"/>
              </a:ext>
            </a:extLst>
          </p:cNvPr>
          <p:cNvSpPr txBox="1"/>
          <p:nvPr/>
        </p:nvSpPr>
        <p:spPr>
          <a:xfrm>
            <a:off x="7553325" y="79997"/>
            <a:ext cx="238125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의약외품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제조기준 </a:t>
            </a:r>
            <a:r>
              <a:rPr lang="en-US" altLang="ko-KR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최고함량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BD3FE90-AF88-274B-13AC-80A5BB8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39126"/>
          <a:stretch/>
        </p:blipFill>
        <p:spPr bwMode="auto">
          <a:xfrm>
            <a:off x="1526177" y="782516"/>
            <a:ext cx="2044337" cy="5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2DC045A-1647-468C-8347-11B432C98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756" b="17778"/>
          <a:stretch/>
        </p:blipFill>
        <p:spPr bwMode="auto">
          <a:xfrm>
            <a:off x="1554610" y="1426076"/>
            <a:ext cx="2044337" cy="8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030922-37E4-B49C-9004-2807B871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089" y="3987492"/>
            <a:ext cx="1316474" cy="16161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34A66DD-1B88-38B4-CCDD-F7311451BA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43" t="24040" r="1143" b="13977"/>
          <a:stretch/>
        </p:blipFill>
        <p:spPr>
          <a:xfrm>
            <a:off x="1530903" y="4373265"/>
            <a:ext cx="2073723" cy="8083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453D1C-7C5C-0006-1E66-2481FB1D8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984"/>
          <a:stretch/>
        </p:blipFill>
        <p:spPr>
          <a:xfrm>
            <a:off x="1786481" y="2423142"/>
            <a:ext cx="1552575" cy="130412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1844140-DC2C-AA73-C141-7B8E50D6CE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8" t="14056" r="-1388" b="15406"/>
          <a:stretch/>
        </p:blipFill>
        <p:spPr>
          <a:xfrm>
            <a:off x="1554609" y="5275264"/>
            <a:ext cx="2048441" cy="656772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CF3FD2-9F02-B470-70C5-ACA42C47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05" y="3820932"/>
            <a:ext cx="392322" cy="4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924B4C-5DB1-59FC-E52C-3DF83B11A10D}"/>
              </a:ext>
            </a:extLst>
          </p:cNvPr>
          <p:cNvSpPr txBox="1"/>
          <p:nvPr/>
        </p:nvSpPr>
        <p:spPr>
          <a:xfrm>
            <a:off x="2473351" y="3961766"/>
            <a:ext cx="104858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뒷장 첨부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0AAFF1C-0569-3CCF-01BD-C4FAA666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17" y="3820932"/>
            <a:ext cx="362226" cy="4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04DAF5-E88A-DBD5-4462-065101AB8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1168" y="6048701"/>
            <a:ext cx="414074" cy="7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">
            <a:extLst>
              <a:ext uri="{FF2B5EF4-FFF2-40B4-BE49-F238E27FC236}">
                <a16:creationId xmlns:a16="http://schemas.microsoft.com/office/drawing/2014/main" id="{D3FA3DA9-36F1-2CBB-824A-EDBD0803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3" name="Rectangle 23">
            <a:extLst>
              <a:ext uri="{FF2B5EF4-FFF2-40B4-BE49-F238E27FC236}">
                <a16:creationId xmlns:a16="http://schemas.microsoft.com/office/drawing/2014/main" id="{78C994D5-17D5-D880-119C-D0F6638B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4" name="Text Box 3">
            <a:extLst>
              <a:ext uri="{FF2B5EF4-FFF2-40B4-BE49-F238E27FC236}">
                <a16:creationId xmlns:a16="http://schemas.microsoft.com/office/drawing/2014/main" id="{C162402B-6232-7726-257E-015081FC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62899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원료 성분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60F419-F904-EA06-13D9-AC1BF6CF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238522"/>
            <a:ext cx="4287612" cy="47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7820036-E4AA-E437-FE4B-8492C5ADF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7"/>
          <a:stretch/>
        </p:blipFill>
        <p:spPr bwMode="auto">
          <a:xfrm>
            <a:off x="4813663" y="1238521"/>
            <a:ext cx="4783181" cy="4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9016"/>
              </p:ext>
            </p:extLst>
          </p:nvPr>
        </p:nvGraphicFramePr>
        <p:xfrm>
          <a:off x="66675" y="476250"/>
          <a:ext cx="9772651" cy="6245335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시간이 지날 수록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넓어지고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깊어지는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잘 보이지 않아도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나도 모르는 사이에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둘 씩 자리 잡아가는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기미유형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Centrofacial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 등 얼굴 부위를 중심으로 생기는 기미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Malar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광대뼈 부위를 중심으로 생기는 기미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Mandibular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턱 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목에 걸쳐 생기는 기미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한국인의 기미 발생 부위로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광대뼈 부위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(malar area)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가장 많음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Korean J Dermatol, 2016, vol.54, no.7, pp. 532-537 (6 pages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눈에 보이는 겉 기미 뿐만 아니라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 잠재적인 속 기미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그리고 피부에 남은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스팟까지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지우고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결점 없이 빛나는 피부를 위해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본연의 피부 케어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89194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기미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정보 </a:t>
            </a: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자외선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카메라 촬영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B3CDA2-02CF-0434-92AB-63BBE594E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59573"/>
          <a:stretch/>
        </p:blipFill>
        <p:spPr bwMode="auto">
          <a:xfrm>
            <a:off x="1543595" y="2072640"/>
            <a:ext cx="1992086" cy="90569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8EBB64-E129-E94E-4A22-A71D6C39A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t="8160" b="18693"/>
          <a:stretch/>
        </p:blipFill>
        <p:spPr>
          <a:xfrm>
            <a:off x="1543595" y="3073581"/>
            <a:ext cx="2003843" cy="85398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E77E18C-EAF8-2BDE-9C70-7E5CBE0217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t="18443" b="5111"/>
          <a:stretch/>
        </p:blipFill>
        <p:spPr>
          <a:xfrm>
            <a:off x="1543595" y="4008493"/>
            <a:ext cx="2003843" cy="85398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8E1AEBE-C401-CF76-5105-268096047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34644" r="389" b="26654"/>
          <a:stretch/>
        </p:blipFill>
        <p:spPr bwMode="auto">
          <a:xfrm>
            <a:off x="1522895" y="812073"/>
            <a:ext cx="2017781" cy="11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928E6FB-0496-8DBD-9C0E-DD6573C8C2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100"/>
          <a:stretch/>
        </p:blipFill>
        <p:spPr>
          <a:xfrm>
            <a:off x="1543595" y="4933306"/>
            <a:ext cx="2003843" cy="103206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0116D9-04B9-0D0D-F3ED-D153E87E7E37}"/>
              </a:ext>
            </a:extLst>
          </p:cNvPr>
          <p:cNvSpPr/>
          <p:nvPr/>
        </p:nvSpPr>
        <p:spPr>
          <a:xfrm>
            <a:off x="2865120" y="5486400"/>
            <a:ext cx="487680" cy="287383"/>
          </a:xfrm>
          <a:prstGeom prst="rect">
            <a:avLst/>
          </a:prstGeom>
          <a:solidFill>
            <a:srgbClr val="F2F3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C39F2D-FCFB-4317-23CA-374C18B5B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167" y="6129493"/>
            <a:ext cx="319481" cy="5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7698"/>
              </p:ext>
            </p:extLst>
          </p:nvPr>
        </p:nvGraphicFramePr>
        <p:xfrm>
          <a:off x="66675" y="476250"/>
          <a:ext cx="9772651" cy="6160752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운동복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골프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테니스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배드민턴 등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입고 나가려고 하다 전신 거울 앞에서 놀라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어머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이거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뭐야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?” 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불쑥 나타나 제품 건네 주며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놀라지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!”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 있게 운동하는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없어질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햇빛이 내리쬐는 날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 하려고 좌석에 앉았다가 백미러로 보이는 나를 바라보며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 들면 다 그래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옆 자리에 불쑥 나타나 제품 건네 주며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포기하지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차에 제품 놔두고 자동차 운전을 하며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룸미러로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나를 바라보며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나아질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34876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 앉아 파운데이션 바르고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크림 바르고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가려져라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가려져라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＂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24565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불쑥 나타나 제품 건네 주며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애쓰지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!”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27329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외출 마치고 자신 있게 나가는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사라질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59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함께 셀카 찍는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주근깨는 지우고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맑고 깨끗한 피부를 위한 하루 습관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877658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모델링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-1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061CCD-C1BF-3FB5-726D-87EFC94B7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0" r="20417" b="8719"/>
          <a:stretch/>
        </p:blipFill>
        <p:spPr>
          <a:xfrm>
            <a:off x="365218" y="2443398"/>
            <a:ext cx="2037805" cy="14719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653F5E9-4249-6954-203A-6F39F75B3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0" t="12707"/>
          <a:stretch/>
        </p:blipFill>
        <p:spPr>
          <a:xfrm>
            <a:off x="365217" y="815730"/>
            <a:ext cx="2037805" cy="16170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9004C6-2AA4-3D2C-CAE3-DF81BA53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6" y="3925969"/>
            <a:ext cx="2037806" cy="131794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341430B-701F-04D1-9952-FB401C55F0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414"/>
          <a:stretch/>
        </p:blipFill>
        <p:spPr>
          <a:xfrm>
            <a:off x="365218" y="5301533"/>
            <a:ext cx="2037805" cy="12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51435"/>
              </p:ext>
            </p:extLst>
          </p:nvPr>
        </p:nvGraphicFramePr>
        <p:xfrm>
          <a:off x="66675" y="476250"/>
          <a:ext cx="9772651" cy="6264183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정류장에서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카페에서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놀이터에서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식당에서 화장하고 있는 모습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잠깐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바르는 건 열심히 하면서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왜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먹지는 않는 거죠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근본적인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멜라닌 케어 할 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휴대폰으로 셀카 찍으면서 어플을 바꿔 가며 사진 찍다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셀카 찍는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기미가 보이지 않는다면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깨끗해지도록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 운전대 앉아서 차 가림막 쳐보고 고민하다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운전하는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기미가 보이지 않는다면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환해지도록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외출 준비 하면서 고민하다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밖을 나서는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기미가 보이지 않는다면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빛나도록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정류장에서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카페에서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놀이터에서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식당에서 제품 섭취 하는 모습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결점 없이 맑은 피부를 위한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반짝반짝 피부 루틴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47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모델들 제품 들고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없어지는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기미를 느끼다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41842"/>
                  </a:ext>
                </a:extLst>
              </a:tr>
              <a:tr h="65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 강조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피부를 위한 본질적인 케어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완화엔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298949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모델링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-2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F9D48F-E8E5-D1F9-0CA3-C33583ED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7" y="3701678"/>
            <a:ext cx="2075912" cy="13792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3AB85B-CCF0-4FD8-C242-69E392AA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6" y="868000"/>
            <a:ext cx="2075912" cy="13421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C8EC409-C4A9-D34F-8553-AD0E25CE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57" y="2284775"/>
            <a:ext cx="2075912" cy="13216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892E2E8-A016-A27E-DA15-1AD545502C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67"/>
          <a:stretch/>
        </p:blipFill>
        <p:spPr>
          <a:xfrm>
            <a:off x="349558" y="5137802"/>
            <a:ext cx="2075912" cy="15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56496"/>
              </p:ext>
            </p:extLst>
          </p:nvPr>
        </p:nvGraphicFramePr>
        <p:xfrm>
          <a:off x="66675" y="476250"/>
          <a:ext cx="9686925" cy="6203224"/>
        </p:xfrm>
        <a:graphic>
          <a:graphicData uri="http://schemas.openxmlformats.org/drawingml/2006/table">
            <a:tbl>
              <a:tblPr/>
              <a:tblGrid>
                <a:gridCol w="2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33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크기의 갈색 반이 노출 부위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특히 얼굴에 발생하는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과색소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대한피부과학회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주로 좌우 대칭적으로 뺨과 이마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 밑에 멜라닌 색소 침착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서울대학교병원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의학정보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7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일광 노출 부위에 발생하는 작은 갈색 색소 반점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세포 수의 큰 변화없이 표피 멜라닌 양의 증가가 특징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대한피부과학회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원인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임신 등 호르몬의 변화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색소 합성 증가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발생 원인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 자외선 노출 → 멜라닌 색소 과다 생성 →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생성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14762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노화된 피부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지속적인 자외선 노출에 따른 멜라닌 색소 과다 생성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735864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나이에 따른 자연스런 노화보다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 등 외부 환경으로 인한 노화가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※CELL TRANSPLANTATION, 2018, VOL,27(5), 729-738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53388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자외선에 의한 급성 피부변화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(2011~2015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여성 진료인원 중 절반 이상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절반 이상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30~50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국민건강보험심사 평가원 보도자료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2016.06.27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45369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노화 진짜 주범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섬유아세포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아닌 멜라닌 세포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JOURNAL OF INVESTIGATIVE DERMATOLOGY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288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지금부터 피부를 위한 똑똑한 습관이 필요할 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54221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건강정보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6304AA5-B25D-3DE9-C390-3D9C7D5B2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 bwMode="auto">
          <a:xfrm>
            <a:off x="152400" y="927513"/>
            <a:ext cx="2747554" cy="18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48EF531-0223-4073-7B0D-5D7A45DAC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0" b="8728"/>
          <a:stretch/>
        </p:blipFill>
        <p:spPr>
          <a:xfrm>
            <a:off x="152400" y="2872277"/>
            <a:ext cx="2747554" cy="1113446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CC09B04-4466-E16A-C6D3-CE62CA9F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 bwMode="auto">
          <a:xfrm>
            <a:off x="161925" y="4070118"/>
            <a:ext cx="2744833" cy="2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2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56048"/>
              </p:ext>
            </p:extLst>
          </p:nvPr>
        </p:nvGraphicFramePr>
        <p:xfrm>
          <a:off x="66675" y="476250"/>
          <a:ext cx="9686925" cy="6264186"/>
        </p:xfrm>
        <a:graphic>
          <a:graphicData uri="http://schemas.openxmlformats.org/drawingml/2006/table">
            <a:tbl>
              <a:tblPr/>
              <a:tblGrid>
                <a:gridCol w="290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61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환자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명중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명은 자외선 노출 탓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2016-09-19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https://m.health.chosun.com/svc/news_view.html?contid=2016091901008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따뜻해질수록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주의해야 할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예방법은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2023.03.09.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https://health.chosun.com/site/data/html_dir/2023/03/09/2023030901237.html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자외선으로부터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 질환 예방하려면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메디컬투데이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2021.10.12.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https://mdtoday.co.kr/news/view/1065597332141390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많으면 피부 노화도 빠를까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코메디닷컴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2022.03.30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https://n.news.naver.com/mnews/article/296/0000055124?sid=103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14762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자외선에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색소침착 주의보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충남일보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2023.03.05.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http://www.chungnamilbo.co.kr/news/articleView.html?idxno=704968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735864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심각한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때문에 마스크를 벗는 게 두렵다면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세계비즈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2022.07.08.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http://www.segyebiz.com/newsView/20220707521229?OutUrl=naver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53388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방역마스크가 부른 방심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색소침착 주의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제민일보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2021.06.08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http://www.jemin.com/news/articleView.html?idxno=718563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45369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짙어진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‘기미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주근깨’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집에서 쉽게 관리하는 법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2023.05.26.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https://health.chosun.com/site/data/html_dir/2023/05/25/2023052502259.html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5818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색소질환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지속적인 치료 및 관리 필요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팜뉴스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2022.09.21.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https://www.pharmnews.com/news/articleView.html?idxno=210604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54221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건강정보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언론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660C977-523D-4AEA-B3FC-805C4F362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7764"/>
          <a:stretch/>
        </p:blipFill>
        <p:spPr bwMode="auto">
          <a:xfrm>
            <a:off x="138112" y="2343225"/>
            <a:ext cx="2747554" cy="12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7C7F41-39C3-9E0B-747B-E580FB47DA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112" y="930048"/>
            <a:ext cx="2747555" cy="13655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9F5EA05-6D7B-FB5F-CAE4-DA04FD3510A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0384"/>
          <a:stretch/>
        </p:blipFill>
        <p:spPr>
          <a:xfrm>
            <a:off x="150494" y="3661313"/>
            <a:ext cx="2747554" cy="12534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30CEEC7-B913-62F0-7547-6934F67279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112" y="5028248"/>
            <a:ext cx="2747554" cy="15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535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26054</TotalTime>
  <Words>1771</Words>
  <Application>Microsoft Office PowerPoint</Application>
  <PresentationFormat>A4 용지(210x297mm)</PresentationFormat>
  <Paragraphs>357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Helvetica Neue</vt:lpstr>
      <vt:lpstr>Helvetica Neue Light</vt:lpstr>
      <vt:lpstr>Helvetica Neue Medium</vt:lpstr>
      <vt:lpstr>굴림</vt:lpstr>
      <vt:lpstr>나눔고딕</vt:lpstr>
      <vt:lpstr>맑은 고딕</vt:lpstr>
      <vt:lpstr>산돌고딕 M</vt:lpstr>
      <vt:lpstr>Arial</vt:lpstr>
      <vt:lpstr>Wingdings</vt:lpstr>
      <vt:lpstr>White</vt:lpstr>
      <vt:lpstr>[덴프스] 화이트 필 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승현 김</cp:lastModifiedBy>
  <cp:revision>1114</cp:revision>
  <dcterms:modified xsi:type="dcterms:W3CDTF">2023-07-11T05:48:43Z</dcterms:modified>
</cp:coreProperties>
</file>