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  <p:sldMasterId id="2147484200" r:id="rId2"/>
  </p:sldMasterIdLst>
  <p:notesMasterIdLst>
    <p:notesMasterId r:id="rId36"/>
  </p:notesMasterIdLst>
  <p:handoutMasterIdLst>
    <p:handoutMasterId r:id="rId37"/>
  </p:handoutMasterIdLst>
  <p:sldIdLst>
    <p:sldId id="606" r:id="rId3"/>
    <p:sldId id="609" r:id="rId4"/>
    <p:sldId id="610" r:id="rId5"/>
    <p:sldId id="702" r:id="rId6"/>
    <p:sldId id="706" r:id="rId7"/>
    <p:sldId id="672" r:id="rId8"/>
    <p:sldId id="737" r:id="rId9"/>
    <p:sldId id="729" r:id="rId10"/>
    <p:sldId id="791" r:id="rId11"/>
    <p:sldId id="792" r:id="rId12"/>
    <p:sldId id="780" r:id="rId13"/>
    <p:sldId id="773" r:id="rId14"/>
    <p:sldId id="774" r:id="rId15"/>
    <p:sldId id="741" r:id="rId16"/>
    <p:sldId id="776" r:id="rId17"/>
    <p:sldId id="775" r:id="rId18"/>
    <p:sldId id="748" r:id="rId19"/>
    <p:sldId id="783" r:id="rId20"/>
    <p:sldId id="761" r:id="rId21"/>
    <p:sldId id="781" r:id="rId22"/>
    <p:sldId id="782" r:id="rId23"/>
    <p:sldId id="759" r:id="rId24"/>
    <p:sldId id="779" r:id="rId25"/>
    <p:sldId id="755" r:id="rId26"/>
    <p:sldId id="685" r:id="rId27"/>
    <p:sldId id="739" r:id="rId28"/>
    <p:sldId id="732" r:id="rId29"/>
    <p:sldId id="788" r:id="rId30"/>
    <p:sldId id="790" r:id="rId31"/>
    <p:sldId id="624" r:id="rId32"/>
    <p:sldId id="762" r:id="rId33"/>
    <p:sldId id="772" r:id="rId34"/>
    <p:sldId id="740" r:id="rId35"/>
  </p:sldIdLst>
  <p:sldSz cx="9906000" cy="6858000" type="A4"/>
  <p:notesSz cx="6788150" cy="9923463"/>
  <p:defaultTextStyle>
    <a:defPPr>
      <a:defRPr lang="ko-KR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sz="1400" b="1"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6649E"/>
    <a:srgbClr val="FF9933"/>
    <a:srgbClr val="996633"/>
    <a:srgbClr val="996600"/>
    <a:srgbClr val="FF0000"/>
    <a:srgbClr val="0066FF"/>
    <a:srgbClr val="0082B0"/>
    <a:srgbClr val="2C33C4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5830" autoAdjust="0"/>
  </p:normalViewPr>
  <p:slideViewPr>
    <p:cSldViewPr snapToGrid="0">
      <p:cViewPr varScale="1">
        <p:scale>
          <a:sx n="110" d="100"/>
          <a:sy n="110" d="100"/>
        </p:scale>
        <p:origin x="-1320" y="210"/>
      </p:cViewPr>
      <p:guideLst>
        <p:guide orient="horz" pos="3113"/>
        <p:guide orient="horz" pos="890"/>
        <p:guide pos="4572"/>
        <p:guide pos="6023"/>
        <p:guide pos="4519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skim\Documents\&#52852;&#52852;&#50724;&#53665;%20&#48155;&#51008;%20&#54028;&#51068;\&#53685;&#54633;%20&#47928;&#49436;1%20(7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skim\Documents\&#52852;&#52852;&#50724;&#53665;%20&#48155;&#51008;%20&#54028;&#51068;\&#53685;&#54633;%20&#47928;&#49436;1%20(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6202974628171"/>
          <c:y val="0.11680544096916536"/>
          <c:w val="0.78371204815938211"/>
          <c:h val="0.80344867274631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Sheet3!$C$4</c:f>
              <c:strCache>
                <c:ptCount val="1"/>
                <c:pt idx="0">
                  <c:v>Liver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Sheet3!$F$5:$F$8</c:f>
                <c:numCache>
                  <c:formatCode>General</c:formatCode>
                  <c:ptCount val="4"/>
                  <c:pt idx="0">
                    <c:v>0.5</c:v>
                  </c:pt>
                  <c:pt idx="1">
                    <c:v>1.6</c:v>
                  </c:pt>
                  <c:pt idx="2">
                    <c:v>0.95</c:v>
                  </c:pt>
                  <c:pt idx="3">
                    <c:v>1.02</c:v>
                  </c:pt>
                </c:numCache>
              </c:numRef>
            </c:plus>
            <c:minus>
              <c:numRef>
                <c:f>Sheet3!$F$5:$F$8</c:f>
                <c:numCache>
                  <c:formatCode>General</c:formatCode>
                  <c:ptCount val="4"/>
                  <c:pt idx="0">
                    <c:v>0.5</c:v>
                  </c:pt>
                  <c:pt idx="1">
                    <c:v>1.6</c:v>
                  </c:pt>
                  <c:pt idx="2">
                    <c:v>0.95</c:v>
                  </c:pt>
                  <c:pt idx="3">
                    <c:v>1.02</c:v>
                  </c:pt>
                </c:numCache>
              </c:numRef>
            </c:minus>
          </c:errBars>
          <c:cat>
            <c:strRef>
              <c:f>Sheet3!$B$5:$B$8</c:f>
              <c:strCache>
                <c:ptCount val="4"/>
                <c:pt idx="0">
                  <c:v>Control</c:v>
                </c:pt>
                <c:pt idx="1">
                  <c:v>rhGH</c:v>
                </c:pt>
                <c:pt idx="2">
                  <c:v>FO 50</c:v>
                </c:pt>
                <c:pt idx="3">
                  <c:v>FO 100</c:v>
                </c:pt>
              </c:strCache>
            </c:strRef>
          </c:cat>
          <c:val>
            <c:numRef>
              <c:f>Sheet3!$C$5:$C$8</c:f>
              <c:numCache>
                <c:formatCode>General</c:formatCode>
                <c:ptCount val="4"/>
                <c:pt idx="0">
                  <c:v>6.09</c:v>
                </c:pt>
                <c:pt idx="1">
                  <c:v>7.88</c:v>
                </c:pt>
                <c:pt idx="2">
                  <c:v>6.6</c:v>
                </c:pt>
                <c:pt idx="3">
                  <c:v>6.55</c:v>
                </c:pt>
              </c:numCache>
            </c:numRef>
          </c:val>
        </c:ser>
        <c:ser>
          <c:idx val="1"/>
          <c:order val="1"/>
          <c:tx>
            <c:strRef>
              <c:f>Sheet3!$D$4</c:f>
              <c:strCache>
                <c:ptCount val="1"/>
                <c:pt idx="0">
                  <c:v>Kidney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Sheet3!$G$5:$G$8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0.28999999999999998</c:v>
                  </c:pt>
                  <c:pt idx="2">
                    <c:v>0.11</c:v>
                  </c:pt>
                  <c:pt idx="3">
                    <c:v>0.12</c:v>
                  </c:pt>
                </c:numCache>
              </c:numRef>
            </c:plus>
            <c:minus>
              <c:numRef>
                <c:f>Sheet3!$G$5:$G$8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0.28999999999999998</c:v>
                  </c:pt>
                  <c:pt idx="2">
                    <c:v>0.11</c:v>
                  </c:pt>
                  <c:pt idx="3">
                    <c:v>0.12</c:v>
                  </c:pt>
                </c:numCache>
              </c:numRef>
            </c:minus>
          </c:errBars>
          <c:cat>
            <c:strRef>
              <c:f>Sheet3!$B$5:$B$8</c:f>
              <c:strCache>
                <c:ptCount val="4"/>
                <c:pt idx="0">
                  <c:v>Control</c:v>
                </c:pt>
                <c:pt idx="1">
                  <c:v>rhGH</c:v>
                </c:pt>
                <c:pt idx="2">
                  <c:v>FO 50</c:v>
                </c:pt>
                <c:pt idx="3">
                  <c:v>FO 100</c:v>
                </c:pt>
              </c:strCache>
            </c:strRef>
          </c:cat>
          <c:val>
            <c:numRef>
              <c:f>Sheet3!$D$5:$D$8</c:f>
              <c:numCache>
                <c:formatCode>General</c:formatCode>
                <c:ptCount val="4"/>
                <c:pt idx="0">
                  <c:v>1.4</c:v>
                </c:pt>
                <c:pt idx="1">
                  <c:v>1.63</c:v>
                </c:pt>
                <c:pt idx="2">
                  <c:v>1.42</c:v>
                </c:pt>
                <c:pt idx="3">
                  <c:v>1.46</c:v>
                </c:pt>
              </c:numCache>
            </c:numRef>
          </c:val>
        </c:ser>
        <c:ser>
          <c:idx val="2"/>
          <c:order val="2"/>
          <c:tx>
            <c:strRef>
              <c:f>Sheet3!$E$4</c:f>
              <c:strCache>
                <c:ptCount val="1"/>
                <c:pt idx="0">
                  <c:v>Spleen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Sheet3!$H$5:$H$8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0.06</c:v>
                  </c:pt>
                  <c:pt idx="2">
                    <c:v>0.02</c:v>
                  </c:pt>
                  <c:pt idx="3">
                    <c:v>0.08</c:v>
                  </c:pt>
                </c:numCache>
              </c:numRef>
            </c:plus>
            <c:minus>
              <c:numRef>
                <c:f>Sheet3!$H$5:$H$8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0.06</c:v>
                  </c:pt>
                  <c:pt idx="2">
                    <c:v>0.02</c:v>
                  </c:pt>
                  <c:pt idx="3">
                    <c:v>0.08</c:v>
                  </c:pt>
                </c:numCache>
              </c:numRef>
            </c:minus>
          </c:errBars>
          <c:cat>
            <c:strRef>
              <c:f>Sheet3!$B$5:$B$8</c:f>
              <c:strCache>
                <c:ptCount val="4"/>
                <c:pt idx="0">
                  <c:v>Control</c:v>
                </c:pt>
                <c:pt idx="1">
                  <c:v>rhGH</c:v>
                </c:pt>
                <c:pt idx="2">
                  <c:v>FO 50</c:v>
                </c:pt>
                <c:pt idx="3">
                  <c:v>FO 100</c:v>
                </c:pt>
              </c:strCache>
            </c:strRef>
          </c:cat>
          <c:val>
            <c:numRef>
              <c:f>Sheet3!$E$5:$E$8</c:f>
              <c:numCache>
                <c:formatCode>General</c:formatCode>
                <c:ptCount val="4"/>
                <c:pt idx="0">
                  <c:v>0.45</c:v>
                </c:pt>
                <c:pt idx="1">
                  <c:v>0.51</c:v>
                </c:pt>
                <c:pt idx="2">
                  <c:v>0.44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64128"/>
        <c:axId val="32198016"/>
      </c:barChart>
      <c:catAx>
        <c:axId val="10046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entury Schoolbook" panose="02040604050505020304" pitchFamily="18" charset="0"/>
              </a:defRPr>
            </a:pPr>
            <a:endParaRPr lang="ko-KR"/>
          </a:p>
        </c:txPr>
        <c:crossAx val="32198016"/>
        <c:crosses val="autoZero"/>
        <c:auto val="1"/>
        <c:lblAlgn val="ctr"/>
        <c:lblOffset val="100"/>
        <c:noMultiLvlLbl val="0"/>
      </c:catAx>
      <c:valAx>
        <c:axId val="32198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1">
                    <a:latin typeface="Century Schoolbook" panose="02040604050505020304" pitchFamily="18" charset="0"/>
                  </a:defRPr>
                </a:pPr>
                <a:r>
                  <a:rPr lang="en-US" altLang="ko-KR" sz="800" b="1" dirty="0">
                    <a:latin typeface="Century Schoolbook" panose="02040604050505020304" pitchFamily="18" charset="0"/>
                  </a:rPr>
                  <a:t>Weight of organs(g)</a:t>
                </a:r>
                <a:endParaRPr lang="ko-KR" altLang="en-US" sz="800" b="1" dirty="0">
                  <a:latin typeface="Century Schoolbook" panose="020406040505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54882154882155E-2"/>
              <c:y val="0.27704130827845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entury Schoolbook" panose="02040604050505020304" pitchFamily="18" charset="0"/>
              </a:defRPr>
            </a:pPr>
            <a:endParaRPr lang="ko-KR"/>
          </a:p>
        </c:txPr>
        <c:crossAx val="10046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7721535023745"/>
          <c:y val="5.8710586260931293E-2"/>
          <c:w val="0.17553809705061113"/>
          <c:h val="0.1702542963598824"/>
        </c:manualLayout>
      </c:layout>
      <c:overlay val="0"/>
      <c:txPr>
        <a:bodyPr/>
        <a:lstStyle/>
        <a:p>
          <a:pPr>
            <a:defRPr sz="800" b="1">
              <a:latin typeface="Century Schoolbook" panose="020406040505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38676123255203E-2"/>
          <c:y val="4.5082680086267014E-2"/>
          <c:w val="0.90368180221784977"/>
          <c:h val="0.7074382549614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Sheet4!$G$5:$G$14</c:f>
                <c:numCache>
                  <c:formatCode>General</c:formatCode>
                  <c:ptCount val="10"/>
                  <c:pt idx="0">
                    <c:v>0.39</c:v>
                  </c:pt>
                  <c:pt idx="1">
                    <c:v>0.45</c:v>
                  </c:pt>
                  <c:pt idx="2">
                    <c:v>0.66</c:v>
                  </c:pt>
                  <c:pt idx="3">
                    <c:v>0.48</c:v>
                  </c:pt>
                  <c:pt idx="4">
                    <c:v>0.4</c:v>
                  </c:pt>
                  <c:pt idx="5">
                    <c:v>7.09</c:v>
                  </c:pt>
                  <c:pt idx="6">
                    <c:v>11.42</c:v>
                  </c:pt>
                  <c:pt idx="7">
                    <c:v>2.93</c:v>
                  </c:pt>
                  <c:pt idx="8">
                    <c:v>0.05</c:v>
                  </c:pt>
                  <c:pt idx="9">
                    <c:v>0.59</c:v>
                  </c:pt>
                </c:numCache>
              </c:numRef>
            </c:plus>
            <c:minus>
              <c:numRef>
                <c:f>Sheet4!$G$5:$G$14</c:f>
                <c:numCache>
                  <c:formatCode>General</c:formatCode>
                  <c:ptCount val="10"/>
                  <c:pt idx="0">
                    <c:v>0.39</c:v>
                  </c:pt>
                  <c:pt idx="1">
                    <c:v>0.45</c:v>
                  </c:pt>
                  <c:pt idx="2">
                    <c:v>0.66</c:v>
                  </c:pt>
                  <c:pt idx="3">
                    <c:v>0.48</c:v>
                  </c:pt>
                  <c:pt idx="4">
                    <c:v>0.4</c:v>
                  </c:pt>
                  <c:pt idx="5">
                    <c:v>7.09</c:v>
                  </c:pt>
                  <c:pt idx="6">
                    <c:v>11.42</c:v>
                  </c:pt>
                  <c:pt idx="7">
                    <c:v>2.93</c:v>
                  </c:pt>
                  <c:pt idx="8">
                    <c:v>0.05</c:v>
                  </c:pt>
                  <c:pt idx="9">
                    <c:v>0.59</c:v>
                  </c:pt>
                </c:numCache>
              </c:numRef>
            </c:minus>
          </c:errBars>
          <c:cat>
            <c:strRef>
              <c:f>Sheet4!$B$5:$B$11</c:f>
              <c:strCache>
                <c:ptCount val="7"/>
                <c:pt idx="0">
                  <c:v>RBC</c:v>
                </c:pt>
                <c:pt idx="1">
                  <c:v>WBC(10³/uL)</c:v>
                </c:pt>
                <c:pt idx="2">
                  <c:v>Hemoglobin(g/dL)</c:v>
                </c:pt>
                <c:pt idx="3">
                  <c:v>MCH(pg)</c:v>
                </c:pt>
                <c:pt idx="4">
                  <c:v>MCHC(g/dL)</c:v>
                </c:pt>
                <c:pt idx="5">
                  <c:v>ALT(U/L)</c:v>
                </c:pt>
                <c:pt idx="6">
                  <c:v>AST(U/L)</c:v>
                </c:pt>
              </c:strCache>
            </c:strRef>
          </c:cat>
          <c:val>
            <c:numRef>
              <c:f>Sheet4!$C$5:$C$11</c:f>
              <c:numCache>
                <c:formatCode>General</c:formatCode>
                <c:ptCount val="7"/>
                <c:pt idx="0">
                  <c:v>6.67</c:v>
                </c:pt>
                <c:pt idx="1">
                  <c:v>3.18</c:v>
                </c:pt>
                <c:pt idx="2">
                  <c:v>14.24</c:v>
                </c:pt>
                <c:pt idx="3">
                  <c:v>21.34</c:v>
                </c:pt>
                <c:pt idx="4">
                  <c:v>29.16</c:v>
                </c:pt>
                <c:pt idx="5">
                  <c:v>40.700000000000003</c:v>
                </c:pt>
                <c:pt idx="6">
                  <c:v>100.2</c:v>
                </c:pt>
              </c:numCache>
            </c:numRef>
          </c:val>
        </c:ser>
        <c:ser>
          <c:idx val="1"/>
          <c:order val="1"/>
          <c:tx>
            <c:strRef>
              <c:f>Sheet4!$D$4</c:f>
              <c:strCache>
                <c:ptCount val="1"/>
                <c:pt idx="0">
                  <c:v>rhGH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Sheet4!$H$5:$H$14</c:f>
                <c:numCache>
                  <c:formatCode>General</c:formatCode>
                  <c:ptCount val="10"/>
                  <c:pt idx="0">
                    <c:v>0.19</c:v>
                  </c:pt>
                  <c:pt idx="1">
                    <c:v>0.42</c:v>
                  </c:pt>
                  <c:pt idx="2">
                    <c:v>0.28000000000000003</c:v>
                  </c:pt>
                  <c:pt idx="3">
                    <c:v>0.59</c:v>
                  </c:pt>
                  <c:pt idx="4">
                    <c:v>0.44</c:v>
                  </c:pt>
                  <c:pt idx="5">
                    <c:v>6.87</c:v>
                  </c:pt>
                  <c:pt idx="6">
                    <c:v>14.18</c:v>
                  </c:pt>
                  <c:pt idx="7">
                    <c:v>1.38</c:v>
                  </c:pt>
                  <c:pt idx="8">
                    <c:v>0.02</c:v>
                  </c:pt>
                  <c:pt idx="9">
                    <c:v>0.31</c:v>
                  </c:pt>
                </c:numCache>
              </c:numRef>
            </c:plus>
            <c:minus>
              <c:numRef>
                <c:f>Sheet4!$H$5:$H$14</c:f>
                <c:numCache>
                  <c:formatCode>General</c:formatCode>
                  <c:ptCount val="10"/>
                  <c:pt idx="0">
                    <c:v>0.19</c:v>
                  </c:pt>
                  <c:pt idx="1">
                    <c:v>0.42</c:v>
                  </c:pt>
                  <c:pt idx="2">
                    <c:v>0.28000000000000003</c:v>
                  </c:pt>
                  <c:pt idx="3">
                    <c:v>0.59</c:v>
                  </c:pt>
                  <c:pt idx="4">
                    <c:v>0.44</c:v>
                  </c:pt>
                  <c:pt idx="5">
                    <c:v>6.87</c:v>
                  </c:pt>
                  <c:pt idx="6">
                    <c:v>14.18</c:v>
                  </c:pt>
                  <c:pt idx="7">
                    <c:v>1.38</c:v>
                  </c:pt>
                  <c:pt idx="8">
                    <c:v>0.02</c:v>
                  </c:pt>
                  <c:pt idx="9">
                    <c:v>0.31</c:v>
                  </c:pt>
                </c:numCache>
              </c:numRef>
            </c:minus>
          </c:errBars>
          <c:cat>
            <c:strRef>
              <c:f>Sheet4!$B$5:$B$11</c:f>
              <c:strCache>
                <c:ptCount val="7"/>
                <c:pt idx="0">
                  <c:v>RBC</c:v>
                </c:pt>
                <c:pt idx="1">
                  <c:v>WBC(10³/uL)</c:v>
                </c:pt>
                <c:pt idx="2">
                  <c:v>Hemoglobin(g/dL)</c:v>
                </c:pt>
                <c:pt idx="3">
                  <c:v>MCH(pg)</c:v>
                </c:pt>
                <c:pt idx="4">
                  <c:v>MCHC(g/dL)</c:v>
                </c:pt>
                <c:pt idx="5">
                  <c:v>ALT(U/L)</c:v>
                </c:pt>
                <c:pt idx="6">
                  <c:v>AST(U/L)</c:v>
                </c:pt>
              </c:strCache>
            </c:strRef>
          </c:cat>
          <c:val>
            <c:numRef>
              <c:f>Sheet4!$D$5:$D$11</c:f>
              <c:numCache>
                <c:formatCode>General</c:formatCode>
                <c:ptCount val="7"/>
                <c:pt idx="0">
                  <c:v>6.6</c:v>
                </c:pt>
                <c:pt idx="1">
                  <c:v>2.85</c:v>
                </c:pt>
                <c:pt idx="2">
                  <c:v>14.04</c:v>
                </c:pt>
                <c:pt idx="3">
                  <c:v>21.36</c:v>
                </c:pt>
                <c:pt idx="4">
                  <c:v>28.88</c:v>
                </c:pt>
                <c:pt idx="5">
                  <c:v>39.5</c:v>
                </c:pt>
                <c:pt idx="6">
                  <c:v>92.4</c:v>
                </c:pt>
              </c:numCache>
            </c:numRef>
          </c:val>
        </c:ser>
        <c:ser>
          <c:idx val="2"/>
          <c:order val="2"/>
          <c:tx>
            <c:strRef>
              <c:f>Sheet4!$E$4</c:f>
              <c:strCache>
                <c:ptCount val="1"/>
                <c:pt idx="0">
                  <c:v>FO 50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Sheet4!$I$5:$I$14</c:f>
                <c:numCache>
                  <c:formatCode>General</c:formatCode>
                  <c:ptCount val="10"/>
                  <c:pt idx="0">
                    <c:v>0.15</c:v>
                  </c:pt>
                  <c:pt idx="1">
                    <c:v>0.96</c:v>
                  </c:pt>
                  <c:pt idx="2">
                    <c:v>0.49</c:v>
                  </c:pt>
                  <c:pt idx="3">
                    <c:v>0.63</c:v>
                  </c:pt>
                  <c:pt idx="4">
                    <c:v>0.56999999999999995</c:v>
                  </c:pt>
                  <c:pt idx="5">
                    <c:v>6.89</c:v>
                  </c:pt>
                  <c:pt idx="6">
                    <c:v>11.42</c:v>
                  </c:pt>
                  <c:pt idx="7">
                    <c:v>1.62</c:v>
                  </c:pt>
                  <c:pt idx="8">
                    <c:v>0.03</c:v>
                  </c:pt>
                  <c:pt idx="9">
                    <c:v>0.25</c:v>
                  </c:pt>
                </c:numCache>
              </c:numRef>
            </c:plus>
            <c:minus>
              <c:numRef>
                <c:f>Sheet4!$I$5:$I$14</c:f>
                <c:numCache>
                  <c:formatCode>General</c:formatCode>
                  <c:ptCount val="10"/>
                  <c:pt idx="0">
                    <c:v>0.15</c:v>
                  </c:pt>
                  <c:pt idx="1">
                    <c:v>0.96</c:v>
                  </c:pt>
                  <c:pt idx="2">
                    <c:v>0.49</c:v>
                  </c:pt>
                  <c:pt idx="3">
                    <c:v>0.63</c:v>
                  </c:pt>
                  <c:pt idx="4">
                    <c:v>0.56999999999999995</c:v>
                  </c:pt>
                  <c:pt idx="5">
                    <c:v>6.89</c:v>
                  </c:pt>
                  <c:pt idx="6">
                    <c:v>11.42</c:v>
                  </c:pt>
                  <c:pt idx="7">
                    <c:v>1.62</c:v>
                  </c:pt>
                  <c:pt idx="8">
                    <c:v>0.03</c:v>
                  </c:pt>
                  <c:pt idx="9">
                    <c:v>0.25</c:v>
                  </c:pt>
                </c:numCache>
              </c:numRef>
            </c:minus>
          </c:errBars>
          <c:cat>
            <c:strRef>
              <c:f>Sheet4!$B$5:$B$11</c:f>
              <c:strCache>
                <c:ptCount val="7"/>
                <c:pt idx="0">
                  <c:v>RBC</c:v>
                </c:pt>
                <c:pt idx="1">
                  <c:v>WBC(10³/uL)</c:v>
                </c:pt>
                <c:pt idx="2">
                  <c:v>Hemoglobin(g/dL)</c:v>
                </c:pt>
                <c:pt idx="3">
                  <c:v>MCH(pg)</c:v>
                </c:pt>
                <c:pt idx="4">
                  <c:v>MCHC(g/dL)</c:v>
                </c:pt>
                <c:pt idx="5">
                  <c:v>ALT(U/L)</c:v>
                </c:pt>
                <c:pt idx="6">
                  <c:v>AST(U/L)</c:v>
                </c:pt>
              </c:strCache>
            </c:strRef>
          </c:cat>
          <c:val>
            <c:numRef>
              <c:f>Sheet4!$E$5:$E$11</c:f>
              <c:numCache>
                <c:formatCode>General</c:formatCode>
                <c:ptCount val="7"/>
                <c:pt idx="0">
                  <c:v>6.79</c:v>
                </c:pt>
                <c:pt idx="1">
                  <c:v>2.66</c:v>
                </c:pt>
                <c:pt idx="2">
                  <c:v>14.31</c:v>
                </c:pt>
                <c:pt idx="3">
                  <c:v>21.06</c:v>
                </c:pt>
                <c:pt idx="4">
                  <c:v>28.89</c:v>
                </c:pt>
                <c:pt idx="5">
                  <c:v>35.200000000000003</c:v>
                </c:pt>
                <c:pt idx="6">
                  <c:v>105.1</c:v>
                </c:pt>
              </c:numCache>
            </c:numRef>
          </c:val>
        </c:ser>
        <c:ser>
          <c:idx val="3"/>
          <c:order val="3"/>
          <c:tx>
            <c:strRef>
              <c:f>Sheet4!$F$4</c:f>
              <c:strCache>
                <c:ptCount val="1"/>
                <c:pt idx="0">
                  <c:v>FO 100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Sheet4!$J$5:$J$14</c:f>
                <c:numCache>
                  <c:formatCode>General</c:formatCode>
                  <c:ptCount val="10"/>
                  <c:pt idx="0">
                    <c:v>0.3</c:v>
                  </c:pt>
                  <c:pt idx="1">
                    <c:v>0.96</c:v>
                  </c:pt>
                  <c:pt idx="2">
                    <c:v>0.59</c:v>
                  </c:pt>
                  <c:pt idx="3">
                    <c:v>0.34</c:v>
                  </c:pt>
                  <c:pt idx="4">
                    <c:v>0.31</c:v>
                  </c:pt>
                  <c:pt idx="5">
                    <c:v>6.81</c:v>
                  </c:pt>
                  <c:pt idx="6">
                    <c:v>10.14</c:v>
                  </c:pt>
                  <c:pt idx="7">
                    <c:v>1.26</c:v>
                  </c:pt>
                  <c:pt idx="8">
                    <c:v>0.03</c:v>
                  </c:pt>
                  <c:pt idx="9">
                    <c:v>0.27</c:v>
                  </c:pt>
                </c:numCache>
              </c:numRef>
            </c:plus>
            <c:minus>
              <c:numRef>
                <c:f>Sheet4!$J$5:$J$14</c:f>
                <c:numCache>
                  <c:formatCode>General</c:formatCode>
                  <c:ptCount val="10"/>
                  <c:pt idx="0">
                    <c:v>0.3</c:v>
                  </c:pt>
                  <c:pt idx="1">
                    <c:v>0.96</c:v>
                  </c:pt>
                  <c:pt idx="2">
                    <c:v>0.59</c:v>
                  </c:pt>
                  <c:pt idx="3">
                    <c:v>0.34</c:v>
                  </c:pt>
                  <c:pt idx="4">
                    <c:v>0.31</c:v>
                  </c:pt>
                  <c:pt idx="5">
                    <c:v>6.81</c:v>
                  </c:pt>
                  <c:pt idx="6">
                    <c:v>10.14</c:v>
                  </c:pt>
                  <c:pt idx="7">
                    <c:v>1.26</c:v>
                  </c:pt>
                  <c:pt idx="8">
                    <c:v>0.03</c:v>
                  </c:pt>
                  <c:pt idx="9">
                    <c:v>0.27</c:v>
                  </c:pt>
                </c:numCache>
              </c:numRef>
            </c:minus>
          </c:errBars>
          <c:cat>
            <c:strRef>
              <c:f>Sheet4!$B$5:$B$11</c:f>
              <c:strCache>
                <c:ptCount val="7"/>
                <c:pt idx="0">
                  <c:v>RBC</c:v>
                </c:pt>
                <c:pt idx="1">
                  <c:v>WBC(10³/uL)</c:v>
                </c:pt>
                <c:pt idx="2">
                  <c:v>Hemoglobin(g/dL)</c:v>
                </c:pt>
                <c:pt idx="3">
                  <c:v>MCH(pg)</c:v>
                </c:pt>
                <c:pt idx="4">
                  <c:v>MCHC(g/dL)</c:v>
                </c:pt>
                <c:pt idx="5">
                  <c:v>ALT(U/L)</c:v>
                </c:pt>
                <c:pt idx="6">
                  <c:v>AST(U/L)</c:v>
                </c:pt>
              </c:strCache>
            </c:strRef>
          </c:cat>
          <c:val>
            <c:numRef>
              <c:f>Sheet4!$F$5:$F$11</c:f>
              <c:numCache>
                <c:formatCode>General</c:formatCode>
                <c:ptCount val="7"/>
                <c:pt idx="0">
                  <c:v>6.92</c:v>
                </c:pt>
                <c:pt idx="1">
                  <c:v>3.75</c:v>
                </c:pt>
                <c:pt idx="2">
                  <c:v>14.21</c:v>
                </c:pt>
                <c:pt idx="3">
                  <c:v>20.94</c:v>
                </c:pt>
                <c:pt idx="4">
                  <c:v>28.99</c:v>
                </c:pt>
                <c:pt idx="5">
                  <c:v>37.9</c:v>
                </c:pt>
                <c:pt idx="6">
                  <c:v>101.7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64640"/>
        <c:axId val="93618176"/>
      </c:barChart>
      <c:catAx>
        <c:axId val="10046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entury Schoolbook" panose="02040604050505020304" pitchFamily="18" charset="0"/>
              </a:defRPr>
            </a:pPr>
            <a:endParaRPr lang="ko-KR"/>
          </a:p>
        </c:txPr>
        <c:crossAx val="93618176"/>
        <c:crosses val="autoZero"/>
        <c:auto val="1"/>
        <c:lblAlgn val="ctr"/>
        <c:lblOffset val="100"/>
        <c:noMultiLvlLbl val="0"/>
      </c:catAx>
      <c:valAx>
        <c:axId val="9361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46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4192934083848975E-2"/>
          <c:y val="3.6763521818952219E-2"/>
          <c:w val="0.46183346070379494"/>
          <c:h val="0.11498439209862298"/>
        </c:manualLayout>
      </c:layout>
      <c:overlay val="0"/>
      <c:txPr>
        <a:bodyPr/>
        <a:lstStyle/>
        <a:p>
          <a:pPr>
            <a:defRPr sz="800" b="1">
              <a:latin typeface="Century Schoolbook" panose="020406040505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Century Schoolbook" panose="02040604050505020304" pitchFamily="18" charset="0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118" cy="496414"/>
          </a:xfrm>
          <a:prstGeom prst="rect">
            <a:avLst/>
          </a:prstGeom>
        </p:spPr>
        <p:txBody>
          <a:bodyPr vert="horz" lIns="91439" tIns="45718" rIns="91439" bIns="4571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4434" y="3"/>
            <a:ext cx="2942116" cy="496414"/>
          </a:xfrm>
          <a:prstGeom prst="rect">
            <a:avLst/>
          </a:prstGeom>
        </p:spPr>
        <p:txBody>
          <a:bodyPr vert="horz" lIns="91439" tIns="45718" rIns="91439" bIns="45718" rtlCol="0"/>
          <a:lstStyle>
            <a:lvl1pPr algn="r">
              <a:defRPr sz="1300"/>
            </a:lvl1pPr>
          </a:lstStyle>
          <a:p>
            <a:fld id="{3CEF8D7A-C0D4-465E-9F09-B37A20EC164D}" type="datetimeFigureOut">
              <a:rPr lang="ko-KR" altLang="en-US" smtClean="0"/>
              <a:pPr/>
              <a:t>2022-11-24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5454"/>
            <a:ext cx="2942118" cy="496413"/>
          </a:xfrm>
          <a:prstGeom prst="rect">
            <a:avLst/>
          </a:prstGeom>
        </p:spPr>
        <p:txBody>
          <a:bodyPr vert="horz" lIns="91439" tIns="45718" rIns="91439" bIns="4571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4434" y="9425454"/>
            <a:ext cx="2942116" cy="496413"/>
          </a:xfrm>
          <a:prstGeom prst="rect">
            <a:avLst/>
          </a:prstGeom>
        </p:spPr>
        <p:txBody>
          <a:bodyPr vert="horz" lIns="91439" tIns="45718" rIns="91439" bIns="45718" rtlCol="0" anchor="b"/>
          <a:lstStyle>
            <a:lvl1pPr algn="r">
              <a:defRPr sz="1300"/>
            </a:lvl1pPr>
          </a:lstStyle>
          <a:p>
            <a:fld id="{8B80B62A-B762-42BE-8E94-0193BDCACC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1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2118" cy="4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8" rIns="91439" bIns="45718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434" y="3"/>
            <a:ext cx="2942116" cy="4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8" rIns="91439" bIns="4571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2950"/>
            <a:ext cx="537686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38" y="4713527"/>
            <a:ext cx="5431480" cy="446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8" rIns="91439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5454"/>
            <a:ext cx="294211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8" rIns="91439" bIns="45718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434" y="9425454"/>
            <a:ext cx="2942116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8" rIns="91439" bIns="4571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31BE9F9-D5D9-448C-8F3A-CAF87325BD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369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1006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1006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Century Schoolbook" pitchFamily="18" charset="0"/>
                <a:cs typeface="Times New Roman" pitchFamily="18" charset="0"/>
              </a:rPr>
              <a:t>Contains 10% of natural GABA and 1% Lactate ; an active component of FGO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293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PPP=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picropodophyllin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IGF-1R </a:t>
            </a:r>
            <a:r>
              <a:rPr lang="ko-KR" altLang="en-US" baseline="0" dirty="0" err="1" smtClean="0">
                <a:sym typeface="Wingdings" panose="05000000000000000000" pitchFamily="2" charset="2"/>
              </a:rPr>
              <a:t>억제제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986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08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Figure 5.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FO upregulates GSK-3β phosphorylation at Ser9 and thereby promotes the nuclear translocation of RUNX2, leading to calcium deposition.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A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MC3T3-E1 cells were treated with the indicated concentrations of FO (0–100 µg/mL) for 72 h. Total proteins were isolated and Western blotting was performed to measure the protein level of phosphorylated GSK-3β at Ser9. β-</a:t>
            </a:r>
            <a:r>
              <a:rPr kumimoji="1" lang="en-US" altLang="ko-KR" sz="1200" b="0" i="0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glycerophosphate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 (GP) at 2 </a:t>
            </a:r>
            <a:r>
              <a:rPr kumimoji="1" lang="en-US" altLang="ko-KR" sz="1200" b="0" i="0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mM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 was used as a positive control.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B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and 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C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MC3T3-E1 cells were seeded on 3% gelatin-coated coverslips and pretreated with 30 µM DOI hydrochloride (DOI) for 2 h prior to treatment with FO or GP. The nuclear translocation of RUNX2 was measured by immunostaining, in the absence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B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and presence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C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of DOI. Scale bar = 100 µm.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D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MC3T3-E1 cells were seeded at a density of 2000 cells/cm</a:t>
            </a:r>
            <a:r>
              <a:rPr kumimoji="1" lang="en-US" altLang="ko-KR" sz="1200" b="0" i="0" kern="1200" baseline="300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2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and pretreated with 1 µM </a:t>
            </a:r>
            <a:r>
              <a:rPr kumimoji="1" lang="en-US" altLang="ko-KR" sz="1200" b="0" i="0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picropodophyllin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 (PPP) for 2 h prior to stimulation with 100 µg/mL FO and 2 </a:t>
            </a:r>
            <a:r>
              <a:rPr kumimoji="1" lang="en-US" altLang="ko-KR" sz="1200" b="0" i="0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mM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 GP. After 7 days, the cells were stained with alizarin red to determine the level of calcium deposition. (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E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After 3 days in the presence of PPP, total proteins were isolated and Western blotting was performed to measure the level of phosphorylated GSK-3β at Ser9. Total GSK-3β was used as an internal control. The expression of phosphorylated GSK-3β relative to that of total GSK-3β is illustrated in the graphs. Significant differences among the groups were determined using the one-way ANOVA followed by Bonferroni correction. All data are presented as mean ± SEM (* </a:t>
            </a:r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p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&lt; 0.05 and *** </a:t>
            </a:r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p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&lt; 0.001 vs. untreated MC3T3-E1 cells). FO, fermented oyster (</a:t>
            </a:r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C. </a:t>
            </a:r>
            <a:r>
              <a:rPr kumimoji="1" lang="en-US" altLang="ko-KR" sz="1200" b="0" i="1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gigas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extract.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08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66FF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ko-KR" sz="1200" b="0" dirty="0" smtClean="0">
                <a:latin typeface="Century Schoolbook" panose="02040604050505020304" pitchFamily="18" charset="0"/>
              </a:rPr>
              <a:t>The results showed that  FGO increased caudal fin regeneration in Adult Zebrafish, suggesting that FGO can potentially used for bone regeneration during the early stage on damaging. </a:t>
            </a:r>
            <a:endParaRPr lang="ko-KR" altLang="en-US" sz="1200" b="0" dirty="0">
              <a:latin typeface="Century Schoolbook" panose="020406040505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05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  <a:ln/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Bone Alkaline Phosphatase</a:t>
            </a:r>
            <a:endParaRPr lang="ko-KR" altLang="en-US" dirty="0" smtClean="0"/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01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393" indent="-285293" defTabSz="914201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2749" indent="-228550" defTabSz="914201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599850" indent="-228550" defTabSz="914201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6950" indent="-228550" defTabSz="914201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0895" indent="-228550" defTabSz="914201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64843" indent="-228550" defTabSz="914201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18791" indent="-228550" defTabSz="914201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72737" indent="-228550" defTabSz="914201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9E31845-8ABE-4561-9F05-D8C29A048702}" type="slidenum">
              <a:rPr lang="en-US" altLang="ko-KR" sz="1300" b="0">
                <a:latin typeface="굴림" pitchFamily="50" charset="-127"/>
                <a:ea typeface="굴림" pitchFamily="50" charset="-127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ko-KR" sz="1300" b="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209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822">
              <a:defRPr/>
            </a:pP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섭취량 </a:t>
            </a:r>
            <a:endParaRPr lang="en-US" altLang="ko-KR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908822">
              <a:defRPr/>
            </a:pP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0.5 g / 1day</a:t>
            </a:r>
          </a:p>
          <a:p>
            <a:pPr defTabSz="908822">
              <a:defRPr/>
            </a:pP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50mg(</a:t>
            </a:r>
            <a:r>
              <a:rPr lang="en-US" altLang="ko-KR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gaba</a:t>
            </a: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 / 1day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838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007" indent="-284007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원료의 선별 및 전처리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65073" indent="-179871">
              <a:lnSpc>
                <a:spcPct val="200000"/>
              </a:lnSpc>
              <a:buFont typeface="+mj-lt"/>
              <a:buAutoNum type="arabicParenR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탈각 냉동 굴 선별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수세 및 탈염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65073" indent="-179871">
              <a:lnSpc>
                <a:spcPct val="200000"/>
              </a:lnSpc>
              <a:buFont typeface="+mj-lt"/>
              <a:buAutoNum type="arabicParenR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Enzymatic Hydrolysis</a:t>
            </a:r>
          </a:p>
          <a:p>
            <a:pPr marL="265073" indent="-179871">
              <a:lnSpc>
                <a:spcPct val="200000"/>
              </a:lnSpc>
              <a:buFont typeface="+mj-lt"/>
              <a:buAutoNum type="arabicParenR"/>
            </a:pPr>
            <a:endParaRPr lang="ko-KR" altLang="en-US" dirty="0"/>
          </a:p>
          <a:p>
            <a:pPr marL="284007" indent="-284007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대량생산 공정</a:t>
            </a:r>
            <a:endParaRPr lang="en-US" altLang="ko-KR" sz="1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44944" indent="-340808">
              <a:lnSpc>
                <a:spcPct val="200000"/>
              </a:lnSpc>
              <a:buFont typeface="+mj-lt"/>
              <a:buAutoNum type="arabicParenR"/>
            </a:pPr>
            <a:r>
              <a:rPr lang="en-US" altLang="ko-KR" b="1" dirty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Fermentation  </a:t>
            </a:r>
            <a:r>
              <a:rPr lang="en-US" altLang="ko-KR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(37℃, 48 </a:t>
            </a:r>
            <a:r>
              <a:rPr lang="en-US" altLang="ko-KR" dirty="0" err="1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hr</a:t>
            </a:r>
            <a:r>
              <a:rPr lang="en-US" altLang="ko-KR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b="1" dirty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with </a:t>
            </a:r>
            <a:r>
              <a:rPr lang="en-US" altLang="ko-KR" b="1" i="1" u="sng" dirty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Lactobacillus brevis -</a:t>
            </a:r>
            <a:r>
              <a:rPr lang="en-US" altLang="ko-KR" b="1" u="sng" dirty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BJ20</a:t>
            </a:r>
            <a:endParaRPr lang="en-US" altLang="ko-KR" dirty="0">
              <a:solidFill>
                <a:srgbClr val="0066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44944" indent="-340808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Filtering &amp; Refinery</a:t>
            </a:r>
          </a:p>
          <a:p>
            <a:pPr marL="444944" indent="-340808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Concentration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44944" indent="-340808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Spray-Drying</a:t>
            </a:r>
          </a:p>
          <a:p>
            <a:pPr marL="444944" indent="-340808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Packing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383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822">
              <a:defRPr/>
            </a:pP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섭취량 </a:t>
            </a:r>
            <a:endParaRPr lang="en-US" altLang="ko-KR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908822">
              <a:defRPr/>
            </a:pP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0.5 g / 1day</a:t>
            </a:r>
          </a:p>
          <a:p>
            <a:pPr defTabSz="908822">
              <a:defRPr/>
            </a:pP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50mg(</a:t>
            </a:r>
            <a:r>
              <a:rPr lang="en-US" altLang="ko-KR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gaba</a:t>
            </a:r>
            <a:r>
              <a:rPr lang="en-US" altLang="ko-KR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 / 1day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838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7686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Protective effects of fermented oyster extract </a:t>
            </a:r>
            <a:r>
              <a:rPr lang="en-US" altLang="ko-KR" dirty="0" err="1" smtClean="0"/>
              <a:t>agianst</a:t>
            </a:r>
            <a:r>
              <a:rPr lang="en-US" altLang="ko-KR" baseline="0" dirty="0" smtClean="0"/>
              <a:t> RANKL-induced </a:t>
            </a:r>
            <a:r>
              <a:rPr lang="en-US" altLang="ko-KR" baseline="0" dirty="0" err="1" smtClean="0"/>
              <a:t>sosteoclastogenesis</a:t>
            </a:r>
            <a:r>
              <a:rPr lang="en-US" altLang="ko-KR" baseline="0" dirty="0" smtClean="0"/>
              <a:t> through </a:t>
            </a:r>
            <a:r>
              <a:rPr lang="en-US" altLang="ko-KR" baseline="0" dirty="0" err="1" smtClean="0"/>
              <a:t>scavengin</a:t>
            </a:r>
            <a:r>
              <a:rPr lang="en-US" altLang="ko-KR" baseline="0" dirty="0" smtClean="0"/>
              <a:t> ROS </a:t>
            </a:r>
            <a:r>
              <a:rPr lang="en-US" altLang="ko-KR" baseline="0" dirty="0" err="1" smtClean="0"/>
              <a:t>gerenration</a:t>
            </a:r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68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  <a:hlinkClick r:id="rId3"/>
              </a:rPr>
              <a:t>Food Science and Biotechnology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volume 23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, pages937–941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67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  <a:hlinkClick r:id="rId3"/>
              </a:rPr>
              <a:t>Food Science and Biotechnology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</a:t>
            </a:r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volume 23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, pages937–941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67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86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dirty="0" smtClean="0"/>
              <a:t>FGO는 GH, IGF-1 및 IGFBP-3의 간 발현 및 순환 수준을 증가시켰습니다.</a:t>
            </a:r>
            <a:endParaRPr lang="en-US" altLang="ko-KR" dirty="0" smtClean="0"/>
          </a:p>
          <a:p>
            <a:r>
              <a:rPr lang="ko-KR" altLang="ko-KR" dirty="0" smtClean="0"/>
              <a:t> FGO는 경골 </a:t>
            </a:r>
            <a:r>
              <a:rPr lang="ko-KR" altLang="ko-KR" dirty="0" err="1" smtClean="0"/>
              <a:t>성장판에서</a:t>
            </a:r>
            <a:r>
              <a:rPr lang="ko-KR" altLang="ko-KR" dirty="0" smtClean="0"/>
              <a:t> BMP, IGF-1 및 IGFBP-3의 발현을 상향 조절했습니다.</a:t>
            </a:r>
            <a:endParaRPr lang="en-US" altLang="ko-KR" dirty="0" smtClean="0"/>
          </a:p>
          <a:p>
            <a:r>
              <a:rPr lang="ko-KR" altLang="ko-KR" dirty="0" smtClean="0"/>
              <a:t> FGO는 근위 경골의 전체 </a:t>
            </a:r>
            <a:r>
              <a:rPr lang="ko-KR" altLang="ko-KR" dirty="0" err="1" smtClean="0"/>
              <a:t>성장판</a:t>
            </a:r>
            <a:r>
              <a:rPr lang="ko-KR" altLang="ko-KR" dirty="0" smtClean="0"/>
              <a:t> 길이를 늘리는 데 기여하여 궁극적으로 높이가 증가할 수 있습니다.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177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1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Figure .</a:t>
            </a:r>
            <a:r>
              <a:rPr lang="ko-KR" altLang="ko-KR" dirty="0" smtClean="0"/>
              <a:t> 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FO upregulates growth-promoting genes such as insulin-like growth factor 1 (</a:t>
            </a:r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IGF-1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), thereby promoting the release of IGF in osteoblast cells. The secreted IGF-1 binds to its specific receptor, IGF-1R, in an autocrine or paracrine manner and subsequently triggers the downstream signaling pathway. Once the IGF-1/IGF-1R complex is formed, it initiates the GSK-3β phosphorylation at Ser9. Phosphorylated GSK-3β subsequently releases RUNX2, which in turn promotes bone formation and growth. FO, fermented oyster (</a:t>
            </a:r>
            <a:r>
              <a:rPr kumimoji="1" lang="en-US" altLang="ko-KR" sz="1200" b="0" i="1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C. </a:t>
            </a:r>
            <a:r>
              <a:rPr kumimoji="1" lang="en-US" altLang="ko-KR" sz="1200" b="0" i="1" kern="1200" dirty="0" err="1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gigas</a:t>
            </a:r>
            <a:r>
              <a:rPr kumimoji="1" lang="en-US" altLang="ko-KR" sz="1200" b="0" i="0" kern="1200" dirty="0" smtClean="0"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) extract; IGF-1R, insulin-like growth factor-1 receptor; GSK-3β, glycogen synthase kinase-3β; RUNX2, runt-related transcription factor 2.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BE9F9-D5D9-448C-8F3A-CAF87325BD98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648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50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D13DFE4-4DB6-44A4-8F55-94967CCB4020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03212"/>
            <a:ext cx="2319338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3212"/>
            <a:ext cx="681037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5CBF032-3ECE-465B-8E8B-6B937F8D6A66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13" y="203200"/>
            <a:ext cx="89154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D38B02C6-4C2B-44B9-A70D-2EB2B7048618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50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D26366AB-05A8-4E15-B231-DEB27508EDA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74000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7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4BF57DD1-A494-4007-96D0-E6119FA361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13171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14EC7FA3-4EBC-4B23-A5B4-93EB0D3BF26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36642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3C4E373D-4E40-4C30-9C9D-70BE0D02024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50080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26" y="203200"/>
            <a:ext cx="864076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63E09660-5006-43B9-A666-CDE838E945D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09583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5EB7C3B2-8223-4126-9B4E-97E07945091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2754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D26366AB-05A8-4E15-B231-DEB27508EDA3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A769A14B-0C03-4081-9752-EF5CADBED1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37515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86DC3718-8F50-4795-8E85-DE9E5B27F9F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1383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0D13DFE4-4DB6-44A4-8F55-94967CCB40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95775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03212"/>
            <a:ext cx="2319338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3212"/>
            <a:ext cx="6810375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05CBF032-3ECE-465B-8E8B-6B937F8D6A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046752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13" y="203200"/>
            <a:ext cx="89154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D38B02C6-4C2B-44B9-A70D-2EB2B704861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1218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7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4BF57DD1-A494-4007-96D0-E6119FA3615E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4EC7FA3-4EBC-4B23-A5B4-93EB0D3BF265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C4E373D-4E40-4C30-9C9D-70BE0D020240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26" y="203200"/>
            <a:ext cx="864076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63E09660-5006-43B9-A666-CDE838E945DA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EB7C3B2-8223-4126-9B4E-97E079450912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A769A14B-0C03-4081-9752-EF5CADBED14B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6DC3718-8F50-4795-8E85-DE9E5B27F9F6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33384" y="209550"/>
            <a:ext cx="9432925" cy="620713"/>
          </a:xfrm>
          <a:prstGeom prst="roundRect">
            <a:avLst>
              <a:gd name="adj" fmla="val 16667"/>
            </a:avLst>
          </a:prstGeom>
          <a:solidFill>
            <a:srgbClr val="92791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60" y="203200"/>
            <a:ext cx="86407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9" y="65532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F634F430-006C-4478-9A26-6CAB934F21B6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-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33384" y="209550"/>
            <a:ext cx="9432925" cy="620713"/>
          </a:xfrm>
          <a:prstGeom prst="roundRect">
            <a:avLst>
              <a:gd name="adj" fmla="val 16667"/>
            </a:avLst>
          </a:prstGeom>
          <a:solidFill>
            <a:srgbClr val="92791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60" y="203200"/>
            <a:ext cx="86407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 kumimoji="1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9" y="65532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- </a:t>
            </a:r>
            <a:fld id="{F634F430-006C-4478-9A26-6CAB934F21B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0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9132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Tahoma" pitchFamily="34" charset="0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5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1.png"/><Relationship Id="rId10" Type="http://schemas.openxmlformats.org/officeDocument/2006/relationships/image" Target="../media/image73.png"/><Relationship Id="rId4" Type="http://schemas.openxmlformats.org/officeDocument/2006/relationships/image" Target="../media/image30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704528" y="1700808"/>
            <a:ext cx="8534400" cy="2578100"/>
          </a:xfrm>
          <a:prstGeom prst="roundRect">
            <a:avLst>
              <a:gd name="adj" fmla="val 5333"/>
            </a:avLst>
          </a:prstGeom>
          <a:solidFill>
            <a:srgbClr val="00589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gray">
          <a:xfrm>
            <a:off x="155253" y="2086350"/>
            <a:ext cx="9632950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235586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altLang="ko-KR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FGO</a:t>
            </a:r>
            <a:r>
              <a:rPr lang="en-US" altLang="ko-KR" sz="4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™</a:t>
            </a:r>
            <a:endParaRPr lang="en-US" altLang="ko-KR" sz="4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algn="ctr"/>
            <a:r>
              <a:rPr lang="ko-KR" altLang="en-US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유산균 발효 굴 추출물 </a:t>
            </a:r>
            <a:endParaRPr lang="en-US" altLang="ko-KR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algn="ctr"/>
            <a:r>
              <a:rPr lang="en-US" altLang="ko-KR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Fermented Growth Oyster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8216" y="4386595"/>
            <a:ext cx="790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>
                <a:cs typeface="Calibri" pitchFamily="34" charset="0"/>
              </a:rPr>
              <a:t>The information in this document is covered material under the </a:t>
            </a:r>
            <a:r>
              <a:rPr lang="en-US" altLang="ko-KR" sz="1600" i="1" dirty="0" smtClean="0">
                <a:cs typeface="Calibri" pitchFamily="34" charset="0"/>
              </a:rPr>
              <a:t>Non-Disclosure </a:t>
            </a:r>
            <a:r>
              <a:rPr lang="en-US" altLang="ko-KR" sz="1600" i="1" dirty="0">
                <a:cs typeface="Calibri" pitchFamily="34" charset="0"/>
              </a:rPr>
              <a:t>A</a:t>
            </a:r>
            <a:r>
              <a:rPr lang="en-US" altLang="ko-KR" sz="1600" i="1" dirty="0" smtClean="0">
                <a:cs typeface="Calibri" pitchFamily="34" charset="0"/>
              </a:rPr>
              <a:t>greement</a:t>
            </a:r>
            <a:endParaRPr lang="ko-KR" altLang="en-US" sz="16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gray">
          <a:xfrm>
            <a:off x="560962" y="6002352"/>
            <a:ext cx="567792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23558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r>
              <a:rPr lang="en-US" altLang="ko-KR" sz="1600" i="1" dirty="0">
                <a:solidFill>
                  <a:srgbClr val="292929"/>
                </a:solidFill>
              </a:rPr>
              <a:t>Strictly Confidential  </a:t>
            </a:r>
            <a:r>
              <a:rPr lang="en-US" altLang="ko-KR" sz="1600" i="1" dirty="0" smtClean="0">
                <a:solidFill>
                  <a:srgbClr val="292929"/>
                </a:solidFill>
              </a:rPr>
              <a:t>                                                                 </a:t>
            </a:r>
            <a:r>
              <a:rPr lang="en-US" altLang="ko-KR" sz="1600" dirty="0" smtClean="0">
                <a:solidFill>
                  <a:srgbClr val="292929"/>
                </a:solidFill>
              </a:rPr>
              <a:t>Copyright </a:t>
            </a:r>
            <a:r>
              <a:rPr lang="en-US" altLang="ko-KR" sz="1600" dirty="0">
                <a:solidFill>
                  <a:srgbClr val="292929"/>
                </a:solidFill>
              </a:rPr>
              <a:t>of </a:t>
            </a:r>
            <a:r>
              <a:rPr lang="en-US" altLang="ko-KR" sz="1600" dirty="0" err="1" smtClean="0">
                <a:solidFill>
                  <a:srgbClr val="292929"/>
                </a:solidFill>
              </a:rPr>
              <a:t>MarinBioProcess</a:t>
            </a:r>
            <a:r>
              <a:rPr lang="en-US" altLang="ko-KR" sz="1600" dirty="0" smtClean="0">
                <a:solidFill>
                  <a:srgbClr val="292929"/>
                </a:solidFill>
              </a:rPr>
              <a:t> CO., LTD</a:t>
            </a:r>
            <a:endParaRPr lang="en-US" altLang="ko-KR" sz="1600" dirty="0">
              <a:solidFill>
                <a:srgbClr val="29292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05" y="116632"/>
            <a:ext cx="1695573" cy="11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FGO IN-Vitro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, Vivo,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임상시험 관련 투고논문 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LIST</a:t>
            </a: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44488" y="908720"/>
            <a:ext cx="9217025" cy="562269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ko-KR" sz="1600">
              <a:solidFill>
                <a:srgbClr val="FFFFFF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1386"/>
              </p:ext>
            </p:extLst>
          </p:nvPr>
        </p:nvGraphicFramePr>
        <p:xfrm>
          <a:off x="488503" y="955009"/>
          <a:ext cx="8939675" cy="222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03"/>
                <a:gridCol w="5394154"/>
                <a:gridCol w="1941895"/>
                <a:gridCol w="503454"/>
                <a:gridCol w="657969"/>
              </a:tblGrid>
              <a:tr h="2732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TITLE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JOURNAL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SCI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(E)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602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10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</a:rPr>
                        <a:t>Fermented Oyster Extract Promotes Osteoblast Differentiation by Activating the </a:t>
                      </a:r>
                      <a:r>
                        <a:rPr lang="en-US" altLang="ko-KR" sz="1200" b="0" i="0" dirty="0" err="1" smtClean="0">
                          <a:latin typeface="Calibri" panose="020F0502020204030204" pitchFamily="34" charset="0"/>
                        </a:rPr>
                        <a:t>Wnt</a:t>
                      </a:r>
                      <a:r>
                        <a:rPr lang="en-US" altLang="ko-KR" sz="1200" b="0" i="0" dirty="0" smtClean="0">
                          <a:latin typeface="Calibri" panose="020F0502020204030204" pitchFamily="34" charset="0"/>
                        </a:rPr>
                        <a:t>/β-Catenin Signaling Pathway, Leading to Bone Formation</a:t>
                      </a:r>
                      <a:endParaRPr lang="en-US" altLang="ko-KR" sz="1200" b="0" i="0" dirty="0" smtClean="0">
                        <a:latin typeface="Calibri" panose="020F0502020204030204" pitchFamily="34" charset="0"/>
                        <a:ea typeface="HY울릉도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altLang="ko-KR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Biomolecules</a:t>
                      </a:r>
                      <a:r>
                        <a:rPr lang="nl-NL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vol. 9,11 711. 6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2021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602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11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Fermented Oyster Extract Attenuated Dexamethasone-Induced Muscle Atrophy by Decreasing Oxidative Stress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  <a:ea typeface="HY울릉도B" panose="02030600000101010101" pitchFamily="18" charset="-127"/>
                        </a:rPr>
                        <a:t>Molecules 2021, 26, 7128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2021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444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12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Gamma-Aminobutyric Acid (GABA) Promotes Growth in Zebrafish Larvae by Inducing IGF-1 Expression via GABA </a:t>
                      </a:r>
                      <a:r>
                        <a:rPr lang="en-US" altLang="ko-KR" sz="12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and GABA </a:t>
                      </a:r>
                      <a:r>
                        <a:rPr lang="en-US" altLang="ko-KR" sz="12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Receptors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J </a:t>
                      </a:r>
                      <a:r>
                        <a:rPr lang="en-US" altLang="ko-K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Sci</a:t>
                      </a:r>
                      <a:endParaRPr lang="en-US" altLang="ko-KR" sz="1200" b="0" i="0" kern="1200" cap="small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 2021 Oct 19;22(20):11254.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63E09660-5006-43B9-A666-CDE838E945DA}" type="slidenum">
              <a:rPr lang="en-US" altLang="ko-KR" smtClean="0"/>
              <a:pPr>
                <a:defRPr/>
              </a:pPr>
              <a:t>9</a:t>
            </a:fld>
            <a:r>
              <a:rPr lang="en-US" altLang="ko-KR" smtClean="0"/>
              <a:t>-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9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</a:t>
            </a:r>
            <a:r>
              <a:rPr lang="ko-KR" altLang="en-US" sz="2800" dirty="0" smtClean="0">
                <a:latin typeface="HY울릉도M" pitchFamily="18" charset="-127"/>
                <a:ea typeface="HY울릉도M" pitchFamily="18" charset="-127"/>
              </a:rPr>
              <a:t>효능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- Mechanism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79" y="1105308"/>
            <a:ext cx="6495029" cy="318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94981" y="4401245"/>
            <a:ext cx="6184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1000" dirty="0" smtClean="0"/>
              <a:t>Figure</a:t>
            </a:r>
            <a:r>
              <a:rPr lang="en-US" altLang="ko-KR" sz="1000" dirty="0"/>
              <a:t>. </a:t>
            </a:r>
            <a:r>
              <a:rPr lang="en-US" altLang="ko-KR" sz="1000" dirty="0" smtClean="0"/>
              <a:t>Mechanism of GABA-enriched FGO promoting </a:t>
            </a:r>
            <a:r>
              <a:rPr lang="en-US" altLang="ko-KR" sz="1000" dirty="0"/>
              <a:t>the length of the growth plate on the longitudinal </a:t>
            </a:r>
            <a:r>
              <a:rPr lang="en-US" altLang="ko-KR" sz="1000" dirty="0" smtClean="0"/>
              <a:t>bone</a:t>
            </a:r>
            <a:endParaRPr lang="en-US" altLang="ko-KR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17585" y="5052478"/>
            <a:ext cx="45202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GH: Growth Hormone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IGF-1 : Insulin like growth factor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IGFBP-1:  Insulin like growth factor binding protein 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BMP2:  Bone morphogenetic protein 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BMP4:  Bone </a:t>
            </a:r>
            <a:r>
              <a:rPr lang="en-US" altLang="ko-KR" dirty="0">
                <a:solidFill>
                  <a:srgbClr val="003B68"/>
                </a:solidFill>
              </a:rPr>
              <a:t>morphogenetic protein </a:t>
            </a:r>
            <a:r>
              <a:rPr lang="en-US" altLang="ko-KR" dirty="0" smtClean="0">
                <a:solidFill>
                  <a:srgbClr val="003B68"/>
                </a:solidFill>
              </a:rPr>
              <a:t>-4</a:t>
            </a:r>
            <a:endParaRPr lang="ko-KR" altLang="en-US" dirty="0">
              <a:solidFill>
                <a:srgbClr val="003B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 (I)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23211" y="915175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체중</a:t>
            </a:r>
            <a:r>
              <a:rPr lang="en-US" altLang="ko-KR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&amp; </a:t>
            </a:r>
            <a:r>
              <a:rPr lang="ko-KR" altLang="en-US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신체 길이 와 장기 중량  변화 </a:t>
            </a:r>
            <a:endParaRPr lang="ko-KR" altLang="en-US" sz="18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56664" y="3831515"/>
            <a:ext cx="264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장기 중량 변화</a:t>
            </a:r>
            <a:endParaRPr lang="ko-KR" altLang="en-US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50" y="1920002"/>
            <a:ext cx="7920258" cy="119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85396" y="1308782"/>
            <a:ext cx="140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체중 변화 </a:t>
            </a:r>
            <a:r>
              <a:rPr lang="en-US" altLang="ko-KR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23" name="차트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207583"/>
              </p:ext>
            </p:extLst>
          </p:nvPr>
        </p:nvGraphicFramePr>
        <p:xfrm>
          <a:off x="599800" y="3949510"/>
          <a:ext cx="3776883" cy="242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13395" y="1616559"/>
            <a:ext cx="4884420" cy="2468172"/>
            <a:chOff x="46032" y="1728579"/>
            <a:chExt cx="4884420" cy="2468172"/>
          </a:xfrm>
        </p:grpSpPr>
        <p:grpSp>
          <p:nvGrpSpPr>
            <p:cNvPr id="7" name="그룹 6"/>
            <p:cNvGrpSpPr/>
            <p:nvPr/>
          </p:nvGrpSpPr>
          <p:grpSpPr>
            <a:xfrm>
              <a:off x="46032" y="1728579"/>
              <a:ext cx="4884420" cy="2468172"/>
              <a:chOff x="46032" y="1728579"/>
              <a:chExt cx="4884420" cy="246817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032" y="1728579"/>
                <a:ext cx="4884420" cy="2398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직사각형 5"/>
              <p:cNvSpPr/>
              <p:nvPr/>
            </p:nvSpPr>
            <p:spPr bwMode="auto">
              <a:xfrm>
                <a:off x="185923" y="3579962"/>
                <a:ext cx="4744529" cy="6167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970" y="3470424"/>
              <a:ext cx="294322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07" y="3358404"/>
            <a:ext cx="2428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4713988" y="1327019"/>
            <a:ext cx="5063510" cy="2687682"/>
            <a:chOff x="4713990" y="1297722"/>
            <a:chExt cx="5063510" cy="2687682"/>
          </a:xfrm>
        </p:grpSpPr>
        <p:sp>
          <p:nvSpPr>
            <p:cNvPr id="93" name="TextBox 92"/>
            <p:cNvSpPr txBox="1"/>
            <p:nvPr/>
          </p:nvSpPr>
          <p:spPr>
            <a:xfrm>
              <a:off x="6384495" y="1297722"/>
              <a:ext cx="17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신체 </a:t>
              </a:r>
              <a:r>
                <a:rPr lang="ko-KR" altLang="en-US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길이 변화 </a:t>
              </a:r>
              <a:r>
                <a:rPr lang="en-US" altLang="ko-KR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endParaRPr lang="ko-KR" altLang="en-US" dirty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3990" y="1616558"/>
              <a:ext cx="5063510" cy="235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 bwMode="auto">
            <a:xfrm>
              <a:off x="4897815" y="3358404"/>
              <a:ext cx="4879685" cy="62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06" y="3358404"/>
            <a:ext cx="2428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차트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35503"/>
              </p:ext>
            </p:extLst>
          </p:nvPr>
        </p:nvGraphicFramePr>
        <p:xfrm>
          <a:off x="4799939" y="3884161"/>
          <a:ext cx="4891609" cy="272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6688926" y="3622447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0070C0"/>
                </a:solidFill>
                <a:latin typeface="HY울릉도M" pitchFamily="18" charset="-127"/>
                <a:ea typeface="HY울릉도M" pitchFamily="18" charset="-127"/>
              </a:rPr>
              <a:t>혈액 지표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868289" y="3756156"/>
            <a:ext cx="1361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장기 중량 변화</a:t>
            </a:r>
          </a:p>
        </p:txBody>
      </p:sp>
    </p:spTree>
    <p:extLst>
      <p:ext uri="{BB962C8B-B14F-4D97-AF65-F5344CB8AC3E}">
        <p14:creationId xmlns:p14="http://schemas.microsoft.com/office/powerpoint/2010/main" val="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Vivo(I)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  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9406" y="921109"/>
            <a:ext cx="4165322" cy="2883116"/>
            <a:chOff x="415602" y="2354304"/>
            <a:chExt cx="4165322" cy="2883116"/>
          </a:xfrm>
        </p:grpSpPr>
        <p:sp>
          <p:nvSpPr>
            <p:cNvPr id="89" name="TextBox 88"/>
            <p:cNvSpPr txBox="1"/>
            <p:nvPr/>
          </p:nvSpPr>
          <p:spPr>
            <a:xfrm>
              <a:off x="1593095" y="235430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800" b="0" dirty="0" err="1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소주골</a:t>
              </a:r>
              <a:r>
                <a:rPr lang="ko-KR" altLang="en-US" sz="1800" b="0" dirty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 구조 변화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02202" y="2723636"/>
              <a:ext cx="3213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경골 </a:t>
              </a:r>
              <a:r>
                <a:rPr lang="ko-KR" altLang="en-US" dirty="0" err="1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소주골</a:t>
              </a:r>
              <a:r>
                <a:rPr lang="ko-KR" altLang="en-US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구조 </a:t>
              </a:r>
            </a:p>
          </p:txBody>
        </p:sp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66" y="3031413"/>
              <a:ext cx="3619727" cy="119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2" y="4134550"/>
              <a:ext cx="4165322" cy="110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그룹 3"/>
          <p:cNvGrpSpPr/>
          <p:nvPr/>
        </p:nvGrpSpPr>
        <p:grpSpPr>
          <a:xfrm>
            <a:off x="4986067" y="947947"/>
            <a:ext cx="4612732" cy="2619558"/>
            <a:chOff x="4986068" y="1042837"/>
            <a:chExt cx="4612732" cy="2619558"/>
          </a:xfrm>
        </p:grpSpPr>
        <p:grpSp>
          <p:nvGrpSpPr>
            <p:cNvPr id="3" name="그룹 2"/>
            <p:cNvGrpSpPr/>
            <p:nvPr/>
          </p:nvGrpSpPr>
          <p:grpSpPr>
            <a:xfrm>
              <a:off x="5263498" y="1042837"/>
              <a:ext cx="3767618" cy="733761"/>
              <a:chOff x="4331972" y="2386045"/>
              <a:chExt cx="3767618" cy="733761"/>
            </a:xfrm>
          </p:grpSpPr>
          <p:sp>
            <p:nvSpPr>
              <p:cNvPr id="102" name="직사각형 101"/>
              <p:cNvSpPr/>
              <p:nvPr/>
            </p:nvSpPr>
            <p:spPr>
              <a:xfrm>
                <a:off x="4873557" y="2386045"/>
                <a:ext cx="2569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800" b="0" dirty="0" smtClean="0">
                    <a:solidFill>
                      <a:prstClr val="black"/>
                    </a:solidFill>
                    <a:latin typeface="HY울릉도M" pitchFamily="18" charset="-127"/>
                    <a:ea typeface="HY울릉도M" pitchFamily="18" charset="-127"/>
                  </a:rPr>
                  <a:t>근위 견골 </a:t>
                </a:r>
                <a:r>
                  <a:rPr lang="ko-KR" altLang="en-US" sz="1800" b="0" dirty="0" err="1" smtClean="0">
                    <a:solidFill>
                      <a:prstClr val="black"/>
                    </a:solidFill>
                    <a:latin typeface="HY울릉도M" pitchFamily="18" charset="-127"/>
                    <a:ea typeface="HY울릉도M" pitchFamily="18" charset="-127"/>
                  </a:rPr>
                  <a:t>성장판</a:t>
                </a:r>
                <a:r>
                  <a:rPr lang="ko-KR" altLang="en-US" sz="1800" b="0" dirty="0" smtClean="0">
                    <a:solidFill>
                      <a:prstClr val="black"/>
                    </a:solidFill>
                    <a:latin typeface="HY울릉도M" pitchFamily="18" charset="-127"/>
                    <a:ea typeface="HY울릉도M" pitchFamily="18" charset="-127"/>
                  </a:rPr>
                  <a:t> 변화 </a:t>
                </a:r>
                <a:endParaRPr lang="ko-KR" altLang="en-US" sz="1800" b="0" dirty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331972" y="2812029"/>
                <a:ext cx="1213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경골 길이 </a:t>
                </a:r>
                <a:r>
                  <a:rPr lang="en-US" altLang="ko-KR" dirty="0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(A)</a:t>
                </a:r>
                <a:endParaRPr lang="ko-KR" altLang="en-US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56033" y="2787094"/>
                <a:ext cx="1843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err="1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성장판</a:t>
                </a:r>
                <a:r>
                  <a:rPr lang="ko-KR" altLang="en-US" dirty="0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길이 </a:t>
                </a:r>
                <a:r>
                  <a:rPr lang="en-US" altLang="ko-KR" dirty="0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(B)</a:t>
                </a:r>
                <a:r>
                  <a:rPr lang="ko-KR" altLang="en-US" dirty="0" smtClean="0">
                    <a:solidFill>
                      <a:srgbClr val="0070C0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endParaRPr lang="ko-KR" altLang="en-US" dirty="0"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6068" y="1751663"/>
              <a:ext cx="4612732" cy="191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759255" y="382184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800" dirty="0">
                <a:solidFill>
                  <a:prstClr val="black"/>
                </a:solidFill>
                <a:latin typeface="맑은 고딕"/>
                <a:ea typeface="맑은 고딕"/>
              </a:rPr>
              <a:t>성장 </a:t>
            </a:r>
            <a:r>
              <a:rPr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매개변수 변화</a:t>
            </a:r>
            <a:endParaRPr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519" y="4191172"/>
            <a:ext cx="4333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Serum </a:t>
            </a:r>
            <a:r>
              <a:rPr lang="en-US" altLang="ko-KR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GH, IGFBP-3 and IGF-1 levels </a:t>
            </a:r>
            <a:r>
              <a:rPr lang="ko-KR" altLang="en-US" dirty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변화 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3" y="4498949"/>
            <a:ext cx="8552000" cy="19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64273" y="6411716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800" b="0" dirty="0"/>
              <a:t>Figure </a:t>
            </a:r>
            <a:r>
              <a:rPr lang="en-US" altLang="ko-KR" sz="800" b="0" dirty="0" smtClean="0"/>
              <a:t>. </a:t>
            </a:r>
            <a:r>
              <a:rPr lang="en-US" altLang="ko-KR" sz="800" b="0" dirty="0"/>
              <a:t>Effects of </a:t>
            </a:r>
            <a:r>
              <a:rPr lang="en-US" altLang="ko-KR" sz="800" b="0" dirty="0" smtClean="0"/>
              <a:t>FGO </a:t>
            </a:r>
            <a:r>
              <a:rPr lang="en-US" altLang="ko-KR" sz="800" b="0" dirty="0"/>
              <a:t>on growth parameters in SD rats. (A–C) Serum GH, IGFBP-3 and IGF-1 levels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837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Calibri" panose="020F0502020204030204" pitchFamily="34" charset="0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Calibri" panose="020F0502020204030204" pitchFamily="34" charset="0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Calibri" panose="020F0502020204030204" pitchFamily="34" charset="0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Calibri" panose="020F0502020204030204" pitchFamily="34" charset="0"/>
                <a:ea typeface="HY울릉도M" pitchFamily="18" charset="-127"/>
              </a:rPr>
              <a:t>Vivo(I)</a:t>
            </a:r>
            <a:r>
              <a:rPr lang="ko-KR" altLang="en-US" sz="3200" dirty="0" smtClean="0">
                <a:latin typeface="Calibri" panose="020F0502020204030204" pitchFamily="34" charset="0"/>
                <a:ea typeface="HY울릉도M" pitchFamily="18" charset="-127"/>
              </a:rPr>
              <a:t>  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02970"/>
              </p:ext>
            </p:extLst>
          </p:nvPr>
        </p:nvGraphicFramePr>
        <p:xfrm>
          <a:off x="2642871" y="2458224"/>
          <a:ext cx="6485205" cy="270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659"/>
                <a:gridCol w="1638182"/>
                <a:gridCol w="1638182"/>
                <a:gridCol w="163818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</a:txBody>
                  <a:tcPr marL="99060" marR="99060"/>
                </a:tc>
              </a:tr>
              <a:tr h="42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</a:txBody>
                  <a:tcPr marL="99060" marR="99060"/>
                </a:tc>
              </a:tr>
              <a:tr h="417499">
                <a:tc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</a:tr>
              <a:tr h="333441">
                <a:tc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  <a:p>
                      <a:pPr algn="ctr" latinLnBrk="1"/>
                      <a:endParaRPr lang="ko-KR" altLang="en-US" sz="1100" b="1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정상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720647" y="1057986"/>
            <a:ext cx="8402276" cy="1432629"/>
            <a:chOff x="344445" y="949252"/>
            <a:chExt cx="8354024" cy="1622295"/>
          </a:xfrm>
        </p:grpSpPr>
        <p:grpSp>
          <p:nvGrpSpPr>
            <p:cNvPr id="8" name="그룹 7"/>
            <p:cNvGrpSpPr/>
            <p:nvPr/>
          </p:nvGrpSpPr>
          <p:grpSpPr>
            <a:xfrm>
              <a:off x="344445" y="949252"/>
              <a:ext cx="8331314" cy="1622295"/>
              <a:chOff x="344445" y="949252"/>
              <a:chExt cx="8331314" cy="2078174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344445" y="949252"/>
                <a:ext cx="1772989" cy="160952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5905" y="956192"/>
                <a:ext cx="1426529" cy="138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</a:t>
                </a:r>
                <a:r>
                  <a:rPr lang="ko-KR" altLang="en-US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 </a:t>
                </a:r>
                <a:endParaRPr lang="en-US" altLang="ko-KR" dirty="0" smtClean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성장 촉진</a:t>
                </a:r>
                <a:endParaRPr lang="en-US" altLang="ko-KR" dirty="0" smtClean="0">
                  <a:solidFill>
                    <a:srgbClr val="FF00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prstClr val="white"/>
                    </a:solidFill>
                    <a:latin typeface="맑은 고딕"/>
                    <a:ea typeface="맑은 고딕"/>
                  </a:rPr>
                  <a:t>효능 검증결과</a:t>
                </a:r>
                <a:endParaRPr lang="en-US" altLang="ko-KR" dirty="0" smtClean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srgbClr val="0000FF"/>
                    </a:solidFill>
                    <a:latin typeface="맑은 고딕"/>
                    <a:ea typeface="맑은 고딕"/>
                  </a:rPr>
                  <a:t>                 </a:t>
                </a:r>
                <a:endParaRPr lang="ko-KR" altLang="en-US" sz="1200" dirty="0">
                  <a:solidFill>
                    <a:srgbClr val="0000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0466" y="1893618"/>
                <a:ext cx="1173354" cy="870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동의대학교</a:t>
                </a:r>
                <a:endParaRPr lang="en-US" altLang="ko-KR" sz="1100" dirty="0" smtClean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최영현 </a:t>
                </a:r>
                <a:r>
                  <a:rPr lang="ko-KR" altLang="en-US" sz="1100" dirty="0" err="1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교수팀</a:t>
                </a: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  </a:t>
                </a:r>
                <a:endParaRPr lang="en-US" altLang="ko-KR" sz="1100" dirty="0" smtClean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100" dirty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344445" y="2644482"/>
                <a:ext cx="1785988" cy="284312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7154880" y="2604979"/>
                <a:ext cx="1520879" cy="323760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538721" y="2617012"/>
                <a:ext cx="1520879" cy="323760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3901444" y="2617012"/>
                <a:ext cx="1520879" cy="311727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2255631" y="2625187"/>
                <a:ext cx="1520879" cy="303607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2623" y="2595456"/>
                <a:ext cx="1570209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성장 촉진 효능 평과</a:t>
                </a:r>
                <a:endParaRPr lang="ko-KR" altLang="en-US" sz="1200" dirty="0">
                  <a:solidFill>
                    <a:srgbClr val="FF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34207" y="2594606"/>
                <a:ext cx="958191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정상 </a:t>
                </a: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(</a:t>
                </a:r>
                <a:r>
                  <a:rPr lang="ko-KR" altLang="en-US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표준</a:t>
                </a: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)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14395" y="2616162"/>
                <a:ext cx="727473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   </a:t>
                </a:r>
                <a:r>
                  <a:rPr lang="en-US" altLang="ko-KR" sz="1200" dirty="0" err="1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rhGH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910350" y="2625611"/>
                <a:ext cx="725497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50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380312" y="2625187"/>
                <a:ext cx="814749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100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2165426" y="949252"/>
              <a:ext cx="1631578" cy="5203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>
                  <a:solidFill>
                    <a:prstClr val="white"/>
                  </a:solidFill>
                </a:rPr>
                <a:t>정상 동물모델 </a:t>
              </a:r>
              <a:endParaRPr lang="en-US" altLang="ko-KR" sz="1200" dirty="0">
                <a:solidFill>
                  <a:prstClr val="white"/>
                </a:solidFill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>
                  <a:solidFill>
                    <a:srgbClr val="FFFF00"/>
                  </a:solidFill>
                </a:rPr>
                <a:t>생리식염수 섭취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851920" y="949252"/>
              <a:ext cx="4846549" cy="5203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 smtClean="0">
                  <a:solidFill>
                    <a:srgbClr val="FF0000"/>
                  </a:solidFill>
                </a:rPr>
                <a:t>                     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성장 촉진 유도동물 모델</a:t>
              </a:r>
              <a:endParaRPr lang="en-US" altLang="ko-KR" dirty="0" smtClean="0">
                <a:solidFill>
                  <a:srgbClr val="FF0000"/>
                </a:solidFill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 smtClean="0">
                  <a:solidFill>
                    <a:srgbClr val="FFFF00"/>
                  </a:solidFill>
                </a:rPr>
                <a:t>성장 </a:t>
              </a:r>
              <a:r>
                <a:rPr lang="ko-KR" altLang="en-US" sz="1200" dirty="0" err="1" smtClean="0">
                  <a:solidFill>
                    <a:srgbClr val="FFFF00"/>
                  </a:solidFill>
                </a:rPr>
                <a:t>호로몬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  섭취             </a:t>
              </a:r>
              <a:r>
                <a:rPr lang="en-US" altLang="ko-KR" sz="1200" dirty="0" smtClean="0">
                  <a:solidFill>
                    <a:srgbClr val="FFFF00"/>
                  </a:solidFill>
                </a:rPr>
                <a:t>FGO 50 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섭취             </a:t>
              </a:r>
              <a:r>
                <a:rPr lang="en-US" altLang="ko-KR" sz="1200" dirty="0" smtClean="0">
                  <a:solidFill>
                    <a:srgbClr val="FFFF00"/>
                  </a:solidFill>
                </a:rPr>
                <a:t>FGO 100 </a:t>
              </a:r>
              <a:r>
                <a:rPr lang="ko-KR" altLang="en-US" sz="1200" dirty="0">
                  <a:solidFill>
                    <a:srgbClr val="FFFF00"/>
                  </a:solidFill>
                </a:rPr>
                <a:t>섭취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     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870" y="1572028"/>
              <a:ext cx="1145241" cy="6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586945"/>
              <a:ext cx="942973" cy="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673" y="1583358"/>
              <a:ext cx="942973" cy="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72" y="1618080"/>
              <a:ext cx="1117421" cy="54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그룹 29"/>
          <p:cNvGrpSpPr/>
          <p:nvPr/>
        </p:nvGrpSpPr>
        <p:grpSpPr>
          <a:xfrm>
            <a:off x="691318" y="2467256"/>
            <a:ext cx="1825627" cy="2626149"/>
            <a:chOff x="506646" y="2789155"/>
            <a:chExt cx="1685194" cy="2626149"/>
          </a:xfrm>
        </p:grpSpPr>
        <p:grpSp>
          <p:nvGrpSpPr>
            <p:cNvPr id="31" name="그룹 30"/>
            <p:cNvGrpSpPr/>
            <p:nvPr/>
          </p:nvGrpSpPr>
          <p:grpSpPr>
            <a:xfrm>
              <a:off x="506646" y="2789155"/>
              <a:ext cx="1677335" cy="1928518"/>
              <a:chOff x="325237" y="2572414"/>
              <a:chExt cx="1822841" cy="1928518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352438" y="2572414"/>
                <a:ext cx="1789401" cy="1898287"/>
                <a:chOff x="341033" y="3003885"/>
                <a:chExt cx="1789401" cy="1898287"/>
              </a:xfrm>
            </p:grpSpPr>
            <p:sp>
              <p:nvSpPr>
                <p:cNvPr id="43" name="직사각형 42"/>
                <p:cNvSpPr/>
                <p:nvPr/>
              </p:nvSpPr>
              <p:spPr>
                <a:xfrm>
                  <a:off x="344443" y="3389022"/>
                  <a:ext cx="1785989" cy="288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ko-KR" altLang="en-US" sz="1800" dirty="0" err="1" smtClean="0">
                      <a:solidFill>
                        <a:prstClr val="white"/>
                      </a:solidFill>
                    </a:rPr>
                    <a:t>싡이완</a:t>
                  </a:r>
                  <a:endParaRPr lang="ko-KR" alt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344444" y="3003885"/>
                  <a:ext cx="1785989" cy="288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341034" y="3807274"/>
                  <a:ext cx="1785989" cy="288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341033" y="4226111"/>
                  <a:ext cx="1785989" cy="288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344445" y="4614140"/>
                  <a:ext cx="1785989" cy="2880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367042" y="3024891"/>
                  <a:ext cx="163994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ko-KR" altLang="en-US" sz="1100" dirty="0" smtClean="0">
                      <a:solidFill>
                        <a:prstClr val="black"/>
                      </a:solidFill>
                      <a:latin typeface="맑은 고딕"/>
                      <a:ea typeface="맑은 고딕"/>
                    </a:rPr>
                    <a:t>체중</a:t>
                  </a:r>
                  <a:endParaRPr lang="ko-KR" altLang="en-US" sz="1100" dirty="0">
                    <a:solidFill>
                      <a:prstClr val="black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39" name="직사각형 38"/>
              <p:cNvSpPr/>
              <p:nvPr/>
            </p:nvSpPr>
            <p:spPr>
              <a:xfrm>
                <a:off x="340109" y="3414816"/>
                <a:ext cx="180796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장기 중량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331771" y="3820485"/>
                <a:ext cx="180319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혈액 지표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325237" y="4239322"/>
                <a:ext cx="18228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경골 </a:t>
                </a:r>
                <a:r>
                  <a:rPr lang="ko-KR" altLang="en-US" sz="1100" dirty="0" err="1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소주골</a:t>
                </a: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구조 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361971" y="2970762"/>
                <a:ext cx="178610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신체 길이 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518987" y="5127272"/>
              <a:ext cx="1659253" cy="288032"/>
              <a:chOff x="512658" y="4797152"/>
              <a:chExt cx="1659253" cy="288032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512658" y="4797152"/>
                <a:ext cx="1643424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512658" y="4798101"/>
                <a:ext cx="165925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성장 매개변수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532587" y="4755910"/>
              <a:ext cx="1659253" cy="288032"/>
              <a:chOff x="512658" y="4797152"/>
              <a:chExt cx="1659253" cy="288032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512658" y="4797152"/>
                <a:ext cx="1643424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12658" y="4798101"/>
                <a:ext cx="165925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근위 경골 </a:t>
                </a:r>
                <a:r>
                  <a:rPr lang="ko-KR" altLang="en-US" sz="1100" dirty="0" err="1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성장판</a:t>
                </a: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310552" y="5223975"/>
            <a:ext cx="9595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결과</a:t>
            </a:r>
            <a:r>
              <a:rPr lang="en-US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  <a:endParaRPr lang="en-US" altLang="ko-KR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O는 GABA 함량이 높으며, </a:t>
            </a:r>
            <a:r>
              <a:rPr lang="ko-KR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독성이나 혈액학적 프로파일의 변경 없이 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SD 쥐에서 신체 길이, 경골 길이, </a:t>
            </a:r>
            <a:r>
              <a:rPr lang="ko-KR" altLang="ko-KR" b="0" dirty="0" err="1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길이 및 간 IGF-1 합성에 긍정적인 효과를 유도</a:t>
            </a:r>
            <a:r>
              <a:rPr lang="ko-KR" altLang="en-US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en-US" altLang="ko-KR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800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결론</a:t>
            </a:r>
            <a:r>
              <a:rPr lang="en-US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  <a:endParaRPr lang="en-US" altLang="ko-KR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GABA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 풍부한 </a:t>
            </a: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는 성장 자극에 대한 잠재적인 대체 치료법으로 간주됨</a:t>
            </a:r>
            <a:endParaRPr lang="en-US" altLang="ko-KR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효과는 농도와 양에  영향 받음</a:t>
            </a:r>
            <a:endParaRPr lang="en-US" altLang="ko-KR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55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 (II)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8779" y="880049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성장 호르몬 </a:t>
            </a:r>
            <a:r>
              <a:rPr lang="en-US" altLang="ko-KR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( IGF-1, IGFBP-3)</a:t>
            </a:r>
            <a:r>
              <a:rPr lang="ko-KR" altLang="en-US" sz="18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변화 </a:t>
            </a:r>
            <a:endParaRPr lang="ko-KR" altLang="en-US" sz="18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08922" y="1379024"/>
            <a:ext cx="264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간성 성장 호르몬  수치  변화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8922" y="3947538"/>
            <a:ext cx="264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혈청 성장 호르몬 수치 변화 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72" y="1686801"/>
            <a:ext cx="6975462" cy="18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20" y="4290808"/>
            <a:ext cx="5926167" cy="19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29158" y="3561753"/>
            <a:ext cx="6825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b="0" dirty="0" smtClean="0"/>
              <a:t>Figure . The protein expression of hepatic IGF-1 and IGFBP-3. Liver extract from Sprague-Dawley rats 14 days after treatment </a:t>
            </a:r>
            <a:endParaRPr lang="ko-KR" altLang="en-US" sz="800" dirty="0"/>
          </a:p>
        </p:txBody>
      </p:sp>
      <p:sp>
        <p:nvSpPr>
          <p:cNvPr id="3" name="직사각형 2"/>
          <p:cNvSpPr/>
          <p:nvPr/>
        </p:nvSpPr>
        <p:spPr>
          <a:xfrm>
            <a:off x="2029158" y="6321502"/>
            <a:ext cx="57777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b="0" dirty="0"/>
              <a:t>Figure </a:t>
            </a:r>
            <a:r>
              <a:rPr lang="en-US" altLang="ko-KR" sz="800" b="0" dirty="0" smtClean="0"/>
              <a:t>. </a:t>
            </a:r>
            <a:r>
              <a:rPr lang="en-US" altLang="ko-KR" sz="800" b="0" dirty="0"/>
              <a:t>The serum GH (</a:t>
            </a:r>
            <a:r>
              <a:rPr lang="en-US" altLang="ko-KR" sz="800" dirty="0"/>
              <a:t>A</a:t>
            </a:r>
            <a:r>
              <a:rPr lang="en-US" altLang="ko-KR" sz="800" b="0" dirty="0"/>
              <a:t>), IGF-1 (</a:t>
            </a:r>
            <a:r>
              <a:rPr lang="en-US" altLang="ko-KR" sz="800" dirty="0"/>
              <a:t>B</a:t>
            </a:r>
            <a:r>
              <a:rPr lang="en-US" altLang="ko-KR" sz="800" b="0" dirty="0"/>
              <a:t>), and IGFBP-3 (</a:t>
            </a:r>
            <a:r>
              <a:rPr lang="en-US" altLang="ko-KR" sz="800" dirty="0"/>
              <a:t>C</a:t>
            </a:r>
            <a:r>
              <a:rPr lang="en-US" altLang="ko-KR" sz="800" b="0" dirty="0"/>
              <a:t>) levels. Serum from Sprague-Dawley rats 14 days after treatment 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438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 (II)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679" y="87793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뼈 형성 단백질  변화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6671" y="1253898"/>
            <a:ext cx="174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경골 </a:t>
            </a:r>
            <a:r>
              <a:rPr lang="ko-KR" altLang="en-US" dirty="0" err="1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변화 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607" y="3638125"/>
            <a:ext cx="194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경골 </a:t>
            </a:r>
            <a:r>
              <a:rPr lang="ko-KR" altLang="en-US" dirty="0" err="1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en-US" dirty="0" smtClean="0"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길이 변화</a:t>
            </a:r>
            <a:endParaRPr lang="ko-KR" altLang="en-US" dirty="0">
              <a:solidFill>
                <a:srgbClr val="0070C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" y="1561675"/>
            <a:ext cx="31146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124" y="1561675"/>
            <a:ext cx="4858415" cy="321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4451949" y="877935"/>
            <a:ext cx="525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 err="1" smtClean="0"/>
              <a:t>성장판의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뼈 형태형성 </a:t>
            </a:r>
            <a:r>
              <a:rPr lang="ko-KR" altLang="en-US" sz="1800" dirty="0" smtClean="0"/>
              <a:t>단백질 </a:t>
            </a:r>
            <a:r>
              <a:rPr lang="en-US" altLang="ko-KR" sz="1800" dirty="0" smtClean="0"/>
              <a:t>( BMP2&amp;4), </a:t>
            </a:r>
            <a:r>
              <a:rPr lang="en-US" altLang="ko-KR" sz="1800" b="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IGF-1,</a:t>
            </a:r>
            <a:r>
              <a:rPr lang="ko-KR" altLang="en-US" sz="1800" b="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800" b="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IGFBP-3 </a:t>
            </a:r>
            <a:r>
              <a:rPr lang="ko-KR" altLang="en-US" sz="1800" b="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발현 촉진 </a:t>
            </a:r>
            <a:r>
              <a:rPr lang="ko-KR" altLang="en-US" sz="1800" b="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변화</a:t>
            </a:r>
            <a:endParaRPr lang="ko-KR" altLang="en-US" sz="1800" b="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65387" y="3933032"/>
            <a:ext cx="3846980" cy="2849960"/>
            <a:chOff x="286677" y="4008039"/>
            <a:chExt cx="3846980" cy="284996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77" y="4012402"/>
              <a:ext cx="3846980" cy="284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54361" y="4015763"/>
              <a:ext cx="724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전체 길이</a:t>
              </a:r>
              <a:endParaRPr lang="ko-KR" alt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7106" y="4008039"/>
              <a:ext cx="724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부위 길이</a:t>
              </a:r>
              <a:endParaRPr lang="ko-KR" alt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4360" y="5385468"/>
              <a:ext cx="724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부위 길이</a:t>
              </a:r>
              <a:endParaRPr lang="ko-KR" altLang="en-US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98773" y="5385468"/>
              <a:ext cx="724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성장 속도</a:t>
              </a:r>
              <a:endParaRPr lang="ko-KR" altLang="en-US" sz="1000" dirty="0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24" y="4844535"/>
            <a:ext cx="4953818" cy="18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Vivo(II)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12068"/>
              </p:ext>
            </p:extLst>
          </p:nvPr>
        </p:nvGraphicFramePr>
        <p:xfrm>
          <a:off x="2629481" y="2547876"/>
          <a:ext cx="6485205" cy="1898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659"/>
                <a:gridCol w="1638182"/>
                <a:gridCol w="1638182"/>
                <a:gridCol w="1638182"/>
              </a:tblGrid>
              <a:tr h="333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</a:tr>
              <a:tr h="42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</a:tr>
              <a:tr h="417499">
                <a:tc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정상</a:t>
                      </a:r>
                      <a:endParaRPr lang="ko-KR" altLang="en-US" sz="11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↑↑↑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grpSp>
        <p:nvGrpSpPr>
          <p:cNvPr id="50" name="그룹 49"/>
          <p:cNvGrpSpPr/>
          <p:nvPr/>
        </p:nvGrpSpPr>
        <p:grpSpPr>
          <a:xfrm>
            <a:off x="707257" y="1110450"/>
            <a:ext cx="8402276" cy="1432629"/>
            <a:chOff x="344445" y="949252"/>
            <a:chExt cx="8354024" cy="1622295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45" y="949252"/>
              <a:ext cx="8331314" cy="1622295"/>
              <a:chOff x="344445" y="949252"/>
              <a:chExt cx="8331314" cy="2078174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344445" y="949252"/>
                <a:ext cx="1772989" cy="1609527"/>
              </a:xfrm>
              <a:prstGeom prst="rect">
                <a:avLst/>
              </a:prstGeom>
              <a:solidFill>
                <a:srgbClr val="003B68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75905" y="956192"/>
                <a:ext cx="1426529" cy="1384029"/>
              </a:xfrm>
              <a:prstGeom prst="rect">
                <a:avLst/>
              </a:prstGeom>
              <a:solidFill>
                <a:srgbClr val="003B68"/>
              </a:solidFill>
            </p:spPr>
            <p:txBody>
              <a:bodyPr wrap="none" rtlCol="0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</a:t>
                </a:r>
                <a:r>
                  <a:rPr lang="ko-KR" altLang="en-US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 </a:t>
                </a:r>
                <a:endParaRPr lang="en-US" altLang="ko-KR" dirty="0" smtClean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성장 촉진</a:t>
                </a:r>
                <a:endParaRPr lang="en-US" altLang="ko-KR" dirty="0" smtClean="0">
                  <a:solidFill>
                    <a:srgbClr val="FF00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prstClr val="white"/>
                    </a:solidFill>
                    <a:latin typeface="맑은 고딕"/>
                    <a:ea typeface="맑은 고딕"/>
                  </a:rPr>
                  <a:t>효능 검증결과</a:t>
                </a:r>
                <a:endParaRPr lang="en-US" altLang="ko-KR" dirty="0" smtClean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dirty="0" smtClean="0">
                    <a:solidFill>
                      <a:srgbClr val="0000FF"/>
                    </a:solidFill>
                    <a:latin typeface="맑은 고딕"/>
                    <a:ea typeface="맑은 고딕"/>
                  </a:rPr>
                  <a:t>                 </a:t>
                </a:r>
                <a:endParaRPr lang="ko-KR" altLang="en-US" sz="1200" dirty="0">
                  <a:solidFill>
                    <a:srgbClr val="0000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60465" y="1893618"/>
                <a:ext cx="1173354" cy="870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동의대학교</a:t>
                </a:r>
                <a:endParaRPr lang="en-US" altLang="ko-KR" sz="1100" dirty="0" smtClean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최영현 </a:t>
                </a:r>
                <a:r>
                  <a:rPr lang="ko-KR" altLang="en-US" sz="1100" dirty="0" err="1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교수팀</a:t>
                </a:r>
                <a:r>
                  <a:rPr lang="ko-KR" altLang="en-US" sz="1100" dirty="0" smtClean="0">
                    <a:solidFill>
                      <a:srgbClr val="FFFF00"/>
                    </a:solidFill>
                    <a:latin typeface="맑은 고딕"/>
                    <a:ea typeface="맑은 고딕"/>
                  </a:rPr>
                  <a:t>  </a:t>
                </a:r>
                <a:endParaRPr lang="en-US" altLang="ko-KR" sz="1100" dirty="0" smtClean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100" dirty="0">
                  <a:solidFill>
                    <a:srgbClr val="FFFF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344445" y="2644482"/>
                <a:ext cx="1785988" cy="284312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7154880" y="2604979"/>
                <a:ext cx="1520879" cy="323760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5538721" y="2617012"/>
                <a:ext cx="1520879" cy="323760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3901444" y="2617012"/>
                <a:ext cx="1520879" cy="311727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255631" y="2625187"/>
                <a:ext cx="1520879" cy="303607"/>
              </a:xfrm>
              <a:prstGeom prst="rect">
                <a:avLst/>
              </a:prstGeom>
              <a:solidFill>
                <a:srgbClr val="0664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2623" y="2595456"/>
                <a:ext cx="1570209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성장 촉진 효능 평과</a:t>
                </a:r>
                <a:endParaRPr lang="ko-KR" altLang="en-US" sz="1200" dirty="0">
                  <a:solidFill>
                    <a:srgbClr val="FF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34207" y="2594606"/>
                <a:ext cx="958191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정상 </a:t>
                </a: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(</a:t>
                </a:r>
                <a:r>
                  <a:rPr lang="ko-KR" altLang="en-US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표준</a:t>
                </a: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)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214395" y="2616162"/>
                <a:ext cx="727473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0000"/>
                    </a:solidFill>
                    <a:latin typeface="맑은 고딕"/>
                    <a:ea typeface="맑은 고딕"/>
                  </a:rPr>
                  <a:t>   </a:t>
                </a:r>
                <a:r>
                  <a:rPr lang="en-US" altLang="ko-KR" sz="1200" dirty="0" err="1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rhGH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910350" y="2625611"/>
                <a:ext cx="814749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100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380312" y="2625187"/>
                <a:ext cx="814749" cy="4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solidFill>
                      <a:srgbClr val="FFC000"/>
                    </a:solidFill>
                    <a:latin typeface="맑은 고딕"/>
                    <a:ea typeface="맑은 고딕"/>
                  </a:rPr>
                  <a:t>FGO 200</a:t>
                </a:r>
                <a:endParaRPr lang="ko-KR" altLang="en-US" sz="1200" dirty="0">
                  <a:solidFill>
                    <a:srgbClr val="FFC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2165426" y="949252"/>
              <a:ext cx="1631578" cy="5203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>
                  <a:solidFill>
                    <a:prstClr val="white"/>
                  </a:solidFill>
                </a:rPr>
                <a:t>정상 동물모델 </a:t>
              </a:r>
              <a:endParaRPr lang="en-US" altLang="ko-KR" sz="1200" dirty="0">
                <a:solidFill>
                  <a:prstClr val="white"/>
                </a:solidFill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>
                  <a:solidFill>
                    <a:srgbClr val="FFFF00"/>
                  </a:solidFill>
                </a:rPr>
                <a:t>생리식염수 섭취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851920" y="949252"/>
              <a:ext cx="4846549" cy="5203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 smtClean="0">
                  <a:solidFill>
                    <a:srgbClr val="FF0000"/>
                  </a:solidFill>
                </a:rPr>
                <a:t>                     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성장 촉진 유도동물 모델</a:t>
              </a:r>
              <a:endParaRPr lang="en-US" altLang="ko-KR" dirty="0" smtClean="0">
                <a:solidFill>
                  <a:srgbClr val="FF0000"/>
                </a:solidFill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dirty="0" smtClean="0">
                  <a:solidFill>
                    <a:srgbClr val="FFFF00"/>
                  </a:solidFill>
                </a:rPr>
                <a:t>성장 </a:t>
              </a:r>
              <a:r>
                <a:rPr lang="ko-KR" altLang="en-US" sz="1200" dirty="0" err="1" smtClean="0">
                  <a:solidFill>
                    <a:srgbClr val="FFFF00"/>
                  </a:solidFill>
                </a:rPr>
                <a:t>호로몬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  섭취       </a:t>
              </a:r>
              <a:r>
                <a:rPr lang="en-US" altLang="ko-KR" sz="1200" dirty="0" smtClean="0">
                  <a:solidFill>
                    <a:srgbClr val="FFFF00"/>
                  </a:solidFill>
                </a:rPr>
                <a:t>FGO 100 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섭취             </a:t>
              </a:r>
              <a:r>
                <a:rPr lang="en-US" altLang="ko-KR" sz="1200" dirty="0" smtClean="0">
                  <a:solidFill>
                    <a:srgbClr val="FFFF00"/>
                  </a:solidFill>
                </a:rPr>
                <a:t>FGO 200 </a:t>
              </a:r>
              <a:r>
                <a:rPr lang="ko-KR" altLang="en-US" sz="1200" dirty="0">
                  <a:solidFill>
                    <a:srgbClr val="FFFF00"/>
                  </a:solidFill>
                </a:rPr>
                <a:t>섭취</a:t>
              </a:r>
              <a:r>
                <a:rPr lang="ko-KR" altLang="en-US" sz="1200" dirty="0" smtClean="0">
                  <a:solidFill>
                    <a:srgbClr val="FFFF00"/>
                  </a:solidFill>
                </a:rPr>
                <a:t>     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pic>
          <p:nvPicPr>
            <p:cNvPr id="5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870" y="1572028"/>
              <a:ext cx="1145241" cy="6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586945"/>
              <a:ext cx="942973" cy="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673" y="1583358"/>
              <a:ext cx="942973" cy="5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72" y="1618080"/>
              <a:ext cx="1117421" cy="54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그룹 71"/>
          <p:cNvGrpSpPr/>
          <p:nvPr/>
        </p:nvGrpSpPr>
        <p:grpSpPr>
          <a:xfrm>
            <a:off x="677933" y="2519723"/>
            <a:ext cx="1817113" cy="1928518"/>
            <a:chOff x="325237" y="2572414"/>
            <a:chExt cx="1822841" cy="1928518"/>
          </a:xfrm>
        </p:grpSpPr>
        <p:grpSp>
          <p:nvGrpSpPr>
            <p:cNvPr id="73" name="그룹 72"/>
            <p:cNvGrpSpPr/>
            <p:nvPr/>
          </p:nvGrpSpPr>
          <p:grpSpPr>
            <a:xfrm>
              <a:off x="352438" y="2572414"/>
              <a:ext cx="1789401" cy="1898287"/>
              <a:chOff x="341033" y="3003885"/>
              <a:chExt cx="1789401" cy="1898287"/>
            </a:xfrm>
          </p:grpSpPr>
          <p:sp>
            <p:nvSpPr>
              <p:cNvPr id="78" name="직사각형 77"/>
              <p:cNvSpPr/>
              <p:nvPr/>
            </p:nvSpPr>
            <p:spPr>
              <a:xfrm>
                <a:off x="344443" y="3389022"/>
                <a:ext cx="1785989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800" dirty="0" err="1" smtClean="0">
                    <a:solidFill>
                      <a:prstClr val="white"/>
                    </a:solidFill>
                  </a:rPr>
                  <a:t>싡이완</a:t>
                </a:r>
                <a:endParaRPr lang="ko-KR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344444" y="3003885"/>
                <a:ext cx="1785989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341034" y="3807274"/>
                <a:ext cx="1785989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341033" y="4226111"/>
                <a:ext cx="1785989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344445" y="4614140"/>
                <a:ext cx="1785989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367042" y="3024891"/>
                <a:ext cx="163994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간 성장 호르몬 </a:t>
                </a:r>
                <a:endPara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74" name="직사각형 73"/>
            <p:cNvSpPr/>
            <p:nvPr/>
          </p:nvSpPr>
          <p:spPr>
            <a:xfrm>
              <a:off x="340109" y="3414816"/>
              <a:ext cx="18079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100" dirty="0" smtClean="0">
                  <a:solidFill>
                    <a:prstClr val="black"/>
                  </a:solidFill>
                  <a:latin typeface="맑은 고딕"/>
                  <a:ea typeface="맑은 고딕"/>
                </a:rPr>
                <a:t>뼈 형성 단백질</a:t>
              </a:r>
              <a:endParaRPr lang="ko-KR" altLang="en-US" sz="110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331771" y="3820485"/>
              <a:ext cx="18031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dirty="0" smtClean="0">
                  <a:solidFill>
                    <a:prstClr val="black"/>
                  </a:solidFill>
                  <a:latin typeface="맑은 고딕"/>
                  <a:ea typeface="맑은 고딕"/>
                </a:rPr>
                <a:t>IGF-1 </a:t>
              </a:r>
              <a:r>
                <a:rPr lang="ko-KR" altLang="en-US" sz="1100" dirty="0" smtClean="0">
                  <a:solidFill>
                    <a:prstClr val="black"/>
                  </a:solidFill>
                  <a:latin typeface="맑은 고딕"/>
                  <a:ea typeface="맑은 고딕"/>
                </a:rPr>
                <a:t>호르몬</a:t>
              </a:r>
              <a:endParaRPr lang="ko-KR" altLang="en-US" sz="110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325237" y="4239322"/>
              <a:ext cx="18228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dirty="0" smtClean="0">
                  <a:solidFill>
                    <a:prstClr val="black"/>
                  </a:solidFill>
                  <a:latin typeface="맑은 고딕"/>
                  <a:ea typeface="맑은 고딕"/>
                </a:rPr>
                <a:t>IGFBP receptor  </a:t>
              </a:r>
              <a:endParaRPr lang="ko-KR" altLang="en-US" sz="110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61971" y="2970762"/>
              <a:ext cx="178610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100" dirty="0">
                  <a:solidFill>
                    <a:prstClr val="black"/>
                  </a:solidFill>
                  <a:latin typeface="맑은 고딕"/>
                  <a:ea typeface="맑은 고딕"/>
                </a:rPr>
                <a:t>근위 경골 </a:t>
              </a:r>
              <a:r>
                <a:rPr lang="ko-KR" altLang="en-US" sz="1100" dirty="0" smtClean="0">
                  <a:solidFill>
                    <a:prstClr val="black"/>
                  </a:solidFill>
                  <a:latin typeface="맑은 고딕"/>
                  <a:ea typeface="맑은 고딕"/>
                </a:rPr>
                <a:t>성장</a:t>
              </a:r>
              <a:endParaRPr lang="ko-KR" altLang="en-US" sz="110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98607" y="4690280"/>
            <a:ext cx="8902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결과</a:t>
            </a:r>
            <a:r>
              <a:rPr lang="en-US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O는 GABA 함량이 높으며, </a:t>
            </a:r>
            <a:r>
              <a:rPr lang="ko-KR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독성이나 </a:t>
            </a:r>
            <a:r>
              <a:rPr lang="ko-KR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혈액학적 프로파일의 변경 없이 </a:t>
            </a:r>
            <a:r>
              <a:rPr lang="ko-KR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SD </a:t>
            </a:r>
            <a:r>
              <a:rPr lang="ko-KR" altLang="ko-KR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쥐에서 </a:t>
            </a:r>
            <a:r>
              <a:rPr lang="ko-KR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신체 길이, 경골 길이, </a:t>
            </a:r>
            <a:r>
              <a:rPr lang="ko-KR" altLang="ko-KR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길이 및 간 </a:t>
            </a:r>
            <a:r>
              <a:rPr lang="ko-KR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IGF-1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과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IGFBP-3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발현과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향상됨</a:t>
            </a:r>
            <a:endParaRPr lang="en-US" altLang="ko-KR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결론</a:t>
            </a:r>
            <a:r>
              <a:rPr lang="en-US" altLang="ko-KR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GABA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 풍부한 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는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뼈건강과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성장 자극에 도움이 되면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또한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잠재적인 대체 치료법으로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간주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됨</a:t>
            </a:r>
            <a:endParaRPr lang="en-US" altLang="ko-KR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7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21957" y="2426414"/>
            <a:ext cx="34067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800" dirty="0" smtClean="0">
                <a:solidFill>
                  <a:srgbClr val="003B68"/>
                </a:solidFill>
              </a:rPr>
              <a:t>FGO</a:t>
            </a:r>
            <a:r>
              <a:rPr lang="ko-KR" altLang="en-US" sz="1800" dirty="0">
                <a:solidFill>
                  <a:srgbClr val="003B68"/>
                </a:solidFill>
              </a:rPr>
              <a:t>의 </a:t>
            </a:r>
            <a:r>
              <a:rPr lang="en-US" altLang="ko-KR" sz="1800" dirty="0">
                <a:solidFill>
                  <a:srgbClr val="003B68"/>
                </a:solidFill>
              </a:rPr>
              <a:t>IGF </a:t>
            </a:r>
            <a:r>
              <a:rPr lang="ko-KR" altLang="en-US" sz="1800" dirty="0">
                <a:solidFill>
                  <a:srgbClr val="003B68"/>
                </a:solidFill>
              </a:rPr>
              <a:t>분비 촉진 </a:t>
            </a:r>
            <a:endParaRPr lang="en-US" altLang="ko-KR" sz="1800" dirty="0" smtClean="0">
              <a:solidFill>
                <a:srgbClr val="003B68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smtClean="0">
                <a:solidFill>
                  <a:srgbClr val="003B68"/>
                </a:solidFill>
              </a:rPr>
              <a:t>IGF-1R</a:t>
            </a:r>
            <a:r>
              <a:rPr lang="ko-KR" altLang="en-US" sz="1800" dirty="0" smtClean="0">
                <a:solidFill>
                  <a:srgbClr val="003B68"/>
                </a:solidFill>
              </a:rPr>
              <a:t> 신호 </a:t>
            </a:r>
            <a:r>
              <a:rPr lang="ko-KR" altLang="en-US" sz="1800" dirty="0" err="1" smtClean="0">
                <a:solidFill>
                  <a:srgbClr val="003B68"/>
                </a:solidFill>
              </a:rPr>
              <a:t>전달계</a:t>
            </a:r>
            <a:r>
              <a:rPr lang="en-US" altLang="ko-KR" sz="1800" dirty="0" smtClean="0">
                <a:solidFill>
                  <a:srgbClr val="003B68"/>
                </a:solidFill>
              </a:rPr>
              <a:t> </a:t>
            </a:r>
            <a:endParaRPr lang="en-US" altLang="ko-KR" sz="1800" dirty="0">
              <a:solidFill>
                <a:srgbClr val="003B68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smtClean="0">
                <a:solidFill>
                  <a:srgbClr val="003B68"/>
                </a:solidFill>
              </a:rPr>
              <a:t>Ser9</a:t>
            </a:r>
            <a:r>
              <a:rPr lang="ko-KR" altLang="en-US" sz="1800" dirty="0">
                <a:solidFill>
                  <a:srgbClr val="003B68"/>
                </a:solidFill>
              </a:rPr>
              <a:t>에서의 </a:t>
            </a:r>
            <a:r>
              <a:rPr lang="en-US" altLang="ko-KR" sz="1800" dirty="0">
                <a:solidFill>
                  <a:srgbClr val="003B68"/>
                </a:solidFill>
              </a:rPr>
              <a:t>GSK-3β</a:t>
            </a:r>
            <a:r>
              <a:rPr lang="ko-KR" altLang="en-US" sz="1800" dirty="0" smtClean="0">
                <a:solidFill>
                  <a:srgbClr val="003B68"/>
                </a:solidFill>
              </a:rPr>
              <a:t>인산화 </a:t>
            </a:r>
            <a:endParaRPr lang="en-US" altLang="ko-KR" sz="1800" dirty="0">
              <a:solidFill>
                <a:srgbClr val="003B68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smtClean="0">
                <a:solidFill>
                  <a:srgbClr val="003B68"/>
                </a:solidFill>
              </a:rPr>
              <a:t>RUNX2 </a:t>
            </a:r>
            <a:r>
              <a:rPr lang="ko-KR" altLang="en-US" sz="1800" dirty="0">
                <a:solidFill>
                  <a:srgbClr val="003B68"/>
                </a:solidFill>
              </a:rPr>
              <a:t>핵 전위 활성화 </a:t>
            </a:r>
            <a:endParaRPr lang="en-US" altLang="ko-KR" sz="1800" dirty="0" smtClean="0">
              <a:solidFill>
                <a:srgbClr val="003B68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smtClean="0">
                <a:solidFill>
                  <a:srgbClr val="003B68"/>
                </a:solidFill>
              </a:rPr>
              <a:t> </a:t>
            </a:r>
            <a:r>
              <a:rPr lang="ko-KR" altLang="en-US" sz="1800" dirty="0">
                <a:solidFill>
                  <a:srgbClr val="003B68"/>
                </a:solidFill>
              </a:rPr>
              <a:t>뼈 형성 </a:t>
            </a:r>
            <a:r>
              <a:rPr lang="en-US" altLang="ko-KR" sz="1800" dirty="0">
                <a:solidFill>
                  <a:srgbClr val="003B68"/>
                </a:solidFill>
              </a:rPr>
              <a:t>&amp; </a:t>
            </a:r>
            <a:r>
              <a:rPr lang="ko-KR" altLang="en-US" sz="1800" dirty="0">
                <a:solidFill>
                  <a:srgbClr val="003B68"/>
                </a:solidFill>
              </a:rPr>
              <a:t>성장 유도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40935" y="1558189"/>
            <a:ext cx="5581022" cy="3490778"/>
            <a:chOff x="336431" y="1894978"/>
            <a:chExt cx="5581022" cy="349077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31" y="1894978"/>
              <a:ext cx="5581022" cy="3490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그룹 4"/>
            <p:cNvGrpSpPr/>
            <p:nvPr/>
          </p:nvGrpSpPr>
          <p:grpSpPr>
            <a:xfrm>
              <a:off x="733249" y="3946499"/>
              <a:ext cx="293297" cy="276999"/>
              <a:chOff x="767752" y="1375828"/>
              <a:chExt cx="293297" cy="276999"/>
            </a:xfrm>
          </p:grpSpPr>
          <p:sp>
            <p:nvSpPr>
              <p:cNvPr id="3" name="타원 2"/>
              <p:cNvSpPr/>
              <p:nvPr/>
            </p:nvSpPr>
            <p:spPr bwMode="auto">
              <a:xfrm>
                <a:off x="793631" y="1406890"/>
                <a:ext cx="241540" cy="2148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66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67752" y="1375828"/>
                <a:ext cx="2932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6649E"/>
                    </a:solidFill>
                  </a:rPr>
                  <a:t>1</a:t>
                </a:r>
                <a:endParaRPr lang="ko-KR" altLang="en-US" sz="1200" dirty="0">
                  <a:solidFill>
                    <a:srgbClr val="06649E"/>
                  </a:solidFill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3240660" y="2123418"/>
              <a:ext cx="293297" cy="276999"/>
              <a:chOff x="767752" y="1375828"/>
              <a:chExt cx="293297" cy="276999"/>
            </a:xfrm>
          </p:grpSpPr>
          <p:sp>
            <p:nvSpPr>
              <p:cNvPr id="12" name="타원 11"/>
              <p:cNvSpPr/>
              <p:nvPr/>
            </p:nvSpPr>
            <p:spPr bwMode="auto">
              <a:xfrm>
                <a:off x="793631" y="1406890"/>
                <a:ext cx="241540" cy="2148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66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7752" y="1375828"/>
                <a:ext cx="2932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6649E"/>
                    </a:solidFill>
                  </a:rPr>
                  <a:t>2</a:t>
                </a:r>
                <a:endParaRPr lang="ko-KR" altLang="en-US" sz="1200" dirty="0">
                  <a:solidFill>
                    <a:srgbClr val="06649E"/>
                  </a:solidFill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2498785" y="3501867"/>
              <a:ext cx="293297" cy="276999"/>
              <a:chOff x="767752" y="1375828"/>
              <a:chExt cx="293297" cy="276999"/>
            </a:xfrm>
          </p:grpSpPr>
          <p:sp>
            <p:nvSpPr>
              <p:cNvPr id="15" name="타원 14"/>
              <p:cNvSpPr/>
              <p:nvPr/>
            </p:nvSpPr>
            <p:spPr bwMode="auto">
              <a:xfrm>
                <a:off x="793631" y="1406890"/>
                <a:ext cx="241540" cy="2148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66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7752" y="1375828"/>
                <a:ext cx="2932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6649E"/>
                    </a:solidFill>
                  </a:rPr>
                  <a:t>3</a:t>
                </a:r>
                <a:endParaRPr lang="ko-KR" altLang="en-US" sz="1200" dirty="0">
                  <a:solidFill>
                    <a:srgbClr val="06649E"/>
                  </a:solidFill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3387309" y="4581979"/>
              <a:ext cx="293297" cy="276999"/>
              <a:chOff x="767752" y="1375828"/>
              <a:chExt cx="293297" cy="276999"/>
            </a:xfrm>
          </p:grpSpPr>
          <p:sp>
            <p:nvSpPr>
              <p:cNvPr id="18" name="타원 17"/>
              <p:cNvSpPr/>
              <p:nvPr/>
            </p:nvSpPr>
            <p:spPr bwMode="auto">
              <a:xfrm>
                <a:off x="793631" y="1406890"/>
                <a:ext cx="241540" cy="2148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66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7752" y="1375828"/>
                <a:ext cx="2932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6649E"/>
                    </a:solidFill>
                  </a:rPr>
                  <a:t>4</a:t>
                </a:r>
                <a:endParaRPr lang="ko-KR" altLang="en-US" sz="1200" dirty="0">
                  <a:solidFill>
                    <a:srgbClr val="06649E"/>
                  </a:solidFill>
                </a:endParaRP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4612260" y="3455288"/>
              <a:ext cx="293297" cy="276999"/>
              <a:chOff x="767752" y="1375828"/>
              <a:chExt cx="293297" cy="276999"/>
            </a:xfrm>
          </p:grpSpPr>
          <p:sp>
            <p:nvSpPr>
              <p:cNvPr id="21" name="타원 20"/>
              <p:cNvSpPr/>
              <p:nvPr/>
            </p:nvSpPr>
            <p:spPr bwMode="auto">
              <a:xfrm>
                <a:off x="793631" y="1406890"/>
                <a:ext cx="241540" cy="21487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66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7752" y="1375828"/>
                <a:ext cx="2932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6649E"/>
                    </a:solidFill>
                  </a:rPr>
                  <a:t>5</a:t>
                </a:r>
                <a:endParaRPr lang="ko-KR" altLang="en-US" sz="1200" dirty="0">
                  <a:solidFill>
                    <a:srgbClr val="06649E"/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984402" y="5397534"/>
            <a:ext cx="45202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3B68"/>
                </a:solidFill>
              </a:rPr>
              <a:t>GSK-3β </a:t>
            </a:r>
            <a:r>
              <a:rPr lang="en-US" altLang="ko-KR" dirty="0" smtClean="0">
                <a:solidFill>
                  <a:srgbClr val="003B68"/>
                </a:solidFill>
              </a:rPr>
              <a:t>: Glycogen synthase kinase-3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IGF-1 : Insulin like growth factor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IGF-1R:  Insulin like growth factor -1 receptor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3B68"/>
                </a:solidFill>
              </a:rPr>
              <a:t>RUNX2: Runt-related transcription factor 2</a:t>
            </a:r>
          </a:p>
        </p:txBody>
      </p:sp>
    </p:spTree>
    <p:extLst>
      <p:ext uri="{BB962C8B-B14F-4D97-AF65-F5344CB8AC3E}">
        <p14:creationId xmlns:p14="http://schemas.microsoft.com/office/powerpoint/2010/main" val="8114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89794" y="786949"/>
            <a:ext cx="8395413" cy="3194627"/>
            <a:chOff x="431984" y="580135"/>
            <a:chExt cx="7985619" cy="3194627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72" y="1240168"/>
              <a:ext cx="3991413" cy="253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685585" y="580135"/>
              <a:ext cx="168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800" dirty="0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신체 길이 변화 </a:t>
              </a:r>
              <a:endParaRPr lang="ko-KR" altLang="en-US" sz="18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1984" y="932391"/>
              <a:ext cx="435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복용량 과 복용기간에 따른 신체 길이 변화 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endPara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697" y="1240168"/>
              <a:ext cx="3232906" cy="216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그룹 57"/>
          <p:cNvGrpSpPr/>
          <p:nvPr/>
        </p:nvGrpSpPr>
        <p:grpSpPr>
          <a:xfrm>
            <a:off x="241540" y="3981576"/>
            <a:ext cx="5538440" cy="2878765"/>
            <a:chOff x="34508" y="3182388"/>
            <a:chExt cx="4227900" cy="2463733"/>
          </a:xfrm>
        </p:grpSpPr>
        <p:sp>
          <p:nvSpPr>
            <p:cNvPr id="60" name="TextBox 59"/>
            <p:cNvSpPr txBox="1"/>
            <p:nvPr/>
          </p:nvSpPr>
          <p:spPr>
            <a:xfrm>
              <a:off x="1097068" y="3182388"/>
              <a:ext cx="2187646" cy="316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80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성장 촉진 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유전자 변화 </a:t>
              </a:r>
              <a:endParaRPr lang="ko-KR" altLang="en-US" sz="18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2819" y="3483998"/>
              <a:ext cx="3557393" cy="26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en-US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복용량 과 복용기간에 따른 성장 촉진 유전자 변화 </a:t>
              </a:r>
              <a:r>
                <a:rPr lang="en-US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endPara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8" y="3747403"/>
              <a:ext cx="1965602" cy="180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019" y="3747404"/>
              <a:ext cx="1955389" cy="187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1002781" y="5435510"/>
              <a:ext cx="648072" cy="18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800" dirty="0" err="1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dpf</a:t>
              </a:r>
              <a:r>
                <a:rPr lang="en-US" altLang="ko-KR" sz="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9</a:t>
              </a:r>
              <a:endParaRPr lang="ko-KR" altLang="en-US" sz="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63666" y="5461738"/>
              <a:ext cx="648072" cy="18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800" dirty="0" err="1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dpf</a:t>
              </a:r>
              <a:r>
                <a:rPr lang="en-US" altLang="ko-KR" sz="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12</a:t>
              </a:r>
              <a:endParaRPr lang="ko-KR" altLang="en-US" sz="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3" name="오른쪽 화살표 62"/>
            <p:cNvSpPr/>
            <p:nvPr/>
          </p:nvSpPr>
          <p:spPr>
            <a:xfrm>
              <a:off x="2029321" y="4336026"/>
              <a:ext cx="161570" cy="1789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658928" y="3639026"/>
            <a:ext cx="368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은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유충 성장을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촉진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의 복용량이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성장률을 결정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endParaRPr lang="ko-KR" altLang="en-US" sz="1600" b="0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86400" y="4744777"/>
            <a:ext cx="419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는 성장 촉진 유전자의 발현을 상향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조절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7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-1.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원료정보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587" y="2016922"/>
            <a:ext cx="649894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1600" b="0" dirty="0" smtClean="0">
                <a:latin typeface="+mj-ea"/>
                <a:ea typeface="+mj-ea"/>
                <a:cs typeface="Times New Roman" pitchFamily="18" charset="0"/>
              </a:rPr>
              <a:t>학 명</a:t>
            </a:r>
            <a:r>
              <a:rPr lang="en-US" altLang="ko-KR" sz="1600" b="0" dirty="0" smtClean="0">
                <a:latin typeface="+mj-ea"/>
                <a:ea typeface="+mj-ea"/>
                <a:cs typeface="Times New Roman" pitchFamily="18" charset="0"/>
              </a:rPr>
              <a:t>: </a:t>
            </a:r>
            <a:r>
              <a:rPr lang="en-US" altLang="ko-KR" sz="1600" b="0" i="1" dirty="0" err="1" smtClean="0">
                <a:latin typeface="+mj-ea"/>
                <a:ea typeface="+mj-ea"/>
                <a:cs typeface="Times New Roman" pitchFamily="18" charset="0"/>
              </a:rPr>
              <a:t>Crassostrea</a:t>
            </a:r>
            <a:r>
              <a:rPr lang="en-US" altLang="ko-KR" sz="1600" b="0" i="1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ko-KR" sz="1600" b="0" i="1" dirty="0" err="1" smtClean="0">
                <a:latin typeface="+mj-ea"/>
                <a:ea typeface="+mj-ea"/>
                <a:cs typeface="Times New Roman" pitchFamily="18" charset="0"/>
              </a:rPr>
              <a:t>gigas</a:t>
            </a:r>
            <a:endParaRPr lang="en-US" altLang="ko-KR" sz="1600" b="0" i="1" dirty="0" smtClean="0">
              <a:latin typeface="+mj-ea"/>
              <a:ea typeface="+mj-ea"/>
              <a:cs typeface="Times New Roman" pitchFamily="18" charset="0"/>
            </a:endParaRPr>
          </a:p>
          <a:p>
            <a:pPr marL="266700" indent="-266700">
              <a:buClr>
                <a:srgbClr val="0070C0"/>
              </a:buClr>
              <a:buSzPct val="80000"/>
            </a:pPr>
            <a:endParaRPr lang="en-US" altLang="ko-KR" sz="1600" b="0" i="1" dirty="0" smtClean="0">
              <a:latin typeface="+mj-ea"/>
              <a:ea typeface="+mj-ea"/>
              <a:cs typeface="Times New Roman" pitchFamily="18" charset="0"/>
            </a:endParaRPr>
          </a:p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1600" b="0" cap="small" dirty="0" err="1" smtClean="0">
                <a:latin typeface="+mj-ea"/>
                <a:ea typeface="+mj-ea"/>
                <a:cs typeface="Times New Roman" pitchFamily="18" charset="0"/>
              </a:rPr>
              <a:t>특</a:t>
            </a:r>
            <a:r>
              <a:rPr lang="ko-KR" altLang="en-US" sz="1600" b="0" cap="small" dirty="0" smtClean="0">
                <a:latin typeface="+mj-ea"/>
                <a:ea typeface="+mj-ea"/>
                <a:cs typeface="Times New Roman" pitchFamily="18" charset="0"/>
              </a:rPr>
              <a:t> 징</a:t>
            </a:r>
            <a:endParaRPr lang="en-US" altLang="ko-KR" sz="1600" b="0" cap="small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GABA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전구물질인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ko-KR" b="0" dirty="0" err="1" smtClean="0">
                <a:latin typeface="+mj-ea"/>
                <a:ea typeface="+mj-ea"/>
                <a:cs typeface="Times New Roman" pitchFamily="18" charset="0"/>
              </a:rPr>
              <a:t>glutamic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 acid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다량 함유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단백질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지방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탄수화물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미네랄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비타민 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5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대 영양소가 함유된 </a:t>
            </a:r>
            <a:r>
              <a:rPr lang="ko-KR" altLang="en-US" b="0" dirty="0" err="1">
                <a:latin typeface="+mj-ea"/>
                <a:ea typeface="+mj-ea"/>
                <a:cs typeface="Times New Roman" pitchFamily="18" charset="0"/>
              </a:rPr>
              <a:t>수</a:t>
            </a:r>
            <a:r>
              <a:rPr lang="ko-KR" altLang="en-US" b="0" dirty="0" err="1" smtClean="0">
                <a:latin typeface="+mj-ea"/>
                <a:ea typeface="+mj-ea"/>
                <a:cs typeface="Times New Roman" pitchFamily="18" charset="0"/>
              </a:rPr>
              <a:t>퍼푸드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아연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철분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칼슘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err="1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셀레늄</a:t>
            </a: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및 기타 비타민 풍부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글리코겐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err="1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타우린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err="1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아르기닌</a:t>
            </a:r>
            <a:r>
              <a:rPr lang="en-US" altLang="ko-KR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라이신</a:t>
            </a:r>
            <a:r>
              <a:rPr lang="ko-KR" altLang="en-US" b="0" dirty="0" smtClean="0">
                <a:solidFill>
                  <a:srgbClr val="0082B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등 필수영양소 풍부</a:t>
            </a:r>
            <a:endParaRPr lang="en-US" altLang="ko-KR" b="0" dirty="0">
              <a:latin typeface="+mj-ea"/>
              <a:ea typeface="+mj-ea"/>
              <a:cs typeface="Times New Roman" pitchFamily="18" charset="0"/>
            </a:endParaRPr>
          </a:p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¢"/>
            </a:pPr>
            <a:endParaRPr lang="en-US" altLang="ko-KR" sz="1600" b="0" cap="small" dirty="0" smtClean="0">
              <a:latin typeface="+mj-ea"/>
              <a:ea typeface="+mj-ea"/>
              <a:cs typeface="Times New Roman" pitchFamily="18" charset="0"/>
            </a:endParaRPr>
          </a:p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¢"/>
            </a:pPr>
            <a:r>
              <a:rPr lang="ko-KR" altLang="en-US" sz="1600" b="0" cap="small" dirty="0" smtClean="0">
                <a:latin typeface="+mj-ea"/>
                <a:ea typeface="+mj-ea"/>
                <a:cs typeface="Times New Roman" pitchFamily="18" charset="0"/>
              </a:rPr>
              <a:t>다양한 효능</a:t>
            </a:r>
            <a:endParaRPr lang="en-US" altLang="ko-KR" sz="1600" b="0" cap="small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"/>
            </a:pP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아연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: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면역과 세포분열에 필수 성분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"/>
            </a:pPr>
            <a:r>
              <a:rPr lang="ko-KR" altLang="en-US" b="0" dirty="0" err="1" smtClean="0">
                <a:latin typeface="+mj-ea"/>
                <a:ea typeface="+mj-ea"/>
                <a:cs typeface="Times New Roman" pitchFamily="18" charset="0"/>
              </a:rPr>
              <a:t>타우린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핵산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철분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: 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콜레스테롤 저감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err="1" smtClean="0">
                <a:latin typeface="+mj-ea"/>
                <a:ea typeface="+mj-ea"/>
                <a:cs typeface="Times New Roman" pitchFamily="18" charset="0"/>
              </a:rPr>
              <a:t>항노화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, </a:t>
            </a:r>
            <a:r>
              <a:rPr lang="ko-KR" altLang="en-US" b="0" dirty="0" err="1" smtClean="0">
                <a:latin typeface="+mj-ea"/>
                <a:ea typeface="+mj-ea"/>
                <a:cs typeface="Times New Roman" pitchFamily="18" charset="0"/>
              </a:rPr>
              <a:t>스테미너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 증가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  <a:p>
            <a:pPr marL="450850" indent="-184150">
              <a:lnSpc>
                <a:spcPts val="1500"/>
              </a:lnSpc>
              <a:buClr>
                <a:srgbClr val="0070C0"/>
              </a:buClr>
              <a:buSzPct val="80000"/>
              <a:buFont typeface="Wingdings 2" pitchFamily="18" charset="2"/>
              <a:buChar char=""/>
            </a:pP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비타민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: A1, B2, B12, E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등 다양한 비타민 함유</a:t>
            </a:r>
            <a:r>
              <a:rPr lang="en-US" altLang="ko-KR" b="0" dirty="0" smtClean="0">
                <a:latin typeface="+mj-ea"/>
                <a:ea typeface="+mj-ea"/>
                <a:cs typeface="Times New Roman" pitchFamily="18" charset="0"/>
              </a:rPr>
              <a:t>. </a:t>
            </a:r>
            <a:r>
              <a:rPr lang="ko-KR" altLang="en-US" b="0" dirty="0" err="1" smtClean="0">
                <a:latin typeface="+mj-ea"/>
                <a:ea typeface="+mj-ea"/>
                <a:cs typeface="Times New Roman" pitchFamily="18" charset="0"/>
              </a:rPr>
              <a:t>엽산</a:t>
            </a:r>
            <a:r>
              <a:rPr lang="ko-KR" altLang="en-US" b="0" dirty="0" smtClean="0">
                <a:latin typeface="+mj-ea"/>
                <a:ea typeface="+mj-ea"/>
                <a:cs typeface="Times New Roman" pitchFamily="18" charset="0"/>
              </a:rPr>
              <a:t> 대사 및 에너지 생성에 도움</a:t>
            </a:r>
            <a:endParaRPr lang="en-US" altLang="ko-KR" b="0" dirty="0" smtClean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445" y="1160312"/>
            <a:ext cx="93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cap="small" smtClean="0">
                <a:solidFill>
                  <a:srgbClr val="996600"/>
                </a:solidFill>
                <a:latin typeface="Adobe Garamond Pro Bold" pitchFamily="18" charset="0"/>
              </a:rPr>
              <a:t>굴</a:t>
            </a:r>
            <a:r>
              <a:rPr lang="en-US" altLang="ko-KR" sz="2800" b="0" cap="small" dirty="0" smtClean="0">
                <a:solidFill>
                  <a:srgbClr val="996600"/>
                </a:solidFill>
                <a:latin typeface="Adobe Garamond Pro Bold" pitchFamily="18" charset="0"/>
              </a:rPr>
              <a:t>: is a super food containing various nutrients</a:t>
            </a:r>
            <a:endParaRPr lang="ko-KR" altLang="en-US" sz="2800" b="0" cap="small" dirty="0">
              <a:solidFill>
                <a:srgbClr val="996600"/>
              </a:solidFill>
              <a:latin typeface="Adobe Garamond Pro Bold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344493" y="908725"/>
            <a:ext cx="9217025" cy="562269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ko-KR" sz="1600">
              <a:solidFill>
                <a:srgbClr val="FFFFFF"/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 l="28320" t="15430" r="33008" b="45312"/>
          <a:stretch>
            <a:fillRect/>
          </a:stretch>
        </p:blipFill>
        <p:spPr bwMode="auto">
          <a:xfrm rot="16200000">
            <a:off x="-612029" y="2707489"/>
            <a:ext cx="4714908" cy="2871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2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1" y="4117415"/>
            <a:ext cx="3676659" cy="26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719610" y="853740"/>
            <a:ext cx="5221844" cy="2761570"/>
            <a:chOff x="217085" y="2745591"/>
            <a:chExt cx="4820163" cy="2761570"/>
          </a:xfrm>
        </p:grpSpPr>
        <p:grpSp>
          <p:nvGrpSpPr>
            <p:cNvPr id="69" name="그룹 68"/>
            <p:cNvGrpSpPr/>
            <p:nvPr/>
          </p:nvGrpSpPr>
          <p:grpSpPr>
            <a:xfrm>
              <a:off x="217085" y="3069923"/>
              <a:ext cx="4820163" cy="2437238"/>
              <a:chOff x="217085" y="3069923"/>
              <a:chExt cx="4820163" cy="2437238"/>
            </a:xfrm>
          </p:grpSpPr>
          <p:pic>
            <p:nvPicPr>
              <p:cNvPr id="7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085" y="3329012"/>
                <a:ext cx="4820163" cy="217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77763" y="3069923"/>
                <a:ext cx="3996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srgbClr val="06649E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FGO </a:t>
                </a:r>
                <a:r>
                  <a:rPr lang="ko-KR" altLang="en-US" dirty="0">
                    <a:solidFill>
                      <a:srgbClr val="06649E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복용량 과 복용기간에 </a:t>
                </a:r>
                <a:r>
                  <a:rPr lang="ko-KR" altLang="en-US" dirty="0" smtClean="0">
                    <a:solidFill>
                      <a:srgbClr val="06649E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따른 </a:t>
                </a:r>
                <a:r>
                  <a:rPr lang="en-US" altLang="ko-KR" dirty="0" smtClean="0">
                    <a:solidFill>
                      <a:srgbClr val="06649E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IGF-1 </a:t>
                </a:r>
                <a:r>
                  <a:rPr lang="ko-KR" altLang="en-US" dirty="0" smtClean="0">
                    <a:solidFill>
                      <a:srgbClr val="06649E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분비 촉진 </a:t>
                </a:r>
                <a:endParaRPr lang="ko-KR" altLang="en-US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193736" y="2745591"/>
              <a:ext cx="2253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IGF-1 </a:t>
              </a:r>
              <a:r>
                <a:rPr lang="ko-KR" altLang="en-US" sz="1800" dirty="0" err="1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함류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 량 변화 </a:t>
              </a:r>
              <a:r>
                <a:rPr lang="en-US" altLang="ko-KR" sz="1800" dirty="0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 </a:t>
              </a:r>
              <a:endParaRPr lang="ko-KR" altLang="en-US" sz="18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0" y="3700546"/>
            <a:ext cx="5997036" cy="3157454"/>
            <a:chOff x="587556" y="3380525"/>
            <a:chExt cx="5535726" cy="3009334"/>
          </a:xfrm>
        </p:grpSpPr>
        <p:pic>
          <p:nvPicPr>
            <p:cNvPr id="7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083" y="3656884"/>
              <a:ext cx="1996199" cy="273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직사각형 77"/>
            <p:cNvSpPr/>
            <p:nvPr/>
          </p:nvSpPr>
          <p:spPr>
            <a:xfrm>
              <a:off x="587556" y="3380525"/>
              <a:ext cx="5188107" cy="352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ko-KR" sz="180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IGF-1R의 약리학적 억제 </a:t>
              </a:r>
              <a:r>
                <a:rPr lang="ko-KR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효과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에 의한 성장 촉진 변화</a:t>
              </a:r>
              <a:endParaRPr lang="ko-KR" altLang="en-US" sz="1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375226" y="3777837"/>
              <a:ext cx="2518142" cy="29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IGF-1R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의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 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약리학적 억제 효과</a:t>
              </a:r>
              <a:endPara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84549" y="2003693"/>
            <a:ext cx="365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O는 유전자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발현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을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통하여 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MC3T3-E1 세포에서 IGF-1의 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방출을 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촉진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84549" y="4271302"/>
            <a:ext cx="365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IGF-1R의 약리학적 억제는 Zebrafish 유충에서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</a:t>
            </a: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로 인한 뼈 형성 및 성장 성능을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방지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  <a:sym typeface="Wingdings" panose="05000000000000000000" pitchFamily="2" charset="2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는 </a:t>
            </a:r>
            <a:r>
              <a:rPr lang="en-US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IGF-1 </a:t>
            </a:r>
            <a:r>
              <a:rPr lang="ko-KR" altLang="en-US" sz="1600" b="0" dirty="0" err="1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트리거를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유도하여 뼈 형성과 성장 속도를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유도함</a:t>
            </a:r>
            <a:endParaRPr lang="ko-KR" altLang="en-US" sz="1600" b="0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9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417969" y="921228"/>
            <a:ext cx="5542883" cy="677109"/>
            <a:chOff x="573890" y="605543"/>
            <a:chExt cx="9288397" cy="677109"/>
          </a:xfrm>
        </p:grpSpPr>
        <p:sp>
          <p:nvSpPr>
            <p:cNvPr id="89" name="TextBox 88"/>
            <p:cNvSpPr txBox="1"/>
            <p:nvPr/>
          </p:nvSpPr>
          <p:spPr>
            <a:xfrm>
              <a:off x="573890" y="605543"/>
              <a:ext cx="9288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 smtClean="0">
                  <a:solidFill>
                    <a:prstClr val="black"/>
                  </a:solidFill>
                  <a:latin typeface="HY울릉도M" pitchFamily="18" charset="-127"/>
                  <a:ea typeface="HY울릉도M" pitchFamily="18" charset="-127"/>
                </a:rPr>
                <a:t>GSK-3</a:t>
              </a:r>
              <a:r>
                <a:rPr lang="el-GR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β</a:t>
              </a:r>
              <a:r>
                <a:rPr lang="en-US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인산화로 인한 칼슘 침착 변화 </a:t>
              </a:r>
              <a:endParaRPr lang="ko-KR" altLang="en-US" sz="18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2886" y="974875"/>
              <a:ext cx="7297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복용량 에 따른 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itchFamily="18" charset="-127"/>
                  <a:ea typeface="HY울릉도M" pitchFamily="18" charset="-127"/>
                </a:rPr>
                <a:t>GSK-3</a:t>
              </a:r>
              <a:r>
                <a:rPr lang="el-GR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β</a:t>
              </a:r>
              <a:r>
                <a:rPr lang="en-US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인산화 변화 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endPara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72526" y="3294866"/>
            <a:ext cx="5404419" cy="3463770"/>
            <a:chOff x="533212" y="3235349"/>
            <a:chExt cx="4332380" cy="3000512"/>
          </a:xfrm>
        </p:grpSpPr>
        <p:pic>
          <p:nvPicPr>
            <p:cNvPr id="9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90" y="4704382"/>
              <a:ext cx="4329602" cy="153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12" y="3235349"/>
              <a:ext cx="4204015" cy="1647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1" y="1557606"/>
            <a:ext cx="4563698" cy="1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5816816" y="2186962"/>
            <a:ext cx="393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복용량에 따라 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GSK-3</a:t>
            </a:r>
            <a:r>
              <a:rPr lang="el-G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β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인산화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상향을 조절함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1922" y="2995516"/>
            <a:ext cx="501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srgbClr val="06649E"/>
                </a:solidFill>
                <a:latin typeface="HY울릉도M" pitchFamily="18" charset="-127"/>
                <a:ea typeface="HY울릉도M" pitchFamily="18" charset="-127"/>
              </a:rPr>
              <a:t>GSK-3</a:t>
            </a:r>
            <a:r>
              <a:rPr lang="el-GR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β</a:t>
            </a:r>
            <a:r>
              <a:rPr lang="en-US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인산화 변화 에 따른 </a:t>
            </a:r>
            <a:r>
              <a:rPr lang="ko-KR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RUNX2의 핵 </a:t>
            </a:r>
            <a:r>
              <a:rPr lang="ko-KR" altLang="ko-KR" dirty="0" smtClean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전위</a:t>
            </a:r>
            <a:r>
              <a:rPr lang="en-US" altLang="ko-KR" dirty="0" smtClean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측정 변화 </a:t>
            </a:r>
            <a:r>
              <a:rPr lang="en-US" altLang="ko-KR" dirty="0" smtClean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ko-KR" altLang="en-US" dirty="0">
              <a:solidFill>
                <a:srgbClr val="06649E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0852" y="3891928"/>
            <a:ext cx="394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</a:t>
            </a:r>
            <a:r>
              <a:rPr lang="en-US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</a:t>
            </a:r>
            <a:r>
              <a:rPr lang="ko-KR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복용량에 따라 </a:t>
            </a:r>
            <a:r>
              <a:rPr lang="ko-K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RUNX2의 핵 전위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측정을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조절함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DOI </a:t>
            </a:r>
            <a:r>
              <a:rPr lang="ko-KR" altLang="en-US" sz="1600" b="0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함류후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RUNX2의 핵 전위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측정    변화 감소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rPr>
              <a:t>→</a:t>
            </a:r>
            <a:r>
              <a:rPr lang="ko-KR" altLang="en-US" sz="1600" b="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유도</a:t>
            </a:r>
            <a:r>
              <a:rPr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GSK-3</a:t>
            </a:r>
            <a:r>
              <a:rPr lang="el-G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β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억제는 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뼈 성장에 </a:t>
            </a:r>
            <a:r>
              <a:rPr lang="ko-KR" altLang="en-US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중요</a:t>
            </a:r>
            <a:r>
              <a:rPr lang="ko-KR" altLang="en-US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</a:t>
            </a:r>
            <a:endParaRPr lang="en-US" altLang="ko-KR" sz="1600" b="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18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168694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2523147" y="952909"/>
            <a:ext cx="3834403" cy="369332"/>
            <a:chOff x="832658" y="3273464"/>
            <a:chExt cx="2863846" cy="536530"/>
          </a:xfrm>
        </p:grpSpPr>
        <p:sp>
          <p:nvSpPr>
            <p:cNvPr id="93" name="TextBox 92"/>
            <p:cNvSpPr txBox="1"/>
            <p:nvPr/>
          </p:nvSpPr>
          <p:spPr>
            <a:xfrm>
              <a:off x="1091938" y="3273464"/>
              <a:ext cx="2482147" cy="536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로</a:t>
              </a:r>
              <a:r>
                <a:rPr lang="en-US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인한 칼슘 </a:t>
              </a:r>
              <a:r>
                <a:rPr lang="ko-KR" altLang="en-US" sz="180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침착의 변화</a:t>
              </a:r>
              <a:endParaRPr lang="ko-KR" altLang="en-US" sz="1800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32658" y="3453986"/>
              <a:ext cx="2863846" cy="31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800" u="sng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20083" y="1312271"/>
            <a:ext cx="9293259" cy="6073649"/>
            <a:chOff x="4339580" y="1557607"/>
            <a:chExt cx="6215009" cy="4904516"/>
          </a:xfrm>
        </p:grpSpPr>
        <p:sp>
          <p:nvSpPr>
            <p:cNvPr id="104" name="직사각형 103"/>
            <p:cNvSpPr/>
            <p:nvPr/>
          </p:nvSpPr>
          <p:spPr>
            <a:xfrm>
              <a:off x="5865353" y="1557607"/>
              <a:ext cx="3499030" cy="256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칼슘 </a:t>
              </a:r>
              <a:r>
                <a:rPr lang="ko-KR" altLang="en-US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침착의 </a:t>
              </a:r>
              <a:r>
                <a:rPr lang="ko-KR" altLang="en-US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변화 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en-US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en-US" altLang="ko-KR" dirty="0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vs IGF-1R </a:t>
              </a:r>
              <a:r>
                <a:rPr lang="ko-KR" altLang="en-US" dirty="0" err="1" smtClean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억제제</a:t>
              </a:r>
              <a:r>
                <a:rPr lang="en-US" altLang="ko-KR" dirty="0">
                  <a:solidFill>
                    <a:srgbClr val="06649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339580" y="4995785"/>
              <a:ext cx="6215009" cy="146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o-KR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G</a:t>
              </a:r>
              <a:r>
                <a:rPr lang="ko-KR" altLang="ko-KR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O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복용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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칼슘 침착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도움</a:t>
              </a:r>
              <a:endPara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FGO</a:t>
              </a:r>
              <a:r>
                <a:rPr lang="ko-KR" altLang="en-US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는 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IGF-1 </a:t>
              </a:r>
              <a:r>
                <a:rPr lang="ko-KR" altLang="en-US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발현과 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IGF-1R</a:t>
              </a:r>
              <a:r>
                <a:rPr lang="ko-KR" altLang="en-US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에 대한 결합을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유발하여 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GSK-3β</a:t>
              </a:r>
              <a:r>
                <a:rPr lang="ko-KR" altLang="en-US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를 억제하고 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RUNX2</a:t>
              </a:r>
              <a:r>
                <a:rPr lang="ko-KR" altLang="en-US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를 자극하여 뼈 형성을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유발함</a:t>
              </a:r>
              <a:r>
                <a:rPr lang="en-US" altLang="ko-KR" sz="1600" dirty="0">
                  <a:solidFill>
                    <a:srgbClr val="FF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.</a:t>
              </a:r>
              <a:endPara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altLang="ko-KR" sz="1600" b="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  <a:p>
              <a:pPr marL="171450" indent="-17145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altLang="ko-KR" sz="1600" b="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1" y="1707512"/>
            <a:ext cx="8469398" cy="22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1" y="3996558"/>
            <a:ext cx="5148947" cy="154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6847" y="3996557"/>
            <a:ext cx="3130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PPP </a:t>
            </a:r>
            <a:r>
              <a:rPr lang="ko-KR" altLang="en-US" dirty="0" err="1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함류후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칼슘 </a:t>
            </a:r>
            <a:r>
              <a:rPr lang="ko-KR" altLang="en-US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침착의변화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감소 </a:t>
            </a:r>
            <a:endParaRPr lang="en-US" altLang="ko-KR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  <a:sym typeface="Wingdings" panose="05000000000000000000" pitchFamily="2" charset="2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rPr>
              <a:t>FGO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rPr>
              <a:t>유도 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rPr>
              <a:t>IGF-1/IGF-1R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sym typeface="Wingdings" panose="05000000000000000000" pitchFamily="2" charset="2"/>
              </a:rPr>
              <a:t>는 </a:t>
            </a:r>
            <a:r>
              <a:rPr lang="en-US" altLang="ko-KR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GSK-3</a:t>
            </a:r>
            <a:r>
              <a:rPr lang="el-GR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β </a:t>
            </a: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억제 에 중요함 </a:t>
            </a:r>
            <a:endParaRPr lang="en-US" altLang="ko-KR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63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0" name="_x145823696" descr="EMB00005bd044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661" y="1227841"/>
            <a:ext cx="6790887" cy="3753036"/>
          </a:xfrm>
          <a:prstGeom prst="rect">
            <a:avLst/>
          </a:prstGeom>
          <a:noFill/>
        </p:spPr>
      </p:pic>
      <p:sp>
        <p:nvSpPr>
          <p:cNvPr id="52" name="직사각형 51"/>
          <p:cNvSpPr/>
          <p:nvPr/>
        </p:nvSpPr>
        <p:spPr>
          <a:xfrm>
            <a:off x="1408661" y="893015"/>
            <a:ext cx="709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en-US" sz="1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성장 유전자 발현 증가에 따른 뼈 형성</a:t>
            </a:r>
            <a:r>
              <a:rPr lang="en-US" altLang="ko-KR" sz="1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/ </a:t>
            </a:r>
            <a:r>
              <a:rPr lang="ko-KR" altLang="en-US" sz="1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재생 촉진과 길이 성장 </a:t>
            </a:r>
            <a:endParaRPr lang="ko-KR" altLang="en-US" sz="1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0960" y="4796287"/>
            <a:ext cx="905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Results :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800" b="0" dirty="0" smtClean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독성 없음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키 성장에 필요한 </a:t>
            </a:r>
            <a:r>
              <a:rPr lang="en-US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IGF-1 &amp; IGFBP-3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분비 증가</a:t>
            </a: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근위 경골 </a:t>
            </a:r>
            <a:r>
              <a:rPr lang="ko-KR" altLang="ko-KR" sz="1600" b="0" dirty="0" err="1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성장에 필요한</a:t>
            </a:r>
            <a:r>
              <a:rPr lang="en-US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BMP, IGF-1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및</a:t>
            </a:r>
            <a:r>
              <a:rPr lang="en-US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IGFBP-3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분비 증가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0960" y="6013191"/>
            <a:ext cx="948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Conclusion</a:t>
            </a:r>
            <a:r>
              <a: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ko-KR" sz="800" b="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는 근위 경골에서 전체 </a:t>
            </a:r>
            <a:r>
              <a:rPr lang="ko-KR" altLang="ko-KR" sz="1600" dirty="0" err="1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길이를 늘리는데 도움이 되고 </a:t>
            </a:r>
            <a:r>
              <a:rPr lang="ko-KR" altLang="ko-KR" sz="1600" dirty="0" err="1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키성장에</a:t>
            </a:r>
            <a:r>
              <a:rPr lang="ko-KR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도움이 </a:t>
            </a:r>
            <a:r>
              <a:rPr lang="ko-KR" altLang="ko-KR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됨</a:t>
            </a:r>
          </a:p>
        </p:txBody>
      </p:sp>
    </p:spTree>
    <p:extLst>
      <p:ext uri="{BB962C8B-B14F-4D97-AF65-F5344CB8AC3E}">
        <p14:creationId xmlns:p14="http://schemas.microsoft.com/office/powerpoint/2010/main" val="988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2800" dirty="0" err="1">
                <a:latin typeface="HY울릉도M" pitchFamily="18" charset="-127"/>
                <a:ea typeface="HY울릉도M" pitchFamily="18" charset="-127"/>
              </a:rPr>
              <a:t>뼈형성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>
                <a:latin typeface="HY울릉도M" pitchFamily="18" charset="-127"/>
                <a:ea typeface="HY울릉도M" pitchFamily="18" charset="-127"/>
              </a:rPr>
              <a:t>&amp;</a:t>
            </a:r>
            <a:r>
              <a:rPr lang="ko-KR" altLang="en-US" sz="2800" dirty="0">
                <a:latin typeface="HY울릉도M" pitchFamily="18" charset="-127"/>
                <a:ea typeface="HY울릉도M" pitchFamily="18" charset="-127"/>
              </a:rPr>
              <a:t> 성장 촉진 효능 검증 </a:t>
            </a:r>
            <a:r>
              <a:rPr lang="en-US" altLang="ko-KR" sz="2800" dirty="0" smtClean="0">
                <a:latin typeface="HY울릉도M" pitchFamily="18" charset="-127"/>
                <a:ea typeface="HY울릉도M" pitchFamily="18" charset="-127"/>
              </a:rPr>
              <a:t>–In Vivo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지브라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 err="1" smtClean="0">
                <a:latin typeface="HY울릉도M" pitchFamily="18" charset="-127"/>
                <a:ea typeface="HY울릉도M" pitchFamily="18" charset="-127"/>
              </a:rPr>
              <a:t>퓌시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239" name="그룹 238"/>
          <p:cNvGrpSpPr/>
          <p:nvPr/>
        </p:nvGrpSpPr>
        <p:grpSpPr>
          <a:xfrm>
            <a:off x="729619" y="3431548"/>
            <a:ext cx="9519668" cy="2692906"/>
            <a:chOff x="165091" y="1104813"/>
            <a:chExt cx="8787386" cy="2692906"/>
          </a:xfrm>
        </p:grpSpPr>
        <p:grpSp>
          <p:nvGrpSpPr>
            <p:cNvPr id="240" name="그룹 239"/>
            <p:cNvGrpSpPr/>
            <p:nvPr/>
          </p:nvGrpSpPr>
          <p:grpSpPr>
            <a:xfrm>
              <a:off x="165091" y="1104813"/>
              <a:ext cx="8787386" cy="2692906"/>
              <a:chOff x="179512" y="1086679"/>
              <a:chExt cx="8787386" cy="3515883"/>
            </a:xfrm>
          </p:grpSpPr>
          <p:grpSp>
            <p:nvGrpSpPr>
              <p:cNvPr id="247" name="그룹 246"/>
              <p:cNvGrpSpPr/>
              <p:nvPr/>
            </p:nvGrpSpPr>
            <p:grpSpPr>
              <a:xfrm>
                <a:off x="179512" y="1086679"/>
                <a:ext cx="7930211" cy="3515883"/>
                <a:chOff x="179512" y="224846"/>
                <a:chExt cx="7930211" cy="3515883"/>
              </a:xfrm>
            </p:grpSpPr>
            <p:grpSp>
              <p:nvGrpSpPr>
                <p:cNvPr id="249" name="그룹 248"/>
                <p:cNvGrpSpPr/>
                <p:nvPr/>
              </p:nvGrpSpPr>
              <p:grpSpPr>
                <a:xfrm>
                  <a:off x="179512" y="224846"/>
                  <a:ext cx="7633474" cy="3515883"/>
                  <a:chOff x="1131590" y="299921"/>
                  <a:chExt cx="7633474" cy="3515883"/>
                </a:xfrm>
              </p:grpSpPr>
              <p:grpSp>
                <p:nvGrpSpPr>
                  <p:cNvPr id="260" name="그룹 259"/>
                  <p:cNvGrpSpPr/>
                  <p:nvPr/>
                </p:nvGrpSpPr>
                <p:grpSpPr>
                  <a:xfrm>
                    <a:off x="1131591" y="459817"/>
                    <a:ext cx="7608503" cy="3329223"/>
                    <a:chOff x="1131591" y="459817"/>
                    <a:chExt cx="7608503" cy="3329223"/>
                  </a:xfrm>
                </p:grpSpPr>
                <p:sp>
                  <p:nvSpPr>
                    <p:cNvPr id="269" name="직사각형 268"/>
                    <p:cNvSpPr/>
                    <p:nvPr/>
                  </p:nvSpPr>
                  <p:spPr>
                    <a:xfrm>
                      <a:off x="1141962" y="459817"/>
                      <a:ext cx="7598132" cy="576788"/>
                    </a:xfrm>
                    <a:prstGeom prst="rect">
                      <a:avLst/>
                    </a:prstGeom>
                    <a:solidFill>
                      <a:srgbClr val="003B68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0" name="직사각형 269"/>
                    <p:cNvSpPr/>
                    <p:nvPr/>
                  </p:nvSpPr>
                  <p:spPr>
                    <a:xfrm>
                      <a:off x="1131591" y="1916832"/>
                      <a:ext cx="1496194" cy="288032"/>
                    </a:xfrm>
                    <a:prstGeom prst="rect">
                      <a:avLst/>
                    </a:prstGeom>
                    <a:solidFill>
                      <a:srgbClr val="06649E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1" name="직사각형 270"/>
                    <p:cNvSpPr/>
                    <p:nvPr/>
                  </p:nvSpPr>
                  <p:spPr>
                    <a:xfrm>
                      <a:off x="1131591" y="2371168"/>
                      <a:ext cx="1496193" cy="2880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2" name="직사각형 271"/>
                    <p:cNvSpPr/>
                    <p:nvPr/>
                  </p:nvSpPr>
                  <p:spPr>
                    <a:xfrm>
                      <a:off x="1131592" y="2735683"/>
                      <a:ext cx="1496192" cy="2880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3" name="직사각형 272"/>
                    <p:cNvSpPr/>
                    <p:nvPr/>
                  </p:nvSpPr>
                  <p:spPr>
                    <a:xfrm>
                      <a:off x="1131592" y="3134905"/>
                      <a:ext cx="1496189" cy="2880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4" name="직사각형 273"/>
                    <p:cNvSpPr/>
                    <p:nvPr/>
                  </p:nvSpPr>
                  <p:spPr>
                    <a:xfrm>
                      <a:off x="1131591" y="3501008"/>
                      <a:ext cx="1496189" cy="2880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5" name="직사각형 274"/>
                    <p:cNvSpPr/>
                    <p:nvPr/>
                  </p:nvSpPr>
                  <p:spPr>
                    <a:xfrm>
                      <a:off x="2699793" y="1925216"/>
                      <a:ext cx="1207926" cy="288032"/>
                    </a:xfrm>
                    <a:prstGeom prst="rect">
                      <a:avLst/>
                    </a:prstGeom>
                    <a:solidFill>
                      <a:srgbClr val="06649E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201255" y="568460"/>
                    <a:ext cx="4391831" cy="442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ko-KR" sz="1600" dirty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FGO </a:t>
                    </a:r>
                    <a:r>
                      <a:rPr lang="ko-KR" altLang="en-US" sz="1600" dirty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 </a:t>
                    </a:r>
                    <a:r>
                      <a:rPr lang="ko-KR" altLang="en-US" sz="1600" dirty="0" smtClean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뼈 형성 </a:t>
                    </a:r>
                    <a:r>
                      <a:rPr lang="en-US" altLang="ko-KR" sz="1600" dirty="0" smtClean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&amp;</a:t>
                    </a:r>
                    <a:r>
                      <a:rPr lang="ko-KR" altLang="en-US" sz="1600" dirty="0" smtClean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성장 촉진</a:t>
                    </a:r>
                    <a:r>
                      <a:rPr lang="en-US" altLang="ko-KR" sz="1600" dirty="0" smtClean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 </a:t>
                    </a:r>
                    <a:r>
                      <a:rPr lang="ko-KR" altLang="en-US" sz="1600" dirty="0" smtClean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효능 검증결과 요</a:t>
                    </a:r>
                    <a:r>
                      <a:rPr lang="ko-KR" altLang="en-US" sz="1600" dirty="0">
                        <a:solidFill>
                          <a:prstClr val="white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약</a:t>
                    </a:r>
                    <a:endParaRPr lang="en-US" altLang="ko-KR" sz="1600" dirty="0">
                      <a:solidFill>
                        <a:prstClr val="white"/>
                      </a:solidFill>
                      <a:latin typeface="HY울릉도M" panose="02030600000101010101" pitchFamily="18" charset="-127"/>
                      <a:ea typeface="HY울릉도M" panose="02030600000101010101" pitchFamily="18" charset="-127"/>
                    </a:endParaRP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3998475" y="299921"/>
                    <a:ext cx="4766589" cy="341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o-KR" altLang="en-US" sz="1100" dirty="0" smtClean="0">
                        <a:solidFill>
                          <a:prstClr val="white"/>
                        </a:solidFill>
                        <a:latin typeface="맑은 고딕"/>
                        <a:ea typeface="맑은 고딕"/>
                      </a:rPr>
                      <a:t>  </a:t>
                    </a:r>
                    <a:endParaRPr lang="en-US" altLang="ko-KR" sz="1100" b="0" dirty="0" smtClean="0">
                      <a:solidFill>
                        <a:srgbClr val="FFFF00"/>
                      </a:solidFill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263" name="직사각형 262"/>
                  <p:cNvSpPr/>
                  <p:nvPr/>
                </p:nvSpPr>
                <p:spPr>
                  <a:xfrm>
                    <a:off x="1222282" y="1916833"/>
                    <a:ext cx="1477509" cy="3415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o-KR" altLang="en-US" sz="1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</a:rPr>
                      <a:t>성장 촉진 효능 평과</a:t>
                    </a:r>
                  </a:p>
                </p:txBody>
              </p:sp>
              <p:sp>
                <p:nvSpPr>
                  <p:cNvPr id="264" name="직사각형 263"/>
                  <p:cNvSpPr/>
                  <p:nvPr/>
                </p:nvSpPr>
                <p:spPr>
                  <a:xfrm>
                    <a:off x="2827598" y="1930044"/>
                    <a:ext cx="1024322" cy="3415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o-KR" altLang="en-US" sz="1100" dirty="0">
                        <a:solidFill>
                          <a:srgbClr val="FFC000"/>
                        </a:solidFill>
                        <a:latin typeface="맑은 고딕"/>
                        <a:ea typeface="맑은 고딕"/>
                      </a:rPr>
                      <a:t>정상 </a:t>
                    </a:r>
                    <a:r>
                      <a:rPr lang="en-US" altLang="ko-KR" sz="1100" dirty="0">
                        <a:solidFill>
                          <a:srgbClr val="FFC000"/>
                        </a:solidFill>
                        <a:latin typeface="맑은 고딕"/>
                        <a:ea typeface="맑은 고딕"/>
                      </a:rPr>
                      <a:t>(</a:t>
                    </a:r>
                    <a:r>
                      <a:rPr lang="ko-KR" altLang="en-US" sz="1100" dirty="0">
                        <a:solidFill>
                          <a:srgbClr val="FFC000"/>
                        </a:solidFill>
                        <a:latin typeface="맑은 고딕"/>
                        <a:ea typeface="맑은 고딕"/>
                      </a:rPr>
                      <a:t>표준</a:t>
                    </a:r>
                    <a:r>
                      <a:rPr lang="en-US" altLang="ko-KR" sz="1100" dirty="0">
                        <a:solidFill>
                          <a:srgbClr val="FFC000"/>
                        </a:solidFill>
                        <a:latin typeface="맑은 고딕"/>
                        <a:ea typeface="맑은 고딕"/>
                      </a:rPr>
                      <a:t>)</a:t>
                    </a:r>
                    <a:endParaRPr lang="ko-KR" altLang="en-US" sz="1100" dirty="0">
                      <a:solidFill>
                        <a:srgbClr val="FFC000"/>
                      </a:solidFill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265" name="직사각형 264"/>
                  <p:cNvSpPr/>
                  <p:nvPr/>
                </p:nvSpPr>
                <p:spPr>
                  <a:xfrm>
                    <a:off x="1131590" y="2346104"/>
                    <a:ext cx="1497883" cy="3415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ko-KR" sz="1100" b="0" dirty="0" smtClean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Larvae  </a:t>
                    </a:r>
                    <a:r>
                      <a:rPr lang="ko-KR" altLang="en-US" sz="1100" b="0" dirty="0" smtClean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길이 </a:t>
                    </a:r>
                    <a:endParaRPr lang="ko-KR" altLang="en-US" sz="1100" b="0" dirty="0">
                      <a:solidFill>
                        <a:prstClr val="black"/>
                      </a:solidFill>
                      <a:latin typeface="HY울릉도M" panose="02030600000101010101" pitchFamily="18" charset="-127"/>
                      <a:ea typeface="HY울릉도M" panose="02030600000101010101" pitchFamily="18" charset="-127"/>
                    </a:endParaRPr>
                  </a:p>
                </p:txBody>
              </p:sp>
              <p:sp>
                <p:nvSpPr>
                  <p:cNvPr id="266" name="직사각형 265"/>
                  <p:cNvSpPr/>
                  <p:nvPr/>
                </p:nvSpPr>
                <p:spPr>
                  <a:xfrm>
                    <a:off x="1148929" y="3108140"/>
                    <a:ext cx="1501715" cy="3415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ko-KR" sz="1100" b="0" dirty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IGF-1 </a:t>
                    </a:r>
                    <a:r>
                      <a:rPr lang="ko-KR" altLang="en-US" sz="1100" b="0" dirty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분비</a:t>
                    </a:r>
                    <a:endParaRPr lang="ko-KR" altLang="en-US" sz="1100" dirty="0">
                      <a:solidFill>
                        <a:prstClr val="black"/>
                      </a:solidFill>
                      <a:latin typeface="HY울릉도M" panose="02030600000101010101" pitchFamily="18" charset="-127"/>
                      <a:ea typeface="HY울릉도M" panose="02030600000101010101" pitchFamily="18" charset="-127"/>
                    </a:endParaRPr>
                  </a:p>
                </p:txBody>
              </p:sp>
              <p:sp>
                <p:nvSpPr>
                  <p:cNvPr id="267" name="직사각형 266"/>
                  <p:cNvSpPr/>
                  <p:nvPr/>
                </p:nvSpPr>
                <p:spPr>
                  <a:xfrm>
                    <a:off x="1148929" y="2708919"/>
                    <a:ext cx="1613586" cy="3415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o-KR" altLang="en-US" sz="1100" b="0" dirty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성장 촉진 유전자</a:t>
                    </a:r>
                    <a:endParaRPr lang="ko-KR" altLang="en-US" sz="1100" dirty="0">
                      <a:solidFill>
                        <a:prstClr val="black"/>
                      </a:solidFill>
                      <a:latin typeface="HY울릉도M" panose="02030600000101010101" pitchFamily="18" charset="-127"/>
                      <a:ea typeface="HY울릉도M" panose="02030600000101010101" pitchFamily="18" charset="-127"/>
                    </a:endParaRPr>
                  </a:p>
                </p:txBody>
              </p:sp>
              <p:sp>
                <p:nvSpPr>
                  <p:cNvPr id="268" name="직사각형 267"/>
                  <p:cNvSpPr/>
                  <p:nvPr/>
                </p:nvSpPr>
                <p:spPr>
                  <a:xfrm>
                    <a:off x="1148929" y="3474244"/>
                    <a:ext cx="1501715" cy="3415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o-KR" altLang="en-US" sz="1100" b="0" spc="-60" dirty="0">
                        <a:solidFill>
                          <a:prstClr val="black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rPr>
                      <a:t>칼슘 침착</a:t>
                    </a:r>
                    <a:endParaRPr lang="ko-KR" altLang="en-US" sz="1100" dirty="0">
                      <a:solidFill>
                        <a:prstClr val="black"/>
                      </a:solidFill>
                      <a:latin typeface="HY울릉도M" panose="02030600000101010101" pitchFamily="18" charset="-127"/>
                      <a:ea typeface="HY울릉도M" panose="02030600000101010101" pitchFamily="18" charset="-127"/>
                    </a:endParaRPr>
                  </a:p>
                </p:txBody>
              </p:sp>
            </p:grpSp>
            <p:sp>
              <p:nvSpPr>
                <p:cNvPr id="250" name="직사각형 249"/>
                <p:cNvSpPr/>
                <p:nvPr/>
              </p:nvSpPr>
              <p:spPr>
                <a:xfrm>
                  <a:off x="3046399" y="1853273"/>
                  <a:ext cx="4765962" cy="288032"/>
                </a:xfrm>
                <a:prstGeom prst="rect">
                  <a:avLst/>
                </a:prstGeom>
                <a:solidFill>
                  <a:srgbClr val="06649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800" b="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1" name="직선 연결선 250"/>
                <p:cNvCxnSpPr/>
                <p:nvPr/>
              </p:nvCxnSpPr>
              <p:spPr>
                <a:xfrm>
                  <a:off x="4196399" y="1867006"/>
                  <a:ext cx="0" cy="288032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직선 연결선 251"/>
                <p:cNvCxnSpPr/>
                <p:nvPr/>
              </p:nvCxnSpPr>
              <p:spPr>
                <a:xfrm>
                  <a:off x="6588224" y="1867006"/>
                  <a:ext cx="0" cy="288032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직선 연결선 252"/>
                <p:cNvCxnSpPr/>
                <p:nvPr/>
              </p:nvCxnSpPr>
              <p:spPr>
                <a:xfrm>
                  <a:off x="7812360" y="186335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직선 연결선 253"/>
                <p:cNvCxnSpPr/>
                <p:nvPr/>
              </p:nvCxnSpPr>
              <p:spPr>
                <a:xfrm>
                  <a:off x="5418991" y="1854968"/>
                  <a:ext cx="0" cy="288032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직사각형 254"/>
                <p:cNvSpPr/>
                <p:nvPr/>
              </p:nvSpPr>
              <p:spPr>
                <a:xfrm>
                  <a:off x="2955642" y="1868349"/>
                  <a:ext cx="1240758" cy="3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1100" dirty="0" smtClean="0">
                      <a:solidFill>
                        <a:srgbClr val="FFC000"/>
                      </a:solidFill>
                      <a:latin typeface="맑은 고딕"/>
                      <a:ea typeface="맑은 고딕"/>
                    </a:rPr>
                    <a:t> FGO 25 </a:t>
                  </a:r>
                  <a:endParaRPr lang="ko-KR" altLang="en-US" sz="1100" dirty="0">
                    <a:solidFill>
                      <a:srgbClr val="FFC000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56" name="직사각형 255"/>
                <p:cNvSpPr/>
                <p:nvPr/>
              </p:nvSpPr>
              <p:spPr>
                <a:xfrm>
                  <a:off x="4196399" y="1863352"/>
                  <a:ext cx="1222592" cy="3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1100" dirty="0" smtClean="0">
                      <a:solidFill>
                        <a:srgbClr val="FFC000"/>
                      </a:solidFill>
                      <a:latin typeface="맑은 고딕"/>
                      <a:ea typeface="맑은 고딕"/>
                    </a:rPr>
                    <a:t>FGO 50</a:t>
                  </a:r>
                  <a:endParaRPr lang="ko-KR" altLang="en-US" sz="1100" dirty="0">
                    <a:solidFill>
                      <a:srgbClr val="FFC000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57" name="직사각형 256"/>
                <p:cNvSpPr/>
                <p:nvPr/>
              </p:nvSpPr>
              <p:spPr>
                <a:xfrm>
                  <a:off x="5513390" y="1878820"/>
                  <a:ext cx="1049320" cy="3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1100" dirty="0" smtClean="0">
                      <a:solidFill>
                        <a:srgbClr val="FFC000"/>
                      </a:solidFill>
                      <a:latin typeface="맑은 고딕"/>
                      <a:ea typeface="맑은 고딕"/>
                    </a:rPr>
                    <a:t>FGO 100</a:t>
                  </a:r>
                  <a:endParaRPr lang="ko-KR" altLang="en-US" sz="1100" dirty="0">
                    <a:solidFill>
                      <a:srgbClr val="FFC000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58" name="직사각형 257"/>
                <p:cNvSpPr/>
                <p:nvPr/>
              </p:nvSpPr>
              <p:spPr>
                <a:xfrm>
                  <a:off x="6660670" y="1881392"/>
                  <a:ext cx="1152316" cy="3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1100" dirty="0" smtClean="0">
                      <a:solidFill>
                        <a:srgbClr val="FFC000"/>
                      </a:solidFill>
                      <a:latin typeface="맑은 고딕"/>
                      <a:ea typeface="맑은 고딕"/>
                    </a:rPr>
                    <a:t>GP</a:t>
                  </a:r>
                  <a:endParaRPr lang="ko-KR" altLang="en-US" sz="1100" dirty="0">
                    <a:solidFill>
                      <a:srgbClr val="FFC000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59" name="직사각형 258"/>
                <p:cNvSpPr/>
                <p:nvPr/>
              </p:nvSpPr>
              <p:spPr>
                <a:xfrm>
                  <a:off x="7939202" y="1878353"/>
                  <a:ext cx="170521" cy="3415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 sz="1100" dirty="0">
                    <a:solidFill>
                      <a:srgbClr val="FFFF00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248" name="직사각형 247"/>
              <p:cNvSpPr/>
              <p:nvPr/>
            </p:nvSpPr>
            <p:spPr>
              <a:xfrm>
                <a:off x="8036080" y="2327612"/>
                <a:ext cx="930818" cy="281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800" dirty="0">
                  <a:solidFill>
                    <a:srgbClr val="F79646">
                      <a:lumMod val="75000"/>
                    </a:srgbClr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241" name="직사각형 240"/>
            <p:cNvSpPr/>
            <p:nvPr/>
          </p:nvSpPr>
          <p:spPr>
            <a:xfrm>
              <a:off x="5940152" y="1381251"/>
              <a:ext cx="161020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00" dirty="0">
                  <a:solidFill>
                    <a:prstClr val="white"/>
                  </a:solidFill>
                  <a:latin typeface="HY울릉도M" pitchFamily="18" charset="-127"/>
                  <a:ea typeface="HY울릉도M" pitchFamily="18" charset="-127"/>
                </a:rPr>
                <a:t>제주 대학교  김지영 </a:t>
              </a:r>
              <a:r>
                <a:rPr lang="ko-KR" altLang="en-US" sz="1000" dirty="0" err="1">
                  <a:solidFill>
                    <a:prstClr val="white"/>
                  </a:solidFill>
                  <a:latin typeface="HY울릉도M" pitchFamily="18" charset="-127"/>
                  <a:ea typeface="HY울릉도M" pitchFamily="18" charset="-127"/>
                </a:rPr>
                <a:t>교수팀</a:t>
              </a:r>
              <a:endParaRPr lang="ko-KR" altLang="en-US" sz="1000" dirty="0">
                <a:solidFill>
                  <a:prstClr val="white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24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559" y="1800372"/>
              <a:ext cx="1096511" cy="47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946" y="1800371"/>
              <a:ext cx="1118598" cy="43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665" y="1800372"/>
              <a:ext cx="1118598" cy="43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919" y="1800372"/>
              <a:ext cx="1118598" cy="43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890" y="1823771"/>
              <a:ext cx="1072332" cy="41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6" name="표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50646"/>
              </p:ext>
            </p:extLst>
          </p:nvPr>
        </p:nvGraphicFramePr>
        <p:xfrm>
          <a:off x="2535494" y="5030884"/>
          <a:ext cx="6571810" cy="1064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362"/>
                <a:gridCol w="1314362"/>
                <a:gridCol w="1314362"/>
                <a:gridCol w="1314362"/>
                <a:gridCol w="1314362"/>
              </a:tblGrid>
              <a:tr h="192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정상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</a:tr>
              <a:tr h="2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정상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</a:tr>
              <a:tr h="2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정상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</a:tr>
              <a:tr h="2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정상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정상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↑↑↑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277" name="TextBox 276"/>
          <p:cNvSpPr txBox="1"/>
          <p:nvPr/>
        </p:nvSpPr>
        <p:spPr>
          <a:xfrm>
            <a:off x="963043" y="4194820"/>
            <a:ext cx="138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8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Zebrafish Larvae (12dpf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  <a:endParaRPr lang="ko-KR" altLang="en-US" sz="800" b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278" name="그룹 277"/>
          <p:cNvGrpSpPr/>
          <p:nvPr/>
        </p:nvGrpSpPr>
        <p:grpSpPr>
          <a:xfrm>
            <a:off x="225397" y="909095"/>
            <a:ext cx="8869976" cy="441777"/>
            <a:chOff x="251520" y="877361"/>
            <a:chExt cx="7598132" cy="441777"/>
          </a:xfrm>
          <a:solidFill>
            <a:srgbClr val="003B68"/>
          </a:solidFill>
        </p:grpSpPr>
        <p:sp>
          <p:nvSpPr>
            <p:cNvPr id="279" name="직사각형 278"/>
            <p:cNvSpPr/>
            <p:nvPr/>
          </p:nvSpPr>
          <p:spPr>
            <a:xfrm>
              <a:off x="251520" y="877361"/>
              <a:ext cx="7598132" cy="441777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61091" y="923487"/>
              <a:ext cx="41775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800" dirty="0" smtClean="0">
                  <a:solidFill>
                    <a:prstClr val="whit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뼈 형성 및 성장에 대한 </a:t>
              </a:r>
              <a:r>
                <a:rPr lang="en-US" altLang="ko-KR" sz="1800" dirty="0" smtClean="0">
                  <a:solidFill>
                    <a:prstClr val="whit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en-US" sz="1800" dirty="0" smtClean="0">
                  <a:solidFill>
                    <a:prstClr val="white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효과</a:t>
              </a:r>
              <a:endParaRPr lang="ko-KR" altLang="en-US" sz="1800" dirty="0">
                <a:solidFill>
                  <a:prstClr val="white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81" name="그룹 280"/>
          <p:cNvGrpSpPr/>
          <p:nvPr/>
        </p:nvGrpSpPr>
        <p:grpSpPr>
          <a:xfrm>
            <a:off x="568128" y="1447513"/>
            <a:ext cx="8209969" cy="1944216"/>
            <a:chOff x="208059" y="1412776"/>
            <a:chExt cx="7578433" cy="1944216"/>
          </a:xfrm>
        </p:grpSpPr>
        <p:sp>
          <p:nvSpPr>
            <p:cNvPr id="282" name="TextBox 281"/>
            <p:cNvSpPr txBox="1"/>
            <p:nvPr/>
          </p:nvSpPr>
          <p:spPr>
            <a:xfrm>
              <a:off x="353329" y="1412776"/>
              <a:ext cx="62348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1" fontAlgn="auto" latinLnBrk="1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en-US" altLang="ko-KR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Zebrafish </a:t>
              </a: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유생의 </a:t>
              </a:r>
              <a:r>
                <a:rPr lang="ko-KR" altLang="en-US" sz="1600" b="0" dirty="0" err="1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체장</a:t>
              </a:r>
              <a:r>
                <a:rPr lang="ko-KR" altLang="en-US" sz="1600" b="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증가</a:t>
              </a:r>
              <a:endPara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342900" indent="-342900" eaLnBrk="1" fontAlgn="auto" latinLnBrk="1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성장 촉진 유전자 발현 증가</a:t>
              </a:r>
              <a:endPara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342900" indent="-342900" eaLnBrk="1" fontAlgn="auto" latinLnBrk="1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en-US" altLang="ko-KR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IGF-1 </a:t>
              </a: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분비</a:t>
              </a:r>
              <a:r>
                <a:rPr lang="en-US" altLang="ko-KR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촉진</a:t>
              </a:r>
              <a:r>
                <a:rPr lang="en-US" altLang="ko-KR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 IGF-1R </a:t>
              </a:r>
              <a:r>
                <a:rPr lang="ko-KR" altLang="en-US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신호 </a:t>
              </a:r>
              <a:r>
                <a:rPr lang="ko-KR" altLang="en-US" sz="1600" b="0" dirty="0" err="1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전달계</a:t>
              </a:r>
              <a:endParaRPr lang="en-US" altLang="ko-KR" sz="16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342900" indent="-342900" eaLnBrk="1" fontAlgn="auto" latinLnBrk="1" hangingPunct="1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en-US" altLang="ko-KR" sz="1600" b="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GSK-3</a:t>
              </a:r>
              <a:r>
                <a:rPr lang="en-US" altLang="ko-KR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β</a:t>
              </a:r>
              <a:r>
                <a:rPr lang="ko-KR" altLang="en-US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의</a:t>
              </a:r>
              <a:r>
                <a:rPr lang="en-US" altLang="ko-KR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인산화</a:t>
              </a:r>
              <a:r>
                <a:rPr lang="en-US" altLang="ko-KR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 </a:t>
              </a:r>
              <a:r>
                <a:rPr lang="en-US" altLang="ko-KR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RUNX2</a:t>
              </a:r>
              <a:r>
                <a:rPr lang="ko-KR" altLang="en-US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의</a:t>
              </a:r>
              <a:r>
                <a:rPr lang="en-US" altLang="ko-KR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b="0" spc="-60" dirty="0" err="1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핵전위</a:t>
              </a:r>
              <a:r>
                <a:rPr lang="ko-KR" altLang="en-US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촉진</a:t>
              </a:r>
              <a:r>
                <a:rPr lang="en-US" altLang="ko-KR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  <a:sym typeface="Wingdings" panose="05000000000000000000" pitchFamily="2" charset="2"/>
                </a:rPr>
                <a:t> </a:t>
              </a:r>
              <a:r>
                <a:rPr lang="ko-KR" altLang="en-US" sz="1600" b="0" spc="-6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칼슘 </a:t>
              </a:r>
              <a:r>
                <a:rPr lang="ko-KR" altLang="en-US" sz="1600" b="0" spc="-6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침착 유도</a:t>
              </a:r>
              <a:endParaRPr lang="ko-KR" altLang="en-US" sz="16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83" name="모서리가 둥근 직사각형 282"/>
            <p:cNvSpPr/>
            <p:nvPr/>
          </p:nvSpPr>
          <p:spPr>
            <a:xfrm>
              <a:off x="208059" y="1412776"/>
              <a:ext cx="6164141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84" name="줄무늬가 있는 오른쪽 화살표 283"/>
            <p:cNvSpPr/>
            <p:nvPr/>
          </p:nvSpPr>
          <p:spPr>
            <a:xfrm flipH="1">
              <a:off x="6427032" y="2262791"/>
              <a:ext cx="355279" cy="24418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888141" y="1801126"/>
              <a:ext cx="8983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FGO </a:t>
              </a:r>
              <a:r>
                <a:rPr lang="ko-KR" altLang="ko-KR" sz="1800" dirty="0" smtClean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복용량 </a:t>
              </a:r>
              <a:r>
                <a:rPr lang="ko-KR" altLang="ko-KR" sz="1800" dirty="0">
                  <a:solidFill>
                    <a:prstClr val="black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의존</a:t>
              </a:r>
              <a:endParaRPr lang="ko-KR" altLang="en-US" sz="1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1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algn="ctr"/>
            <a:r>
              <a:rPr lang="ko-KR" altLang="en-US" sz="3000" dirty="0" smtClean="0">
                <a:latin typeface="+mj-ea"/>
              </a:rPr>
              <a:t>인체적용시험</a:t>
            </a:r>
            <a:endParaRPr lang="ko-KR" altLang="en-US" sz="3000" dirty="0">
              <a:latin typeface="+mj-ea"/>
            </a:endParaRPr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95" y="954082"/>
            <a:ext cx="4085743" cy="56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83" y="1115416"/>
            <a:ext cx="4060246" cy="53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203200"/>
            <a:ext cx="8640762" cy="633413"/>
          </a:xfrm>
        </p:spPr>
        <p:txBody>
          <a:bodyPr/>
          <a:lstStyle/>
          <a:p>
            <a:pPr algn="ctr" eaLnBrk="1" hangingPunct="1">
              <a:defRPr/>
            </a:pPr>
            <a:r>
              <a:rPr lang="ko-KR" altLang="en-US" sz="3000" dirty="0">
                <a:latin typeface="+mj-ea"/>
              </a:rPr>
              <a:t>인체적용시험</a:t>
            </a:r>
            <a:endParaRPr lang="en-US" altLang="ko-K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96" y="1124750"/>
            <a:ext cx="8962846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447675" indent="9525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marL="18000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시험</a:t>
            </a:r>
            <a:r>
              <a:rPr lang="ko-KR" altLang="ko-KR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제목</a:t>
            </a:r>
            <a:r>
              <a:rPr lang="en-US" altLang="ko-KR" sz="1600" b="0" cap="sm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lang="ko-KR" alt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유산균  </a:t>
            </a:r>
            <a:r>
              <a:rPr lang="ko-KR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발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효</a:t>
            </a:r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굴</a:t>
            </a:r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추출물</a:t>
            </a:r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(FGO)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의 경구 섭취가 소아 신장 성장에 미치는 효과 및 </a:t>
            </a:r>
            <a:r>
              <a:rPr lang="ko-KR" altLang="ko-K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안전성 </a:t>
            </a:r>
            <a:r>
              <a:rPr lang="en-US" altLang="ko-K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ko-KR" altLang="ko-K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평가를 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위한 </a:t>
            </a:r>
            <a:r>
              <a:rPr lang="ko-KR" altLang="ko-K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무작위배정</a:t>
            </a:r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이중눈가림</a:t>
            </a:r>
            <a:r>
              <a:rPr lang="en-US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ko-K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위약 대조 임상시험</a:t>
            </a:r>
            <a:endParaRPr lang="en-US" altLang="ko-KR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0">
              <a:spcBef>
                <a:spcPts val="300"/>
              </a:spcBef>
              <a:buClr>
                <a:srgbClr val="0070C0"/>
              </a:buClr>
              <a:buSzPct val="80000"/>
            </a:pPr>
            <a:endParaRPr lang="en-US" altLang="ko-KR" sz="8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de-DE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시험대상자 </a:t>
            </a:r>
            <a:r>
              <a:rPr lang="de-DE" altLang="ko-K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1600" b="0" dirty="0"/>
              <a:t>만 6세 이상 11세 미만의 건강한 </a:t>
            </a:r>
            <a:r>
              <a:rPr lang="ko-KR" altLang="en-US" sz="1600" b="0" dirty="0" smtClean="0"/>
              <a:t>남녀 아동들</a:t>
            </a:r>
            <a:r>
              <a:rPr lang="ko-KR" altLang="ko-KR" sz="1600" b="0" dirty="0" smtClean="0"/>
              <a:t> (100</a:t>
            </a:r>
            <a:r>
              <a:rPr lang="ko-KR" altLang="ko-KR" sz="1600" b="0" dirty="0"/>
              <a:t>명 지원</a:t>
            </a:r>
            <a:r>
              <a:rPr lang="ko-KR" altLang="ko-KR" sz="1600" dirty="0"/>
              <a:t>)</a:t>
            </a:r>
            <a:endParaRPr lang="ko-KR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latinLnBrk="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None/>
            </a:pPr>
            <a:endParaRPr lang="en-US" altLang="ko-KR" sz="800" b="0" dirty="0" smtClean="0"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180000" lvl="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de-DE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시험대상자 </a:t>
            </a: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수 </a:t>
            </a:r>
            <a:r>
              <a:rPr lang="de-DE" altLang="ko-KR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600" b="0" dirty="0" smtClean="0">
                <a:solidFill>
                  <a:srgbClr val="000000"/>
                </a:solidFill>
              </a:rPr>
              <a:t>총 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100</a:t>
            </a:r>
            <a:r>
              <a:rPr lang="ko-KR" altLang="en-US" sz="1600" b="0" dirty="0" smtClean="0">
                <a:solidFill>
                  <a:srgbClr val="000000"/>
                </a:solidFill>
              </a:rPr>
              <a:t>명 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( </a:t>
            </a:r>
            <a:r>
              <a:rPr lang="ko-KR" altLang="en-US" sz="1600" b="0" dirty="0" err="1" smtClean="0">
                <a:solidFill>
                  <a:srgbClr val="000000"/>
                </a:solidFill>
              </a:rPr>
              <a:t>시험군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: 50</a:t>
            </a:r>
            <a:r>
              <a:rPr lang="ko-KR" altLang="en-US" sz="1600" b="0" dirty="0" smtClean="0">
                <a:solidFill>
                  <a:srgbClr val="000000"/>
                </a:solidFill>
              </a:rPr>
              <a:t>명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, </a:t>
            </a:r>
            <a:r>
              <a:rPr lang="ko-KR" altLang="en-US" sz="1600" b="0" dirty="0" smtClean="0">
                <a:solidFill>
                  <a:srgbClr val="000000"/>
                </a:solidFill>
              </a:rPr>
              <a:t>대조군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:50</a:t>
            </a:r>
            <a:r>
              <a:rPr lang="ko-KR" altLang="en-US" sz="1600" b="0" dirty="0" smtClean="0">
                <a:solidFill>
                  <a:srgbClr val="000000"/>
                </a:solidFill>
              </a:rPr>
              <a:t>명</a:t>
            </a:r>
            <a:r>
              <a:rPr lang="en-US" altLang="ko-KR" sz="1600" b="0" dirty="0" smtClean="0">
                <a:solidFill>
                  <a:srgbClr val="000000"/>
                </a:solidFill>
              </a:rPr>
              <a:t>)</a:t>
            </a:r>
            <a:r>
              <a:rPr lang="ko-KR" altLang="ko-KR" sz="1600" b="0" dirty="0" smtClean="0">
                <a:solidFill>
                  <a:srgbClr val="000000"/>
                </a:solidFill>
              </a:rPr>
              <a:t> </a:t>
            </a:r>
            <a:endParaRPr lang="en-US" altLang="ko-KR" sz="1600" b="0" dirty="0" smtClean="0">
              <a:solidFill>
                <a:srgbClr val="000000"/>
              </a:solidFill>
            </a:endParaRPr>
          </a:p>
          <a:p>
            <a:pPr marL="180000" lvl="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endParaRPr lang="en-US" altLang="ko-KR" sz="800" b="0" cap="small" dirty="0">
              <a:solidFill>
                <a:srgbClr val="000000"/>
              </a:solidFill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180000" lvl="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1600" cap="small" dirty="0" smtClean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식품 투여 용량 및 기간</a:t>
            </a:r>
            <a:r>
              <a:rPr lang="en-US" altLang="ko-KR" sz="1600" cap="small" dirty="0" smtClean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600" b="0" cap="small" dirty="0" smtClean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:</a:t>
            </a:r>
            <a:endParaRPr lang="en-US" altLang="ko-KR" sz="1300" b="0" dirty="0" smtClean="0"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0" lvl="0" indent="0">
              <a:spcBef>
                <a:spcPts val="300"/>
              </a:spcBef>
              <a:buClr>
                <a:srgbClr val="0070C0"/>
              </a:buClr>
              <a:buSzPct val="80000"/>
            </a:pPr>
            <a:endParaRPr lang="en-US" altLang="ko-KR" sz="1300" b="0" dirty="0"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0" lvl="0" indent="0">
              <a:spcBef>
                <a:spcPts val="300"/>
              </a:spcBef>
              <a:buClr>
                <a:srgbClr val="0070C0"/>
              </a:buClr>
              <a:buSzPct val="80000"/>
            </a:pPr>
            <a:endParaRPr lang="en-US" altLang="ko-KR" sz="1300" b="0" dirty="0"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0" lvl="0" indent="0">
              <a:spcBef>
                <a:spcPts val="300"/>
              </a:spcBef>
              <a:buClr>
                <a:srgbClr val="0070C0"/>
              </a:buClr>
              <a:buSzPct val="80000"/>
            </a:pPr>
            <a:endParaRPr lang="en-US" altLang="ko-KR" sz="1300" b="0" dirty="0" smtClean="0"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marL="180000" lvl="0" indent="-180000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1600" cap="small" dirty="0" smtClean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유효성 평가변수</a:t>
            </a:r>
            <a:r>
              <a:rPr lang="en-US" altLang="ko-KR" sz="1600" cap="small" dirty="0" smtClean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 :</a:t>
            </a:r>
          </a:p>
          <a:p>
            <a:pPr marL="876300" lvl="2" indent="0">
              <a:spcBef>
                <a:spcPts val="300"/>
              </a:spcBef>
              <a:buClr>
                <a:srgbClr val="0070C0"/>
              </a:buClr>
              <a:buSzPct val="80000"/>
            </a:pPr>
            <a:endParaRPr lang="en-US" altLang="ko-KR" sz="1600" b="0" i="1" cap="small" dirty="0">
              <a:latin typeface="Century Schoolbook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29949"/>
              </p:ext>
            </p:extLst>
          </p:nvPr>
        </p:nvGraphicFramePr>
        <p:xfrm>
          <a:off x="2776689" y="3856008"/>
          <a:ext cx="6624736" cy="2299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504056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Century Schoolbook" panose="02040604050505020304" pitchFamily="18" charset="0"/>
                        </a:rPr>
                        <a:t>1</a:t>
                      </a:r>
                      <a:r>
                        <a:rPr lang="ko-KR" altLang="en-US" sz="1200" b="1" dirty="0" smtClean="0">
                          <a:latin typeface="Century Schoolbook" panose="02040604050505020304" pitchFamily="18" charset="0"/>
                        </a:rPr>
                        <a:t>차</a:t>
                      </a:r>
                      <a:endParaRPr lang="ko-KR" altLang="en-US" sz="12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신장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(0, 6, 12, 18, 24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)</a:t>
                      </a:r>
                      <a:endParaRPr lang="ko-KR" altLang="en-US" sz="12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4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Century Schoolbook" panose="02040604050505020304" pitchFamily="18" charset="0"/>
                        </a:rPr>
                        <a:t>2</a:t>
                      </a:r>
                      <a:r>
                        <a:rPr lang="ko-KR" altLang="en-US" sz="1200" b="1" dirty="0" smtClean="0">
                          <a:latin typeface="Century Schoolbook" panose="02040604050505020304" pitchFamily="18" charset="0"/>
                        </a:rPr>
                        <a:t>차 </a:t>
                      </a:r>
                      <a:endParaRPr lang="ko-KR" altLang="en-US" sz="12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성장속도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(0, 6, 12, 18, 24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신장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Standard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Deviation Score (SDS) (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0, 6, 12, 18, 24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Century Schoolbook" panose="02040604050505020304" pitchFamily="18" charset="0"/>
                        </a:rPr>
                        <a:t>골연령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X-ray (0,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성장호르몬 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( GH.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IGF-1 ( Insulin- like growth factor-1.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IGFBP-3 ( Insulin- like growth factor – binding protein-3.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LH(Luteinizing hormone.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Osteocalcin (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BALP ( Bone Alkaline Phosphatase.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DPD  ( Urine </a:t>
                      </a:r>
                      <a:r>
                        <a:rPr lang="en-US" altLang="ko-KR" sz="1200" baseline="0" dirty="0" err="1" smtClean="0">
                          <a:latin typeface="Century Schoolbook" panose="02040604050505020304" pitchFamily="18" charset="0"/>
                        </a:rPr>
                        <a:t>Deoxypyridinoline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.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0,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 24 </a:t>
                      </a:r>
                      <a:r>
                        <a:rPr lang="ko-KR" altLang="en-US" sz="1200" baseline="0" dirty="0" smtClean="0">
                          <a:latin typeface="Century Schoolbook" panose="02040604050505020304" pitchFamily="18" charset="0"/>
                        </a:rPr>
                        <a:t>주</a:t>
                      </a:r>
                      <a:r>
                        <a:rPr lang="en-US" altLang="ko-KR" sz="1200" baseline="0" dirty="0" smtClean="0">
                          <a:latin typeface="Century Schoolbook" panose="020406040505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63E09660-5006-43B9-A666-CDE838E945DA}" type="slidenum">
              <a:rPr lang="en-US" altLang="ko-KR" smtClean="0"/>
              <a:pPr>
                <a:defRPr/>
              </a:pPr>
              <a:t>25</a:t>
            </a:fld>
            <a:r>
              <a:rPr lang="en-US" altLang="ko-KR" smtClean="0"/>
              <a:t>- </a:t>
            </a:r>
            <a:endParaRPr lang="en-US" altLang="ko-KR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89211"/>
              </p:ext>
            </p:extLst>
          </p:nvPr>
        </p:nvGraphicFramePr>
        <p:xfrm>
          <a:off x="3339325" y="2803586"/>
          <a:ext cx="5494128" cy="56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777"/>
                <a:gridCol w="2216988"/>
                <a:gridCol w="834831"/>
                <a:gridCol w="1373532"/>
              </a:tblGrid>
              <a:tr h="2939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Century Schoolbook" panose="02040604050505020304" pitchFamily="18" charset="0"/>
                        </a:rPr>
                        <a:t>시험식품</a:t>
                      </a:r>
                      <a:endParaRPr lang="ko-KR" altLang="en-US" sz="12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유산균 </a:t>
                      </a:r>
                      <a:r>
                        <a:rPr lang="ko-KR" altLang="en-US" sz="1200" dirty="0" err="1" smtClean="0">
                          <a:latin typeface="Century Schoolbook" panose="02040604050505020304" pitchFamily="18" charset="0"/>
                        </a:rPr>
                        <a:t>발효굴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 추출물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(FGO)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 </a:t>
                      </a:r>
                      <a:endParaRPr lang="ko-KR" altLang="en-US" sz="12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Century Schoolbook" panose="02040604050505020304" pitchFamily="18" charset="0"/>
                        </a:rPr>
                        <a:t>대조식품</a:t>
                      </a:r>
                      <a:endParaRPr lang="ko-KR" altLang="en-US" sz="12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위약</a:t>
                      </a:r>
                      <a:endParaRPr lang="ko-KR" altLang="en-US" sz="12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9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Century Schoolbook" panose="02040604050505020304" pitchFamily="18" charset="0"/>
                        </a:rPr>
                        <a:t>복용량</a:t>
                      </a:r>
                      <a:endParaRPr lang="ko-KR" altLang="en-US" sz="12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500mg/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일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(1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일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1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회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). 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총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24</a:t>
                      </a:r>
                      <a:r>
                        <a:rPr lang="ko-KR" altLang="en-US" sz="1200" dirty="0" smtClean="0">
                          <a:latin typeface="Century Schoolbook" panose="02040604050505020304" pitchFamily="18" charset="0"/>
                        </a:rPr>
                        <a:t>주 </a:t>
                      </a:r>
                      <a:r>
                        <a:rPr lang="en-US" altLang="ko-KR" sz="1200" dirty="0" smtClean="0">
                          <a:latin typeface="Century Schoolbook" panose="02040604050505020304" pitchFamily="18" charset="0"/>
                        </a:rPr>
                        <a:t> </a:t>
                      </a:r>
                      <a:endParaRPr lang="ko-KR" altLang="en-US" sz="12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endParaRPr lang="ko-KR" altLang="en-US" sz="3000" dirty="0"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1340" y="3661977"/>
            <a:ext cx="90745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키성장</a:t>
            </a:r>
            <a:r>
              <a:rPr lang="en-US" altLang="ko-KR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신장</a:t>
            </a:r>
            <a:r>
              <a:rPr lang="en-US" altLang="ko-KR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이 </a:t>
            </a:r>
            <a:r>
              <a:rPr lang="ko-KR" altLang="en-US" sz="1800" b="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대조군에</a:t>
            </a:r>
            <a:r>
              <a:rPr lang="ko-KR" altLang="en-US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비하여 </a:t>
            </a:r>
            <a:r>
              <a:rPr lang="en-US" altLang="ko-KR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1.16cm(39.5%)</a:t>
            </a:r>
            <a:r>
              <a:rPr lang="ko-KR" altLang="en-US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추가 성장함을 확인 함</a:t>
            </a:r>
            <a:r>
              <a:rPr lang="en-US" altLang="ko-KR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(p</a:t>
            </a:r>
            <a:r>
              <a:rPr lang="ko-KR" altLang="en-US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＜</a:t>
            </a:r>
            <a:r>
              <a:rPr lang="en-US" altLang="ko-KR" sz="18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0.01)</a:t>
            </a:r>
          </a:p>
          <a:p>
            <a:pPr marL="342900" indent="-3429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성장속도에서 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대조군 대비 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(44%)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빠른 성장속도 확인함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 (p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＜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0.05)</a:t>
            </a:r>
          </a:p>
          <a:p>
            <a:pPr marL="342900" indent="-3429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신장 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SDS (p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＜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0.01)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는 대조군 대비 유의하게 증가함을 </a:t>
            </a:r>
            <a:r>
              <a:rPr lang="ko-KR" altLang="en-US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확인</a:t>
            </a:r>
            <a:endParaRPr lang="en-US" altLang="ko-KR" b="0" dirty="0" smtClean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키 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성장 발현인자인 성장결합단백질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(IGF-BP3)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 대조군 대비 유의한 차이를 확인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 (p</a:t>
            </a:r>
            <a:r>
              <a:rPr lang="ko-KR" altLang="en-US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＜</a:t>
            </a:r>
            <a:r>
              <a:rPr lang="en-US" altLang="ko-KR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0.01)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01340" y="5248588"/>
            <a:ext cx="82743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80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결론</a:t>
            </a:r>
            <a:r>
              <a:rPr lang="en-US" altLang="ko-KR" sz="180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/>
            </a:r>
            <a:br>
              <a:rPr lang="ko-KR" altLang="en-US" sz="80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</a:b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FGO </a:t>
            </a:r>
            <a:r>
              <a:rPr lang="ko-KR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보충제는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어린이의 키를 높이는 데 도움이 될 수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있음 </a:t>
            </a: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928" y="691172"/>
            <a:ext cx="9385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80000"/>
            </a:pP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임상시험에서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섭취가 </a:t>
            </a:r>
            <a:r>
              <a:rPr lang="ko-KR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대조군 대비 유의적인 </a:t>
            </a:r>
            <a:r>
              <a:rPr lang="ko-KR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키 성장 효능 확인</a:t>
            </a:r>
            <a:endParaRPr lang="en-US" altLang="ko-K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" y="1429836"/>
            <a:ext cx="9721970" cy="2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대표님 표지시안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656" y="-51060"/>
            <a:ext cx="9930656" cy="6953707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74" y="45079"/>
            <a:ext cx="776101" cy="3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2653" y="4077072"/>
            <a:ext cx="686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경청해 주셔서 감사합니다</a:t>
            </a:r>
            <a:endParaRPr lang="en-US" altLang="ko-KR" sz="4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 descr="그림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740" y="1268760"/>
            <a:ext cx="44051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0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94775" y="203200"/>
            <a:ext cx="9282647" cy="633413"/>
          </a:xfrm>
        </p:spPr>
        <p:txBody>
          <a:bodyPr/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1-4 (B). </a:t>
            </a:r>
            <a:r>
              <a:rPr kumimoji="0" lang="en-US" altLang="ko-KR" sz="2800" kern="1200" dirty="0">
                <a:latin typeface="Calibri" panose="020F0502020204030204" pitchFamily="34" charset="0"/>
                <a:ea typeface="HY울릉도M" panose="02030600000101010101" pitchFamily="18" charset="-127"/>
                <a:cs typeface="+mn-cs"/>
              </a:rPr>
              <a:t>GABA </a:t>
            </a:r>
            <a:r>
              <a:rPr kumimoji="0" lang="en-US" altLang="ko-KR" sz="2400" kern="1200" dirty="0">
                <a:latin typeface="Calibri" panose="020F0502020204030204" pitchFamily="34" charset="0"/>
                <a:ea typeface="HY울릉도M" panose="02030600000101010101" pitchFamily="18" charset="-127"/>
                <a:cs typeface="+mn-cs"/>
              </a:rPr>
              <a:t>(γ-aminobutyric acid ) </a:t>
            </a:r>
            <a:r>
              <a:rPr kumimoji="0" lang="ko-KR" altLang="en-US" sz="2800" kern="1200" dirty="0">
                <a:latin typeface="Calibri" panose="020F0502020204030204" pitchFamily="34" charset="0"/>
                <a:ea typeface="HY울릉도M" panose="02030600000101010101" pitchFamily="18" charset="-127"/>
                <a:cs typeface="+mn-cs"/>
              </a:rPr>
              <a:t>란</a:t>
            </a:r>
            <a:r>
              <a:rPr kumimoji="0" lang="en-US" altLang="ko-KR" sz="2800" kern="1200" dirty="0">
                <a:latin typeface="Calibri" panose="020F0502020204030204" pitchFamily="34" charset="0"/>
                <a:ea typeface="HY울릉도M" panose="02030600000101010101" pitchFamily="18" charset="-127"/>
                <a:cs typeface="+mn-cs"/>
              </a:rPr>
              <a:t>?</a:t>
            </a:r>
            <a:endParaRPr kumimoji="0" lang="ko-KR" altLang="en-US" sz="2800" kern="1200" dirty="0">
              <a:latin typeface="Calibri" panose="020F0502020204030204" pitchFamily="34" charset="0"/>
              <a:ea typeface="HY울릉도M" panose="02030600000101010101" pitchFamily="18" charset="-127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0619"/>
            <a:ext cx="9590088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34696" y="898643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미국</a:t>
            </a:r>
            <a:r>
              <a:rPr lang="en-US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유럽 등 선진국의 신경의학</a:t>
            </a:r>
            <a:r>
              <a:rPr lang="en-US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약리학 분야에서 활발하게 진행되는 </a:t>
            </a:r>
            <a:r>
              <a:rPr lang="ko-KR" altLang="en-US" dirty="0" err="1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가바에</a:t>
            </a:r>
            <a:r>
              <a:rPr lang="ko-KR" altLang="en-US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대한 임상연구</a:t>
            </a:r>
            <a:r>
              <a:rPr lang="en-US" altLang="ko-KR" dirty="0">
                <a:solidFill>
                  <a:srgbClr val="06649E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!!</a:t>
            </a:r>
            <a:endParaRPr lang="ko-KR" altLang="en-US" dirty="0">
              <a:solidFill>
                <a:srgbClr val="06649E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6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Calibri" pitchFamily="34" charset="0"/>
              </a:rPr>
              <a:t>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1-2. FGO –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유산균 발효 </a:t>
            </a:r>
            <a:r>
              <a:rPr lang="ko-KR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굴추출물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991" y="2701406"/>
            <a:ext cx="929053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r>
              <a:rPr lang="ko-KR" altLang="en-US" sz="2500" b="0" cap="small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주요 특징</a:t>
            </a:r>
            <a:endParaRPr lang="en-US" altLang="ko-KR" sz="2500" b="0" cap="small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266700" indent="-266700">
              <a:buClr>
                <a:srgbClr val="0070C0"/>
              </a:buClr>
              <a:buSzPct val="80000"/>
              <a:buFont typeface="Wingdings" pitchFamily="2" charset="2"/>
              <a:buChar char=""/>
            </a:pPr>
            <a:endParaRPr lang="en-US" altLang="ko-KR" sz="800" b="0" cap="small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천연 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GABA 10%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와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1% Lactate, Taurine, Arginine, Zn  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함유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: FGO 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효능 물질</a:t>
            </a:r>
            <a:endParaRPr lang="en-US" altLang="ko-KR" sz="1600" b="0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성상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: </a:t>
            </a:r>
            <a:r>
              <a:rPr lang="ko-KR" altLang="en-US" sz="1600" b="0" dirty="0" err="1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미황색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 분말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 </a:t>
            </a: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100% 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수용성으로 다양한 건강식품에 적용가능</a:t>
            </a:r>
            <a:endParaRPr lang="en-US" altLang="ko-KR" sz="1600" b="0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안전하고 위생적인 생산공정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(including Autoclaving after fermentation)  </a:t>
            </a: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특화된 생산공정을 통한 해양생물 특유의 이취 저감</a:t>
            </a:r>
            <a:endParaRPr lang="en-US" altLang="ko-KR" sz="1600" b="0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향미 및 질감 개선을 통해 일반식품첨가물에 적용가능</a:t>
            </a:r>
            <a:endParaRPr lang="en-US" altLang="ko-KR" sz="1600" b="0" dirty="0" smtClean="0"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단백질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, 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필수아미노산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, </a:t>
            </a: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필수 지방산 및 비타민 풍부</a:t>
            </a:r>
            <a:r>
              <a:rPr lang="en-US" altLang="ko-KR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 </a:t>
            </a:r>
          </a:p>
          <a:p>
            <a:pPr marL="450850" indent="-184150"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ko-KR" altLang="en-US" sz="1600" b="0" dirty="0" smtClean="0">
                <a:latin typeface="HY강M" pitchFamily="18" charset="-127"/>
                <a:ea typeface="HY강M" pitchFamily="18" charset="-127"/>
                <a:cs typeface="Times New Roman" pitchFamily="18" charset="0"/>
              </a:rPr>
              <a:t>특화된 발효공정으로 생리활성 증가</a:t>
            </a:r>
            <a:endParaRPr lang="en-US" altLang="ko-KR" sz="1600" b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M" pitchFamily="18" charset="-127"/>
              <a:ea typeface="HY강M" pitchFamily="18" charset="-127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02" y="1143113"/>
            <a:ext cx="9049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cap="small" dirty="0" smtClean="0">
                <a:solidFill>
                  <a:srgbClr val="996600"/>
                </a:solidFill>
                <a:latin typeface="Adobe Garamond Pro Bold" pitchFamily="18" charset="0"/>
              </a:rPr>
              <a:t>By our innovating patented, proprietary manufacturing method, it contains high-level of </a:t>
            </a:r>
            <a:r>
              <a:rPr lang="en-US" altLang="ko-KR" sz="2800" b="0" cap="small" dirty="0" err="1" smtClean="0">
                <a:solidFill>
                  <a:srgbClr val="996600"/>
                </a:solidFill>
                <a:latin typeface="Adobe Garamond Pro Bold" pitchFamily="18" charset="0"/>
              </a:rPr>
              <a:t>gaba</a:t>
            </a:r>
            <a:r>
              <a:rPr lang="en-US" altLang="ko-KR" sz="2800" b="0" cap="small" dirty="0" smtClean="0">
                <a:solidFill>
                  <a:srgbClr val="996600"/>
                </a:solidFill>
                <a:latin typeface="Adobe Garamond Pro Bold" pitchFamily="18" charset="0"/>
              </a:rPr>
              <a:t> and lactate, bio-converted from oyster. </a:t>
            </a:r>
            <a:endParaRPr lang="ko-KR" altLang="en-US" sz="2800" b="0" cap="small" dirty="0">
              <a:solidFill>
                <a:srgbClr val="996600"/>
              </a:solidFill>
              <a:latin typeface="Adobe Garamond Pro Bold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344493" y="908725"/>
            <a:ext cx="9217025" cy="562269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ko-KR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xmlns="" id="{B6DE98F2-CDCC-43A7-93EE-324CAA066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72" y="203200"/>
            <a:ext cx="3911859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ko-KR" altLang="en-US" sz="3600" b="1" kern="1200" spc="-150" dirty="0" smtClean="0">
                <a:solidFill>
                  <a:schemeClr val="tx1"/>
                </a:soli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4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1-3.  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유산균 발효 생산공정</a:t>
            </a:r>
            <a:endParaRPr kumimoji="0" lang="ko-KR" altLang="en-US" sz="2400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65384"/>
              </p:ext>
            </p:extLst>
          </p:nvPr>
        </p:nvGraphicFramePr>
        <p:xfrm>
          <a:off x="1412035" y="992488"/>
          <a:ext cx="7483728" cy="5274793"/>
        </p:xfrm>
        <a:graphic>
          <a:graphicData uri="http://schemas.openxmlformats.org/drawingml/2006/table">
            <a:tbl>
              <a:tblPr/>
              <a:tblGrid>
                <a:gridCol w="1800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4307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 조 공 정</a:t>
                      </a:r>
                    </a:p>
                  </a:txBody>
                  <a:tcPr marL="55046" marR="55046" marT="25406" marB="25406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제조공정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식품</a:t>
                      </a:r>
                      <a:r>
                        <a:rPr lang="en-US" altLang="ko-KR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식품첨가물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조건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기능</a:t>
                      </a:r>
                      <a:r>
                        <a:rPr lang="en-US" altLang="ko-KR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지표성분 함량 변화</a:t>
                      </a:r>
                      <a:r>
                        <a:rPr lang="en-US" altLang="ko-KR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(%)</a:t>
                      </a:r>
                      <a:endParaRPr lang="ko-KR" altLang="en-US" sz="750" b="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수율</a:t>
                      </a:r>
                      <a:endParaRPr lang="en-US" altLang="ko-KR" sz="750" b="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444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en-US" sz="75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kg)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b="1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2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원료투입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750" kern="0" spc="0" dirty="0" err="1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굴효소분해물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포도당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외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함수포도당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 배지성분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:</a:t>
                      </a:r>
                      <a:r>
                        <a:rPr lang="ko-KR" altLang="en-US" sz="75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굴추출액</a:t>
                      </a:r>
                      <a:r>
                        <a:rPr lang="en-US" altLang="ko-KR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</a:t>
                      </a: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급수 </a:t>
                      </a:r>
                      <a:r>
                        <a:rPr lang="en-US" altLang="ko-KR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= 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:4:60:36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0</a:t>
                      </a: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 %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4000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멸균 및 냉각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121℃±5, 15 min </a:t>
                      </a: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이상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0 %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72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발효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유산균 배양액 </a:t>
                      </a:r>
                      <a:r>
                        <a:rPr lang="en-US" altLang="ko-KR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(10%)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i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Lactobacillus brevis</a:t>
                      </a: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BJ20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sz="750" kern="0" spc="0" dirty="0">
                          <a:solidFill>
                            <a:srgbClr val="FC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(Accession No. KCTC 11377BP)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37±1℃, 48 hr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12%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3950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가압 멸균 </a:t>
                      </a:r>
                      <a:r>
                        <a:rPr lang="en-US" altLang="ko-KR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접종균 사멸</a:t>
                      </a:r>
                      <a:r>
                        <a:rPr lang="en-US" altLang="ko-KR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121℃±5, 15 min </a:t>
                      </a: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이상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냉각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분리 </a:t>
                      </a: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Filter press, 5 hr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11%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3000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농축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 Brix </a:t>
                      </a: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이상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10%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1500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살균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90℃, 1 </a:t>
                      </a:r>
                      <a:r>
                        <a:rPr lang="en-US" sz="75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hr</a:t>
                      </a: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이상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건조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180℃±5, SD </a:t>
                      </a: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10%</a:t>
                      </a:r>
                      <a:endParaRPr lang="en-US" altLang="ko-KR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450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포장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5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원료 </a:t>
                      </a: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5046" marR="55046" marT="25406" marB="25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9" name="_x241252080" descr="EMB0000223402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3674" r="26207" b="1041"/>
          <a:stretch>
            <a:fillRect/>
          </a:stretch>
        </p:blipFill>
        <p:spPr bwMode="auto">
          <a:xfrm>
            <a:off x="3717039" y="5198893"/>
            <a:ext cx="1182657" cy="10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2529" y="465507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공정별</a:t>
            </a:r>
            <a:r>
              <a:rPr lang="ko-KR" altLang="en-US" dirty="0" smtClean="0">
                <a:solidFill>
                  <a:schemeClr val="bg1"/>
                </a:solidFill>
              </a:rPr>
              <a:t> 지표성분 변화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Vivo(I)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  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92189" y="819465"/>
            <a:ext cx="2720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체중</a:t>
            </a:r>
            <a:r>
              <a:rPr lang="en-US" altLang="ko-KR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&amp; </a:t>
            </a: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신체 길이 와 장기 중량  변화 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78486" y="1070431"/>
            <a:ext cx="9477633" cy="1333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33864" y="2691913"/>
            <a:ext cx="3604384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133864" y="4780148"/>
            <a:ext cx="3058325" cy="20771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79644" y="238604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err="1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소주골</a:t>
            </a:r>
            <a:r>
              <a:rPr lang="ko-KR" altLang="en-US" sz="1200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 구조 변화 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3426213" y="4780148"/>
            <a:ext cx="6240693" cy="20771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84173" y="4490563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/>
              </a:rPr>
              <a:t>성장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/>
                <a:ea typeface="맑은 고딕"/>
              </a:rPr>
              <a:t>매개변수 변화</a:t>
            </a:r>
            <a:endParaRPr lang="ko-KR" altLang="en-US" sz="12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79644" y="4458412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혈액 지표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79644" y="1084075"/>
            <a:ext cx="172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체중 </a:t>
            </a:r>
            <a:r>
              <a:rPr lang="en-US" altLang="ko-KR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&amp;</a:t>
            </a: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신체 길이 변화 </a:t>
            </a:r>
            <a:r>
              <a:rPr lang="en-US" altLang="ko-KR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53347" y="1093844"/>
            <a:ext cx="264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장기 중량 변화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3876" y="2750474"/>
            <a:ext cx="3213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경골 </a:t>
            </a:r>
            <a:r>
              <a:rPr lang="ko-KR" altLang="en-US" sz="8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소주골</a:t>
            </a:r>
            <a:r>
              <a: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구조 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0" y="1296333"/>
            <a:ext cx="3131093" cy="10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29" y="1286559"/>
            <a:ext cx="6204228" cy="9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7" y="2912755"/>
            <a:ext cx="2848863" cy="83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7" y="3705041"/>
            <a:ext cx="3025420" cy="68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32" y="2864334"/>
            <a:ext cx="1402540" cy="15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직사각형 100"/>
          <p:cNvSpPr/>
          <p:nvPr/>
        </p:nvSpPr>
        <p:spPr>
          <a:xfrm>
            <a:off x="3844413" y="2696933"/>
            <a:ext cx="5822494" cy="17231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5290244" y="2386045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근위 견골 </a:t>
            </a:r>
            <a:r>
              <a:rPr lang="ko-KR" altLang="en-US" sz="1200" b="0" dirty="0" err="1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성장판</a:t>
            </a: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 변화 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37970" y="2827226"/>
            <a:ext cx="1213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경골 길이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82664" y="275047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길이 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10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57" y="5076299"/>
            <a:ext cx="1764234" cy="16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68" y="2928299"/>
            <a:ext cx="2801780" cy="14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40" y="5183959"/>
            <a:ext cx="3333277" cy="160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5091523" y="4939512"/>
            <a:ext cx="2575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Serum </a:t>
            </a:r>
            <a:r>
              <a:rPr lang="en-US" altLang="ko-KR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GH, IGFBP-3 and IGF-1 levels </a:t>
            </a:r>
            <a:r>
              <a: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변화 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" y="4816329"/>
            <a:ext cx="2655135" cy="200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42529" y="186052"/>
            <a:ext cx="9210345" cy="6334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- In </a:t>
            </a:r>
            <a:r>
              <a:rPr lang="en-US" altLang="ko-KR" sz="3200" dirty="0" smtClean="0">
                <a:latin typeface="HY울릉도M" pitchFamily="18" charset="-127"/>
                <a:ea typeface="HY울릉도M" pitchFamily="18" charset="-127"/>
              </a:rPr>
              <a:t>Vivo (II)</a:t>
            </a:r>
            <a:r>
              <a:rPr lang="ko-KR" altLang="en-US" sz="3200" dirty="0" smtClean="0">
                <a:latin typeface="HY울릉도M" pitchFamily="18" charset="-127"/>
                <a:ea typeface="HY울릉도M" pitchFamily="18" charset="-127"/>
              </a:rPr>
              <a:t>       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latin typeface="HY울릉도M" pitchFamily="18" charset="-127"/>
                <a:ea typeface="HY울릉도M" pitchFamily="18" charset="-127"/>
              </a:rPr>
              <a:t>쥐 동물모델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38481" y="1174116"/>
            <a:ext cx="9477633" cy="16214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3853" y="3082252"/>
            <a:ext cx="4559632" cy="13071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076" y="888057"/>
            <a:ext cx="2820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성장 호르몬 </a:t>
            </a:r>
            <a:r>
              <a:rPr lang="en-US" altLang="ko-KR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( IGF-1, IGFBP-3)</a:t>
            </a:r>
            <a:r>
              <a:rPr lang="ko-KR" altLang="en-US" sz="1200" b="0" dirty="0" smtClean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변화 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5715" y="2805253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뼈 형성 단백질  변화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453367" y="866076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동</a:t>
            </a:r>
            <a:r>
              <a:rPr lang="ko-KR" altLang="en-US" b="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의</a:t>
            </a:r>
            <a:r>
              <a:rPr lang="ko-KR" altLang="en-US" b="0" dirty="0" smtClean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대학 최영현 </a:t>
            </a:r>
            <a:r>
              <a:rPr lang="ko-KR" altLang="en-US" b="0" dirty="0" err="1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교수팀</a:t>
            </a:r>
            <a:endParaRPr lang="ko-KR" altLang="en-US" b="0" dirty="0">
              <a:solidFill>
                <a:srgbClr val="0066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3019" y="1262761"/>
            <a:ext cx="172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간성 성장 호르몬  수치  변화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6033" y="1249845"/>
            <a:ext cx="264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혈청 성장 호르몬 수치 변화 </a:t>
            </a:r>
            <a:endParaRPr lang="ko-KR" altLang="en-US" sz="800" dirty="0">
              <a:solidFill>
                <a:srgbClr val="1F497D">
                  <a:lumMod val="60000"/>
                  <a:lumOff val="40000"/>
                </a:srgb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6" y="1453391"/>
            <a:ext cx="477222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89" y="1421145"/>
            <a:ext cx="3970559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그룹 38"/>
          <p:cNvGrpSpPr/>
          <p:nvPr/>
        </p:nvGrpSpPr>
        <p:grpSpPr>
          <a:xfrm>
            <a:off x="253853" y="3119855"/>
            <a:ext cx="4391066" cy="1231956"/>
            <a:chOff x="297281" y="2564707"/>
            <a:chExt cx="4053292" cy="1131180"/>
          </a:xfrm>
        </p:grpSpPr>
        <p:sp>
          <p:nvSpPr>
            <p:cNvPr id="40" name="TextBox 39"/>
            <p:cNvSpPr txBox="1"/>
            <p:nvPr/>
          </p:nvSpPr>
          <p:spPr>
            <a:xfrm>
              <a:off x="1181168" y="2564707"/>
              <a:ext cx="2313896" cy="1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근위 경골 </a:t>
              </a:r>
              <a:r>
                <a:rPr lang="ko-KR" altLang="en-US" sz="800" dirty="0" err="1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성장판</a:t>
              </a: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변화</a:t>
              </a:r>
              <a:endPara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81" y="2913615"/>
              <a:ext cx="2074008" cy="68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813" y="2902477"/>
              <a:ext cx="1953760" cy="79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332436" y="2767317"/>
              <a:ext cx="2313896" cy="1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경골 </a:t>
              </a:r>
              <a:r>
                <a:rPr lang="ko-KR" altLang="en-US" sz="800" dirty="0" err="1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성장판</a:t>
              </a: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en-US" altLang="ko-KR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H&amp;E </a:t>
              </a: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염색</a:t>
              </a:r>
              <a:endPara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85852" y="2761090"/>
              <a:ext cx="1458803" cy="1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경골 </a:t>
              </a:r>
              <a:r>
                <a:rPr lang="ko-KR" altLang="en-US" sz="800" dirty="0" err="1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성장판</a:t>
              </a:r>
              <a:r>
                <a:rPr lang="ko-KR" altLang="en-US" sz="8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길이 변화</a:t>
              </a:r>
              <a:endParaRPr lang="ko-KR" altLang="en-US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253854" y="4694155"/>
            <a:ext cx="4597867" cy="19909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133612" y="3086615"/>
            <a:ext cx="4582505" cy="35984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69901" y="4390806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ko-KR" sz="1200" b="0" dirty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근위 경골 </a:t>
            </a:r>
            <a:r>
              <a:rPr lang="ko-KR" altLang="ko-KR" sz="1200" b="0" dirty="0" err="1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</a:t>
            </a:r>
            <a:r>
              <a:rPr lang="en-US" altLang="ko-KR" sz="12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200" b="0" dirty="0" smtClean="0">
                <a:solidFill>
                  <a:prstClr val="black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발현 변화 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" y="4862257"/>
            <a:ext cx="4328544" cy="18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33" y="3333735"/>
            <a:ext cx="4333261" cy="315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6045028" y="2809623"/>
            <a:ext cx="2991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dirty="0" err="1" smtClean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성장판에</a:t>
            </a:r>
            <a:r>
              <a:rPr lang="en-US" altLang="ko-KR" sz="1200" b="0" dirty="0" smtClean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IGF-1</a:t>
            </a:r>
            <a:r>
              <a:rPr lang="ko-KR" altLang="en-US" sz="1200" b="0" dirty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과 </a:t>
            </a:r>
            <a:r>
              <a:rPr lang="en-US" altLang="ko-KR" sz="1200" b="0" dirty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IGFBP </a:t>
            </a:r>
            <a:r>
              <a:rPr lang="ko-KR" altLang="en-US" sz="1200" b="0" dirty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발현 </a:t>
            </a:r>
            <a:r>
              <a:rPr lang="ko-KR" altLang="en-US" sz="1200" b="0" dirty="0" smtClean="0">
                <a:solidFill>
                  <a:srgbClr val="00006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촉진 변화</a:t>
            </a:r>
            <a:endParaRPr lang="ko-KR" altLang="en-US" sz="1200" b="0" dirty="0">
              <a:solidFill>
                <a:prstClr val="black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7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336331" y="203200"/>
            <a:ext cx="9210345" cy="633413"/>
          </a:xfrm>
        </p:spPr>
        <p:txBody>
          <a:bodyPr/>
          <a:lstStyle/>
          <a:p>
            <a:pPr algn="ctr"/>
            <a:r>
              <a:rPr lang="en-US" altLang="ko-KR" sz="3200" dirty="0"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3200" dirty="0">
                <a:latin typeface="HY울릉도M" pitchFamily="18" charset="-127"/>
                <a:ea typeface="HY울릉도M" pitchFamily="18" charset="-127"/>
              </a:rPr>
              <a:t>성장 촉진 효능 검증</a:t>
            </a:r>
            <a:endParaRPr lang="ko-KR" altLang="en-US" sz="3000" dirty="0">
              <a:latin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507474"/>
            <a:ext cx="7892532" cy="521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01928" y="768810"/>
            <a:ext cx="9385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80000"/>
            </a:pP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임상시험에서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FGO </a:t>
            </a:r>
            <a:r>
              <a:rPr lang="ko-KR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섭취가 </a:t>
            </a:r>
            <a:r>
              <a:rPr lang="ko-KR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대조군 대비 유의적인 </a:t>
            </a:r>
            <a:r>
              <a:rPr lang="ko-KR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키 성장 효능 확인</a:t>
            </a:r>
            <a:endParaRPr lang="en-US" altLang="ko-K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3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xmlns="" id="{B6DE98F2-CDCC-43A7-93EE-324CAA066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72" y="203200"/>
            <a:ext cx="3911859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ko-KR" altLang="en-US" sz="3600" b="1" kern="1200" spc="-150" dirty="0" smtClean="0">
                <a:solidFill>
                  <a:schemeClr val="tx1"/>
                </a:soli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4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1-3.  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유산균 발효 생산공정</a:t>
            </a:r>
            <a:endParaRPr kumimoji="0" lang="ko-KR" altLang="en-US" sz="2400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2529" y="465507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공정별</a:t>
            </a:r>
            <a:r>
              <a:rPr lang="ko-KR" altLang="en-US" dirty="0" smtClean="0">
                <a:solidFill>
                  <a:schemeClr val="bg1"/>
                </a:solidFill>
              </a:rPr>
              <a:t> 지표성분 변화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13077" y="2755395"/>
            <a:ext cx="9344375" cy="3088257"/>
            <a:chOff x="304010" y="2805915"/>
            <a:chExt cx="9288463" cy="3531163"/>
          </a:xfrm>
        </p:grpSpPr>
        <p:grpSp>
          <p:nvGrpSpPr>
            <p:cNvPr id="55" name="그룹 54"/>
            <p:cNvGrpSpPr/>
            <p:nvPr/>
          </p:nvGrpSpPr>
          <p:grpSpPr>
            <a:xfrm>
              <a:off x="304010" y="2805915"/>
              <a:ext cx="9288463" cy="3531163"/>
              <a:chOff x="304010" y="2805915"/>
              <a:chExt cx="9288463" cy="3531163"/>
            </a:xfrm>
          </p:grpSpPr>
          <p:grpSp>
            <p:nvGrpSpPr>
              <p:cNvPr id="57" name="그룹 56"/>
              <p:cNvGrpSpPr/>
              <p:nvPr/>
            </p:nvGrpSpPr>
            <p:grpSpPr>
              <a:xfrm>
                <a:off x="304010" y="2805916"/>
                <a:ext cx="9288463" cy="3531162"/>
                <a:chOff x="272480" y="1961278"/>
                <a:chExt cx="9288463" cy="3531162"/>
              </a:xfrm>
            </p:grpSpPr>
            <p:sp>
              <p:nvSpPr>
                <p:cNvPr id="59" name="AutoShape 14"/>
                <p:cNvSpPr>
                  <a:spLocks noChangeArrowheads="1"/>
                </p:cNvSpPr>
                <p:nvPr/>
              </p:nvSpPr>
              <p:spPr bwMode="auto">
                <a:xfrm>
                  <a:off x="4331054" y="3805875"/>
                  <a:ext cx="1120323" cy="1685231"/>
                </a:xfrm>
                <a:prstGeom prst="roundRect">
                  <a:avLst>
                    <a:gd name="adj" fmla="val 8269"/>
                  </a:avLst>
                </a:prstGeom>
                <a:gradFill rotWithShape="1">
                  <a:gsLst>
                    <a:gs pos="0">
                      <a:srgbClr val="F6F6F6"/>
                    </a:gs>
                    <a:gs pos="50000">
                      <a:srgbClr val="DDDDDD"/>
                    </a:gs>
                    <a:gs pos="100000">
                      <a:srgbClr val="F6F6F6"/>
                    </a:gs>
                  </a:gsLst>
                  <a:lin ang="5400000" scaled="1"/>
                </a:gra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rIns="0" bIns="0" anchor="t"/>
                <a:lstStyle/>
                <a:p>
                  <a:pPr marL="88900" eaLnBrk="1" latinLnBrk="1" hangingPunct="1">
                    <a:spcBef>
                      <a:spcPct val="0"/>
                    </a:spcBef>
                  </a:pPr>
                  <a:endParaRPr kumimoji="1" lang="en-US" altLang="ko-KR" sz="1300" b="0" dirty="0" smtClean="0">
                    <a:solidFill>
                      <a:srgbClr val="000000"/>
                    </a:solidFill>
                    <a:ea typeface="+mj-ea"/>
                    <a:cs typeface="Calibri" pitchFamily="34" charset="0"/>
                  </a:endParaRPr>
                </a:p>
                <a:p>
                  <a:pPr marL="88900" eaLnBrk="1" latinLnBrk="1" hangingPunct="1">
                    <a:spcBef>
                      <a:spcPct val="0"/>
                    </a:spcBef>
                  </a:pPr>
                  <a:endParaRPr kumimoji="1" lang="en-US" altLang="ko-KR" sz="1300" b="0" dirty="0">
                    <a:solidFill>
                      <a:srgbClr val="000000"/>
                    </a:solidFill>
                    <a:ea typeface="+mj-ea"/>
                    <a:cs typeface="Calibri" pitchFamily="34" charset="0"/>
                  </a:endParaRPr>
                </a:p>
                <a:p>
                  <a:pPr marL="88900" algn="ctr" eaLnBrk="1" latinLnBrk="1" hangingPunct="1">
                    <a:spcBef>
                      <a:spcPct val="0"/>
                    </a:spcBef>
                  </a:pPr>
                  <a:endParaRPr kumimoji="1" lang="en-US" altLang="ko-KR" sz="1300" b="0" dirty="0" smtClean="0">
                    <a:solidFill>
                      <a:srgbClr val="000000"/>
                    </a:solidFill>
                    <a:ea typeface="+mj-ea"/>
                    <a:cs typeface="Calibri" pitchFamily="34" charset="0"/>
                  </a:endParaRPr>
                </a:p>
                <a:p>
                  <a:pPr marL="88900" algn="ctr" eaLnBrk="1" latinLnBrk="1" hangingPunct="1">
                    <a:spcBef>
                      <a:spcPct val="0"/>
                    </a:spcBef>
                  </a:pPr>
                  <a:r>
                    <a:rPr kumimoji="1" lang="ko-KR" altLang="en-US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rPr>
                    <a:t>발효</a:t>
                  </a:r>
                  <a:endParaRPr kumimoji="1" lang="en-US" altLang="ko-KR" sz="1300" b="0" dirty="0">
                    <a:solidFill>
                      <a:srgbClr val="000000"/>
                    </a:solidFill>
                    <a:ea typeface="+mj-ea"/>
                    <a:cs typeface="Calibri" pitchFamily="34" charset="0"/>
                  </a:endParaRPr>
                </a:p>
                <a:p>
                  <a:pPr marL="3175" eaLnBrk="1" latinLnBrk="1" hangingPunct="1">
                    <a:spcBef>
                      <a:spcPct val="0"/>
                    </a:spcBef>
                  </a:pPr>
                  <a:r>
                    <a: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rPr>
                    <a:t>(Fermentation)</a:t>
                  </a:r>
                </a:p>
                <a:p>
                  <a:pPr marL="88900" eaLnBrk="1" latinLnBrk="1" hangingPunct="1">
                    <a:spcBef>
                      <a:spcPct val="0"/>
                    </a:spcBef>
                  </a:pPr>
                  <a:endParaRPr kumimoji="1" lang="en-US" altLang="ko-KR" sz="1300" b="0" dirty="0" smtClean="0">
                    <a:solidFill>
                      <a:srgbClr val="000000"/>
                    </a:solidFill>
                    <a:ea typeface="+mj-ea"/>
                    <a:cs typeface="Calibri" pitchFamily="34" charset="0"/>
                  </a:endParaRPr>
                </a:p>
                <a:p>
                  <a:pPr marL="88900" indent="-88900" algn="just" eaLnBrk="1" latinLnBrk="1" hangingPunct="1">
                    <a:spcBef>
                      <a:spcPct val="0"/>
                    </a:spcBef>
                  </a:pPr>
                  <a:endParaRPr kumimoji="1" lang="en-US" altLang="ko-KR" sz="1350" b="0" dirty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0" name="그룹 59"/>
                <p:cNvGrpSpPr/>
                <p:nvPr/>
              </p:nvGrpSpPr>
              <p:grpSpPr>
                <a:xfrm>
                  <a:off x="272480" y="1961278"/>
                  <a:ext cx="9288463" cy="3531162"/>
                  <a:chOff x="305299" y="1956172"/>
                  <a:chExt cx="9288463" cy="3531162"/>
                </a:xfrm>
              </p:grpSpPr>
              <p:pic>
                <p:nvPicPr>
                  <p:cNvPr id="61" name="Picture 3" descr="ar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5299" y="3139505"/>
                    <a:ext cx="9288463" cy="6270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62" name="그룹 61"/>
                  <p:cNvGrpSpPr>
                    <a:grpSpLocks/>
                  </p:cNvGrpSpPr>
                  <p:nvPr/>
                </p:nvGrpSpPr>
                <p:grpSpPr>
                  <a:xfrm>
                    <a:off x="3039570" y="1956172"/>
                    <a:ext cx="1194722" cy="1266945"/>
                    <a:chOff x="3826252" y="1869631"/>
                    <a:chExt cx="1459916" cy="1491393"/>
                  </a:xfrm>
                </p:grpSpPr>
                <p:pic>
                  <p:nvPicPr>
                    <p:cNvPr id="96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33706" y="1869631"/>
                      <a:ext cx="1221219" cy="958375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algn="tl" rotWithShape="0">
                        <a:srgbClr val="000000">
                          <a:alpha val="70000"/>
                        </a:srgbClr>
                      </a:outerShdw>
                    </a:effectLst>
                  </p:spPr>
                </p:pic>
                <p:pic>
                  <p:nvPicPr>
                    <p:cNvPr id="97" name="Picture 60" descr="효모-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26252" y="2873168"/>
                      <a:ext cx="703291" cy="483824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algn="tl" rotWithShape="0">
                        <a:srgbClr val="000000">
                          <a:alpha val="70000"/>
                        </a:srgbClr>
                      </a:outerShdw>
                    </a:effectLst>
                  </p:spPr>
                </p:pic>
                <p:pic>
                  <p:nvPicPr>
                    <p:cNvPr id="98" name="Picture 50" descr="유산균-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7016" y="2873168"/>
                      <a:ext cx="709152" cy="48785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algn="tl" rotWithShape="0">
                        <a:srgbClr val="000000">
                          <a:alpha val="70000"/>
                        </a:srgbClr>
                      </a:outerShdw>
                    </a:effectLst>
                  </p:spPr>
                </p:pic>
              </p:grpSp>
              <p:pic>
                <p:nvPicPr>
                  <p:cNvPr id="63" name="Picture 4"/>
                  <p:cNvPicPr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383207" y="2014966"/>
                    <a:ext cx="1010337" cy="1260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64" name="Picture 2" descr="디스크 연속원심분리기"/>
                  <p:cNvPicPr>
                    <a:picLocks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601072" y="2014966"/>
                    <a:ext cx="1044413" cy="1260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65" name="Picture 6"/>
                  <p:cNvPicPr>
                    <a:picLocks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6825209" y="1986689"/>
                    <a:ext cx="1034489" cy="1260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sp>
                <p:nvSpPr>
                  <p:cNvPr id="66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999253" y="3236179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67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395203" y="3802103"/>
                    <a:ext cx="1194667" cy="1685230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0" rIns="7200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원료 선별 및 전처리</a:t>
                    </a: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(Raw Material)</a:t>
                    </a: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 </a:t>
                    </a: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indent="-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200" b="0" dirty="0" smtClean="0">
                      <a:solidFill>
                        <a:srgbClr val="000000"/>
                      </a:solidFill>
                      <a:latin typeface="Century Schoolbook" pitchFamily="18" charset="0"/>
                    </a:endParaRPr>
                  </a:p>
                </p:txBody>
              </p:sp>
              <p:pic>
                <p:nvPicPr>
                  <p:cNvPr id="68" name="Picture 2" descr="E:\CIP 기준서\관련사진\100OLYMP\P8290005.JPG"/>
                  <p:cNvPicPr>
                    <a:picLocks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798418" y="1979951"/>
                    <a:ext cx="967878" cy="1260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sp>
                <p:nvSpPr>
                  <p:cNvPr id="69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2288704" y="3242872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7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744445" y="3802103"/>
                    <a:ext cx="1120323" cy="1685231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72000" rIns="7200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추출</a:t>
                    </a: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(Extraction)</a:t>
                    </a:r>
                  </a:p>
                  <a:p>
                    <a:pPr marL="88900" indent="-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200" b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3597911" y="3246689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72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3001059" y="3802103"/>
                    <a:ext cx="1193703" cy="1685231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72000" rIns="7200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유산균 접종</a:t>
                    </a: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3175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(Inoculation)</a:t>
                    </a:r>
                    <a:r>
                      <a:rPr kumimoji="1" lang="en-US" altLang="ko-KR" sz="1350" b="0" dirty="0" smtClean="0">
                        <a:solidFill>
                          <a:srgbClr val="000000"/>
                        </a:solidFill>
                      </a:rPr>
                      <a:t> </a:t>
                    </a:r>
                  </a:p>
                  <a:p>
                    <a:pPr marL="3175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50" b="0" dirty="0" smtClean="0">
                        <a:solidFill>
                          <a:srgbClr val="000000"/>
                        </a:solidFill>
                      </a:rPr>
                      <a:t>L. brevis BJ 20</a:t>
                    </a:r>
                  </a:p>
                </p:txBody>
              </p:sp>
              <p:sp>
                <p:nvSpPr>
                  <p:cNvPr id="73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4888376" y="3239951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74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6158394" y="3226039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75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5601072" y="3791963"/>
                    <a:ext cx="1120323" cy="1685231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0" rIns="0" bIns="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분리</a:t>
                    </a:r>
                    <a:endParaRPr kumimoji="1" lang="en-US" altLang="ko-KR" sz="1300" b="0" dirty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(Separation)</a:t>
                    </a:r>
                  </a:p>
                  <a:p>
                    <a:pPr marL="88900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indent="-88900" algn="just" eaLnBrk="1" latinLnBrk="1" hangingPunct="1">
                      <a:spcBef>
                        <a:spcPct val="0"/>
                      </a:spcBef>
                    </a:pPr>
                    <a:endParaRPr kumimoji="1" lang="en-US" altLang="ko-KR" sz="1350" b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6" name="그룹 75"/>
                  <p:cNvGrpSpPr/>
                  <p:nvPr/>
                </p:nvGrpSpPr>
                <p:grpSpPr>
                  <a:xfrm>
                    <a:off x="822096" y="3965875"/>
                    <a:ext cx="399504" cy="544347"/>
                    <a:chOff x="1044813" y="1196752"/>
                    <a:chExt cx="399504" cy="544347"/>
                  </a:xfrm>
                </p:grpSpPr>
                <p:sp>
                  <p:nvSpPr>
                    <p:cNvPr id="94" name="타원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86147" y="1196752"/>
                      <a:ext cx="258211" cy="544347"/>
                    </a:xfrm>
                    <a:prstGeom prst="ellipse">
                      <a:avLst/>
                    </a:prstGeom>
                    <a:solidFill>
                      <a:srgbClr val="00589A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1044813" y="1206838"/>
                      <a:ext cx="399504" cy="45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그룹 76"/>
                  <p:cNvGrpSpPr/>
                  <p:nvPr/>
                </p:nvGrpSpPr>
                <p:grpSpPr>
                  <a:xfrm>
                    <a:off x="2111917" y="3965875"/>
                    <a:ext cx="399504" cy="544347"/>
                    <a:chOff x="2465264" y="1350854"/>
                    <a:chExt cx="399504" cy="544347"/>
                  </a:xfrm>
                </p:grpSpPr>
                <p:sp>
                  <p:nvSpPr>
                    <p:cNvPr id="92" name="타원 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06598" y="1350854"/>
                      <a:ext cx="258211" cy="544347"/>
                    </a:xfrm>
                    <a:prstGeom prst="ellipse">
                      <a:avLst/>
                    </a:prstGeom>
                    <a:solidFill>
                      <a:srgbClr val="00589A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2465264" y="1360940"/>
                      <a:ext cx="399504" cy="45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78" name="타원 77"/>
                  <p:cNvSpPr>
                    <a:spLocks noChangeAspect="1"/>
                  </p:cNvSpPr>
                  <p:nvPr/>
                </p:nvSpPr>
                <p:spPr bwMode="auto">
                  <a:xfrm>
                    <a:off x="3455719" y="3972245"/>
                    <a:ext cx="258211" cy="544347"/>
                  </a:xfrm>
                  <a:prstGeom prst="ellipse">
                    <a:avLst/>
                  </a:prstGeom>
                  <a:solidFill>
                    <a:srgbClr val="00589A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427447" y="3984884"/>
                    <a:ext cx="399504" cy="45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</a:rPr>
                      <a:t>3</a:t>
                    </a:r>
                    <a:endParaRPr lang="ko-KR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타원 79"/>
                  <p:cNvSpPr>
                    <a:spLocks noChangeAspect="1"/>
                  </p:cNvSpPr>
                  <p:nvPr/>
                </p:nvSpPr>
                <p:spPr bwMode="auto">
                  <a:xfrm>
                    <a:off x="4751915" y="3952812"/>
                    <a:ext cx="258211" cy="544347"/>
                  </a:xfrm>
                  <a:prstGeom prst="ellipse">
                    <a:avLst/>
                  </a:prstGeom>
                  <a:solidFill>
                    <a:srgbClr val="00589A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726556" y="3965450"/>
                    <a:ext cx="399504" cy="45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2000" dirty="0">
                        <a:solidFill>
                          <a:schemeClr val="bg1"/>
                        </a:solidFill>
                      </a:rPr>
                      <a:t>4</a:t>
                    </a:r>
                    <a:endParaRPr lang="ko-KR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82" name="그룹 81"/>
                  <p:cNvGrpSpPr/>
                  <p:nvPr/>
                </p:nvGrpSpPr>
                <p:grpSpPr>
                  <a:xfrm>
                    <a:off x="5987214" y="3955638"/>
                    <a:ext cx="399504" cy="544347"/>
                    <a:chOff x="5991932" y="1402289"/>
                    <a:chExt cx="399504" cy="544347"/>
                  </a:xfrm>
                </p:grpSpPr>
                <p:sp>
                  <p:nvSpPr>
                    <p:cNvPr id="90" name="타원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022755" y="1402289"/>
                      <a:ext cx="258211" cy="544347"/>
                    </a:xfrm>
                    <a:prstGeom prst="ellipse">
                      <a:avLst/>
                    </a:prstGeom>
                    <a:solidFill>
                      <a:srgbClr val="00589A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5991932" y="1412375"/>
                      <a:ext cx="399504" cy="45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83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7454813" y="3212976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84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897491" y="3778900"/>
                    <a:ext cx="1120323" cy="1685231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0" rIns="0" bIns="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ko-KR" altLang="en-US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분무 건조 </a:t>
                    </a:r>
                    <a:endParaRPr kumimoji="1" lang="en-US" altLang="ko-KR" sz="1300" b="0" dirty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r>
                      <a:rPr kumimoji="1" lang="en-US" altLang="ko-KR" sz="1300" b="0" dirty="0" smtClean="0">
                        <a:solidFill>
                          <a:srgbClr val="000000"/>
                        </a:solidFill>
                        <a:ea typeface="+mj-ea"/>
                        <a:cs typeface="Calibri" pitchFamily="34" charset="0"/>
                      </a:rPr>
                      <a:t>(Spray Drying)</a:t>
                    </a:r>
                  </a:p>
                  <a:p>
                    <a:pPr marL="88900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indent="-88900" algn="just" eaLnBrk="1" latinLnBrk="1" hangingPunct="1">
                      <a:spcBef>
                        <a:spcPct val="0"/>
                      </a:spcBef>
                    </a:pPr>
                    <a:endParaRPr kumimoji="1" lang="en-US" altLang="ko-KR" sz="1350" b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5" name="그룹 84"/>
                  <p:cNvGrpSpPr/>
                  <p:nvPr/>
                </p:nvGrpSpPr>
                <p:grpSpPr>
                  <a:xfrm>
                    <a:off x="7289800" y="3943566"/>
                    <a:ext cx="399504" cy="544347"/>
                    <a:chOff x="6804672" y="1402289"/>
                    <a:chExt cx="399504" cy="544347"/>
                  </a:xfrm>
                </p:grpSpPr>
                <p:sp>
                  <p:nvSpPr>
                    <p:cNvPr id="88" name="타원 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35495" y="1402289"/>
                      <a:ext cx="258211" cy="544347"/>
                    </a:xfrm>
                    <a:prstGeom prst="ellipse">
                      <a:avLst/>
                    </a:prstGeom>
                    <a:solidFill>
                      <a:srgbClr val="00589A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6804672" y="1412375"/>
                      <a:ext cx="399504" cy="45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86" name="Line 15"/>
                  <p:cNvSpPr>
                    <a:spLocks noChangeShapeType="1"/>
                  </p:cNvSpPr>
                  <p:nvPr/>
                </p:nvSpPr>
                <p:spPr bwMode="ltGray">
                  <a:xfrm>
                    <a:off x="8771977" y="3212976"/>
                    <a:ext cx="0" cy="48085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66"/>
                    </a:solidFill>
                    <a:prstDash val="dash"/>
                    <a:round/>
                    <a:headEnd type="diamond" w="med" len="med"/>
                    <a:tailEnd type="diamond" w="med" len="med"/>
                  </a:ln>
                </p:spPr>
                <p:txBody>
                  <a:bodyPr wrap="none" anchor="ctr"/>
                  <a:lstStyle/>
                  <a:p>
                    <a:pPr eaLnBrk="1" latinLnBrk="1" hangingPunct="1">
                      <a:spcBef>
                        <a:spcPct val="0"/>
                      </a:spcBef>
                    </a:pPr>
                    <a:endParaRPr kumimoji="1" lang="ko-KR" altLang="en-US" sz="1800" b="0" smtClean="0">
                      <a:solidFill>
                        <a:srgbClr val="000000"/>
                      </a:solidFill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87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8214655" y="3778900"/>
                    <a:ext cx="1120323" cy="1685231"/>
                  </a:xfrm>
                  <a:prstGeom prst="roundRect">
                    <a:avLst>
                      <a:gd name="adj" fmla="val 8269"/>
                    </a:avLst>
                  </a:prstGeom>
                  <a:gradFill rotWithShape="1">
                    <a:gsLst>
                      <a:gs pos="0">
                        <a:srgbClr val="F6F6F6"/>
                      </a:gs>
                      <a:gs pos="50000">
                        <a:srgbClr val="DDDDDD"/>
                      </a:gs>
                      <a:gs pos="100000">
                        <a:srgbClr val="F6F6F6"/>
                      </a:gs>
                    </a:gsLst>
                    <a:lin ang="5400000" scaled="1"/>
                  </a:gradFill>
                  <a:ln w="22225">
                    <a:solidFill>
                      <a:srgbClr val="FF0000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 lIns="0" rIns="0" bIns="0" anchor="t"/>
                  <a:lstStyle/>
                  <a:p>
                    <a:pPr marL="88900" algn="ctr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algn="ctr"/>
                    <a:r>
                      <a:rPr lang="en-US" altLang="ko-KR" sz="1300" b="0" dirty="0" smtClean="0"/>
                      <a:t>FGO</a:t>
                    </a:r>
                    <a:endParaRPr lang="en-US" altLang="ko-KR" sz="1300" b="0" dirty="0"/>
                  </a:p>
                  <a:p>
                    <a:pPr algn="ctr"/>
                    <a:r>
                      <a:rPr lang="en-US" altLang="ko-KR" sz="1300" b="0" dirty="0"/>
                      <a:t>( GABA 10%)</a:t>
                    </a:r>
                  </a:p>
                  <a:p>
                    <a:pPr algn="ctr"/>
                    <a:r>
                      <a:rPr lang="en-US" altLang="ko-KR" sz="1300" b="0" dirty="0"/>
                      <a:t>(Lactate </a:t>
                    </a:r>
                    <a:r>
                      <a:rPr lang="en-US" altLang="ko-KR" sz="1300" b="0" dirty="0" smtClean="0"/>
                      <a:t>1% </a:t>
                    </a:r>
                    <a:r>
                      <a:rPr lang="en-US" altLang="ko-KR" sz="1300" b="0" dirty="0"/>
                      <a:t>)</a:t>
                    </a:r>
                    <a:r>
                      <a:rPr lang="ko-KR" altLang="en-US" sz="1300" b="0" dirty="0"/>
                      <a:t> </a:t>
                    </a:r>
                  </a:p>
                  <a:p>
                    <a:pPr marL="88900" eaLnBrk="1" latinLnBrk="1" hangingPunct="1">
                      <a:spcBef>
                        <a:spcPct val="0"/>
                      </a:spcBef>
                    </a:pPr>
                    <a:endParaRPr kumimoji="1" lang="en-US" altLang="ko-KR" sz="1300" b="0" dirty="0" smtClean="0">
                      <a:solidFill>
                        <a:srgbClr val="000000"/>
                      </a:solidFill>
                      <a:ea typeface="+mj-ea"/>
                      <a:cs typeface="Calibri" pitchFamily="34" charset="0"/>
                    </a:endParaRPr>
                  </a:p>
                  <a:p>
                    <a:pPr marL="88900" indent="-88900" algn="just" eaLnBrk="1" latinLnBrk="1" hangingPunct="1">
                      <a:spcBef>
                        <a:spcPct val="0"/>
                      </a:spcBef>
                    </a:pPr>
                    <a:endParaRPr kumimoji="1" lang="en-US" altLang="ko-KR" sz="1350" b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3108" y="2805915"/>
                <a:ext cx="775160" cy="12401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l="28320" t="15430" r="33008" b="45312"/>
            <a:stretch>
              <a:fillRect/>
            </a:stretch>
          </p:blipFill>
          <p:spPr bwMode="auto">
            <a:xfrm rot="16200000">
              <a:off x="393531" y="2947384"/>
              <a:ext cx="1215865" cy="9876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직사각형 2"/>
          <p:cNvSpPr/>
          <p:nvPr/>
        </p:nvSpPr>
        <p:spPr>
          <a:xfrm>
            <a:off x="323123" y="936021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1200" dirty="0">
                <a:latin typeface="+mj-ea"/>
                <a:ea typeface="+mj-ea"/>
              </a:rPr>
              <a:t>원료의 선별 및 전처리</a:t>
            </a:r>
            <a:endParaRPr lang="en-US" altLang="ko-KR" sz="1200" dirty="0">
              <a:latin typeface="+mj-ea"/>
              <a:ea typeface="+mj-ea"/>
            </a:endParaRPr>
          </a:p>
          <a:p>
            <a:pPr marL="266700" indent="-180975">
              <a:lnSpc>
                <a:spcPct val="200000"/>
              </a:lnSpc>
              <a:buFont typeface="+mj-lt"/>
              <a:buAutoNum type="arabicParenR"/>
            </a:pPr>
            <a:r>
              <a:rPr lang="ko-KR" altLang="en-US" sz="1200" dirty="0">
                <a:latin typeface="+mj-ea"/>
                <a:ea typeface="+mj-ea"/>
              </a:rPr>
              <a:t>   탈각 냉동 굴 선별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  <a:r>
              <a:rPr lang="ko-KR" altLang="en-US" sz="1200" dirty="0">
                <a:latin typeface="+mj-ea"/>
                <a:ea typeface="+mj-ea"/>
              </a:rPr>
              <a:t>수세 및 탈염</a:t>
            </a:r>
            <a:endParaRPr lang="en-US" altLang="ko-KR" sz="1200" dirty="0">
              <a:latin typeface="+mj-ea"/>
              <a:ea typeface="+mj-ea"/>
            </a:endParaRPr>
          </a:p>
          <a:p>
            <a:pPr marL="266700" indent="-180975">
              <a:lnSpc>
                <a:spcPct val="200000"/>
              </a:lnSpc>
              <a:buFont typeface="+mj-lt"/>
              <a:buAutoNum type="arabicParenR"/>
            </a:pPr>
            <a:r>
              <a:rPr lang="ko-KR" altLang="en-US" sz="1200" dirty="0">
                <a:latin typeface="+mj-ea"/>
                <a:ea typeface="+mj-ea"/>
              </a:rPr>
              <a:t>   </a:t>
            </a:r>
            <a:r>
              <a:rPr lang="ko-KR" altLang="en-US" sz="1200" dirty="0" smtClean="0">
                <a:latin typeface="+mj-ea"/>
                <a:ea typeface="+mj-ea"/>
              </a:rPr>
              <a:t>효소 가수분해 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29637" y="854886"/>
            <a:ext cx="6076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1200" dirty="0">
                <a:latin typeface="+mj-ea"/>
                <a:ea typeface="+mj-ea"/>
              </a:rPr>
              <a:t>대량생산 공정</a:t>
            </a:r>
            <a:endParaRPr lang="en-US" altLang="ko-KR" sz="1200" dirty="0">
              <a:latin typeface="+mj-ea"/>
              <a:ea typeface="+mj-ea"/>
            </a:endParaRPr>
          </a:p>
          <a:p>
            <a:pPr marL="333375" indent="-228600">
              <a:lnSpc>
                <a:spcPct val="200000"/>
              </a:lnSpc>
              <a:buFont typeface="+mj-lt"/>
              <a:buAutoNum type="arabicParenR"/>
            </a:pPr>
            <a:r>
              <a:rPr lang="en-US" altLang="ko-KR" sz="1200" dirty="0" smtClean="0">
                <a:solidFill>
                  <a:srgbClr val="0066FF"/>
                </a:solidFill>
                <a:latin typeface="+mj-ea"/>
                <a:ea typeface="+mj-ea"/>
              </a:rPr>
              <a:t> </a:t>
            </a:r>
            <a:r>
              <a:rPr lang="ko-KR" altLang="en-US" sz="1200" dirty="0" smtClean="0">
                <a:solidFill>
                  <a:srgbClr val="0066FF"/>
                </a:solidFill>
                <a:latin typeface="+mj-ea"/>
                <a:ea typeface="+mj-ea"/>
              </a:rPr>
              <a:t>발효</a:t>
            </a:r>
            <a:r>
              <a:rPr lang="en-US" altLang="ko-KR" sz="1200" dirty="0" smtClean="0">
                <a:solidFill>
                  <a:srgbClr val="0066FF"/>
                </a:solidFill>
                <a:latin typeface="+mj-ea"/>
                <a:ea typeface="+mj-ea"/>
              </a:rPr>
              <a:t> </a:t>
            </a:r>
            <a:r>
              <a:rPr lang="en-US" altLang="ko-KR" sz="1200" dirty="0">
                <a:solidFill>
                  <a:srgbClr val="0066FF"/>
                </a:solidFill>
                <a:latin typeface="+mj-ea"/>
                <a:ea typeface="+mj-ea"/>
              </a:rPr>
              <a:t>(37℃, 48 </a:t>
            </a:r>
            <a:r>
              <a:rPr lang="en-US" altLang="ko-KR" sz="1200" dirty="0" err="1">
                <a:solidFill>
                  <a:srgbClr val="0066FF"/>
                </a:solidFill>
                <a:latin typeface="+mj-ea"/>
                <a:ea typeface="+mj-ea"/>
              </a:rPr>
              <a:t>hr</a:t>
            </a:r>
            <a:r>
              <a:rPr lang="en-US" altLang="ko-KR" sz="1200" dirty="0">
                <a:solidFill>
                  <a:srgbClr val="0066FF"/>
                </a:solidFill>
                <a:latin typeface="+mj-ea"/>
                <a:ea typeface="+mj-ea"/>
              </a:rPr>
              <a:t>) -</a:t>
            </a:r>
            <a:r>
              <a:rPr lang="en-US" altLang="ko-KR" sz="1200" dirty="0" smtClean="0">
                <a:solidFill>
                  <a:srgbClr val="0066FF"/>
                </a:solidFill>
                <a:latin typeface="+mj-ea"/>
                <a:ea typeface="+mj-ea"/>
              </a:rPr>
              <a:t> </a:t>
            </a:r>
            <a:r>
              <a:rPr lang="en-US" altLang="ko-KR" sz="1200" i="1" u="sng" dirty="0">
                <a:solidFill>
                  <a:srgbClr val="0066FF"/>
                </a:solidFill>
                <a:latin typeface="+mj-ea"/>
                <a:ea typeface="+mj-ea"/>
              </a:rPr>
              <a:t>Lactobacillus brevis -</a:t>
            </a:r>
            <a:r>
              <a:rPr lang="en-US" altLang="ko-KR" sz="1200" u="sng" dirty="0">
                <a:solidFill>
                  <a:srgbClr val="0066FF"/>
                </a:solidFill>
                <a:latin typeface="+mj-ea"/>
                <a:ea typeface="+mj-ea"/>
              </a:rPr>
              <a:t>BJ20</a:t>
            </a:r>
            <a:endParaRPr lang="en-US" altLang="ko-KR" sz="1200" dirty="0">
              <a:solidFill>
                <a:srgbClr val="0066FF"/>
              </a:solidFill>
              <a:latin typeface="+mj-ea"/>
              <a:ea typeface="+mj-ea"/>
            </a:endParaRPr>
          </a:p>
          <a:p>
            <a:pPr marL="333375" indent="-228600">
              <a:lnSpc>
                <a:spcPct val="200000"/>
              </a:lnSpc>
              <a:buFont typeface="+mj-lt"/>
              <a:buAutoNum type="arabicParenR"/>
            </a:pPr>
            <a:r>
              <a:rPr lang="ko-KR" altLang="ko-KR" sz="1200" dirty="0" err="1" smtClean="0">
                <a:latin typeface="+mj-ea"/>
                <a:ea typeface="+mj-ea"/>
              </a:rPr>
              <a:t>필터링</a:t>
            </a:r>
            <a:r>
              <a:rPr lang="ko-KR" altLang="ko-KR" sz="1200" dirty="0" smtClean="0">
                <a:latin typeface="+mj-ea"/>
                <a:ea typeface="+mj-ea"/>
              </a:rPr>
              <a:t> </a:t>
            </a:r>
            <a:r>
              <a:rPr lang="ko-KR" altLang="ko-KR" sz="1200" dirty="0">
                <a:latin typeface="+mj-ea"/>
                <a:ea typeface="+mj-ea"/>
              </a:rPr>
              <a:t>및 </a:t>
            </a:r>
            <a:r>
              <a:rPr lang="ko-KR" altLang="ko-KR" sz="1200" dirty="0" smtClean="0">
                <a:latin typeface="+mj-ea"/>
                <a:ea typeface="+mj-ea"/>
              </a:rPr>
              <a:t>정제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en-US" altLang="ko-KR" sz="1200" dirty="0" smtClean="0">
                <a:latin typeface="+mj-ea"/>
                <a:ea typeface="+mj-ea"/>
              </a:rPr>
              <a:t>      3) </a:t>
            </a:r>
            <a:r>
              <a:rPr lang="ko-KR" altLang="en-US" sz="1200" dirty="0" smtClean="0">
                <a:latin typeface="+mj-ea"/>
                <a:ea typeface="+mj-ea"/>
              </a:rPr>
              <a:t>분무건</a:t>
            </a:r>
            <a:r>
              <a:rPr lang="ko-KR" altLang="en-US" sz="1200" dirty="0">
                <a:latin typeface="+mj-ea"/>
                <a:ea typeface="+mj-ea"/>
              </a:rPr>
              <a:t>조</a:t>
            </a:r>
            <a:r>
              <a:rPr lang="en-US" altLang="ko-KR" sz="1200" dirty="0" smtClean="0">
                <a:latin typeface="+mj-ea"/>
                <a:ea typeface="+mj-ea"/>
              </a:rPr>
              <a:t>    4)  </a:t>
            </a:r>
            <a:r>
              <a:rPr lang="ko-KR" altLang="en-US" sz="1200" dirty="0" smtClean="0">
                <a:latin typeface="+mj-ea"/>
                <a:ea typeface="+mj-ea"/>
              </a:rPr>
              <a:t>포장</a:t>
            </a:r>
            <a:endParaRPr lang="en-US" altLang="ko-KR" sz="1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5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323918" y="885768"/>
            <a:ext cx="378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 smtClean="0">
                <a:solidFill>
                  <a:srgbClr val="FF6600"/>
                </a:solidFill>
                <a:ea typeface="HY헤드라인M" panose="02030600000101010101" pitchFamily="18" charset="-127"/>
                <a:cs typeface="Times New Roman" pitchFamily="18" charset="0"/>
              </a:rPr>
              <a:t>GABA (γ-</a:t>
            </a:r>
            <a:r>
              <a:rPr lang="en-US" altLang="ko-KR" sz="2400" b="1" u="sng" dirty="0" err="1" smtClean="0">
                <a:solidFill>
                  <a:srgbClr val="FF6600"/>
                </a:solidFill>
                <a:ea typeface="HY헤드라인M" panose="02030600000101010101" pitchFamily="18" charset="-127"/>
                <a:cs typeface="Times New Roman" pitchFamily="18" charset="0"/>
              </a:rPr>
              <a:t>aminobutyric</a:t>
            </a:r>
            <a:r>
              <a:rPr lang="en-US" altLang="ko-KR" sz="2400" b="1" u="sng" dirty="0" smtClean="0">
                <a:solidFill>
                  <a:srgbClr val="FF6600"/>
                </a:solidFill>
                <a:ea typeface="HY헤드라인M" panose="02030600000101010101" pitchFamily="18" charset="-127"/>
                <a:cs typeface="Times New Roman" pitchFamily="18" charset="0"/>
              </a:rPr>
              <a:t> acid )</a:t>
            </a: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494770" y="3747649"/>
            <a:ext cx="4931245" cy="203251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94775" y="203200"/>
            <a:ext cx="9282647" cy="633413"/>
          </a:xfrm>
        </p:spPr>
        <p:txBody>
          <a:bodyPr/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1-4 (a).  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지표성분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(Marker Compound),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섭취량 정보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88241" y="2495029"/>
            <a:ext cx="3656557" cy="2812350"/>
            <a:chOff x="388238" y="2493626"/>
            <a:chExt cx="3656557" cy="2812350"/>
          </a:xfrm>
        </p:grpSpPr>
        <p:grpSp>
          <p:nvGrpSpPr>
            <p:cNvPr id="26" name="그룹 25"/>
            <p:cNvGrpSpPr/>
            <p:nvPr/>
          </p:nvGrpSpPr>
          <p:grpSpPr>
            <a:xfrm>
              <a:off x="388238" y="3054960"/>
              <a:ext cx="3656557" cy="2251016"/>
              <a:chOff x="700825" y="2356475"/>
              <a:chExt cx="3656557" cy="225101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825" y="2356475"/>
                <a:ext cx="3656557" cy="1974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519779" y="4330492"/>
                <a:ext cx="23377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atin typeface="+mj-ea"/>
                    <a:ea typeface="+mj-ea"/>
                  </a:rPr>
                  <a:t>그림 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1. GABA 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합성 과정 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948760" y="2493626"/>
              <a:ext cx="23312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u="sng" dirty="0" smtClean="0">
                  <a:solidFill>
                    <a:srgbClr val="FF6600"/>
                  </a:solidFill>
                  <a:ea typeface="HY헤드라인M" panose="02030600000101010101" pitchFamily="18" charset="-127"/>
                  <a:cs typeface="Times New Roman" pitchFamily="18" charset="0"/>
                </a:rPr>
                <a:t>GABA </a:t>
              </a:r>
              <a:r>
                <a:rPr lang="ko-KR" altLang="en-US" sz="2400" u="sng" dirty="0" smtClean="0">
                  <a:solidFill>
                    <a:srgbClr val="FF6600"/>
                  </a:solidFill>
                  <a:latin typeface="+mj-ea"/>
                  <a:ea typeface="+mj-ea"/>
                  <a:cs typeface="Times New Roman" pitchFamily="18" charset="0"/>
                </a:rPr>
                <a:t>변</a:t>
              </a:r>
              <a:r>
                <a:rPr lang="ko-KR" altLang="en-US" sz="2400" u="sng" dirty="0">
                  <a:solidFill>
                    <a:srgbClr val="FF6600"/>
                  </a:solidFill>
                  <a:latin typeface="+mj-ea"/>
                  <a:ea typeface="+mj-ea"/>
                  <a:cs typeface="Times New Roman" pitchFamily="18" charset="0"/>
                </a:rPr>
                <a:t>환</a:t>
              </a:r>
              <a:r>
                <a:rPr lang="ko-KR" altLang="en-US" sz="2400" b="1" u="sng" dirty="0" smtClean="0">
                  <a:solidFill>
                    <a:srgbClr val="FF6600"/>
                  </a:solidFill>
                  <a:latin typeface="+mj-ea"/>
                  <a:ea typeface="+mj-ea"/>
                  <a:cs typeface="Times New Roman" pitchFamily="18" charset="0"/>
                </a:rPr>
                <a:t> 과정</a:t>
              </a:r>
              <a:endParaRPr lang="en-US" altLang="ko-KR" sz="2400" b="1" u="sng" dirty="0" smtClean="0">
                <a:solidFill>
                  <a:srgbClr val="FF66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08755" y="1335863"/>
            <a:ext cx="6207312" cy="791356"/>
            <a:chOff x="2408751" y="1410700"/>
            <a:chExt cx="6207316" cy="791356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751" y="1410700"/>
              <a:ext cx="1742576" cy="791356"/>
            </a:xfrm>
            <a:prstGeom prst="rect">
              <a:avLst/>
            </a:prstGeom>
          </p:spPr>
        </p:pic>
        <p:pic>
          <p:nvPicPr>
            <p:cNvPr id="22" name="Picture 5" descr="C:\Users\yskim\Desktop\GAB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495" y="1503994"/>
              <a:ext cx="1973391" cy="604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8002" y="1596294"/>
              <a:ext cx="1358065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1050" b="0" dirty="0" smtClean="0">
                  <a:ea typeface="HY헤드라인M" panose="02030600000101010101" pitchFamily="18" charset="-127"/>
                </a:rPr>
                <a:t>분자식</a:t>
              </a:r>
              <a:r>
                <a:rPr lang="en-US" altLang="ko-KR" sz="1050" b="0" dirty="0" smtClean="0">
                  <a:ea typeface="HY헤드라인M" panose="02030600000101010101" pitchFamily="18" charset="-127"/>
                </a:rPr>
                <a:t>: C</a:t>
              </a:r>
              <a:r>
                <a:rPr lang="en-US" altLang="ko-KR" sz="1050" b="0" baseline="-25000" dirty="0" smtClean="0">
                  <a:ea typeface="HY헤드라인M" panose="02030600000101010101" pitchFamily="18" charset="-127"/>
                </a:rPr>
                <a:t>4</a:t>
              </a:r>
              <a:r>
                <a:rPr lang="en-US" altLang="ko-KR" sz="1050" b="0" dirty="0" smtClean="0">
                  <a:ea typeface="HY헤드라인M" panose="02030600000101010101" pitchFamily="18" charset="-127"/>
                </a:rPr>
                <a:t>H</a:t>
              </a:r>
              <a:r>
                <a:rPr lang="en-US" altLang="ko-KR" sz="1050" b="0" baseline="-25000" dirty="0" smtClean="0">
                  <a:ea typeface="HY헤드라인M" panose="02030600000101010101" pitchFamily="18" charset="-127"/>
                </a:rPr>
                <a:t>9</a:t>
              </a:r>
              <a:r>
                <a:rPr lang="en-US" altLang="ko-KR" sz="1050" b="0" dirty="0" smtClean="0">
                  <a:ea typeface="HY헤드라인M" panose="02030600000101010101" pitchFamily="18" charset="-127"/>
                </a:rPr>
                <a:t>NO</a:t>
              </a:r>
              <a:r>
                <a:rPr lang="en-US" altLang="ko-KR" sz="1050" b="0" baseline="-25000" dirty="0" smtClean="0">
                  <a:ea typeface="HY헤드라인M" panose="02030600000101010101" pitchFamily="18" charset="-127"/>
                </a:rPr>
                <a:t>2</a:t>
              </a:r>
              <a:r>
                <a:rPr lang="en-US" altLang="ko-KR" sz="1050" b="0" dirty="0" smtClean="0">
                  <a:ea typeface="HY헤드라인M" panose="02030600000101010101" pitchFamily="18" charset="-127"/>
                </a:rPr>
                <a:t>, 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1050" b="0" dirty="0" smtClean="0">
                  <a:ea typeface="HY헤드라인M" panose="02030600000101010101" pitchFamily="18" charset="-127"/>
                </a:rPr>
                <a:t>분자량 </a:t>
              </a:r>
              <a:r>
                <a:rPr lang="en-US" altLang="ko-KR" sz="1050" b="0" dirty="0" smtClean="0">
                  <a:ea typeface="HY헤드라인M" panose="02030600000101010101" pitchFamily="18" charset="-127"/>
                </a:rPr>
                <a:t>: 103.2,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981026" y="5374987"/>
            <a:ext cx="5229704" cy="1348251"/>
            <a:chOff x="2031218" y="5307379"/>
            <a:chExt cx="5229704" cy="1348251"/>
          </a:xfrm>
        </p:grpSpPr>
        <p:sp>
          <p:nvSpPr>
            <p:cNvPr id="30" name="직사각형 29"/>
            <p:cNvSpPr/>
            <p:nvPr/>
          </p:nvSpPr>
          <p:spPr>
            <a:xfrm>
              <a:off x="4044797" y="530737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u="sng" dirty="0" smtClean="0">
                  <a:solidFill>
                    <a:srgbClr val="FF6600"/>
                  </a:solidFill>
                  <a:latin typeface="+mj-ea"/>
                  <a:ea typeface="+mj-ea"/>
                  <a:cs typeface="Times New Roman" pitchFamily="18" charset="0"/>
                </a:rPr>
                <a:t>섭취량</a:t>
              </a:r>
              <a:endParaRPr lang="en-US" altLang="ko-KR" sz="2400" b="1" u="sng" dirty="0" smtClean="0">
                <a:solidFill>
                  <a:srgbClr val="FF66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31218" y="5793856"/>
              <a:ext cx="52297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/>
                <a:t>FGO: 0.5g/day   </a:t>
              </a:r>
            </a:p>
            <a:p>
              <a:pPr algn="ctr"/>
              <a:r>
                <a:rPr lang="en-US" altLang="ko-KR" sz="2000" dirty="0" smtClean="0"/>
                <a:t>50mg (GABA )/day</a:t>
              </a:r>
              <a:endParaRPr lang="ko-KR" altLang="en-US" sz="20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21674" y="2286205"/>
            <a:ext cx="3716592" cy="3223278"/>
            <a:chOff x="5152793" y="2234344"/>
            <a:chExt cx="3716595" cy="3223278"/>
          </a:xfrm>
        </p:grpSpPr>
        <p:sp>
          <p:nvSpPr>
            <p:cNvPr id="29" name="직사각형 28"/>
            <p:cNvSpPr/>
            <p:nvPr/>
          </p:nvSpPr>
          <p:spPr>
            <a:xfrm>
              <a:off x="5361837" y="2234344"/>
              <a:ext cx="34362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u="sng" dirty="0" smtClean="0">
                  <a:solidFill>
                    <a:srgbClr val="FF6600"/>
                  </a:solidFill>
                  <a:latin typeface="+mj-ea"/>
                  <a:ea typeface="+mj-ea"/>
                  <a:cs typeface="Times New Roman" pitchFamily="18" charset="0"/>
                </a:rPr>
                <a:t>HPLC Graph of GABA 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5152793" y="2778424"/>
              <a:ext cx="3716595" cy="2679198"/>
              <a:chOff x="655217" y="3677041"/>
              <a:chExt cx="3716595" cy="267919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74499" y="5754708"/>
                <a:ext cx="3366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&lt;</a:t>
                </a:r>
                <a:r>
                  <a:rPr lang="ko-KR" altLang="en-US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시료 내 지표물질 </a:t>
                </a:r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GABA</a:t>
                </a:r>
                <a:r>
                  <a:rPr lang="ko-KR" altLang="en-US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의 </a:t>
                </a:r>
                <a:r>
                  <a:rPr lang="en-US" altLang="ko-KR" sz="1200" dirty="0" smtClean="0">
                    <a:solidFill>
                      <a:srgbClr val="000000"/>
                    </a:solidFill>
                    <a:latin typeface="맑은 고딕" panose="020B0503020000020004" pitchFamily="50" charset="-127"/>
                  </a:rPr>
                  <a:t>chromatogram&gt;</a:t>
                </a: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73122" y="6048462"/>
                <a:ext cx="3398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0066FF"/>
                    </a:solidFill>
                    <a:latin typeface="HY헤드라인M" pitchFamily="18" charset="-127"/>
                    <a:ea typeface="HY헤드라인M" pitchFamily="18" charset="-127"/>
                  </a:rPr>
                  <a:t>Validation </a:t>
                </a:r>
                <a:r>
                  <a:rPr lang="ko-KR" altLang="en-US" dirty="0" smtClean="0">
                    <a:solidFill>
                      <a:srgbClr val="0066FF"/>
                    </a:solidFill>
                    <a:latin typeface="HY헤드라인M" pitchFamily="18" charset="-127"/>
                    <a:ea typeface="HY헤드라인M" pitchFamily="18" charset="-127"/>
                  </a:rPr>
                  <a:t>완료  </a:t>
                </a:r>
                <a:r>
                  <a:rPr lang="en-US" altLang="ko-KR" dirty="0" smtClean="0">
                    <a:solidFill>
                      <a:srgbClr val="0066FF"/>
                    </a:solidFill>
                    <a:latin typeface="HY헤드라인M" pitchFamily="18" charset="-127"/>
                    <a:ea typeface="HY헤드라인M" pitchFamily="18" charset="-127"/>
                  </a:rPr>
                  <a:t>: 10% </a:t>
                </a:r>
                <a:r>
                  <a:rPr lang="ko-KR" altLang="en-US" dirty="0" smtClean="0">
                    <a:solidFill>
                      <a:srgbClr val="0066FF"/>
                    </a:solidFill>
                    <a:latin typeface="HY헤드라인M" pitchFamily="18" charset="-127"/>
                    <a:ea typeface="HY헤드라인M" pitchFamily="18" charset="-127"/>
                  </a:rPr>
                  <a:t>기준  </a:t>
                </a:r>
                <a:r>
                  <a:rPr lang="en-US" altLang="ko-KR" dirty="0" smtClean="0">
                    <a:solidFill>
                      <a:srgbClr val="0066FF"/>
                    </a:solidFill>
                    <a:latin typeface="HY헤드라인M" pitchFamily="18" charset="-127"/>
                    <a:ea typeface="HY헤드라인M" pitchFamily="18" charset="-127"/>
                  </a:rPr>
                  <a:t>(80-120%)</a:t>
                </a:r>
                <a:endParaRPr lang="ko-KR" altLang="en-US" dirty="0">
                  <a:solidFill>
                    <a:srgbClr val="0066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217" y="3677041"/>
                <a:ext cx="3686037" cy="207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2474231" y="3856545"/>
                <a:ext cx="6970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</a:rPr>
                  <a:t>GABA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0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040" y="203200"/>
            <a:ext cx="8640763" cy="633413"/>
          </a:xfrm>
        </p:spPr>
        <p:txBody>
          <a:bodyPr/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1-5. </a:t>
            </a:r>
            <a:r>
              <a:rPr lang="ko-KR" altLang="en-US" sz="2400" dirty="0" smtClean="0">
                <a:latin typeface="Calibri" panose="020F0502020204030204" pitchFamily="34" charset="0"/>
              </a:rPr>
              <a:t>어린이 키 성장 효능검증 </a:t>
            </a:r>
            <a:r>
              <a:rPr lang="en-US" altLang="ko-KR" sz="2400" dirty="0" smtClean="0">
                <a:latin typeface="Calibri" panose="020F0502020204030204" pitchFamily="34" charset="0"/>
              </a:rPr>
              <a:t>BIO-MARKER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50" y="1375802"/>
            <a:ext cx="4590520" cy="52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8565" y="973123"/>
            <a:ext cx="3815468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IN-Vitro,  Vivo  BIO-MARKER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744" y="966132"/>
            <a:ext cx="357982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인체적용시험 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 BIO-MARKER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995" y="1553554"/>
            <a:ext cx="4424232" cy="51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040" y="203200"/>
            <a:ext cx="8640763" cy="633413"/>
          </a:xfrm>
        </p:spPr>
        <p:txBody>
          <a:bodyPr/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키성장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개별인정 절차 진행 현황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2310" y="1169682"/>
            <a:ext cx="94027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1. IN- </a:t>
            </a: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Vitro  :  </a:t>
            </a:r>
            <a:r>
              <a:rPr lang="ko-KR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세포시험   완료 </a:t>
            </a: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SCI(E)Journal </a:t>
            </a:r>
            <a:r>
              <a:rPr lang="ko-KR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게재</a:t>
            </a:r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endParaRPr lang="en-US" altLang="ko-KR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IN- Vivo  :  </a:t>
            </a:r>
            <a:r>
              <a:rPr lang="ko-KR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동물시험 완료 </a:t>
            </a: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M-CT </a:t>
            </a:r>
            <a:r>
              <a:rPr lang="ko-KR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등 </a:t>
            </a: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ko-KR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일부 진행 중 </a:t>
            </a: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r>
              <a: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en-US" altLang="ko-K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Rat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model :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골 대사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골 형성 검증 완료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SCI Journal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게재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-   Rat model :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혈청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간 성장 호르몬 검증완료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, (SCI Journal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게재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-   Zebra Fish model : </a:t>
            </a:r>
            <a:r>
              <a:rPr lang="ko-KR" alt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골대사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키 성장 검증 완료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SCI Journal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게재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-   Zebra Fish model :  </a:t>
            </a:r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IGF-1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 성장 상관관계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(SCI Journal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게재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-   Rat 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모델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키성장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(  7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ko-KR" alt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식약처</a:t>
            </a:r>
            <a:r>
              <a:rPr lang="ko-KR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보완 대비 </a:t>
            </a:r>
            <a:r>
              <a:rPr lang="en-US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FEEDING </a:t>
            </a:r>
            <a:r>
              <a:rPr lang="ko-KR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완료</a:t>
            </a:r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endParaRPr lang="en-US" altLang="ko-KR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인체적용시험 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차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: 3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종료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, 2</a:t>
            </a:r>
            <a:r>
              <a:rPr lang="ko-KR" altLang="en-US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차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: 2023</a:t>
            </a:r>
            <a:r>
              <a:rPr lang="ko-KR" altLang="en-US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7</a:t>
            </a:r>
            <a:r>
              <a:rPr lang="ko-KR" altLang="en-US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종료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endParaRPr lang="en-US" altLang="ko-KR" sz="800" dirty="0">
              <a:solidFill>
                <a:srgbClr val="003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sz="2200" dirty="0" err="1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식약처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개별인정 신청 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: 2023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7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종료</a:t>
            </a:r>
            <a:r>
              <a:rPr lang="en-US" altLang="ko-KR" sz="2200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(2</a:t>
            </a:r>
            <a:r>
              <a:rPr lang="ko-KR" altLang="en-US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차 임상시험 종료시점</a:t>
            </a:r>
            <a:r>
              <a:rPr lang="en-US" altLang="ko-KR" sz="2200" dirty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0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4017" y="203200"/>
            <a:ext cx="9330100" cy="633413"/>
          </a:xfrm>
        </p:spPr>
        <p:txBody>
          <a:bodyPr/>
          <a:lstStyle/>
          <a:p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FGO IN-Vitro, Vivo,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임상시험 관련 투고논문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54703" y="950526"/>
            <a:ext cx="8668139" cy="5679109"/>
            <a:chOff x="554697" y="950518"/>
            <a:chExt cx="8668139" cy="5679109"/>
          </a:xfrm>
        </p:grpSpPr>
        <p:grpSp>
          <p:nvGrpSpPr>
            <p:cNvPr id="8" name="그룹 7"/>
            <p:cNvGrpSpPr/>
            <p:nvPr/>
          </p:nvGrpSpPr>
          <p:grpSpPr>
            <a:xfrm>
              <a:off x="554697" y="950518"/>
              <a:ext cx="8668139" cy="5679109"/>
              <a:chOff x="554697" y="950518"/>
              <a:chExt cx="8668139" cy="5679109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1978994" y="4143941"/>
                <a:ext cx="4953000" cy="2308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ko-KR" altLang="ko-KR" sz="900" dirty="0"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554697" y="950519"/>
                <a:ext cx="4230516" cy="1716683"/>
                <a:chOff x="512028" y="950518"/>
                <a:chExt cx="3905092" cy="1716683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857057" y="1298223"/>
                  <a:ext cx="2560063" cy="1046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Effect of fermented oyster extract on growth promotion in Sprague–Dawley </a:t>
                  </a:r>
                  <a:r>
                    <a:rPr lang="en-US" altLang="ko-KR" sz="10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rats</a:t>
                  </a:r>
                </a:p>
                <a:p>
                  <a:pPr algn="ctr"/>
                  <a:endParaRPr lang="en-US" altLang="ko-KR" sz="8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algn="ctr"/>
                  <a:r>
                    <a:rPr lang="en-US" altLang="ko-KR" sz="800" dirty="0" err="1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Hyesook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 </a:t>
                  </a:r>
                  <a:r>
                    <a:rPr lang="en-US" altLang="ko-KR" sz="8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Lee et al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. Integrative Medicine </a:t>
                  </a:r>
                  <a:r>
                    <a:rPr lang="en-US" altLang="ko-KR" sz="8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Research, Volume 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9, Issue </a:t>
                  </a:r>
                  <a:r>
                    <a:rPr lang="en-US" altLang="ko-KR" sz="8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4, 2020</a:t>
                  </a:r>
                </a:p>
              </p:txBody>
            </p:sp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028" y="950518"/>
                  <a:ext cx="1367661" cy="1716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그룹 18"/>
              <p:cNvGrpSpPr/>
              <p:nvPr/>
            </p:nvGrpSpPr>
            <p:grpSpPr>
              <a:xfrm>
                <a:off x="559246" y="4904054"/>
                <a:ext cx="4207574" cy="1725573"/>
                <a:chOff x="516227" y="4904053"/>
                <a:chExt cx="3883915" cy="1725573"/>
              </a:xfrm>
            </p:grpSpPr>
            <p:sp>
              <p:nvSpPr>
                <p:cNvPr id="26" name="직사각형 25"/>
                <p:cNvSpPr/>
                <p:nvPr/>
              </p:nvSpPr>
              <p:spPr>
                <a:xfrm>
                  <a:off x="1955022" y="5028175"/>
                  <a:ext cx="2445120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 latinLnBrk="0"/>
                  <a:r>
                    <a:rPr lang="en-US" altLang="ko-KR" sz="10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Fermented Oyster Extract Promotes </a:t>
                  </a:r>
                  <a:r>
                    <a:rPr lang="en-US" altLang="ko-KR" sz="1000" dirty="0" err="1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Insuline</a:t>
                  </a:r>
                  <a:r>
                    <a:rPr lang="en-US" altLang="ko-KR" sz="10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-Like Growth Factor-1-Mediated Osteogenesis and Growth rate</a:t>
                  </a:r>
                  <a:endParaRPr lang="en-US" altLang="ko-KR" sz="1000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algn="ctr" fontAlgn="base" latinLnBrk="0"/>
                  <a:endParaRPr lang="en-US" altLang="ko-KR" sz="1000" dirty="0" smtClean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fontAlgn="base" latinLnBrk="0"/>
                  <a:r>
                    <a:rPr lang="en-US" altLang="ko-KR" sz="800" dirty="0" err="1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Molagoda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, </a:t>
                  </a:r>
                  <a:r>
                    <a:rPr lang="en-US" altLang="ko-KR" sz="800" dirty="0" err="1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Ilandarage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 Menu </a:t>
                  </a:r>
                  <a:r>
                    <a:rPr lang="en-US" altLang="ko-KR" sz="800" dirty="0" err="1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Neelaka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 et al. </a:t>
                  </a:r>
                  <a:r>
                    <a:rPr lang="en-US" altLang="ko-KR" sz="800" i="1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Marine drugs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 vol. 18,9 472. 18 Sep. 2020, </a:t>
                  </a:r>
                  <a:endParaRPr lang="ko-KR" altLang="en-US" sz="800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fontAlgn="base" latinLnBrk="0"/>
                  <a:endParaRPr lang="ko-KR" altLang="en-US" sz="1000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227" y="4904053"/>
                  <a:ext cx="1383668" cy="1725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그룹 22"/>
              <p:cNvGrpSpPr/>
              <p:nvPr/>
            </p:nvGrpSpPr>
            <p:grpSpPr>
              <a:xfrm>
                <a:off x="5265035" y="950518"/>
                <a:ext cx="3957801" cy="1734474"/>
                <a:chOff x="4860032" y="950518"/>
                <a:chExt cx="3653355" cy="173447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100944" y="950518"/>
                  <a:ext cx="2412443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Gamma Aminobutyric Acid-Enriched Fermented Oyster (</a:t>
                  </a:r>
                  <a:r>
                    <a:rPr lang="ko-KR" altLang="ko-KR" sz="1000" i="1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Crassostrea gigas</a:t>
                  </a:r>
                  <a:r>
                    <a:rPr lang="ko-KR" altLang="ko-KR" sz="10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) Increases the Length of the Growth Plate on the Proximal Tibia Bone in Sprague-Dawley Rats</a:t>
                  </a:r>
                  <a:endParaRPr lang="ko-KR" altLang="en-US" sz="1000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algn="ctr"/>
                  <a:endParaRPr lang="en-US" altLang="ko-KR" sz="8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  <a:p>
                  <a:pPr algn="ctr"/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Lee, </a:t>
                  </a:r>
                  <a:r>
                    <a:rPr lang="en-US" altLang="ko-KR" sz="800" dirty="0" err="1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Hyesook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 et </a:t>
                  </a:r>
                  <a:r>
                    <a:rPr lang="en-US" altLang="ko-KR" sz="800" dirty="0" smtClean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al.</a:t>
                  </a:r>
                  <a:r>
                    <a:rPr lang="en-US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 </a:t>
                  </a:r>
                  <a:r>
                    <a:rPr lang="ko-KR" altLang="ko-KR" sz="800" i="1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Molecules (Basel, Switzerland)</a:t>
                  </a:r>
                  <a:r>
                    <a:rPr lang="ko-KR" altLang="ko-KR" sz="800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 vol. 25,19 4375. 23 Sep. 2020, </a:t>
                  </a:r>
                  <a:endParaRPr lang="ko-KR" altLang="en-US" sz="800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0032" y="960878"/>
                  <a:ext cx="1192253" cy="1724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266" y="2868610"/>
              <a:ext cx="1389049" cy="179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6743700" y="3046492"/>
              <a:ext cx="2479136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Fermented Oyster Extract Prevents </a:t>
              </a:r>
              <a:r>
                <a:rPr lang="en-US" altLang="ko-KR" sz="10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Ovariectomy</a:t>
              </a:r>
              <a:r>
                <a:rPr lang="en-US" altLang="ko-KR" sz="10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-Induced Bone Loss and Suppresses </a:t>
              </a:r>
              <a:r>
                <a:rPr lang="en-US" altLang="ko-KR" sz="10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Osteoclastogenesis</a:t>
              </a:r>
              <a:endParaRPr lang="ko-KR" altLang="en-US" sz="10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endParaRPr lang="en-US" altLang="ko-KR" sz="10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8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Ihn</a:t>
              </a:r>
              <a:r>
                <a:rPr lang="en-US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en-US" altLang="ko-KR" sz="8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Hye</a:t>
              </a:r>
              <a:r>
                <a:rPr lang="en-US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 Jung et al. </a:t>
              </a:r>
              <a:r>
                <a:rPr lang="ko-KR" altLang="ko-KR" sz="800" i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Nutrients</a:t>
              </a:r>
              <a:r>
                <a:rPr lang="ko-KR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 vol. 11,6 1392. 21 Jun. 2019,</a:t>
              </a:r>
              <a:endParaRPr lang="en-US" altLang="ko-KR" sz="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97" y="2918925"/>
              <a:ext cx="1457115" cy="174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1978994" y="3045468"/>
              <a:ext cx="2787826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Fermented Oyster Extract Promotes Osteoblast Differentiation by Activating the </a:t>
              </a:r>
              <a:r>
                <a:rPr lang="en-US" altLang="ko-KR" sz="10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Wnt</a:t>
              </a:r>
              <a:r>
                <a:rPr lang="en-US" altLang="ko-KR" sz="10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/β-Catenin Signaling Pathway, Leading to Bone </a:t>
              </a:r>
              <a:r>
                <a:rPr lang="en-US" altLang="ko-KR" sz="10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Formation</a:t>
              </a:r>
            </a:p>
            <a:p>
              <a:pPr algn="ctr"/>
              <a:endParaRPr lang="en-US" altLang="ko-KR" sz="10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Park, </a:t>
              </a:r>
              <a:r>
                <a:rPr lang="en-US" altLang="ko-KR" sz="8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Joung</a:t>
              </a:r>
              <a:r>
                <a:rPr lang="en-US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-Hyun, et al.</a:t>
              </a:r>
              <a:r>
                <a:rPr lang="ko-KR" altLang="en-US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800" dirty="0" err="1">
                  <a:latin typeface="HY울릉도M" panose="02030600000101010101" pitchFamily="18" charset="-127"/>
                  <a:ea typeface="HY울릉도M" panose="02030600000101010101" pitchFamily="18" charset="-127"/>
                </a:rPr>
                <a:t>한국해양바이오학회</a:t>
              </a:r>
              <a:r>
                <a:rPr lang="en-US" altLang="ko-KR" sz="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,  Dec. 2021, pp. 76–85</a:t>
              </a:r>
              <a:endParaRPr lang="ko-KR" altLang="en-US" sz="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66" y="4904064"/>
            <a:ext cx="1491516" cy="17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6743700" y="5087768"/>
            <a:ext cx="255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Efficacy and safety of fermented oyster extract for height of children with short stature: a randomized placebo-controlled trial</a:t>
            </a:r>
          </a:p>
          <a:p>
            <a:pPr algn="ctr" fontAlgn="base" latinLnBrk="0"/>
            <a:endParaRPr lang="en-US" altLang="ko-KR" sz="8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 fontAlgn="base" latinLnBrk="0"/>
            <a:r>
              <a:rPr lang="en-US" altLang="ko-KR" sz="8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Jeong</a:t>
            </a:r>
            <a:r>
              <a:rPr lang="en-US" altLang="ko-KR" sz="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Aram et al, Integrative medicine research vol. 10,2(2021</a:t>
            </a:r>
            <a:r>
              <a:rPr lang="en-US" altLang="ko-KR" sz="8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)</a:t>
            </a:r>
            <a:endParaRPr lang="ko-KR" altLang="en-US" sz="8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base" latinLnBrk="0"/>
            <a:endParaRPr lang="ko-KR" altLang="en-US" sz="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4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FGO IN-Vitro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, Vivo,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임상시험 관련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투고논문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LIST</a:t>
            </a: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44488" y="908720"/>
            <a:ext cx="9217025" cy="562269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ko-KR" sz="1600">
              <a:solidFill>
                <a:srgbClr val="FFFFFF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5051"/>
              </p:ext>
            </p:extLst>
          </p:nvPr>
        </p:nvGraphicFramePr>
        <p:xfrm>
          <a:off x="488503" y="955009"/>
          <a:ext cx="8939675" cy="549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03"/>
                <a:gridCol w="5390446"/>
                <a:gridCol w="1945603"/>
                <a:gridCol w="503454"/>
                <a:gridCol w="657969"/>
              </a:tblGrid>
              <a:tr h="2732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TITLE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JOURNAL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SCI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(E)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602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Randomized, Double-blind, and Placebo-controlled a Human Study for Growing of Stature via the Analysis of Effect of Ferment Oyster Extract: Study Protocol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journal of pediatrics of Korean medicine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v.33 no.4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,pp.37 - 46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2019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602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Protective Effects of Fermented Oyster Extract against RANKL-Induced </a:t>
                      </a:r>
                      <a:r>
                        <a:rPr lang="en-US" altLang="ko-K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Osteoclastogenesis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through Scavenging ROS Generation in RAW 264.7 Cells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1200" b="0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altLang="ko-KR" sz="1200" b="0" dirty="0" smtClean="0">
                          <a:latin typeface="Calibri" panose="020F0502020204030204" pitchFamily="34" charset="0"/>
                        </a:rPr>
                        <a:t> J </a:t>
                      </a:r>
                      <a:r>
                        <a:rPr lang="en-US" altLang="ko-KR" sz="1200" b="0" dirty="0" err="1" smtClean="0">
                          <a:latin typeface="Calibri" panose="020F0502020204030204" pitchFamily="34" charset="0"/>
                        </a:rPr>
                        <a:t>Mol</a:t>
                      </a:r>
                      <a:r>
                        <a:rPr lang="en-US" altLang="ko-KR" sz="1200" b="0" dirty="0" smtClean="0">
                          <a:latin typeface="Calibri" panose="020F0502020204030204" pitchFamily="34" charset="0"/>
                        </a:rPr>
                        <a:t> Sci. 2019 Mar 21;20(6):1439. 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2019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444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3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</a:rPr>
                        <a:t>Fermented Oyster Extract Prevents </a:t>
                      </a:r>
                      <a:r>
                        <a:rPr lang="en-US" altLang="ko-KR" sz="1200" b="0" i="0" dirty="0" err="1" smtClean="0">
                          <a:latin typeface="Calibri" panose="020F0502020204030204" pitchFamily="34" charset="0"/>
                        </a:rPr>
                        <a:t>Ovariectomy</a:t>
                      </a:r>
                      <a:r>
                        <a:rPr lang="en-US" altLang="ko-KR" sz="1200" b="0" i="0" dirty="0" smtClean="0">
                          <a:latin typeface="Calibri" panose="020F0502020204030204" pitchFamily="34" charset="0"/>
                        </a:rPr>
                        <a:t>-Induced Bone Loss and Suppresses </a:t>
                      </a:r>
                      <a:r>
                        <a:rPr lang="en-US" altLang="ko-KR" sz="1200" b="0" i="0" dirty="0" err="1" smtClean="0">
                          <a:latin typeface="Calibri" panose="020F0502020204030204" pitchFamily="34" charset="0"/>
                        </a:rPr>
                        <a:t>Osteoclastogenesis</a:t>
                      </a:r>
                      <a:endParaRPr lang="ko-KR" altLang="en-US" sz="1200" b="0" i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ko-KR" sz="1200" b="0" i="0" dirty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Nutrients vol. 11,6 1392. 21 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2019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4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Effect of fermented oyster extract on growth promotion in Sprague–Dawley rats</a:t>
                      </a:r>
                      <a:endParaRPr lang="en-US" altLang="ko-KR" sz="1200" b="0" i="0" dirty="0" smtClean="0">
                        <a:latin typeface="Calibri" panose="020F0502020204030204" pitchFamily="34" charset="0"/>
                        <a:ea typeface="HY울릉도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Integrative medicine research vol. 9,4 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2020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826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5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Fermented</a:t>
                      </a:r>
                      <a:r>
                        <a:rPr lang="en-US" altLang="ko-KR" sz="1200" b="0" i="0" kern="100" baseline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 Oyster Extract Promotes Insulin-Lile Growth Factpr-1-Mediated Osteogenesis and Growth rate 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Marine drugsvol. 18,9 472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2020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6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Gamma Aminobutyric Acid-Enriched Fermented Oyster (</a:t>
                      </a:r>
                      <a:r>
                        <a:rPr lang="ko-KR" altLang="ko-KR" sz="1200" b="0" i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Crassostrea gigas) Increases the Length of the Growth Plate on the Proximal Tibia Bone in Sprague-Dawley Rats</a:t>
                      </a:r>
                      <a:endParaRPr lang="ko-KR" altLang="en-US" sz="1200" b="0" i="0" dirty="0" smtClean="0">
                        <a:latin typeface="Calibri" panose="020F0502020204030204" pitchFamily="34" charset="0"/>
                        <a:ea typeface="HY울릉도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ko-KR" sz="1200" b="0" i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Molecules (Basel, Switzerland) vol. 25,19 4375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2020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7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Vitro and In Vivo Effects of Fermented Oyster-Derived Lactate on Exercise Endurance Indicators in Mice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J Environ Res Public Health</a:t>
                      </a:r>
                      <a:r>
                        <a:rPr lang="en-US" altLang="ko-KR" sz="12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17(23):8811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2020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6610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8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altLang="ko-KR" sz="1200" b="0" i="0" dirty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Efficacy and safety of fermented oyster extract for height of children with short stature: a randomized placebo-controlled trial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Integrative medicine research vol. 10,2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 </a:t>
                      </a: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6610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9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Safety effect of fermented oyster extract on the endocrine disruptor assay in vitro and in vivo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smtClean="0">
                          <a:latin typeface="Calibri" panose="020F0502020204030204" pitchFamily="34" charset="0"/>
                          <a:ea typeface="HY울릉도M" panose="02030600000101010101" pitchFamily="18" charset="-127"/>
                        </a:rPr>
                        <a:t>Aquat Sci 2021;24(10):330-339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b="0" i="0" kern="10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2021</a:t>
                      </a:r>
                      <a:endParaRPr lang="ko-KR" sz="1200" b="0" i="0" kern="100" dirty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00" dirty="0" smtClean="0">
                          <a:effectLst/>
                          <a:latin typeface="Calibri" panose="020F0502020204030204" pitchFamily="34" charset="0"/>
                          <a:ea typeface="맑은 고딕"/>
                          <a:cs typeface="Arial"/>
                        </a:rPr>
                        <a:t>O</a:t>
                      </a:r>
                      <a:endParaRPr lang="ko-KR" altLang="ko-KR" sz="1200" b="0" i="0" kern="100" dirty="0" smtClean="0">
                        <a:effectLst/>
                        <a:latin typeface="Calibri" panose="020F0502020204030204" pitchFamily="34" charset="0"/>
                        <a:ea typeface="맑은 고딕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63E09660-5006-43B9-A666-CDE838E945DA}" type="slidenum">
              <a:rPr lang="en-US" altLang="ko-KR" smtClean="0"/>
              <a:pPr>
                <a:defRPr/>
              </a:pPr>
              <a:t>8</a:t>
            </a:fld>
            <a:r>
              <a:rPr lang="en-US" altLang="ko-KR" smtClean="0"/>
              <a:t>-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58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맑은 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맑은 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28008</TotalTime>
  <Words>3035</Words>
  <Application>Microsoft Office PowerPoint</Application>
  <PresentationFormat>A4 용지(210x297mm)</PresentationFormat>
  <Paragraphs>615</Paragraphs>
  <Slides>33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35" baseType="lpstr">
      <vt:lpstr>기본 디자인</vt:lpstr>
      <vt:lpstr>1_기본 디자인</vt:lpstr>
      <vt:lpstr>PowerPoint 프레젠테이션</vt:lpstr>
      <vt:lpstr>1-1. 원료정보</vt:lpstr>
      <vt:lpstr> 1-2. FGO – 유산균 발효 굴추출물</vt:lpstr>
      <vt:lpstr>1-3.  유산균 발효 생산공정</vt:lpstr>
      <vt:lpstr>1-4 (a).   지표성분 (Marker Compound), 섭취량 정보</vt:lpstr>
      <vt:lpstr>1-5. 어린이 키 성장 효능검증 BIO-MARKER</vt:lpstr>
      <vt:lpstr>2. 키성장 개별인정 절차 진행 현황</vt:lpstr>
      <vt:lpstr> FGO IN-Vitro, Vivo, 임상시험 관련 투고논문</vt:lpstr>
      <vt:lpstr>FGO IN-Vitro, Vivo, 임상시험 관련 투고논문 LIST</vt:lpstr>
      <vt:lpstr>FGO IN-Vitro, Vivo, 임상시험 관련 투고논문 LIST</vt:lpstr>
      <vt:lpstr>FGO 뼈형성 &amp; 성장 촉진 효능 - Mechanism</vt:lpstr>
      <vt:lpstr>FGO 성장 촉진 효능 검증- In Vivo (I)       (쥐 동물모델)</vt:lpstr>
      <vt:lpstr>FGO 성장 촉진 효능 검증- In Vivo(I)        (쥐 동물모델)</vt:lpstr>
      <vt:lpstr>FGO 성장 촉진 효능 검증- In Vivo(I)       (쥐 동물모델)</vt:lpstr>
      <vt:lpstr>FGO 성장 촉진 효능 검증- In Vivo (II)       (쥐 동물모델)</vt:lpstr>
      <vt:lpstr>FGO 성장 촉진 효능 검증- In Vivo (II)      (쥐 동물모델)</vt:lpstr>
      <vt:lpstr>FGO 성장 촉진 효능 검증- In Vivo(II)       (쥐 동물모델)</vt:lpstr>
      <vt:lpstr>FGO 뼈형성 &amp; 성장 촉진 효능 검증 –In Vivo (지브라 퓌시 동물모델)</vt:lpstr>
      <vt:lpstr>FGO 뼈형성 &amp; 성장 촉진 효능 검증 –In Vivo (지브라 퓌시 동물모델)</vt:lpstr>
      <vt:lpstr>FGO 뼈형성 &amp; 성장 촉진 효능 검증 –In Vivo (지브라 퓌시 동물모델)</vt:lpstr>
      <vt:lpstr>FGO 뼈형성 &amp; 성장 촉진 효능 검증 –In Vivo (지브라 퓌시 동물모델)</vt:lpstr>
      <vt:lpstr>FGO 뼈형성 &amp; 성장 촉진 효능 검증 –In Vivo (지브라 퓌시 동물모델)</vt:lpstr>
      <vt:lpstr>FGO 뼈형성 &amp; 성장 촉진 효능 검증 –In Vivo (지브라 퓌시 동물모델)</vt:lpstr>
      <vt:lpstr>FGO 뼈형성 &amp; 성장 촉진 효능 검증 –In Vivo (지브라 퓌시 동물모델)</vt:lpstr>
      <vt:lpstr>인체적용시험</vt:lpstr>
      <vt:lpstr>인체적용시험</vt:lpstr>
      <vt:lpstr>FGO 성장 촉진 효능 검증</vt:lpstr>
      <vt:lpstr>PowerPoint 프레젠테이션</vt:lpstr>
      <vt:lpstr>1-4 (B). GABA (γ-aminobutyric acid ) 란?</vt:lpstr>
      <vt:lpstr>1-3.  유산균 발효 생산공정</vt:lpstr>
      <vt:lpstr>FGO 성장 촉진 효능 검증- In Vivo(I)        (쥐 동물모델)</vt:lpstr>
      <vt:lpstr>FGO 성장 촉진 효능 검증- In Vivo (II)       (쥐 동물모델)</vt:lpstr>
      <vt:lpstr>FGO 성장 촉진 효능 검증</vt:lpstr>
    </vt:vector>
  </TitlesOfParts>
  <Company>HUFS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Chang Won</dc:creator>
  <cp:lastModifiedBy>yskim</cp:lastModifiedBy>
  <cp:revision>1293</cp:revision>
  <cp:lastPrinted>2022-11-23T05:47:12Z</cp:lastPrinted>
  <dcterms:created xsi:type="dcterms:W3CDTF">2009-01-13T06:45:40Z</dcterms:created>
  <dcterms:modified xsi:type="dcterms:W3CDTF">2022-11-24T08:28:13Z</dcterms:modified>
</cp:coreProperties>
</file>