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67" r:id="rId4"/>
    <p:sldId id="269" r:id="rId5"/>
    <p:sldId id="271" r:id="rId6"/>
    <p:sldId id="270" r:id="rId7"/>
    <p:sldId id="272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7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784225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5280" b="1"/>
            </a:lvl1pPr>
          </a:lstStyle>
          <a:p>
            <a:r>
              <a:t>사실 정보</a:t>
            </a:r>
          </a:p>
        </p:txBody>
      </p:sp>
      <p:sp>
        <p:nvSpPr>
          <p:cNvPr id="107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824910546_2681x1332.jpg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575395635_960x639.jpg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이미지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이미지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84225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프레젠테이션 부제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92709243_1322x1323.jpeg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92479">
              <a:lnSpc>
                <a:spcPct val="100000"/>
              </a:lnSpc>
              <a:spcBef>
                <a:spcPts val="0"/>
              </a:spcBef>
              <a:buSzTx/>
              <a:buNone/>
              <a:defRPr sz="528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1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92479">
              <a:lnSpc>
                <a:spcPct val="100000"/>
              </a:lnSpc>
              <a:spcBef>
                <a:spcPts val="0"/>
              </a:spcBef>
              <a:buSzTx/>
              <a:buNone/>
              <a:defRPr sz="5280" b="1"/>
            </a:lvl1pPr>
          </a:lstStyle>
          <a:p>
            <a:r>
              <a:t>슬라이드 부제</a:t>
            </a:r>
          </a:p>
        </p:txBody>
      </p:sp>
      <p:sp>
        <p:nvSpPr>
          <p:cNvPr id="62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824910546_2681x1332.jpg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92479">
              <a:lnSpc>
                <a:spcPct val="100000"/>
              </a:lnSpc>
              <a:spcBef>
                <a:spcPts val="0"/>
              </a:spcBef>
              <a:buSzTx/>
              <a:buNone/>
              <a:defRPr sz="528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92479">
              <a:lnSpc>
                <a:spcPct val="100000"/>
              </a:lnSpc>
              <a:spcBef>
                <a:spcPts val="0"/>
              </a:spcBef>
              <a:buSzTx/>
              <a:buNone/>
              <a:defRPr sz="528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t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시사"/>
          <p:cNvSpPr txBox="1"/>
          <p:nvPr/>
        </p:nvSpPr>
        <p:spPr>
          <a:xfrm>
            <a:off x="11469254" y="14260172"/>
            <a:ext cx="101041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1">
              <a:defRPr sz="3600" spc="-72">
                <a:latin typeface="Jibaek-beta"/>
                <a:ea typeface="Jibaek-beta"/>
                <a:cs typeface="Jibaek-beta"/>
                <a:sym typeface="Jibaek-beta"/>
              </a:defRPr>
            </a:lvl1pPr>
          </a:lstStyle>
          <a:p>
            <a:r>
              <a:t>시사</a:t>
            </a:r>
          </a:p>
        </p:txBody>
      </p:sp>
      <p:pic>
        <p:nvPicPr>
          <p:cNvPr id="171" name="셀메드_001.png" descr="셀메드_001.png"/>
          <p:cNvPicPr>
            <a:picLocks noChangeAspect="1"/>
          </p:cNvPicPr>
          <p:nvPr/>
        </p:nvPicPr>
        <p:blipFill>
          <a:blip r:embed="rId2"/>
          <a:srcRect l="5903" t="33677" r="5903" b="33677"/>
          <a:stretch>
            <a:fillRect/>
          </a:stretch>
        </p:blipFill>
        <p:spPr>
          <a:xfrm>
            <a:off x="7455693" y="17790121"/>
            <a:ext cx="8075556" cy="1681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이미지" descr="이미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95" y="5874546"/>
            <a:ext cx="9715410" cy="19669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이미지" descr="이미지"/>
          <p:cNvPicPr>
            <a:picLocks noChangeAspect="1"/>
          </p:cNvPicPr>
          <p:nvPr/>
        </p:nvPicPr>
        <p:blipFill>
          <a:blip r:embed="rId2">
            <a:alphaModFix amt="92755"/>
          </a:blip>
          <a:srcRect l="11273" t="7813" r="11273" b="14732"/>
          <a:stretch>
            <a:fillRect/>
          </a:stretch>
        </p:blipFill>
        <p:spPr>
          <a:xfrm>
            <a:off x="1018439" y="2961337"/>
            <a:ext cx="5396976" cy="303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alphaModFix amt="92755"/>
          </a:blip>
          <a:srcRect l="34757" t="25709" r="30231" b="39280"/>
          <a:stretch>
            <a:fillRect/>
          </a:stretch>
        </p:blipFill>
        <p:spPr>
          <a:xfrm>
            <a:off x="6668445" y="2961337"/>
            <a:ext cx="5396976" cy="303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이미지" descr="이미지"/>
          <p:cNvPicPr>
            <a:picLocks noChangeAspect="1"/>
          </p:cNvPicPr>
          <p:nvPr/>
        </p:nvPicPr>
        <p:blipFill>
          <a:blip r:embed="rId3">
            <a:alphaModFix amt="92755"/>
          </a:blip>
          <a:srcRect t="20672" b="5314"/>
          <a:stretch>
            <a:fillRect/>
          </a:stretch>
        </p:blipFill>
        <p:spPr>
          <a:xfrm>
            <a:off x="12318451" y="2961337"/>
            <a:ext cx="5396976" cy="303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셀메드 하트베리 블랙..?…"/>
          <p:cNvSpPr txBox="1"/>
          <p:nvPr/>
        </p:nvSpPr>
        <p:spPr>
          <a:xfrm>
            <a:off x="1909925" y="7599085"/>
            <a:ext cx="3614131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defRPr sz="2000" spc="-239">
                <a:solidFill>
                  <a:srgbClr val="000000"/>
                </a:solidFill>
                <a:latin typeface="Typo_SSiMyungJo 110"/>
                <a:ea typeface="Typo_SSiMyungJo 110"/>
                <a:cs typeface="Typo_SSiMyungJo 110"/>
                <a:sym typeface="Typo_SSiMyungJo 110"/>
              </a:defRPr>
            </a:pPr>
            <a:r>
              <a:rPr dirty="0" err="1">
                <a:latin typeface="+mn-ea"/>
              </a:rPr>
              <a:t>셀메드</a:t>
            </a:r>
            <a:r>
              <a:rPr dirty="0">
                <a:latin typeface="+mn-ea"/>
              </a:rPr>
              <a:t> </a:t>
            </a:r>
            <a:r>
              <a:rPr dirty="0" err="1">
                <a:latin typeface="+mn-ea"/>
              </a:rPr>
              <a:t>하트베리</a:t>
            </a:r>
            <a:r>
              <a:rPr dirty="0">
                <a:latin typeface="+mn-ea"/>
              </a:rPr>
              <a:t> </a:t>
            </a:r>
            <a:r>
              <a:rPr dirty="0" err="1">
                <a:latin typeface="+mn-ea"/>
              </a:rPr>
              <a:t>블랙</a:t>
            </a:r>
            <a:r>
              <a:rPr dirty="0">
                <a:latin typeface="+mn-ea"/>
              </a:rPr>
              <a:t>..?</a:t>
            </a:r>
          </a:p>
          <a:p>
            <a:pPr>
              <a:lnSpc>
                <a:spcPct val="140000"/>
              </a:lnSpc>
              <a:defRPr sz="2000" spc="-239">
                <a:solidFill>
                  <a:srgbClr val="000000"/>
                </a:solidFill>
                <a:latin typeface="Typo_SSiMyungJo 110"/>
                <a:ea typeface="Typo_SSiMyungJo 110"/>
                <a:cs typeface="Typo_SSiMyungJo 110"/>
                <a:sym typeface="Typo_SSiMyungJo 110"/>
              </a:defRPr>
            </a:pPr>
            <a:r>
              <a:rPr dirty="0" err="1">
                <a:latin typeface="+mn-ea"/>
              </a:rPr>
              <a:t>다시</a:t>
            </a:r>
            <a:r>
              <a:rPr dirty="0">
                <a:latin typeface="+mn-ea"/>
              </a:rPr>
              <a:t> </a:t>
            </a:r>
            <a:r>
              <a:rPr dirty="0" err="1">
                <a:latin typeface="+mn-ea"/>
              </a:rPr>
              <a:t>건강한</a:t>
            </a:r>
            <a:r>
              <a:rPr dirty="0">
                <a:latin typeface="+mn-ea"/>
              </a:rPr>
              <a:t> </a:t>
            </a:r>
            <a:r>
              <a:rPr dirty="0" err="1">
                <a:latin typeface="+mn-ea"/>
              </a:rPr>
              <a:t>젊음을</a:t>
            </a:r>
            <a:r>
              <a:rPr dirty="0">
                <a:latin typeface="+mn-ea"/>
              </a:rPr>
              <a:t> </a:t>
            </a:r>
            <a:r>
              <a:rPr dirty="0" err="1">
                <a:latin typeface="+mn-ea"/>
              </a:rPr>
              <a:t>채워준다구</a:t>
            </a:r>
            <a:r>
              <a:rPr dirty="0">
                <a:latin typeface="+mn-ea"/>
              </a:rPr>
              <a:t>? </a:t>
            </a:r>
          </a:p>
          <a:p>
            <a:pPr>
              <a:lnSpc>
                <a:spcPct val="140000"/>
              </a:lnSpc>
              <a:defRPr sz="2000" spc="-239">
                <a:solidFill>
                  <a:srgbClr val="000000"/>
                </a:solidFill>
                <a:latin typeface="Typo_SSiMyungJo 110"/>
                <a:ea typeface="Typo_SSiMyungJo 110"/>
                <a:cs typeface="Typo_SSiMyungJo 110"/>
                <a:sym typeface="Typo_SSiMyungJo 110"/>
              </a:defRPr>
            </a:pPr>
            <a:r>
              <a:rPr dirty="0" err="1">
                <a:latin typeface="+mn-ea"/>
              </a:rPr>
              <a:t>요거</a:t>
            </a:r>
            <a:r>
              <a:rPr dirty="0">
                <a:latin typeface="+mn-ea"/>
              </a:rPr>
              <a:t> </a:t>
            </a:r>
            <a:r>
              <a:rPr dirty="0" err="1">
                <a:latin typeface="+mn-ea"/>
              </a:rPr>
              <a:t>하나면</a:t>
            </a:r>
            <a:r>
              <a:rPr dirty="0">
                <a:latin typeface="+mn-ea"/>
              </a:rPr>
              <a:t> </a:t>
            </a:r>
            <a:r>
              <a:rPr dirty="0" err="1">
                <a:latin typeface="+mn-ea"/>
              </a:rPr>
              <a:t>타임머신처럼</a:t>
            </a:r>
            <a:endParaRPr dirty="0">
              <a:latin typeface="+mn-ea"/>
            </a:endParaRPr>
          </a:p>
          <a:p>
            <a:pPr>
              <a:lnSpc>
                <a:spcPct val="140000"/>
              </a:lnSpc>
              <a:defRPr sz="2000" spc="-239">
                <a:solidFill>
                  <a:srgbClr val="000000"/>
                </a:solidFill>
                <a:latin typeface="Typo_SSiMyungJo 110"/>
                <a:ea typeface="Typo_SSiMyungJo 110"/>
                <a:cs typeface="Typo_SSiMyungJo 110"/>
                <a:sym typeface="Typo_SSiMyungJo 110"/>
              </a:defRPr>
            </a:pPr>
            <a:r>
              <a:rPr dirty="0" err="1">
                <a:latin typeface="+mn-ea"/>
              </a:rPr>
              <a:t>팔팔했던</a:t>
            </a:r>
            <a:r>
              <a:rPr dirty="0">
                <a:latin typeface="+mn-ea"/>
              </a:rPr>
              <a:t> </a:t>
            </a:r>
            <a:r>
              <a:rPr dirty="0" err="1">
                <a:latin typeface="+mn-ea"/>
              </a:rPr>
              <a:t>청춘으로</a:t>
            </a:r>
            <a:r>
              <a:rPr dirty="0">
                <a:latin typeface="+mn-ea"/>
              </a:rPr>
              <a:t> </a:t>
            </a:r>
            <a:r>
              <a:rPr dirty="0" err="1">
                <a:latin typeface="+mn-ea"/>
              </a:rPr>
              <a:t>되돌아간다</a:t>
            </a:r>
            <a:r>
              <a:rPr dirty="0">
                <a:latin typeface="+mn-ea"/>
              </a:rPr>
              <a:t> </a:t>
            </a:r>
            <a:r>
              <a:rPr dirty="0" err="1">
                <a:latin typeface="+mn-ea"/>
              </a:rPr>
              <a:t>이거지</a:t>
            </a:r>
            <a:r>
              <a:rPr dirty="0">
                <a:latin typeface="+mn-ea"/>
              </a:rPr>
              <a:t>?</a:t>
            </a:r>
          </a:p>
        </p:txBody>
      </p:sp>
      <p:sp>
        <p:nvSpPr>
          <p:cNvPr id="180" name="에라이.. 어디서 X을 팔어..!?…"/>
          <p:cNvSpPr txBox="1"/>
          <p:nvPr/>
        </p:nvSpPr>
        <p:spPr>
          <a:xfrm>
            <a:off x="7340077" y="7517111"/>
            <a:ext cx="4053841" cy="127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defRPr sz="2000" spc="-239">
                <a:solidFill>
                  <a:srgbClr val="000000"/>
                </a:solidFill>
                <a:latin typeface="Typo_SSiMyungJo 110"/>
                <a:ea typeface="Typo_SSiMyungJo 110"/>
                <a:cs typeface="Typo_SSiMyungJo 110"/>
                <a:sym typeface="Typo_SSiMyungJo 110"/>
              </a:defRPr>
            </a:pPr>
            <a:r>
              <a:t>에라이.. 어디서 X을 팔어..!?</a:t>
            </a:r>
          </a:p>
          <a:p>
            <a:pPr>
              <a:lnSpc>
                <a:spcPct val="140000"/>
              </a:lnSpc>
              <a:defRPr sz="5500" spc="-659">
                <a:solidFill>
                  <a:srgbClr val="000000"/>
                </a:solidFill>
                <a:latin typeface="Typo_SSiMyungJo 110"/>
                <a:ea typeface="Typo_SSiMyungJo 110"/>
                <a:cs typeface="Typo_SSiMyungJo 110"/>
                <a:sym typeface="Typo_SSiMyungJo 110"/>
              </a:defRPr>
            </a:pPr>
            <a:r>
              <a:t>어디서 …!!!!!!!!!!!!</a:t>
            </a:r>
          </a:p>
        </p:txBody>
      </p:sp>
      <p:sp>
        <p:nvSpPr>
          <p:cNvPr id="181" name="셀메드 약국에서…"/>
          <p:cNvSpPr txBox="1"/>
          <p:nvPr/>
        </p:nvSpPr>
        <p:spPr>
          <a:xfrm>
            <a:off x="12546852" y="7495509"/>
            <a:ext cx="4940301" cy="1718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5000" spc="50">
                <a:gradFill flip="none" rotWithShape="1">
                  <a:gsLst>
                    <a:gs pos="12492">
                      <a:srgbClr val="52B36D"/>
                    </a:gs>
                    <a:gs pos="100000">
                      <a:srgbClr val="006A5A"/>
                    </a:gs>
                  </a:gsLst>
                  <a:lin ang="4480375" scaled="0"/>
                </a:gradFill>
                <a:latin typeface="비트로 코어 OTF"/>
                <a:ea typeface="비트로 코어 OTF"/>
                <a:cs typeface="비트로 코어 OTF"/>
                <a:sym typeface="비트로 코어 OTF"/>
              </a:defRPr>
            </a:pPr>
            <a:r>
              <a:t>셀메드 약국에서 </a:t>
            </a:r>
          </a:p>
          <a:p>
            <a:pPr>
              <a:lnSpc>
                <a:spcPct val="90000"/>
              </a:lnSpc>
              <a:defRPr sz="5000" spc="50">
                <a:gradFill flip="none" rotWithShape="1">
                  <a:gsLst>
                    <a:gs pos="12492">
                      <a:srgbClr val="52B36D"/>
                    </a:gs>
                    <a:gs pos="100000">
                      <a:srgbClr val="006A5A"/>
                    </a:gs>
                  </a:gsLst>
                  <a:lin ang="4480375" scaled="0"/>
                </a:gradFill>
                <a:latin typeface="비트로 코어 OTF"/>
                <a:ea typeface="비트로 코어 OTF"/>
                <a:cs typeface="비트로 코어 OTF"/>
                <a:sym typeface="비트로 코어 OTF"/>
              </a:defRPr>
            </a:pPr>
            <a:r>
              <a:t>판매합니다</a:t>
            </a:r>
          </a:p>
        </p:txBody>
      </p:sp>
      <p:pic>
        <p:nvPicPr>
          <p:cNvPr id="182" name="이미지" descr="이미지"/>
          <p:cNvPicPr>
            <a:picLocks noChangeAspect="1"/>
          </p:cNvPicPr>
          <p:nvPr/>
        </p:nvPicPr>
        <p:blipFill>
          <a:blip r:embed="rId4">
            <a:alphaModFix amt="92755"/>
          </a:blip>
          <a:srcRect l="27614" t="11082" r="3487" b="20018"/>
          <a:stretch>
            <a:fillRect/>
          </a:stretch>
        </p:blipFill>
        <p:spPr>
          <a:xfrm>
            <a:off x="17968458" y="2961337"/>
            <a:ext cx="5396975" cy="303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자연영양소로 젊음을 충전하고픈 당신을 위해"/>
          <p:cNvSpPr/>
          <p:nvPr/>
        </p:nvSpPr>
        <p:spPr>
          <a:xfrm>
            <a:off x="20667008" y="8111494"/>
            <a:ext cx="1270001" cy="1270001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defRPr sz="3100" spc="-62">
                <a:solidFill>
                  <a:srgbClr val="000000"/>
                </a:solidFill>
                <a:latin typeface="GodoB"/>
                <a:ea typeface="GodoB"/>
                <a:cs typeface="GodoB"/>
                <a:sym typeface="GodoB"/>
              </a:defRPr>
            </a:pPr>
            <a:r>
              <a:rPr dirty="0" err="1"/>
              <a:t>자연영양소로</a:t>
            </a:r>
            <a:r>
              <a:rPr dirty="0"/>
              <a:t> </a:t>
            </a:r>
            <a:r>
              <a:rPr dirty="0" err="1"/>
              <a:t>젊음을</a:t>
            </a:r>
            <a:r>
              <a:rPr dirty="0"/>
              <a:t> </a:t>
            </a:r>
            <a:r>
              <a:rPr dirty="0" err="1"/>
              <a:t>충전하고픈</a:t>
            </a:r>
            <a:br>
              <a:rPr dirty="0"/>
            </a:br>
            <a:r>
              <a:rPr dirty="0" err="1"/>
              <a:t>당신을</a:t>
            </a:r>
            <a:r>
              <a:rPr dirty="0"/>
              <a:t> </a:t>
            </a:r>
            <a:r>
              <a:rPr dirty="0" err="1"/>
              <a:t>위해</a:t>
            </a:r>
            <a:endParaRPr dirty="0"/>
          </a:p>
        </p:txBody>
      </p:sp>
      <p:grpSp>
        <p:nvGrpSpPr>
          <p:cNvPr id="187" name="그룹"/>
          <p:cNvGrpSpPr/>
          <p:nvPr/>
        </p:nvGrpSpPr>
        <p:grpSpPr>
          <a:xfrm>
            <a:off x="18824528" y="8777936"/>
            <a:ext cx="3684963" cy="630183"/>
            <a:chOff x="0" y="0"/>
            <a:chExt cx="3684960" cy="630181"/>
          </a:xfrm>
        </p:grpSpPr>
        <p:sp>
          <p:nvSpPr>
            <p:cNvPr id="184" name="직사각형"/>
            <p:cNvSpPr/>
            <p:nvPr/>
          </p:nvSpPr>
          <p:spPr>
            <a:xfrm>
              <a:off x="0" y="0"/>
              <a:ext cx="3684961" cy="630182"/>
            </a:xfrm>
            <a:prstGeom prst="rect">
              <a:avLst/>
            </a:prstGeom>
            <a:gradFill flip="none" rotWithShape="1">
              <a:gsLst>
                <a:gs pos="0">
                  <a:srgbClr val="2D695C"/>
                </a:gs>
                <a:gs pos="100000">
                  <a:srgbClr val="19833C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5" name="시니어 플랜"/>
            <p:cNvSpPr txBox="1"/>
            <p:nvPr/>
          </p:nvSpPr>
          <p:spPr>
            <a:xfrm>
              <a:off x="1900885" y="112150"/>
              <a:ext cx="1495455" cy="4486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 spc="-176">
                  <a:latin typeface="GodoB"/>
                  <a:ea typeface="GodoB"/>
                  <a:cs typeface="GodoB"/>
                  <a:sym typeface="GodoB"/>
                </a:defRPr>
              </a:lvl1pPr>
            </a:lstStyle>
            <a:p>
              <a:r>
                <a:t>시니어 플랜</a:t>
              </a:r>
            </a:p>
          </p:txBody>
        </p:sp>
        <p:pic>
          <p:nvPicPr>
            <p:cNvPr id="186" name="셀메드_002.png" descr="셀메드_002.png"/>
            <p:cNvPicPr>
              <a:picLocks noChangeAspect="1"/>
            </p:cNvPicPr>
            <p:nvPr/>
          </p:nvPicPr>
          <p:blipFill>
            <a:blip r:embed="rId5"/>
            <a:srcRect l="5903" t="33677" r="5903" b="33677"/>
            <a:stretch>
              <a:fillRect/>
            </a:stretch>
          </p:blipFill>
          <p:spPr>
            <a:xfrm>
              <a:off x="258020" y="126067"/>
              <a:ext cx="1647204" cy="342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1" name="그룹"/>
          <p:cNvGrpSpPr/>
          <p:nvPr/>
        </p:nvGrpSpPr>
        <p:grpSpPr>
          <a:xfrm>
            <a:off x="20983529" y="4318490"/>
            <a:ext cx="1674641" cy="332125"/>
            <a:chOff x="0" y="0"/>
            <a:chExt cx="1674640" cy="332124"/>
          </a:xfrm>
        </p:grpSpPr>
        <p:sp>
          <p:nvSpPr>
            <p:cNvPr id="188" name="직사각형"/>
            <p:cNvSpPr/>
            <p:nvPr/>
          </p:nvSpPr>
          <p:spPr>
            <a:xfrm>
              <a:off x="0" y="0"/>
              <a:ext cx="1674641" cy="332125"/>
            </a:xfrm>
            <a:prstGeom prst="rect">
              <a:avLst/>
            </a:prstGeom>
            <a:gradFill flip="none" rotWithShape="1">
              <a:gsLst>
                <a:gs pos="0">
                  <a:srgbClr val="2D695C"/>
                </a:gs>
                <a:gs pos="100000">
                  <a:srgbClr val="19833C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9" name="시니어 플랜"/>
            <p:cNvSpPr txBox="1"/>
            <p:nvPr/>
          </p:nvSpPr>
          <p:spPr>
            <a:xfrm>
              <a:off x="874823" y="47848"/>
              <a:ext cx="788149" cy="236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000" spc="-79">
                  <a:latin typeface="GodoB"/>
                  <a:ea typeface="GodoB"/>
                  <a:cs typeface="GodoB"/>
                  <a:sym typeface="GodoB"/>
                </a:defRPr>
              </a:lvl1pPr>
            </a:lstStyle>
            <a:p>
              <a:r>
                <a:t>시니어 플랜</a:t>
              </a:r>
            </a:p>
          </p:txBody>
        </p:sp>
        <p:pic>
          <p:nvPicPr>
            <p:cNvPr id="190" name="셀메드_002.png" descr="셀메드_002.png"/>
            <p:cNvPicPr>
              <a:picLocks noChangeAspect="1"/>
            </p:cNvPicPr>
            <p:nvPr/>
          </p:nvPicPr>
          <p:blipFill>
            <a:blip r:embed="rId5"/>
            <a:srcRect l="5903" t="33677" r="5903" b="33677"/>
            <a:stretch>
              <a:fillRect/>
            </a:stretch>
          </p:blipFill>
          <p:spPr>
            <a:xfrm>
              <a:off x="135984" y="75148"/>
              <a:ext cx="784485" cy="1633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3" name="“오호라 ! &quot;"/>
          <p:cNvSpPr txBox="1"/>
          <p:nvPr/>
        </p:nvSpPr>
        <p:spPr>
          <a:xfrm rot="21600000">
            <a:off x="13958264" y="9498952"/>
            <a:ext cx="2117478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spc="-1215">
                <a:solidFill>
                  <a:srgbClr val="1F4ACD"/>
                </a:solidFill>
                <a:latin typeface="궁서체 일반체"/>
                <a:ea typeface="궁서체 일반체"/>
                <a:cs typeface="궁서체 일반체"/>
                <a:sym typeface="궁서체 일반체"/>
              </a:defRPr>
            </a:lvl1pPr>
          </a:lstStyle>
          <a:p>
            <a:r>
              <a:t>“오호라 ! "</a:t>
            </a:r>
          </a:p>
        </p:txBody>
      </p:sp>
      <p:grpSp>
        <p:nvGrpSpPr>
          <p:cNvPr id="199" name="그룹"/>
          <p:cNvGrpSpPr/>
          <p:nvPr/>
        </p:nvGrpSpPr>
        <p:grpSpPr>
          <a:xfrm>
            <a:off x="18012619" y="10404527"/>
            <a:ext cx="5308779" cy="2313233"/>
            <a:chOff x="0" y="0"/>
            <a:chExt cx="5308777" cy="2313231"/>
          </a:xfrm>
        </p:grpSpPr>
        <p:sp>
          <p:nvSpPr>
            <p:cNvPr id="194" name="오직, 셀메드 약국에서"/>
            <p:cNvSpPr txBox="1"/>
            <p:nvPr/>
          </p:nvSpPr>
          <p:spPr>
            <a:xfrm>
              <a:off x="0" y="0"/>
              <a:ext cx="5308778" cy="773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200" spc="-168">
                  <a:solidFill>
                    <a:srgbClr val="000000"/>
                  </a:solidFill>
                  <a:latin typeface="GodoB"/>
                  <a:ea typeface="GodoB"/>
                  <a:cs typeface="GodoB"/>
                  <a:sym typeface="GodoB"/>
                </a:defRPr>
              </a:lvl1pPr>
            </a:lstStyle>
            <a:p>
              <a:r>
                <a:rPr dirty="0" err="1"/>
                <a:t>오직</a:t>
              </a:r>
              <a:r>
                <a:rPr dirty="0"/>
                <a:t>, </a:t>
              </a:r>
              <a:r>
                <a:rPr dirty="0" err="1"/>
                <a:t>셀메드</a:t>
              </a:r>
              <a:r>
                <a:rPr dirty="0"/>
                <a:t> </a:t>
              </a:r>
              <a:r>
                <a:rPr dirty="0" err="1"/>
                <a:t>약국에서</a:t>
              </a:r>
              <a:endParaRPr dirty="0"/>
            </a:p>
          </p:txBody>
        </p:sp>
        <p:grpSp>
          <p:nvGrpSpPr>
            <p:cNvPr id="198" name="그룹"/>
            <p:cNvGrpSpPr/>
            <p:nvPr/>
          </p:nvGrpSpPr>
          <p:grpSpPr>
            <a:xfrm>
              <a:off x="302641" y="856044"/>
              <a:ext cx="4703727" cy="1457188"/>
              <a:chOff x="0" y="0"/>
              <a:chExt cx="4703726" cy="1457186"/>
            </a:xfrm>
          </p:grpSpPr>
          <p:sp>
            <p:nvSpPr>
              <p:cNvPr id="195" name="직사각형"/>
              <p:cNvSpPr/>
              <p:nvPr/>
            </p:nvSpPr>
            <p:spPr>
              <a:xfrm>
                <a:off x="0" y="0"/>
                <a:ext cx="4703727" cy="675536"/>
              </a:xfrm>
              <a:prstGeom prst="rect">
                <a:avLst/>
              </a:prstGeom>
              <a:gradFill flip="none" rotWithShape="1">
                <a:gsLst>
                  <a:gs pos="0">
                    <a:srgbClr val="2D695C"/>
                  </a:gs>
                  <a:gs pos="100000">
                    <a:srgbClr val="19833C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96" name="시니어 플랜의 다른 제품 더 보기 ▶"/>
              <p:cNvSpPr txBox="1"/>
              <p:nvPr/>
            </p:nvSpPr>
            <p:spPr>
              <a:xfrm>
                <a:off x="42227" y="93602"/>
                <a:ext cx="4590434" cy="4883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pc="-48">
                    <a:latin typeface="Jung-Bold"/>
                    <a:ea typeface="Jung-Bold"/>
                    <a:cs typeface="Jung-Bold"/>
                    <a:sym typeface="Jung-Bold"/>
                  </a:defRPr>
                </a:pPr>
                <a:r>
                  <a:rPr spc="-192">
                    <a:latin typeface="GodoB"/>
                    <a:ea typeface="GodoB"/>
                    <a:cs typeface="GodoB"/>
                    <a:sym typeface="GodoB"/>
                  </a:rPr>
                  <a:t>시니어 플랜의 다른 제품 더 보기</a:t>
                </a:r>
                <a:r>
                  <a:rPr spc="-192">
                    <a:latin typeface="Typo_SSiGothic 120"/>
                    <a:ea typeface="Typo_SSiGothic 120"/>
                    <a:cs typeface="Typo_SSiGothic 120"/>
                    <a:sym typeface="Typo_SSiGothic 120"/>
                  </a:rPr>
                  <a:t> </a:t>
                </a:r>
                <a:r>
                  <a:t>▶</a:t>
                </a:r>
              </a:p>
            </p:txBody>
          </p:sp>
          <p:pic>
            <p:nvPicPr>
              <p:cNvPr id="197" name="셀메드_002.png" descr="셀메드_002.png"/>
              <p:cNvPicPr>
                <a:picLocks noChangeAspect="1"/>
              </p:cNvPicPr>
              <p:nvPr/>
            </p:nvPicPr>
            <p:blipFill>
              <a:blip r:embed="rId6"/>
              <a:srcRect l="5903" t="33677" r="5903" b="33677"/>
              <a:stretch>
                <a:fillRect/>
              </a:stretch>
            </p:blipFill>
            <p:spPr>
              <a:xfrm>
                <a:off x="1209465" y="987486"/>
                <a:ext cx="2255868" cy="4697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00" name="| 시니어 플랜 편 |"/>
          <p:cNvSpPr txBox="1"/>
          <p:nvPr/>
        </p:nvSpPr>
        <p:spPr>
          <a:xfrm>
            <a:off x="978969" y="570323"/>
            <a:ext cx="2170482" cy="487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131313"/>
                </a:solidFill>
              </a:defRPr>
            </a:lvl1pPr>
          </a:lstStyle>
          <a:p>
            <a:r>
              <a:rPr dirty="0"/>
              <a:t>| </a:t>
            </a:r>
            <a:r>
              <a:rPr dirty="0" err="1"/>
              <a:t>시니어</a:t>
            </a:r>
            <a:r>
              <a:rPr dirty="0"/>
              <a:t> </a:t>
            </a:r>
            <a:r>
              <a:rPr dirty="0" err="1"/>
              <a:t>플랜</a:t>
            </a:r>
            <a:r>
              <a:rPr dirty="0"/>
              <a:t> 편 |</a:t>
            </a:r>
          </a:p>
        </p:txBody>
      </p:sp>
      <p:sp>
        <p:nvSpPr>
          <p:cNvPr id="201" name="자연영양소로 젊음을 충전하고픈 당신을 위해"/>
          <p:cNvSpPr txBox="1"/>
          <p:nvPr/>
        </p:nvSpPr>
        <p:spPr>
          <a:xfrm>
            <a:off x="20969502" y="3898900"/>
            <a:ext cx="145481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800" spc="-16">
                <a:latin typeface="GodoB"/>
                <a:ea typeface="GodoB"/>
                <a:cs typeface="GodoB"/>
                <a:sym typeface="GodoB"/>
              </a:defRPr>
            </a:pPr>
            <a:r>
              <a:rPr dirty="0" err="1"/>
              <a:t>자연영양소로</a:t>
            </a:r>
            <a:r>
              <a:rPr dirty="0"/>
              <a:t> </a:t>
            </a:r>
            <a:r>
              <a:rPr dirty="0" err="1"/>
              <a:t>젊음을</a:t>
            </a:r>
            <a:r>
              <a:rPr dirty="0"/>
              <a:t> </a:t>
            </a:r>
            <a:r>
              <a:rPr dirty="0" err="1"/>
              <a:t>충전하고픈</a:t>
            </a:r>
            <a:br>
              <a:rPr dirty="0"/>
            </a:br>
            <a:r>
              <a:rPr dirty="0" err="1"/>
              <a:t>당신을</a:t>
            </a:r>
            <a:r>
              <a:rPr dirty="0"/>
              <a:t> </a:t>
            </a:r>
            <a:r>
              <a:rPr dirty="0" err="1"/>
              <a:t>위해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1159118" y="1181303"/>
            <a:ext cx="278281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하트베리 블랙 버전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018439" y="2234667"/>
            <a:ext cx="22346994" cy="59503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cs typeface="Helvetica Neue Medium"/>
                <a:sym typeface="Helvetica Neue Medium"/>
              </a:rPr>
              <a:t>화면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1018439" y="6624791"/>
            <a:ext cx="22346994" cy="59503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cs typeface="Helvetica Neue Medium"/>
                <a:sym typeface="Helvetica Neue Medium"/>
              </a:rPr>
              <a:t>카피</a:t>
            </a: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cs typeface="Helvetica Neue Medium"/>
              <a:sym typeface="Helvetica Neue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68457" y="6007769"/>
            <a:ext cx="342241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* </a:t>
            </a:r>
            <a:r>
              <a:rPr kumimoji="0" lang="ko-KR" altLang="en-US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하트베리 블랙 제품으로 노출 예정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시사"/>
          <p:cNvSpPr txBox="1"/>
          <p:nvPr/>
        </p:nvSpPr>
        <p:spPr>
          <a:xfrm>
            <a:off x="11469254" y="14260172"/>
            <a:ext cx="101041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1">
              <a:defRPr sz="3600" spc="-72">
                <a:latin typeface="Jibaek-beta"/>
                <a:ea typeface="Jibaek-beta"/>
                <a:cs typeface="Jibaek-beta"/>
                <a:sym typeface="Jibaek-beta"/>
              </a:defRPr>
            </a:lvl1pPr>
          </a:lstStyle>
          <a:p>
            <a:r>
              <a:t>시사</a:t>
            </a:r>
          </a:p>
        </p:txBody>
      </p:sp>
      <p:pic>
        <p:nvPicPr>
          <p:cNvPr id="431" name="셀메드_001.png" descr="셀메드_001.png"/>
          <p:cNvPicPr>
            <a:picLocks noChangeAspect="1"/>
          </p:cNvPicPr>
          <p:nvPr/>
        </p:nvPicPr>
        <p:blipFill>
          <a:blip r:embed="rId2"/>
          <a:srcRect l="5903" t="33677" r="5903" b="33677"/>
          <a:stretch>
            <a:fillRect/>
          </a:stretch>
        </p:blipFill>
        <p:spPr>
          <a:xfrm>
            <a:off x="7455693" y="17790121"/>
            <a:ext cx="8075556" cy="1681436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| E. O. D |"/>
          <p:cNvSpPr txBox="1"/>
          <p:nvPr/>
        </p:nvSpPr>
        <p:spPr>
          <a:xfrm>
            <a:off x="9698037" y="6399212"/>
            <a:ext cx="4987926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Jibaek-beta"/>
                <a:ea typeface="Jibaek-beta"/>
                <a:cs typeface="Jibaek-beta"/>
                <a:sym typeface="Jibaek-beta"/>
              </a:defRPr>
            </a:lvl1pPr>
          </a:lstStyle>
          <a:p>
            <a:r>
              <a:t>| E. O. D |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A8A25C4-E8FC-953D-D684-F27FC256E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30" y="277780"/>
            <a:ext cx="23435139" cy="131604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861C3-50BA-3FB7-A174-4292EF9A6EA5}"/>
              </a:ext>
            </a:extLst>
          </p:cNvPr>
          <p:cNvSpPr txBox="1"/>
          <p:nvPr/>
        </p:nvSpPr>
        <p:spPr>
          <a:xfrm>
            <a:off x="330160" y="482412"/>
            <a:ext cx="408124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증빙자료</a:t>
            </a:r>
            <a:r>
              <a:rPr kumimoji="0" lang="en-US" altLang="ko-KR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1 - </a:t>
            </a:r>
            <a:r>
              <a:rPr kumimoji="0" lang="ko-KR" altLang="en-US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레퍼런스</a:t>
            </a:r>
          </a:p>
        </p:txBody>
      </p:sp>
    </p:spTree>
    <p:extLst>
      <p:ext uri="{BB962C8B-B14F-4D97-AF65-F5344CB8AC3E}">
        <p14:creationId xmlns:p14="http://schemas.microsoft.com/office/powerpoint/2010/main" val="419912308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B836B1-CD6E-271F-0FF3-D9D00C1C6844}"/>
              </a:ext>
            </a:extLst>
          </p:cNvPr>
          <p:cNvSpPr txBox="1"/>
          <p:nvPr/>
        </p:nvSpPr>
        <p:spPr>
          <a:xfrm>
            <a:off x="268312" y="428624"/>
            <a:ext cx="535242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증빙자료</a:t>
            </a:r>
            <a:r>
              <a:rPr lang="en-US" altLang="ko-KR" sz="3200" b="1" dirty="0"/>
              <a:t>2</a:t>
            </a:r>
            <a:r>
              <a:rPr kumimoji="0" lang="en-US" altLang="ko-KR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– </a:t>
            </a:r>
            <a:r>
              <a:rPr kumimoji="0" lang="ko-KR" altLang="en-US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품목제조보고서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83C9F11-4454-DBEE-59F7-A56A175E1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1244131"/>
            <a:ext cx="8418812" cy="1222085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929CB91-042D-2E17-14CE-20489E024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953" y="1244131"/>
            <a:ext cx="8418812" cy="1222085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DB443F8-5098-E423-77E9-D4FFC5EF4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6306" y="1244131"/>
            <a:ext cx="9067086" cy="1222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69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B836B1-CD6E-271F-0FF3-D9D00C1C6844}"/>
              </a:ext>
            </a:extLst>
          </p:cNvPr>
          <p:cNvSpPr txBox="1"/>
          <p:nvPr/>
        </p:nvSpPr>
        <p:spPr>
          <a:xfrm>
            <a:off x="-9007" y="428624"/>
            <a:ext cx="590706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증빙자료</a:t>
            </a:r>
            <a:r>
              <a:rPr kumimoji="0" lang="en-US" altLang="ko-KR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3 – </a:t>
            </a:r>
            <a:r>
              <a:rPr kumimoji="0" lang="ko-KR" altLang="en-US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항산화성분</a:t>
            </a:r>
            <a:r>
              <a:rPr lang="en-US" altLang="ko-KR" sz="3200" b="1" dirty="0"/>
              <a:t> </a:t>
            </a:r>
            <a:r>
              <a:rPr lang="ko-KR" altLang="en-US" sz="3200" b="1" dirty="0"/>
              <a:t>성적서</a:t>
            </a:r>
            <a:endParaRPr kumimoji="0" lang="ko-KR" altLang="en-US" sz="3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97B73FE-2711-4401-9BE6-3720FC838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83" y="2788766"/>
            <a:ext cx="10981683" cy="842534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DE8DDE8-8A0D-1618-0958-AFE100FD7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8076" y="2788766"/>
            <a:ext cx="11743666" cy="842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2367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B836B1-CD6E-271F-0FF3-D9D00C1C6844}"/>
              </a:ext>
            </a:extLst>
          </p:cNvPr>
          <p:cNvSpPr txBox="1"/>
          <p:nvPr/>
        </p:nvSpPr>
        <p:spPr>
          <a:xfrm>
            <a:off x="129236" y="446553"/>
            <a:ext cx="839172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증빙자료</a:t>
            </a:r>
            <a:r>
              <a:rPr lang="en-US" altLang="ko-KR" sz="3200" b="1" dirty="0"/>
              <a:t>4</a:t>
            </a:r>
            <a:r>
              <a:rPr kumimoji="0" lang="en-US" altLang="ko-KR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– </a:t>
            </a:r>
            <a:r>
              <a:rPr lang="ko-KR" altLang="en-US" sz="3200" b="1" dirty="0"/>
              <a:t>약국 전용 유통브랜드</a:t>
            </a:r>
            <a:r>
              <a:rPr lang="en-US" altLang="ko-KR" sz="3200" b="1" dirty="0"/>
              <a:t> </a:t>
            </a:r>
            <a:r>
              <a:rPr lang="ko-KR" altLang="en-US" sz="3200" b="1" dirty="0"/>
              <a:t>증빙 공문</a:t>
            </a:r>
            <a:endParaRPr kumimoji="0" lang="ko-KR" altLang="en-US" sz="3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B413C1D-1D08-1F25-7CD1-41B8E8D0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788" y="563935"/>
            <a:ext cx="11336349" cy="125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4298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106</Words>
  <Application>Microsoft Office PowerPoint</Application>
  <PresentationFormat>사용자 지정</PresentationFormat>
  <Paragraphs>27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8" baseType="lpstr">
      <vt:lpstr>GodoB</vt:lpstr>
      <vt:lpstr>Helvetica Neue</vt:lpstr>
      <vt:lpstr>Helvetica Neue Medium</vt:lpstr>
      <vt:lpstr>Jibaek-beta</vt:lpstr>
      <vt:lpstr>Jung-Bold</vt:lpstr>
      <vt:lpstr>Typo_SSiGothic 120</vt:lpstr>
      <vt:lpstr>Typo_SSiMyungJo 110</vt:lpstr>
      <vt:lpstr>궁서체 일반체</vt:lpstr>
      <vt:lpstr>맑은 고딕</vt:lpstr>
      <vt:lpstr>비트로 코어 OTF</vt:lpstr>
      <vt:lpstr>20_BasicBlack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윤지영</dc:creator>
  <cp:lastModifiedBy>이다슬</cp:lastModifiedBy>
  <cp:revision>6</cp:revision>
  <dcterms:modified xsi:type="dcterms:W3CDTF">2023-03-29T06:54:00Z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SCPROP">
    <vt:lpwstr>NSCCustomProperty</vt:lpwstr>
  </property>
</Properties>
</file>