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88" r:id="rId1"/>
  </p:sldMasterIdLst>
  <p:notesMasterIdLst>
    <p:notesMasterId r:id="rId9"/>
  </p:notesMasterIdLst>
  <p:sldIdLst>
    <p:sldId id="256" r:id="rId2"/>
    <p:sldId id="257" r:id="rId3"/>
    <p:sldId id="266" r:id="rId4"/>
    <p:sldId id="267" r:id="rId5"/>
    <p:sldId id="263" r:id="rId6"/>
    <p:sldId id="264" r:id="rId7"/>
    <p:sldId id="261" r:id="rId8"/>
  </p:sldIdLst>
  <p:sldSz cx="9144000" cy="5143500" type="screen16x9"/>
  <p:notesSz cx="6888163" cy="100203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6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F9CFDCE-645E-43D3-8983-561A213ABB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1026" y="108"/>
      </p:cViewPr>
      <p:guideLst>
        <p:guide orient="horz" pos="86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w="sm" len="sm"/>
            <a:tailEnd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</p:spPr>
        <p:txBody>
          <a:bodyPr wrap="square" lIns="96599" tIns="96599" rIns="96599" bIns="96599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 lvl="0">
              <a:defRPr/>
            </a:pPr>
            <a:endParaRPr lang="ko-KR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6b5b099ff_1_2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6b5b099ff_1_2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wrap="square" lIns="96599" tIns="96599" rIns="96599" bIns="96599" anchor="t" anchorCtr="0">
            <a:noAutofit/>
          </a:bodyPr>
          <a:lstStyle/>
          <a:p>
            <a:pPr marL="0" indent="0">
              <a:buNone/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95460ef75_0_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95460ef75_0_1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wrap="square" lIns="96599" tIns="96599" rIns="96599" bIns="96599" anchor="t" anchorCtr="0">
            <a:noAutofit/>
          </a:bodyPr>
          <a:lstStyle/>
          <a:p>
            <a:pPr marL="0" indent="0">
              <a:buNone/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95460ef75_0_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95460ef75_0_1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wrap="square" lIns="96599" tIns="96599" rIns="96599" bIns="96599" anchor="t" anchorCtr="0">
            <a:noAutofit/>
          </a:bodyPr>
          <a:lstStyle/>
          <a:p>
            <a:pPr marL="0" indent="0"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9864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95460ef75_0_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95460ef75_0_1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wrap="square" lIns="96599" tIns="96599" rIns="96599" bIns="96599" anchor="t" anchorCtr="0">
            <a:noAutofit/>
          </a:bodyPr>
          <a:lstStyle/>
          <a:p>
            <a:pPr marL="0" indent="0"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2792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95460ef75_0_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95460ef75_0_1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wrap="square" lIns="96599" tIns="96599" rIns="96599" bIns="96599" anchor="t" anchorCtr="0">
            <a:noAutofit/>
          </a:bodyPr>
          <a:lstStyle/>
          <a:p>
            <a:pPr marL="0" indent="0"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6852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95460ef75_0_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95460ef75_0_1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wrap="square" lIns="96599" tIns="96599" rIns="96599" bIns="96599" anchor="t" anchorCtr="0">
            <a:noAutofit/>
          </a:bodyPr>
          <a:lstStyle/>
          <a:p>
            <a:pPr marL="0" indent="0"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917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c30578362d_0_1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c30578362d_0_1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wrap="square" lIns="96599" tIns="96599" rIns="96599" bIns="96599" anchor="t" anchorCtr="0">
            <a:noAutofit/>
          </a:bodyPr>
          <a:lstStyle/>
          <a:p>
            <a:pPr marL="0" indent="0">
              <a:buNone/>
              <a:defRPr/>
            </a:pPr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644909" y="2009150"/>
            <a:ext cx="3856800" cy="150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644909" y="3529447"/>
            <a:ext cx="38568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13909" y="1067200"/>
            <a:ext cx="1318800" cy="98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 b="1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805529" y="1739900"/>
            <a:ext cx="66246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1805529" y="2895351"/>
            <a:ext cx="6624600" cy="4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00"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5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/>
          <p:nvPr/>
        </p:nvSpPr>
        <p:spPr>
          <a:xfrm>
            <a:off x="6418575" y="539500"/>
            <a:ext cx="2728500" cy="459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4" name="Google Shape;194;p31"/>
          <p:cNvCxnSpPr/>
          <p:nvPr/>
        </p:nvCxnSpPr>
        <p:spPr>
          <a:xfrm>
            <a:off x="9525" y="4889179"/>
            <a:ext cx="520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5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6" name="Google Shape;196;p32"/>
          <p:cNvCxnSpPr/>
          <p:nvPr/>
        </p:nvCxnSpPr>
        <p:spPr>
          <a:xfrm>
            <a:off x="8417887" y="1332600"/>
            <a:ext cx="0" cy="392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" name="Google Shape;197;p32"/>
          <p:cNvSpPr/>
          <p:nvPr/>
        </p:nvSpPr>
        <p:spPr>
          <a:xfrm flipH="1">
            <a:off x="-38" y="2005950"/>
            <a:ext cx="3441900" cy="313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5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3"/>
          <p:cNvGrpSpPr/>
          <p:nvPr/>
        </p:nvGrpSpPr>
        <p:grpSpPr>
          <a:xfrm>
            <a:off x="713251" y="294337"/>
            <a:ext cx="7717830" cy="4571128"/>
            <a:chOff x="1077725" y="1006750"/>
            <a:chExt cx="6763500" cy="2730825"/>
          </a:xfrm>
        </p:grpSpPr>
        <p:cxnSp>
          <p:nvCxnSpPr>
            <p:cNvPr id="200" name="Google Shape;200;p33"/>
            <p:cNvCxnSpPr/>
            <p:nvPr/>
          </p:nvCxnSpPr>
          <p:spPr>
            <a:xfrm>
              <a:off x="1077725" y="1006750"/>
              <a:ext cx="676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33"/>
            <p:cNvCxnSpPr/>
            <p:nvPr/>
          </p:nvCxnSpPr>
          <p:spPr>
            <a:xfrm>
              <a:off x="1077725" y="3737575"/>
              <a:ext cx="676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5_1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" name="Google Shape;203;p34"/>
          <p:cNvCxnSpPr/>
          <p:nvPr/>
        </p:nvCxnSpPr>
        <p:spPr>
          <a:xfrm>
            <a:off x="8439150" y="-19050"/>
            <a:ext cx="0" cy="4667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726075" y="1239294"/>
            <a:ext cx="0" cy="392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0" y="-12900"/>
            <a:ext cx="4572000" cy="515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4975724" y="539500"/>
            <a:ext cx="3456900" cy="12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>
            <a:off x="4975725" y="2129675"/>
            <a:ext cx="3456900" cy="24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89" name="Google Shape;89;p18"/>
          <p:cNvCxnSpPr/>
          <p:nvPr/>
        </p:nvCxnSpPr>
        <p:spPr>
          <a:xfrm>
            <a:off x="5085436" y="2129675"/>
            <a:ext cx="4323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3044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 idx="2"/>
          </p:nvPr>
        </p:nvSpPr>
        <p:spPr>
          <a:xfrm>
            <a:off x="1635679" y="1330079"/>
            <a:ext cx="2939700" cy="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ubTitle" idx="1"/>
          </p:nvPr>
        </p:nvSpPr>
        <p:spPr>
          <a:xfrm>
            <a:off x="1635679" y="1653630"/>
            <a:ext cx="29397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3"/>
          </p:nvPr>
        </p:nvSpPr>
        <p:spPr>
          <a:xfrm>
            <a:off x="1635679" y="3734547"/>
            <a:ext cx="2939700" cy="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4"/>
          </p:nvPr>
        </p:nvSpPr>
        <p:spPr>
          <a:xfrm>
            <a:off x="1635679" y="4058197"/>
            <a:ext cx="29397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5"/>
          </p:nvPr>
        </p:nvSpPr>
        <p:spPr>
          <a:xfrm>
            <a:off x="1635679" y="2523876"/>
            <a:ext cx="2939700" cy="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6"/>
          </p:nvPr>
        </p:nvSpPr>
        <p:spPr>
          <a:xfrm>
            <a:off x="1635679" y="2847426"/>
            <a:ext cx="29397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3" name="Google Shape;143;p25"/>
          <p:cNvCxnSpPr/>
          <p:nvPr/>
        </p:nvCxnSpPr>
        <p:spPr>
          <a:xfrm>
            <a:off x="726075" y="1332600"/>
            <a:ext cx="0" cy="392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25"/>
          <p:cNvSpPr/>
          <p:nvPr/>
        </p:nvSpPr>
        <p:spPr>
          <a:xfrm>
            <a:off x="5702100" y="2005950"/>
            <a:ext cx="3441900" cy="313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92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cellus"/>
              <a:buNone/>
              <a:defRPr sz="28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77" r:id="rId4"/>
    <p:sldLayoutId id="2147483678" r:id="rId5"/>
    <p:sldLayoutId id="2147483679" r:id="rId6"/>
    <p:sldLayoutId id="2147483680" r:id="rId7"/>
    <p:sldLayoutId id="2147483684" r:id="rId8"/>
    <p:sldLayoutId id="214748368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microsoft.com/office/2007/relationships/hdphoto" Target="../media/hdphoto8.wdp"/><Relationship Id="rId17" Type="http://schemas.microsoft.com/office/2007/relationships/hdphoto" Target="../media/hdphoto3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microsoft.com/office/2007/relationships/hdphoto" Target="../media/hdphoto9.wdp"/><Relationship Id="rId10" Type="http://schemas.microsoft.com/office/2007/relationships/hdphoto" Target="../media/hdphoto2.wdp"/><Relationship Id="rId19" Type="http://schemas.microsoft.com/office/2007/relationships/hdphoto" Target="../media/hdphoto10.wdp"/><Relationship Id="rId4" Type="http://schemas.microsoft.com/office/2007/relationships/hdphoto" Target="../media/hdphoto6.wdp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orynine22@naver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A7EBDD1-9059-4BBB-6CF7-CD1B37C8430A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8E6"/>
          </a:solidFill>
          <a:ln w="19050" cap="flat" cmpd="sng">
            <a:noFill/>
            <a:prstDash val="solid"/>
            <a:round/>
            <a:headEnd w="sm" len="sm"/>
            <a:tailEnd w="sm" len="sm"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580"/>
          <a:stretch>
            <a:fillRect/>
          </a:stretch>
        </p:blipFill>
        <p:spPr>
          <a:xfrm>
            <a:off x="0" y="750849"/>
            <a:ext cx="9144000" cy="3515218"/>
          </a:xfrm>
          <a:prstGeom prst="rect">
            <a:avLst/>
          </a:prstGeom>
        </p:spPr>
      </p:pic>
      <p:sp>
        <p:nvSpPr>
          <p:cNvPr id="282" name="Google Shape;282;p44"/>
          <p:cNvSpPr txBox="1">
            <a:spLocks noGrp="1"/>
          </p:cNvSpPr>
          <p:nvPr>
            <p:ph type="title"/>
          </p:nvPr>
        </p:nvSpPr>
        <p:spPr>
          <a:xfrm>
            <a:off x="3521896" y="3716308"/>
            <a:ext cx="1264430" cy="885333"/>
          </a:xfrm>
          <a:prstGeom prst="rect">
            <a:avLst/>
          </a:prstGeom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pc="-100" dirty="0">
                <a:solidFill>
                  <a:schemeClr val="bg2">
                    <a:lumMod val="50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건강</a:t>
            </a:r>
            <a:endParaRPr spc="-100" dirty="0">
              <a:solidFill>
                <a:schemeClr val="bg2">
                  <a:lumMod val="50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83" name="Google Shape;283;p44"/>
          <p:cNvSpPr txBox="1">
            <a:spLocks noGrp="1"/>
          </p:cNvSpPr>
          <p:nvPr>
            <p:ph type="subTitle" idx="1"/>
          </p:nvPr>
        </p:nvSpPr>
        <p:spPr>
          <a:xfrm>
            <a:off x="4349527" y="3377361"/>
            <a:ext cx="918203" cy="559500"/>
          </a:xfrm>
          <a:prstGeom prst="rect">
            <a:avLst/>
          </a:prstGeom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 algn="dist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300" b="1" spc="-150" dirty="0">
                <a:solidFill>
                  <a:schemeClr val="tx1"/>
                </a:solidFill>
                <a:latin typeface="에스코어 드림 3 Light"/>
                <a:ea typeface="에스코어 드림 3 Light"/>
              </a:rPr>
              <a:t>1</a:t>
            </a:r>
            <a:r>
              <a:rPr lang="ko-KR" altLang="en-US" sz="1300" b="1" spc="-150" dirty="0">
                <a:solidFill>
                  <a:schemeClr val="tx1"/>
                </a:solidFill>
                <a:latin typeface="에스코어 드림 3 Light"/>
                <a:ea typeface="에스코어 드림 3 Light"/>
              </a:rPr>
              <a:t>분캠페인</a:t>
            </a:r>
          </a:p>
        </p:txBody>
      </p:sp>
      <p:sp>
        <p:nvSpPr>
          <p:cNvPr id="11" name="Google Shape;284;p44"/>
          <p:cNvSpPr txBox="1"/>
          <p:nvPr/>
        </p:nvSpPr>
        <p:spPr>
          <a:xfrm>
            <a:off x="4467924" y="3996226"/>
            <a:ext cx="1574856" cy="658849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arcellus"/>
              <a:buNone/>
              <a:defRPr sz="6000" b="1" i="0" u="none" strike="noStrike" cap="none">
                <a:solidFill>
                  <a:schemeClr val="dk2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lvl="0">
              <a:defRPr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365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627786" y="3248366"/>
            <a:ext cx="818383" cy="81838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460EB8F-2ECF-5B06-4370-424DC62811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24" b="26279"/>
          <a:stretch/>
        </p:blipFill>
        <p:spPr>
          <a:xfrm>
            <a:off x="267099" y="63304"/>
            <a:ext cx="1419423" cy="62424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799CEB4-8FDE-0B4C-0900-EE324D404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058518" y="6945"/>
            <a:ext cx="818383" cy="818383"/>
          </a:xfrm>
          <a:prstGeom prst="rect">
            <a:avLst/>
          </a:prstGeom>
        </p:spPr>
      </p:pic>
      <p:sp>
        <p:nvSpPr>
          <p:cNvPr id="5" name="Google Shape;283;p44">
            <a:extLst>
              <a:ext uri="{FF2B5EF4-FFF2-40B4-BE49-F238E27FC236}">
                <a16:creationId xmlns:a16="http://schemas.microsoft.com/office/drawing/2014/main" id="{7E2846AC-1747-960F-24DE-F019C931BA19}"/>
              </a:ext>
            </a:extLst>
          </p:cNvPr>
          <p:cNvSpPr txBox="1">
            <a:spLocks/>
          </p:cNvSpPr>
          <p:nvPr/>
        </p:nvSpPr>
        <p:spPr>
          <a:xfrm>
            <a:off x="3644415" y="4294853"/>
            <a:ext cx="2206258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dist">
              <a:defRPr/>
            </a:pPr>
            <a:r>
              <a:rPr lang="ko-KR" altLang="en-US" sz="1400" spc="-150" dirty="0">
                <a:solidFill>
                  <a:schemeClr val="bg2"/>
                </a:solidFill>
                <a:latin typeface="에스코어 드림 3 Light"/>
                <a:ea typeface="에스코어 드림 3 Light"/>
              </a:rPr>
              <a:t>고혈압</a:t>
            </a:r>
            <a:r>
              <a:rPr lang="en-US" altLang="ko-KR" sz="1400" spc="-150" dirty="0">
                <a:solidFill>
                  <a:schemeClr val="bg2"/>
                </a:solidFill>
                <a:latin typeface="에스코어 드림 3 Light"/>
                <a:ea typeface="에스코어 드림 3 Light"/>
              </a:rPr>
              <a:t>! </a:t>
            </a:r>
            <a:r>
              <a:rPr lang="ko-KR" altLang="en-US" sz="1400" spc="-150" dirty="0">
                <a:solidFill>
                  <a:schemeClr val="bg2"/>
                </a:solidFill>
                <a:latin typeface="에스코어 드림 3 Light"/>
                <a:ea typeface="에스코어 드림 3 Light"/>
              </a:rPr>
              <a:t>질병의 시작입니다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2;p42"/>
          <p:cNvSpPr txBox="1"/>
          <p:nvPr/>
        </p:nvSpPr>
        <p:spPr>
          <a:xfrm>
            <a:off x="4572000" y="1144857"/>
            <a:ext cx="1227566" cy="3916241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cellus"/>
              <a:buNone/>
              <a:defRPr sz="35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dist">
              <a:lnSpc>
                <a:spcPct val="200000"/>
              </a:lnSpc>
              <a:defRPr/>
            </a:pPr>
            <a:r>
              <a:rPr lang="ko-KR" altLang="en-US" sz="1400" dirty="0">
                <a:latin typeface="에스코어 드림 3 Light"/>
                <a:ea typeface="에스코어 드림 3 Light"/>
              </a:rPr>
              <a:t>프로그램명</a:t>
            </a:r>
          </a:p>
          <a:p>
            <a:pPr algn="dist">
              <a:lnSpc>
                <a:spcPct val="200000"/>
              </a:lnSpc>
              <a:defRPr/>
            </a:pPr>
            <a:r>
              <a:rPr lang="ko-KR" altLang="en-US" sz="1400" dirty="0">
                <a:latin typeface="에스코어 드림 3 Light"/>
                <a:ea typeface="에스코어 드림 3 Light"/>
              </a:rPr>
              <a:t>장르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. 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분량</a:t>
            </a:r>
          </a:p>
          <a:p>
            <a:pPr algn="dist">
              <a:lnSpc>
                <a:spcPct val="200000"/>
              </a:lnSpc>
              <a:defRPr/>
            </a:pPr>
            <a:r>
              <a:rPr lang="ko-KR" altLang="en-US" sz="1400" dirty="0">
                <a:latin typeface="에스코어 드림 3 Light"/>
                <a:ea typeface="에스코어 드림 3 Light"/>
              </a:rPr>
              <a:t>방송시간</a:t>
            </a:r>
          </a:p>
          <a:p>
            <a:pPr algn="dist">
              <a:lnSpc>
                <a:spcPct val="200000"/>
              </a:lnSpc>
              <a:defRPr/>
            </a:pPr>
            <a:r>
              <a:rPr lang="ko-KR" altLang="en-US" sz="1400" dirty="0">
                <a:latin typeface="에스코어 드림 3 Light"/>
                <a:ea typeface="에스코어 드림 3 Light"/>
              </a:rPr>
              <a:t>출연자</a:t>
            </a:r>
          </a:p>
          <a:p>
            <a:pPr algn="dist">
              <a:lnSpc>
                <a:spcPct val="200000"/>
              </a:lnSpc>
              <a:defRPr/>
            </a:pPr>
            <a:r>
              <a:rPr lang="ko-KR" altLang="en-US" sz="1400" dirty="0">
                <a:latin typeface="에스코어 드림 3 Light"/>
                <a:ea typeface="에스코어 드림 3 Light"/>
              </a:rPr>
              <a:t>촬영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/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편집</a:t>
            </a:r>
            <a:endParaRPr lang="en-US" altLang="ko-KR" sz="1400" dirty="0">
              <a:latin typeface="에스코어 드림 3 Light"/>
              <a:ea typeface="에스코어 드림 3 Light"/>
            </a:endParaRPr>
          </a:p>
          <a:p>
            <a:pPr algn="dist">
              <a:lnSpc>
                <a:spcPct val="200000"/>
              </a:lnSpc>
              <a:defRPr/>
            </a:pPr>
            <a:r>
              <a:rPr lang="ko-KR" altLang="en-US" sz="1400" dirty="0">
                <a:latin typeface="에스코어 드림 3 Light"/>
                <a:ea typeface="에스코어 드림 3 Light"/>
              </a:rPr>
              <a:t>촬영장소</a:t>
            </a:r>
            <a:endParaRPr lang="en-US" altLang="ko-KR" sz="1400" dirty="0">
              <a:latin typeface="에스코어 드림 3 Light"/>
              <a:ea typeface="에스코어 드림 3 Light"/>
            </a:endParaRPr>
          </a:p>
          <a:p>
            <a:pPr algn="dist">
              <a:lnSpc>
                <a:spcPct val="200000"/>
              </a:lnSpc>
              <a:defRPr/>
            </a:pPr>
            <a:r>
              <a:rPr lang="ko-KR" altLang="en-US" sz="1400" dirty="0">
                <a:latin typeface="에스코어 드림 3 Light"/>
                <a:ea typeface="에스코어 드림 3 Light"/>
              </a:rPr>
              <a:t>최초방송일</a:t>
            </a:r>
            <a:endParaRPr lang="en-US" altLang="ko-KR" sz="1400" dirty="0">
              <a:latin typeface="에스코어 드림 3 Light"/>
              <a:ea typeface="에스코어 드림 3 Light"/>
            </a:endParaRPr>
          </a:p>
          <a:p>
            <a:pPr algn="dist">
              <a:lnSpc>
                <a:spcPct val="200000"/>
              </a:lnSpc>
              <a:defRPr/>
            </a:pPr>
            <a:r>
              <a:rPr lang="ko-KR" altLang="en-US" sz="1600" dirty="0">
                <a:latin typeface="에스코어 드림 3 Light"/>
                <a:ea typeface="에스코어 드림 3 Light"/>
              </a:rPr>
              <a:t> </a:t>
            </a:r>
          </a:p>
          <a:p>
            <a:pPr lvl="0">
              <a:defRPr/>
            </a:pPr>
            <a:endParaRPr lang="ko-KR" altLang="en-US" sz="1800" dirty="0">
              <a:latin typeface="에스코어 드림 3 Light"/>
              <a:ea typeface="에스코어 드림 3 Light"/>
            </a:endParaRPr>
          </a:p>
        </p:txBody>
      </p:sp>
      <p:sp>
        <p:nvSpPr>
          <p:cNvPr id="7" name="Google Shape;262;p42"/>
          <p:cNvSpPr txBox="1"/>
          <p:nvPr/>
        </p:nvSpPr>
        <p:spPr>
          <a:xfrm>
            <a:off x="5863269" y="1144856"/>
            <a:ext cx="3057707" cy="3809917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cellus"/>
              <a:buNone/>
              <a:defRPr sz="35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altLang="ko-KR" sz="1400" dirty="0">
                <a:latin typeface="에스코어 드림 3 Light"/>
                <a:ea typeface="에스코어 드림 3 Light"/>
              </a:rPr>
              <a:t>YTN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 건강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365 1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분캠페인</a:t>
            </a:r>
          </a:p>
          <a:p>
            <a:pPr>
              <a:lnSpc>
                <a:spcPct val="200000"/>
              </a:lnSpc>
              <a:defRPr/>
            </a:pPr>
            <a:r>
              <a:rPr lang="ko-KR" altLang="en-US" sz="1400" dirty="0">
                <a:latin typeface="에스코어 드림 3 Light"/>
                <a:ea typeface="에스코어 드림 3 Light"/>
              </a:rPr>
              <a:t>건강정보 캠페인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(60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초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)</a:t>
            </a:r>
          </a:p>
          <a:p>
            <a:pPr>
              <a:lnSpc>
                <a:spcPct val="200000"/>
              </a:lnSpc>
              <a:defRPr/>
            </a:pPr>
            <a:r>
              <a:rPr lang="ko-KR" altLang="en-US" sz="1400" dirty="0">
                <a:latin typeface="에스코어 드림 3 Light"/>
                <a:ea typeface="에스코어 드림 3 Light"/>
              </a:rPr>
              <a:t>매일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) 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아침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6:40 / 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오후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 2:40 (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예정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)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 </a:t>
            </a:r>
          </a:p>
          <a:p>
            <a:pPr>
              <a:lnSpc>
                <a:spcPct val="200000"/>
              </a:lnSpc>
              <a:defRPr/>
            </a:pPr>
            <a:r>
              <a:rPr lang="en-US" altLang="ko-KR" sz="1400" dirty="0">
                <a:latin typeface="에스코어 드림 3 Light"/>
                <a:ea typeface="에스코어 드림 3 Light"/>
              </a:rPr>
              <a:t>YTN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 기상캐스터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(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이혜민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)</a:t>
            </a:r>
          </a:p>
          <a:p>
            <a:pPr>
              <a:lnSpc>
                <a:spcPct val="200000"/>
              </a:lnSpc>
              <a:defRPr/>
            </a:pPr>
            <a:r>
              <a:rPr lang="en-US" altLang="ko-KR" sz="1400" dirty="0">
                <a:latin typeface="에스코어 드림 3 Light"/>
                <a:ea typeface="에스코어 드림 3 Light"/>
              </a:rPr>
              <a:t>3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월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6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일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(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촬영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) / 3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월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10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일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(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편집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)</a:t>
            </a:r>
            <a:endParaRPr lang="ko-KR" altLang="en-US" sz="1400" dirty="0">
              <a:latin typeface="에스코어 드림 3 Light"/>
              <a:ea typeface="에스코어 드림 3 Light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400" dirty="0">
                <a:latin typeface="에스코어 드림 3 Light"/>
                <a:ea typeface="에스코어 드림 3 Light"/>
              </a:rPr>
              <a:t>서울 </a:t>
            </a:r>
            <a:r>
              <a:rPr lang="ko-KR" altLang="en-US" sz="1400" dirty="0" err="1">
                <a:latin typeface="에스코어 드림 3 Light"/>
                <a:ea typeface="에스코어 드림 3 Light"/>
              </a:rPr>
              <a:t>월드컵북로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 </a:t>
            </a:r>
            <a:r>
              <a:rPr lang="ko-KR" altLang="en-US" sz="1400" dirty="0" err="1">
                <a:latin typeface="에스코어 드림 3 Light"/>
                <a:ea typeface="에스코어 드림 3 Light"/>
              </a:rPr>
              <a:t>썸머스튜디오</a:t>
            </a:r>
            <a:endParaRPr lang="en-US" altLang="ko-KR" sz="1400" dirty="0">
              <a:latin typeface="에스코어 드림 3 Light"/>
              <a:ea typeface="에스코어 드림 3 Light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400" dirty="0">
                <a:latin typeface="에스코어 드림 3 Light"/>
                <a:ea typeface="에스코어 드림 3 Light"/>
              </a:rPr>
              <a:t>2023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년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3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월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15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일 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(</a:t>
            </a:r>
            <a:r>
              <a:rPr lang="ko-KR" altLang="en-US" sz="1400" dirty="0">
                <a:latin typeface="에스코어 드림 3 Light"/>
                <a:ea typeface="에스코어 드림 3 Light"/>
              </a:rPr>
              <a:t>최초방송예정</a:t>
            </a:r>
            <a:r>
              <a:rPr lang="en-US" altLang="ko-KR" sz="1400" dirty="0">
                <a:latin typeface="에스코어 드림 3 Light"/>
                <a:ea typeface="에스코어 드림 3 Light"/>
              </a:rPr>
              <a:t>)</a:t>
            </a:r>
          </a:p>
        </p:txBody>
      </p:sp>
      <p:cxnSp>
        <p:nvCxnSpPr>
          <p:cNvPr id="17" name="직선 연결선 16"/>
          <p:cNvCxnSpPr/>
          <p:nvPr/>
        </p:nvCxnSpPr>
        <p:spPr>
          <a:xfrm>
            <a:off x="4699591" y="1139318"/>
            <a:ext cx="392097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262;p42"/>
          <p:cNvSpPr txBox="1"/>
          <p:nvPr/>
        </p:nvSpPr>
        <p:spPr>
          <a:xfrm>
            <a:off x="4571999" y="62857"/>
            <a:ext cx="2892057" cy="1066714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cellus"/>
              <a:buNone/>
              <a:defRPr sz="35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500" b="0" i="0" u="none" strike="noStrike" cap="none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dist">
              <a:lnSpc>
                <a:spcPct val="200000"/>
              </a:lnSpc>
              <a:defRPr/>
            </a:pPr>
            <a:r>
              <a:rPr lang="ko-KR" altLang="en-US" sz="3200">
                <a:latin typeface="에스코어 드림 3 Light"/>
                <a:ea typeface="에스코어 드림 3 Light"/>
              </a:rPr>
              <a:t>프로그램개요</a:t>
            </a:r>
            <a:endParaRPr lang="ko-KR" altLang="en-US" sz="4000">
              <a:latin typeface="에스코어 드림 3 Light"/>
              <a:ea typeface="에스코어 드림 3 Light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0"/>
            <a:ext cx="4210493" cy="5143496"/>
          </a:xfrm>
          <a:prstGeom prst="rect">
            <a:avLst/>
          </a:prstGeom>
          <a:solidFill>
            <a:schemeClr val="bg2"/>
          </a:solidFill>
          <a:ln w="19050" cap="flat" cmpd="sng">
            <a:noFill/>
            <a:prstDash val="solid"/>
            <a:round/>
            <a:headEnd w="sm" len="sm"/>
            <a:tailEnd w="sm" len="sm"/>
          </a:ln>
        </p:spPr>
        <p:txBody>
          <a:bodyPr wrap="square" lIns="91424" tIns="91424" rIns="91424" bIns="91424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  <p:sp>
        <p:nvSpPr>
          <p:cNvPr id="22" name="Google Shape;283;p44"/>
          <p:cNvSpPr txBox="1">
            <a:spLocks noGrp="1"/>
          </p:cNvSpPr>
          <p:nvPr>
            <p:ph type="subTitle" idx="1"/>
          </p:nvPr>
        </p:nvSpPr>
        <p:spPr>
          <a:xfrm>
            <a:off x="1836234" y="671330"/>
            <a:ext cx="1013731" cy="559500"/>
          </a:xfrm>
          <a:prstGeom prst="rect">
            <a:avLst/>
          </a:prstGeom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 algn="dist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pc="-150" dirty="0">
                <a:solidFill>
                  <a:schemeClr val="tx1"/>
                </a:solidFill>
                <a:latin typeface="에스코어 드림 3 Light"/>
                <a:ea typeface="에스코어 드림 3 Light"/>
              </a:rPr>
              <a:t>1</a:t>
            </a:r>
            <a:r>
              <a:rPr lang="ko-KR" altLang="en-US" spc="-150" dirty="0">
                <a:solidFill>
                  <a:schemeClr val="tx1"/>
                </a:solidFill>
                <a:latin typeface="에스코어 드림 3 Light"/>
                <a:ea typeface="에스코어 드림 3 Light"/>
              </a:rPr>
              <a:t>분캠페인</a:t>
            </a: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12948" y="541889"/>
            <a:ext cx="818383" cy="818383"/>
          </a:xfrm>
          <a:prstGeom prst="rect">
            <a:avLst/>
          </a:prstGeom>
        </p:spPr>
      </p:pic>
      <p:pic>
        <p:nvPicPr>
          <p:cNvPr id="1026" name="Picture 2" descr="사람들이 집에서 요가와 아령 들기 등 운동을 하고 있는 모습의 일러스트 이미지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6220" y="1897628"/>
            <a:ext cx="2816400" cy="2816400"/>
          </a:xfrm>
          <a:prstGeom prst="rect">
            <a:avLst/>
          </a:prstGeom>
          <a:noFill/>
        </p:spPr>
      </p:pic>
      <p:sp>
        <p:nvSpPr>
          <p:cNvPr id="4" name="Google Shape;282;p44">
            <a:extLst>
              <a:ext uri="{FF2B5EF4-FFF2-40B4-BE49-F238E27FC236}">
                <a16:creationId xmlns:a16="http://schemas.microsoft.com/office/drawing/2014/main" id="{86DBA2A1-4CCD-56D1-F0B9-8FC4C9F92C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924" y="882853"/>
            <a:ext cx="1264430" cy="885333"/>
          </a:xfrm>
          <a:prstGeom prst="rect">
            <a:avLst/>
          </a:prstGeom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3200" spc="-100" dirty="0">
                <a:solidFill>
                  <a:schemeClr val="bg2">
                    <a:lumMod val="20000"/>
                    <a:lumOff val="80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건강</a:t>
            </a:r>
            <a:endParaRPr sz="3200" spc="-100" dirty="0">
              <a:solidFill>
                <a:schemeClr val="bg2">
                  <a:lumMod val="20000"/>
                  <a:lumOff val="80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" name="Google Shape;284;p44">
            <a:extLst>
              <a:ext uri="{FF2B5EF4-FFF2-40B4-BE49-F238E27FC236}">
                <a16:creationId xmlns:a16="http://schemas.microsoft.com/office/drawing/2014/main" id="{178F01D4-E243-3EDA-CF15-A2DF274BDDEA}"/>
              </a:ext>
            </a:extLst>
          </p:cNvPr>
          <p:cNvSpPr txBox="1"/>
          <p:nvPr/>
        </p:nvSpPr>
        <p:spPr>
          <a:xfrm>
            <a:off x="1600127" y="1084780"/>
            <a:ext cx="1574856" cy="658849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arcellus"/>
              <a:buNone/>
              <a:defRPr sz="6000" b="1" i="0" u="none" strike="noStrike" cap="none">
                <a:solidFill>
                  <a:schemeClr val="dk2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usso One"/>
              <a:buNone/>
              <a:defRPr sz="1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lvl="0">
              <a:defRPr/>
            </a:pPr>
            <a:r>
              <a:rPr lang="en" sz="4600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365</a:t>
            </a:r>
          </a:p>
        </p:txBody>
      </p:sp>
      <p:sp>
        <p:nvSpPr>
          <p:cNvPr id="10" name="Google Shape;283;p44">
            <a:extLst>
              <a:ext uri="{FF2B5EF4-FFF2-40B4-BE49-F238E27FC236}">
                <a16:creationId xmlns:a16="http://schemas.microsoft.com/office/drawing/2014/main" id="{584B0AF1-1633-1A25-CBAA-B06558F18922}"/>
              </a:ext>
            </a:extLst>
          </p:cNvPr>
          <p:cNvSpPr txBox="1">
            <a:spLocks/>
          </p:cNvSpPr>
          <p:nvPr/>
        </p:nvSpPr>
        <p:spPr>
          <a:xfrm>
            <a:off x="1084411" y="1381771"/>
            <a:ext cx="1795014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dist">
              <a:defRPr/>
            </a:pPr>
            <a:r>
              <a:rPr lang="ko-KR" altLang="en-US" sz="1200" spc="-15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/>
                <a:ea typeface="에스코어 드림 3 Light"/>
              </a:rPr>
              <a:t>고혈압</a:t>
            </a:r>
            <a:r>
              <a:rPr lang="en-US" altLang="ko-KR" sz="1200" spc="-15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/>
                <a:ea typeface="에스코어 드림 3 Light"/>
              </a:rPr>
              <a:t>! </a:t>
            </a:r>
            <a:r>
              <a:rPr lang="ko-KR" altLang="en-US" sz="1200" spc="-15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/>
                <a:ea typeface="에스코어 드림 3 Light"/>
              </a:rPr>
              <a:t>질병의 시작입니다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표 11">
            <a:extLst>
              <a:ext uri="{FF2B5EF4-FFF2-40B4-BE49-F238E27FC236}">
                <a16:creationId xmlns:a16="http://schemas.microsoft.com/office/drawing/2014/main" id="{182AB39A-BC9A-B275-EAE5-2B7A669A0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379376"/>
              </p:ext>
            </p:extLst>
          </p:nvPr>
        </p:nvGraphicFramePr>
        <p:xfrm>
          <a:off x="267629" y="539748"/>
          <a:ext cx="8623611" cy="4298952"/>
        </p:xfrm>
        <a:graphic>
          <a:graphicData uri="http://schemas.openxmlformats.org/drawingml/2006/table">
            <a:tbl>
              <a:tblPr firstRow="1" bandRow="1">
                <a:tableStyleId>{CF9CFDCE-645E-43D3-8983-561A213ABB84}</a:tableStyleId>
              </a:tblPr>
              <a:tblGrid>
                <a:gridCol w="1100254">
                  <a:extLst>
                    <a:ext uri="{9D8B030D-6E8A-4147-A177-3AD203B41FA5}">
                      <a16:colId xmlns:a16="http://schemas.microsoft.com/office/drawing/2014/main" val="2293832057"/>
                    </a:ext>
                  </a:extLst>
                </a:gridCol>
                <a:gridCol w="2639122">
                  <a:extLst>
                    <a:ext uri="{9D8B030D-6E8A-4147-A177-3AD203B41FA5}">
                      <a16:colId xmlns:a16="http://schemas.microsoft.com/office/drawing/2014/main" val="1120861933"/>
                    </a:ext>
                  </a:extLst>
                </a:gridCol>
                <a:gridCol w="2370935">
                  <a:extLst>
                    <a:ext uri="{9D8B030D-6E8A-4147-A177-3AD203B41FA5}">
                      <a16:colId xmlns:a16="http://schemas.microsoft.com/office/drawing/2014/main" val="3516341351"/>
                    </a:ext>
                  </a:extLst>
                </a:gridCol>
                <a:gridCol w="2513300">
                  <a:extLst>
                    <a:ext uri="{9D8B030D-6E8A-4147-A177-3AD203B41FA5}">
                      <a16:colId xmlns:a16="http://schemas.microsoft.com/office/drawing/2014/main" val="1449067030"/>
                    </a:ext>
                  </a:extLst>
                </a:gridCol>
              </a:tblGrid>
              <a:tr h="4497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TIME 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VIDEO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PICTURE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AUDIO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0450643"/>
                  </a:ext>
                </a:extLst>
              </a:tr>
              <a:tr h="12837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S ~  03:00</a:t>
                      </a:r>
                    </a:p>
                    <a:p>
                      <a:pPr algn="ctr"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상황재연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[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상황재연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]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50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대 엄마와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20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대 딸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 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장소는 집 거실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TV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보는 딸과 청소하는 엄마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와이드샷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엄마는 갑자기 손발이 저려서 주무른다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(CU)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(SE)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콧노래 소리 들리다가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갑자기 무음으로 변하고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7688439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03:00 ~ 05:00</a:t>
                      </a:r>
                    </a:p>
                    <a:p>
                      <a:pPr algn="ctr"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경각심 </a:t>
                      </a:r>
                      <a:r>
                        <a:rPr lang="ko-KR" altLang="en-US" sz="9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브릿지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바이탈사인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CG)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수축기 혈압 바이탈사인이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140mmhg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까지 오르고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(SE)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거친 숨소리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멀리서부터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점점커지고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924760"/>
                  </a:ext>
                </a:extLst>
              </a:tr>
              <a:tr h="127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05:00 ~ 08:00</a:t>
                      </a:r>
                    </a:p>
                    <a:p>
                      <a:pPr algn="ctr"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상황재연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</a:txBody>
                  <a:tcPr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[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상황재연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]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50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대 남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컴퓨터 하다가 갑자기 눈앞이 흐려지고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어질어질</a:t>
                      </a: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(SE)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키보드 탁탁 치는 소리가 멀어지고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뒷목잡는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탄성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윽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4021783"/>
                  </a:ext>
                </a:extLst>
              </a:tr>
            </a:tbl>
          </a:graphicData>
        </a:graphic>
      </p:graphicFrame>
      <p:pic>
        <p:nvPicPr>
          <p:cNvPr id="13" name="그림 12">
            <a:extLst>
              <a:ext uri="{FF2B5EF4-FFF2-40B4-BE49-F238E27FC236}">
                <a16:creationId xmlns:a16="http://schemas.microsoft.com/office/drawing/2014/main" id="{D18A3286-CD30-E065-8BC2-82BB6624C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200"/>
                    </a14:imgEffect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 l="3489" r="3582"/>
          <a:stretch/>
        </p:blipFill>
        <p:spPr>
          <a:xfrm>
            <a:off x="4006105" y="2265490"/>
            <a:ext cx="2375351" cy="1300376"/>
          </a:xfrm>
          <a:prstGeom prst="rect">
            <a:avLst/>
          </a:prstGeom>
        </p:spPr>
      </p:pic>
      <p:sp>
        <p:nvSpPr>
          <p:cNvPr id="10" name="Google Shape;1020;p67">
            <a:extLst>
              <a:ext uri="{FF2B5EF4-FFF2-40B4-BE49-F238E27FC236}">
                <a16:creationId xmlns:a16="http://schemas.microsoft.com/office/drawing/2014/main" id="{E4277088-CE36-74E8-7196-CD7D8619E1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41600" y="3665"/>
            <a:ext cx="3611902" cy="412648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4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STORY SHEET</a:t>
            </a:r>
            <a:endParaRPr sz="24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E9C52CC-FB4C-EFEE-E777-7550200A55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1752"/>
          <a:stretch/>
        </p:blipFill>
        <p:spPr>
          <a:xfrm>
            <a:off x="4006106" y="994161"/>
            <a:ext cx="2375350" cy="127132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84105AE-26A0-C1E6-EAAB-036FC17412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692" b="35072"/>
          <a:stretch/>
        </p:blipFill>
        <p:spPr>
          <a:xfrm>
            <a:off x="6037525" y="1006958"/>
            <a:ext cx="306125" cy="986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2D87C2-26F7-2177-196F-9837E22B0C04}"/>
              </a:ext>
            </a:extLst>
          </p:cNvPr>
          <p:cNvSpPr txBox="1"/>
          <p:nvPr/>
        </p:nvSpPr>
        <p:spPr>
          <a:xfrm>
            <a:off x="3970832" y="994161"/>
            <a:ext cx="445956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건강</a:t>
            </a:r>
            <a:r>
              <a:rPr lang="en-US" altLang="ko-KR" sz="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365</a:t>
            </a:r>
            <a:endParaRPr lang="ko-KR" altLang="en-US" sz="6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7F854E-12C0-72DD-1CC5-B37FD54F0B4E}"/>
              </a:ext>
            </a:extLst>
          </p:cNvPr>
          <p:cNvSpPr txBox="1"/>
          <p:nvPr/>
        </p:nvSpPr>
        <p:spPr>
          <a:xfrm>
            <a:off x="5332660" y="2943101"/>
            <a:ext cx="857927" cy="43088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1100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소리없이</a:t>
            </a:r>
            <a:endParaRPr lang="en-US" altLang="ko-KR" sz="11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r>
              <a:rPr lang="ko-KR" alt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다가옵니다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D93FD5-BEBC-F499-B17C-9EDE18041F41}"/>
              </a:ext>
            </a:extLst>
          </p:cNvPr>
          <p:cNvSpPr txBox="1"/>
          <p:nvPr/>
        </p:nvSpPr>
        <p:spPr>
          <a:xfrm>
            <a:off x="4238260" y="4218594"/>
            <a:ext cx="966931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심뇌혈관질환 사망자 수</a:t>
            </a:r>
            <a:endParaRPr lang="en-US" altLang="ko-KR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C304E9-A28D-FDB8-B3BF-9A0C152E9470}"/>
              </a:ext>
            </a:extLst>
          </p:cNvPr>
          <p:cNvSpPr txBox="1"/>
          <p:nvPr/>
        </p:nvSpPr>
        <p:spPr>
          <a:xfrm>
            <a:off x="4216495" y="3995450"/>
            <a:ext cx="1213794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일평균 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150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명</a:t>
            </a:r>
            <a:endParaRPr lang="en-US" altLang="ko-K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ADA9D9-BCB0-EE59-FD98-2A7C209B9B35}"/>
              </a:ext>
            </a:extLst>
          </p:cNvPr>
          <p:cNvSpPr txBox="1"/>
          <p:nvPr/>
        </p:nvSpPr>
        <p:spPr>
          <a:xfrm>
            <a:off x="4916534" y="4376417"/>
            <a:ext cx="466794" cy="1384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통계청 </a:t>
            </a:r>
            <a:r>
              <a:rPr lang="en-US" altLang="ko-KR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 2021</a:t>
            </a:r>
            <a:r>
              <a:rPr lang="ko-KR" altLang="en-US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년</a:t>
            </a:r>
            <a:endParaRPr lang="en-US" altLang="ko-KR" sz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5F03368-5AE7-113C-C6CA-AA3713F5C5FD}"/>
              </a:ext>
            </a:extLst>
          </p:cNvPr>
          <p:cNvGrpSpPr/>
          <p:nvPr/>
        </p:nvGrpSpPr>
        <p:grpSpPr>
          <a:xfrm>
            <a:off x="4006105" y="3580000"/>
            <a:ext cx="2337545" cy="261610"/>
            <a:chOff x="4006105" y="2291076"/>
            <a:chExt cx="2337545" cy="261610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435E260F-8A16-F8F7-F426-BB0FA409A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2692" b="35072"/>
            <a:stretch/>
          </p:blipFill>
          <p:spPr>
            <a:xfrm>
              <a:off x="6037525" y="2303873"/>
              <a:ext cx="306125" cy="9868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6326AB8-9449-5DB5-4B52-4AF44B6C1407}"/>
                </a:ext>
              </a:extLst>
            </p:cNvPr>
            <p:cNvSpPr txBox="1"/>
            <p:nvPr/>
          </p:nvSpPr>
          <p:spPr>
            <a:xfrm>
              <a:off x="4006105" y="2291076"/>
              <a:ext cx="445956" cy="18466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ko-KR" altLang="en-US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건강</a:t>
              </a:r>
              <a:r>
                <a:rPr lang="en-US" altLang="ko-KR" sz="6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365</a:t>
              </a:r>
              <a:endParaRPr lang="ko-KR" altLang="en-US" sz="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CBE692-869A-DF17-96E6-FD3266A9504C}"/>
                </a:ext>
              </a:extLst>
            </p:cNvPr>
            <p:cNvSpPr txBox="1"/>
            <p:nvPr/>
          </p:nvSpPr>
          <p:spPr>
            <a:xfrm>
              <a:off x="4006105" y="2383409"/>
              <a:ext cx="445956" cy="1692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ko-KR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1</a:t>
              </a:r>
              <a:r>
                <a:rPr lang="ko-KR" altLang="en-US" sz="4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분캠페인</a:t>
              </a:r>
              <a:endParaRPr lang="ko-KR" altLang="en-US" sz="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  <p:pic>
        <p:nvPicPr>
          <p:cNvPr id="2" name="Picture 4" descr="사진제공: 게티이미지코리아">
            <a:extLst>
              <a:ext uri="{FF2B5EF4-FFF2-40B4-BE49-F238E27FC236}">
                <a16:creationId xmlns:a16="http://schemas.microsoft.com/office/drawing/2014/main" id="{139DE7F3-DE98-D7C4-8CEF-907ECD6609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709" r="2459" b="5477"/>
          <a:stretch/>
        </p:blipFill>
        <p:spPr bwMode="auto">
          <a:xfrm>
            <a:off x="4006105" y="3574976"/>
            <a:ext cx="2375351" cy="12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D52F07-A831-868F-AB9D-2C2918B7574B}"/>
              </a:ext>
            </a:extLst>
          </p:cNvPr>
          <p:cNvSpPr txBox="1"/>
          <p:nvPr/>
        </p:nvSpPr>
        <p:spPr>
          <a:xfrm>
            <a:off x="5958415" y="1056300"/>
            <a:ext cx="464343" cy="1692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분캠페인</a:t>
            </a:r>
            <a:endParaRPr lang="ko-KR" altLang="en-US" sz="6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A5DE966-A07B-9F3F-CF6E-69B241BB6A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692" b="35072"/>
          <a:stretch/>
        </p:blipFill>
        <p:spPr>
          <a:xfrm>
            <a:off x="6044843" y="2296710"/>
            <a:ext cx="306125" cy="986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C2EE18-95D8-DC41-F2B3-52FAB2CA4758}"/>
              </a:ext>
            </a:extLst>
          </p:cNvPr>
          <p:cNvSpPr txBox="1"/>
          <p:nvPr/>
        </p:nvSpPr>
        <p:spPr>
          <a:xfrm>
            <a:off x="3978150" y="2283913"/>
            <a:ext cx="445956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500" dirty="0">
                <a:solidFill>
                  <a:schemeClr val="bg2">
                    <a:lumMod val="20000"/>
                    <a:lumOff val="8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건강</a:t>
            </a:r>
            <a:r>
              <a:rPr lang="en-US" altLang="ko-KR" sz="600" dirty="0">
                <a:solidFill>
                  <a:schemeClr val="bg2">
                    <a:lumMod val="20000"/>
                    <a:lumOff val="8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365</a:t>
            </a:r>
            <a:endParaRPr lang="ko-KR" altLang="en-US" sz="600" dirty="0">
              <a:solidFill>
                <a:schemeClr val="bg2">
                  <a:lumMod val="20000"/>
                  <a:lumOff val="80000"/>
                </a:schemeClr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19515B-E0C6-4FEB-2C97-B48D19B0A79B}"/>
              </a:ext>
            </a:extLst>
          </p:cNvPr>
          <p:cNvSpPr txBox="1"/>
          <p:nvPr/>
        </p:nvSpPr>
        <p:spPr>
          <a:xfrm>
            <a:off x="5965733" y="2346052"/>
            <a:ext cx="464343" cy="1692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분캠페인</a:t>
            </a:r>
            <a:endParaRPr lang="ko-KR" altLang="en-US" sz="6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2A3950DD-F5E8-7A96-74BE-AF5B4E3363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692" b="35072"/>
          <a:stretch/>
        </p:blipFill>
        <p:spPr>
          <a:xfrm>
            <a:off x="6044843" y="3562106"/>
            <a:ext cx="306125" cy="986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7D91A69-44DD-34C5-228C-0531451565DA}"/>
              </a:ext>
            </a:extLst>
          </p:cNvPr>
          <p:cNvSpPr txBox="1"/>
          <p:nvPr/>
        </p:nvSpPr>
        <p:spPr>
          <a:xfrm>
            <a:off x="3978150" y="3549309"/>
            <a:ext cx="445956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500" dirty="0">
                <a:solidFill>
                  <a:schemeClr val="bg2">
                    <a:lumMod val="20000"/>
                    <a:lumOff val="8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건강</a:t>
            </a:r>
            <a:r>
              <a:rPr lang="en-US" altLang="ko-KR" sz="600" dirty="0">
                <a:solidFill>
                  <a:schemeClr val="bg2">
                    <a:lumMod val="20000"/>
                    <a:lumOff val="8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365</a:t>
            </a:r>
            <a:endParaRPr lang="ko-KR" altLang="en-US" sz="600" dirty="0">
              <a:solidFill>
                <a:schemeClr val="bg2">
                  <a:lumMod val="20000"/>
                  <a:lumOff val="80000"/>
                </a:schemeClr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8D9149-62E4-663C-757C-AE89DADE0825}"/>
              </a:ext>
            </a:extLst>
          </p:cNvPr>
          <p:cNvSpPr txBox="1"/>
          <p:nvPr/>
        </p:nvSpPr>
        <p:spPr>
          <a:xfrm>
            <a:off x="5965733" y="3611448"/>
            <a:ext cx="464343" cy="1692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분캠페인</a:t>
            </a:r>
            <a:endParaRPr lang="ko-KR" altLang="en-US" sz="6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35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표 11">
            <a:extLst>
              <a:ext uri="{FF2B5EF4-FFF2-40B4-BE49-F238E27FC236}">
                <a16:creationId xmlns:a16="http://schemas.microsoft.com/office/drawing/2014/main" id="{182AB39A-BC9A-B275-EAE5-2B7A669A0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846105"/>
              </p:ext>
            </p:extLst>
          </p:nvPr>
        </p:nvGraphicFramePr>
        <p:xfrm>
          <a:off x="267629" y="539748"/>
          <a:ext cx="8623611" cy="4298952"/>
        </p:xfrm>
        <a:graphic>
          <a:graphicData uri="http://schemas.openxmlformats.org/drawingml/2006/table">
            <a:tbl>
              <a:tblPr firstRow="1" bandRow="1">
                <a:tableStyleId>{CF9CFDCE-645E-43D3-8983-561A213ABB84}</a:tableStyleId>
              </a:tblPr>
              <a:tblGrid>
                <a:gridCol w="1100254">
                  <a:extLst>
                    <a:ext uri="{9D8B030D-6E8A-4147-A177-3AD203B41FA5}">
                      <a16:colId xmlns:a16="http://schemas.microsoft.com/office/drawing/2014/main" val="2293832057"/>
                    </a:ext>
                  </a:extLst>
                </a:gridCol>
                <a:gridCol w="2639122">
                  <a:extLst>
                    <a:ext uri="{9D8B030D-6E8A-4147-A177-3AD203B41FA5}">
                      <a16:colId xmlns:a16="http://schemas.microsoft.com/office/drawing/2014/main" val="1120861933"/>
                    </a:ext>
                  </a:extLst>
                </a:gridCol>
                <a:gridCol w="2370935">
                  <a:extLst>
                    <a:ext uri="{9D8B030D-6E8A-4147-A177-3AD203B41FA5}">
                      <a16:colId xmlns:a16="http://schemas.microsoft.com/office/drawing/2014/main" val="3516341351"/>
                    </a:ext>
                  </a:extLst>
                </a:gridCol>
                <a:gridCol w="2513300">
                  <a:extLst>
                    <a:ext uri="{9D8B030D-6E8A-4147-A177-3AD203B41FA5}">
                      <a16:colId xmlns:a16="http://schemas.microsoft.com/office/drawing/2014/main" val="1449067030"/>
                    </a:ext>
                  </a:extLst>
                </a:gridCol>
              </a:tblGrid>
              <a:tr h="4497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TIME 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VIDEO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PICTURE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AUDIO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0450643"/>
                  </a:ext>
                </a:extLst>
              </a:tr>
              <a:tr h="12837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08:00 ~  11:00</a:t>
                      </a:r>
                    </a:p>
                    <a:p>
                      <a:pPr algn="ctr"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경각심 </a:t>
                      </a:r>
                      <a:r>
                        <a:rPr lang="ko-KR" altLang="en-US" sz="9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브릿지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바이탈사인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CG)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수축기 혈압 바이탈사인이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160mmhg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까지 오르고 </a:t>
                      </a: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(SE)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바이탈사인 소리 점점 더 커지고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거친 숨소리도 함께 들린다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7688439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11:00 ~ 15:00</a:t>
                      </a:r>
                    </a:p>
                    <a:p>
                      <a:pPr algn="ctr"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고혈압의 위험성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화면분할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뇌졸중 표현하는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50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대 남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심근경색 표현하는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50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대 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이혜민캐스터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당신의 혈압은 안녕하십니까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?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924760"/>
                  </a:ext>
                </a:extLst>
              </a:tr>
              <a:tr h="127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15:00 ~ 22:00</a:t>
                      </a:r>
                    </a:p>
                    <a:p>
                      <a:pPr algn="ctr"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혈관질환 </a:t>
                      </a:r>
                      <a:endParaRPr lang="en-US" altLang="ko-KR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위험성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</a:txBody>
                  <a:tcPr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[YTN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캐스터 스튜디오 멘트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]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캐스터 등장하고 멘트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(FS)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심뇌혈관질환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150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명 사망자 수 증가 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에펙효과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이혜민캐스터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하루 평균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150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명이 사망하는 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심근경색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협심증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뇌졸중의 주요 원인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고혈압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!</a:t>
                      </a:r>
                    </a:p>
                  </a:txBody>
                  <a:tcPr marT="108000" marB="108000"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4021783"/>
                  </a:ext>
                </a:extLst>
              </a:tr>
            </a:tbl>
          </a:graphicData>
        </a:graphic>
      </p:graphicFrame>
      <p:sp>
        <p:nvSpPr>
          <p:cNvPr id="10" name="Google Shape;1020;p67">
            <a:extLst>
              <a:ext uri="{FF2B5EF4-FFF2-40B4-BE49-F238E27FC236}">
                <a16:creationId xmlns:a16="http://schemas.microsoft.com/office/drawing/2014/main" id="{E4277088-CE36-74E8-7196-CD7D8619E1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41600" y="3665"/>
            <a:ext cx="3611902" cy="412648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4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STORY SHEET</a:t>
            </a:r>
            <a:endParaRPr sz="24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170EFA1-C339-4671-0AF1-CEFA9AA03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200"/>
                    </a14:imgEffect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 l="3489" r="3582"/>
          <a:stretch/>
        </p:blipFill>
        <p:spPr>
          <a:xfrm>
            <a:off x="4006105" y="983052"/>
            <a:ext cx="2375351" cy="13003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5A25888-CE07-7B5A-A4F0-1111691D8CD7}"/>
              </a:ext>
            </a:extLst>
          </p:cNvPr>
          <p:cNvSpPr txBox="1"/>
          <p:nvPr/>
        </p:nvSpPr>
        <p:spPr>
          <a:xfrm>
            <a:off x="5332660" y="1660663"/>
            <a:ext cx="857927" cy="43088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1100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증상없이</a:t>
            </a:r>
            <a:endParaRPr lang="en-US" altLang="ko-KR" sz="11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r>
              <a:rPr lang="ko-KR" alt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시작됩니다</a:t>
            </a:r>
          </a:p>
        </p:txBody>
      </p:sp>
      <p:pic>
        <p:nvPicPr>
          <p:cNvPr id="34" name="Picture 4" descr="사진제공: 게티이미지코리아">
            <a:extLst>
              <a:ext uri="{FF2B5EF4-FFF2-40B4-BE49-F238E27FC236}">
                <a16:creationId xmlns:a16="http://schemas.microsoft.com/office/drawing/2014/main" id="{7F2451E5-04BC-7190-FAA7-69DE3CBD1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15709" r="32958" b="5477"/>
          <a:stretch/>
        </p:blipFill>
        <p:spPr bwMode="auto">
          <a:xfrm>
            <a:off x="4008487" y="2279395"/>
            <a:ext cx="1204070" cy="129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120E9F39-5FB9-3B13-4750-C4F2923EF6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9943" t="-1" r="30914" b="1752"/>
          <a:stretch/>
        </p:blipFill>
        <p:spPr>
          <a:xfrm>
            <a:off x="5211542" y="2280301"/>
            <a:ext cx="1167328" cy="129397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D7ABAA0-AA3D-731E-2474-D44134E6B524}"/>
              </a:ext>
            </a:extLst>
          </p:cNvPr>
          <p:cNvSpPr txBox="1"/>
          <p:nvPr/>
        </p:nvSpPr>
        <p:spPr>
          <a:xfrm>
            <a:off x="4532092" y="2979608"/>
            <a:ext cx="1351652" cy="2308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9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세계 사망위험요인 </a:t>
            </a:r>
            <a:r>
              <a:rPr lang="en-US" altLang="ko-KR" sz="9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9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위</a:t>
            </a:r>
            <a:endParaRPr lang="ko-KR" altLang="en-US" sz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B83CBA-8C61-7F35-B6B7-61C05E029B1E}"/>
              </a:ext>
            </a:extLst>
          </p:cNvPr>
          <p:cNvSpPr txBox="1"/>
          <p:nvPr/>
        </p:nvSpPr>
        <p:spPr>
          <a:xfrm>
            <a:off x="4532092" y="3136316"/>
            <a:ext cx="554960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고혈압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3BF9BABE-5CD5-0535-04C9-8F81097EA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4006105" y="3573375"/>
            <a:ext cx="2375351" cy="127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 descr="사람, 여자, 의류, 채이(가) 표시된 사진&#10;&#10;자동 생성된 설명">
            <a:extLst>
              <a:ext uri="{FF2B5EF4-FFF2-40B4-BE49-F238E27FC236}">
                <a16:creationId xmlns:a16="http://schemas.microsoft.com/office/drawing/2014/main" id="{64839727-416A-F1F6-4A99-4ED673C06C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3690" y="3781085"/>
            <a:ext cx="1107507" cy="105183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0A69AA6-713F-B1E5-9F20-9E4F2E09FE62}"/>
              </a:ext>
            </a:extLst>
          </p:cNvPr>
          <p:cNvSpPr txBox="1"/>
          <p:nvPr/>
        </p:nvSpPr>
        <p:spPr>
          <a:xfrm>
            <a:off x="4229464" y="4298383"/>
            <a:ext cx="966931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심뇌혈관질환 사망자 수</a:t>
            </a:r>
            <a:endParaRPr lang="en-US" altLang="ko-KR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D7BE59-3F98-BEC0-4F79-009FA0FD2117}"/>
              </a:ext>
            </a:extLst>
          </p:cNvPr>
          <p:cNvSpPr txBox="1"/>
          <p:nvPr/>
        </p:nvSpPr>
        <p:spPr>
          <a:xfrm>
            <a:off x="4207699" y="4075239"/>
            <a:ext cx="1213794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일평균 </a:t>
            </a:r>
            <a:r>
              <a:rPr lang="en-US" altLang="ko-KR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150</a:t>
            </a:r>
            <a:r>
              <a:rPr lang="ko-KR" altLang="en-US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명</a:t>
            </a:r>
            <a:endParaRPr lang="en-US" altLang="ko-KR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74913D-4E41-6CE2-42D0-4FC935E9D94F}"/>
              </a:ext>
            </a:extLst>
          </p:cNvPr>
          <p:cNvSpPr txBox="1"/>
          <p:nvPr/>
        </p:nvSpPr>
        <p:spPr>
          <a:xfrm>
            <a:off x="4241082" y="4413799"/>
            <a:ext cx="466794" cy="1384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통계청 </a:t>
            </a:r>
            <a:r>
              <a:rPr lang="en-US" altLang="ko-KR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 2021</a:t>
            </a:r>
            <a:r>
              <a:rPr lang="ko-KR" altLang="en-US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년</a:t>
            </a:r>
            <a:endParaRPr lang="en-US" altLang="ko-KR" sz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DF0B4135-F474-6667-5C0E-40D7C078D66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2692" b="35072"/>
          <a:stretch/>
        </p:blipFill>
        <p:spPr>
          <a:xfrm>
            <a:off x="6037525" y="1006958"/>
            <a:ext cx="306125" cy="9868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003C2A4-5CD6-9FA4-CC7F-ED9265F7BBB1}"/>
              </a:ext>
            </a:extLst>
          </p:cNvPr>
          <p:cNvSpPr txBox="1"/>
          <p:nvPr/>
        </p:nvSpPr>
        <p:spPr>
          <a:xfrm>
            <a:off x="3970832" y="994161"/>
            <a:ext cx="445956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50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건강</a:t>
            </a:r>
            <a:r>
              <a:rPr lang="en-US" altLang="ko-KR" sz="60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365</a:t>
            </a:r>
            <a:endParaRPr lang="ko-KR" altLang="en-US" sz="600" dirty="0">
              <a:solidFill>
                <a:schemeClr val="bg2">
                  <a:lumMod val="40000"/>
                  <a:lumOff val="60000"/>
                </a:schemeClr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27D59E1-966B-23A9-3487-8FACDDA9E89E}"/>
              </a:ext>
            </a:extLst>
          </p:cNvPr>
          <p:cNvSpPr txBox="1"/>
          <p:nvPr/>
        </p:nvSpPr>
        <p:spPr>
          <a:xfrm>
            <a:off x="5958415" y="1056300"/>
            <a:ext cx="464343" cy="1692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분캠페인</a:t>
            </a:r>
            <a:endParaRPr lang="ko-KR" altLang="en-US" sz="6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9CB9682D-46CC-81E7-679A-1431C208B958}"/>
              </a:ext>
            </a:extLst>
          </p:cNvPr>
          <p:cNvGrpSpPr/>
          <p:nvPr/>
        </p:nvGrpSpPr>
        <p:grpSpPr>
          <a:xfrm>
            <a:off x="3975322" y="2283913"/>
            <a:ext cx="2454754" cy="307777"/>
            <a:chOff x="3975322" y="2283913"/>
            <a:chExt cx="2454754" cy="307777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26D599A6-AF0F-59C9-BC95-9FA3CC16D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32692" b="35072"/>
            <a:stretch/>
          </p:blipFill>
          <p:spPr>
            <a:xfrm>
              <a:off x="6044843" y="2296710"/>
              <a:ext cx="306125" cy="98684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7A436DB-C3A1-10F8-7EED-025305BDBE30}"/>
                </a:ext>
              </a:extLst>
            </p:cNvPr>
            <p:cNvSpPr txBox="1"/>
            <p:nvPr/>
          </p:nvSpPr>
          <p:spPr>
            <a:xfrm>
              <a:off x="3978150" y="2283913"/>
              <a:ext cx="445956" cy="18466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ko-KR" altLang="en-US" sz="5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건강</a:t>
              </a:r>
              <a:r>
                <a:rPr lang="en-US" altLang="ko-KR" sz="6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365</a:t>
              </a:r>
              <a:endParaRPr lang="ko-KR" altLang="en-US" sz="600" dirty="0">
                <a:solidFill>
                  <a:schemeClr val="bg2">
                    <a:lumMod val="20000"/>
                    <a:lumOff val="8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67842B0-478C-CF86-9D81-D0F15D88AC22}"/>
                </a:ext>
              </a:extLst>
            </p:cNvPr>
            <p:cNvSpPr txBox="1"/>
            <p:nvPr/>
          </p:nvSpPr>
          <p:spPr>
            <a:xfrm>
              <a:off x="3975322" y="2376246"/>
              <a:ext cx="751634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고혈압</a:t>
              </a:r>
              <a:r>
                <a:rPr lang="en-US" altLang="ko-KR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!</a:t>
              </a:r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 </a:t>
              </a:r>
              <a:endParaRPr lang="en-US" altLang="ko-KR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질병의 시작입니다</a:t>
              </a:r>
              <a:endParaRPr lang="en-US" altLang="ko-KR" sz="5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C42DA2E-AFA7-539A-1702-E9F82725338D}"/>
                </a:ext>
              </a:extLst>
            </p:cNvPr>
            <p:cNvSpPr txBox="1"/>
            <p:nvPr/>
          </p:nvSpPr>
          <p:spPr>
            <a:xfrm>
              <a:off x="5965733" y="2346052"/>
              <a:ext cx="464343" cy="1692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1</a:t>
              </a:r>
              <a:r>
                <a:rPr lang="ko-KR" altLang="en-US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분캠페인</a:t>
              </a:r>
              <a:endParaRPr lang="ko-KR" altLang="en-US" sz="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72438EB0-D945-7E2B-CD29-FF14125E4E86}"/>
              </a:ext>
            </a:extLst>
          </p:cNvPr>
          <p:cNvGrpSpPr/>
          <p:nvPr/>
        </p:nvGrpSpPr>
        <p:grpSpPr>
          <a:xfrm>
            <a:off x="3975322" y="3590143"/>
            <a:ext cx="2454754" cy="307777"/>
            <a:chOff x="3975322" y="2283913"/>
            <a:chExt cx="2454754" cy="307777"/>
          </a:xfrm>
        </p:grpSpPr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E50D932C-A6B1-EEC7-D986-776A4104B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32692" b="35072"/>
            <a:stretch/>
          </p:blipFill>
          <p:spPr>
            <a:xfrm>
              <a:off x="6044843" y="2296710"/>
              <a:ext cx="306125" cy="9868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04859F8-36BC-DA8F-FE40-5C9278D2291B}"/>
                </a:ext>
              </a:extLst>
            </p:cNvPr>
            <p:cNvSpPr txBox="1"/>
            <p:nvPr/>
          </p:nvSpPr>
          <p:spPr>
            <a:xfrm>
              <a:off x="3978150" y="2283913"/>
              <a:ext cx="445956" cy="18466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ko-KR" altLang="en-US" sz="5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건강</a:t>
              </a:r>
              <a:r>
                <a:rPr lang="en-US" altLang="ko-KR" sz="6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365</a:t>
              </a:r>
              <a:endParaRPr lang="ko-KR" altLang="en-US" sz="600" dirty="0">
                <a:solidFill>
                  <a:schemeClr val="bg2">
                    <a:lumMod val="20000"/>
                    <a:lumOff val="8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57AABC4-43F5-2F5E-202C-EFD2F4A36463}"/>
                </a:ext>
              </a:extLst>
            </p:cNvPr>
            <p:cNvSpPr txBox="1"/>
            <p:nvPr/>
          </p:nvSpPr>
          <p:spPr>
            <a:xfrm>
              <a:off x="3975322" y="2376246"/>
              <a:ext cx="751634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고혈압</a:t>
              </a:r>
              <a:r>
                <a:rPr lang="en-US" altLang="ko-KR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!</a:t>
              </a:r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 </a:t>
              </a:r>
              <a:endParaRPr lang="en-US" altLang="ko-KR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질병의 시작입니다</a:t>
              </a:r>
              <a:endParaRPr lang="en-US" altLang="ko-KR" sz="5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55DEFCE-84F8-844F-A106-BB795C60EE4F}"/>
                </a:ext>
              </a:extLst>
            </p:cNvPr>
            <p:cNvSpPr txBox="1"/>
            <p:nvPr/>
          </p:nvSpPr>
          <p:spPr>
            <a:xfrm>
              <a:off x="5965733" y="2346052"/>
              <a:ext cx="464343" cy="1692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1</a:t>
              </a:r>
              <a:r>
                <a:rPr lang="ko-KR" altLang="en-US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분캠페인</a:t>
              </a:r>
              <a:endParaRPr lang="ko-KR" altLang="en-US" sz="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15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표 11">
            <a:extLst>
              <a:ext uri="{FF2B5EF4-FFF2-40B4-BE49-F238E27FC236}">
                <a16:creationId xmlns:a16="http://schemas.microsoft.com/office/drawing/2014/main" id="{182AB39A-BC9A-B275-EAE5-2B7A669A0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58331"/>
              </p:ext>
            </p:extLst>
          </p:nvPr>
        </p:nvGraphicFramePr>
        <p:xfrm>
          <a:off x="267629" y="539748"/>
          <a:ext cx="8623611" cy="4337052"/>
        </p:xfrm>
        <a:graphic>
          <a:graphicData uri="http://schemas.openxmlformats.org/drawingml/2006/table">
            <a:tbl>
              <a:tblPr firstRow="1" bandRow="1">
                <a:tableStyleId>{CF9CFDCE-645E-43D3-8983-561A213ABB84}</a:tableStyleId>
              </a:tblPr>
              <a:tblGrid>
                <a:gridCol w="1100254">
                  <a:extLst>
                    <a:ext uri="{9D8B030D-6E8A-4147-A177-3AD203B41FA5}">
                      <a16:colId xmlns:a16="http://schemas.microsoft.com/office/drawing/2014/main" val="2293832057"/>
                    </a:ext>
                  </a:extLst>
                </a:gridCol>
                <a:gridCol w="2639122">
                  <a:extLst>
                    <a:ext uri="{9D8B030D-6E8A-4147-A177-3AD203B41FA5}">
                      <a16:colId xmlns:a16="http://schemas.microsoft.com/office/drawing/2014/main" val="1120861933"/>
                    </a:ext>
                  </a:extLst>
                </a:gridCol>
                <a:gridCol w="2370935">
                  <a:extLst>
                    <a:ext uri="{9D8B030D-6E8A-4147-A177-3AD203B41FA5}">
                      <a16:colId xmlns:a16="http://schemas.microsoft.com/office/drawing/2014/main" val="3516341351"/>
                    </a:ext>
                  </a:extLst>
                </a:gridCol>
                <a:gridCol w="2513300">
                  <a:extLst>
                    <a:ext uri="{9D8B030D-6E8A-4147-A177-3AD203B41FA5}">
                      <a16:colId xmlns:a16="http://schemas.microsoft.com/office/drawing/2014/main" val="1449067030"/>
                    </a:ext>
                  </a:extLst>
                </a:gridCol>
              </a:tblGrid>
              <a:tr h="4497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TIME 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VIDEO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PICTURE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AUDIO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0450643"/>
                  </a:ext>
                </a:extLst>
              </a:tr>
              <a:tr h="12837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21:00 ~ 28:00</a:t>
                      </a:r>
                    </a:p>
                    <a:p>
                      <a:pPr algn="ctr" latinLnBrk="1"/>
                      <a:endParaRPr lang="en-US" altLang="ko-KR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고혈압환자 증가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[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스튜디오 멘트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]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빈공간에는 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고혈압 환자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수 증가 그래프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인포그래픽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이혜민캐스터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우리나라 고혈압 환자 수는 해마다 증가해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성인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31%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에 해당하는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1,370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만명인데요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7688439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28:00 ~ 34:00</a:t>
                      </a:r>
                    </a:p>
                    <a:p>
                      <a:pPr algn="ctr"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잠재적 살인자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[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스튜디오 멘트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]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빈 공간에는 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손발저림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두통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가슴답답함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등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또는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심장박동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앰뷸런스 또는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CPR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영상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전체적 시간이 부족하면 멘트만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~)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이혜민캐스터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뚜렷한 전조증상이 없어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잠재적 살인자라고도 합니다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924760"/>
                  </a:ext>
                </a:extLst>
              </a:tr>
              <a:tr h="1308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34:00 ~ 44:00</a:t>
                      </a:r>
                    </a:p>
                    <a:p>
                      <a:pPr algn="ctr"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고혈압의 원인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</a:txBody>
                  <a:tcPr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[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스튜디오 멘트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+ CG]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좌측에는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혈관에 쌓이는 나쁜 콜레스테롤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잘 흐르지 않는 혈류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CG /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혈압 상승</a:t>
                      </a: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이혜민캐스터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고혈압의 주요원인 중 하나는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바로 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콜레스테롤이 쌓여 좁아진 혈관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!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이렇게 좁아진 혈관은 결국 치명적인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합병증까지 유발하게 됩니다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4021783"/>
                  </a:ext>
                </a:extLst>
              </a:tr>
            </a:tbl>
          </a:graphicData>
        </a:graphic>
      </p:graphicFrame>
      <p:sp>
        <p:nvSpPr>
          <p:cNvPr id="10" name="Google Shape;1020;p67">
            <a:extLst>
              <a:ext uri="{FF2B5EF4-FFF2-40B4-BE49-F238E27FC236}">
                <a16:creationId xmlns:a16="http://schemas.microsoft.com/office/drawing/2014/main" id="{E4277088-CE36-74E8-7196-CD7D8619E1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41600" y="3665"/>
            <a:ext cx="3611902" cy="412648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4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STORY SHEET</a:t>
            </a:r>
            <a:endParaRPr sz="24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8BE45C-D691-8D47-0AC2-86DC9B4C3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4006105" y="992468"/>
            <a:ext cx="2375351" cy="128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90FE597-AD16-C11C-6BA2-589FA050B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05" y="3573047"/>
            <a:ext cx="2375351" cy="129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 descr="사람, 여자, 의류, 채이(가) 표시된 사진&#10;&#10;자동 생성된 설명">
            <a:extLst>
              <a:ext uri="{FF2B5EF4-FFF2-40B4-BE49-F238E27FC236}">
                <a16:creationId xmlns:a16="http://schemas.microsoft.com/office/drawing/2014/main" id="{E0972100-8D9D-4EE0-6014-A2045F918D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068" b="32896"/>
          <a:stretch/>
        </p:blipFill>
        <p:spPr>
          <a:xfrm flipH="1">
            <a:off x="4283624" y="1134123"/>
            <a:ext cx="910156" cy="1128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66362-1D8E-3600-B5B1-7A0A5E1E1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4006105" y="2282757"/>
            <a:ext cx="2375351" cy="128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 descr="사람, 여자, 의류, 채이(가) 표시된 사진&#10;&#10;자동 생성된 설명">
            <a:extLst>
              <a:ext uri="{FF2B5EF4-FFF2-40B4-BE49-F238E27FC236}">
                <a16:creationId xmlns:a16="http://schemas.microsoft.com/office/drawing/2014/main" id="{4E49DC59-A52B-4D19-CB7B-E54227709C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068" b="32896"/>
          <a:stretch/>
        </p:blipFill>
        <p:spPr>
          <a:xfrm flipH="1">
            <a:off x="4283624" y="2437594"/>
            <a:ext cx="910156" cy="11289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1C4E6B-DD0A-E7C5-8432-6B878C805912}"/>
              </a:ext>
            </a:extLst>
          </p:cNvPr>
          <p:cNvSpPr txBox="1"/>
          <p:nvPr/>
        </p:nvSpPr>
        <p:spPr>
          <a:xfrm>
            <a:off x="5104521" y="1755782"/>
            <a:ext cx="960519" cy="2308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8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고혈압 </a:t>
            </a:r>
            <a:r>
              <a:rPr lang="ko-KR" altLang="en-US" sz="800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유병자</a:t>
            </a:r>
            <a:r>
              <a:rPr lang="ko-KR" altLang="en-US" sz="8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수</a:t>
            </a:r>
            <a:r>
              <a:rPr lang="ko-KR" altLang="en-US" sz="9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</a:t>
            </a:r>
            <a:endParaRPr lang="ko-KR" altLang="en-US" sz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BBA6B-2558-77CE-C695-295E9FFFEC35}"/>
              </a:ext>
            </a:extLst>
          </p:cNvPr>
          <p:cNvSpPr txBox="1"/>
          <p:nvPr/>
        </p:nvSpPr>
        <p:spPr>
          <a:xfrm>
            <a:off x="5104521" y="1912490"/>
            <a:ext cx="997389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성인 </a:t>
            </a:r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3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명中</a:t>
            </a:r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명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4430E15-24DE-9776-C8E7-5C5180A0E0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692" b="35072"/>
          <a:stretch/>
        </p:blipFill>
        <p:spPr>
          <a:xfrm>
            <a:off x="6037525" y="1006958"/>
            <a:ext cx="306125" cy="986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F3087D-EDEA-C531-FEBB-50A360BC32B2}"/>
              </a:ext>
            </a:extLst>
          </p:cNvPr>
          <p:cNvSpPr txBox="1"/>
          <p:nvPr/>
        </p:nvSpPr>
        <p:spPr>
          <a:xfrm>
            <a:off x="3970832" y="994161"/>
            <a:ext cx="445956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50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건강</a:t>
            </a:r>
            <a:r>
              <a:rPr lang="en-US" altLang="ko-KR" sz="60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365</a:t>
            </a:r>
            <a:endParaRPr lang="ko-KR" altLang="en-US" sz="600" dirty="0">
              <a:solidFill>
                <a:schemeClr val="bg2">
                  <a:lumMod val="40000"/>
                  <a:lumOff val="60000"/>
                </a:schemeClr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7B1116-F13E-E8E0-F81D-072909178DB2}"/>
              </a:ext>
            </a:extLst>
          </p:cNvPr>
          <p:cNvSpPr txBox="1"/>
          <p:nvPr/>
        </p:nvSpPr>
        <p:spPr>
          <a:xfrm>
            <a:off x="3968004" y="1086494"/>
            <a:ext cx="751634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고혈압</a:t>
            </a:r>
            <a:r>
              <a:rPr lang="en-US" altLang="ko-KR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!</a:t>
            </a:r>
            <a:r>
              <a:rPr lang="ko-KR" altLang="en-US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</a:t>
            </a:r>
            <a:endParaRPr lang="en-US" altLang="ko-KR" sz="400" dirty="0">
              <a:solidFill>
                <a:schemeClr val="bg1"/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r>
              <a:rPr lang="ko-KR" altLang="en-US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질병의 시작입니다</a:t>
            </a:r>
            <a:endParaRPr lang="en-US" altLang="ko-KR" sz="500" dirty="0">
              <a:solidFill>
                <a:schemeClr val="bg1"/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B773D2-B160-24E4-62EA-125F6E967563}"/>
              </a:ext>
            </a:extLst>
          </p:cNvPr>
          <p:cNvSpPr txBox="1"/>
          <p:nvPr/>
        </p:nvSpPr>
        <p:spPr>
          <a:xfrm>
            <a:off x="5958415" y="1056300"/>
            <a:ext cx="464343" cy="1692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분캠페인</a:t>
            </a:r>
            <a:endParaRPr lang="ko-KR" altLang="en-US" sz="6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702657F3-71C9-D642-8DDD-4F7DF23D440B}"/>
              </a:ext>
            </a:extLst>
          </p:cNvPr>
          <p:cNvGrpSpPr/>
          <p:nvPr/>
        </p:nvGrpSpPr>
        <p:grpSpPr>
          <a:xfrm>
            <a:off x="3975322" y="2283913"/>
            <a:ext cx="2454754" cy="307777"/>
            <a:chOff x="3975322" y="2283913"/>
            <a:chExt cx="2454754" cy="307777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6D0FC4FE-F8FB-77AD-48B1-B87DBAB16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2692" b="35072"/>
            <a:stretch/>
          </p:blipFill>
          <p:spPr>
            <a:xfrm>
              <a:off x="6044843" y="2296710"/>
              <a:ext cx="306125" cy="9868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43AE18-8766-62DE-F610-6633940C2588}"/>
                </a:ext>
              </a:extLst>
            </p:cNvPr>
            <p:cNvSpPr txBox="1"/>
            <p:nvPr/>
          </p:nvSpPr>
          <p:spPr>
            <a:xfrm>
              <a:off x="3978150" y="2283913"/>
              <a:ext cx="445956" cy="18466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ko-KR" altLang="en-US" sz="5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건강</a:t>
              </a:r>
              <a:r>
                <a:rPr lang="en-US" altLang="ko-KR" sz="6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365</a:t>
              </a:r>
              <a:endParaRPr lang="ko-KR" altLang="en-US" sz="600" dirty="0">
                <a:solidFill>
                  <a:schemeClr val="bg2">
                    <a:lumMod val="20000"/>
                    <a:lumOff val="8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F8FE2D-A0D0-E97E-43EA-B25AC0A0F2BF}"/>
                </a:ext>
              </a:extLst>
            </p:cNvPr>
            <p:cNvSpPr txBox="1"/>
            <p:nvPr/>
          </p:nvSpPr>
          <p:spPr>
            <a:xfrm>
              <a:off x="3975322" y="2376246"/>
              <a:ext cx="751634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고혈압</a:t>
              </a:r>
              <a:r>
                <a:rPr lang="en-US" altLang="ko-KR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!</a:t>
              </a:r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 </a:t>
              </a:r>
              <a:endParaRPr lang="en-US" altLang="ko-KR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질병의 시작입니다</a:t>
              </a:r>
              <a:endParaRPr lang="en-US" altLang="ko-KR" sz="5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FDB471-7FD4-6357-5596-C25672CDDBC0}"/>
                </a:ext>
              </a:extLst>
            </p:cNvPr>
            <p:cNvSpPr txBox="1"/>
            <p:nvPr/>
          </p:nvSpPr>
          <p:spPr>
            <a:xfrm>
              <a:off x="5965733" y="2346052"/>
              <a:ext cx="464343" cy="1692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1</a:t>
              </a:r>
              <a:r>
                <a:rPr lang="ko-KR" altLang="en-US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분캠페인</a:t>
              </a:r>
              <a:endParaRPr lang="ko-KR" altLang="en-US" sz="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A4E7B221-DD93-DD8C-4B28-EF59603CB65C}"/>
              </a:ext>
            </a:extLst>
          </p:cNvPr>
          <p:cNvGrpSpPr/>
          <p:nvPr/>
        </p:nvGrpSpPr>
        <p:grpSpPr>
          <a:xfrm>
            <a:off x="3975322" y="3590143"/>
            <a:ext cx="2454754" cy="307777"/>
            <a:chOff x="3975322" y="2283913"/>
            <a:chExt cx="2454754" cy="307777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876E51D3-1285-04B4-2D07-DB5F47807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2692" b="35072"/>
            <a:stretch/>
          </p:blipFill>
          <p:spPr>
            <a:xfrm>
              <a:off x="6044843" y="2296710"/>
              <a:ext cx="306125" cy="9868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06693B-B315-C87C-EA32-1802A4D3C1C8}"/>
                </a:ext>
              </a:extLst>
            </p:cNvPr>
            <p:cNvSpPr txBox="1"/>
            <p:nvPr/>
          </p:nvSpPr>
          <p:spPr>
            <a:xfrm>
              <a:off x="3978150" y="2283913"/>
              <a:ext cx="445956" cy="18466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ko-KR" altLang="en-US" sz="5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건강</a:t>
              </a:r>
              <a:r>
                <a:rPr lang="en-US" altLang="ko-KR" sz="6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365</a:t>
              </a:r>
              <a:endParaRPr lang="ko-KR" altLang="en-US" sz="600" dirty="0">
                <a:solidFill>
                  <a:schemeClr val="bg2">
                    <a:lumMod val="20000"/>
                    <a:lumOff val="8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22A0DF-E19C-8639-6755-E354304F0094}"/>
                </a:ext>
              </a:extLst>
            </p:cNvPr>
            <p:cNvSpPr txBox="1"/>
            <p:nvPr/>
          </p:nvSpPr>
          <p:spPr>
            <a:xfrm>
              <a:off x="3975322" y="2376246"/>
              <a:ext cx="751634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고혈압</a:t>
              </a:r>
              <a:r>
                <a:rPr lang="en-US" altLang="ko-KR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!</a:t>
              </a:r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 </a:t>
              </a:r>
              <a:endParaRPr lang="en-US" altLang="ko-KR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질병의 시작입니다</a:t>
              </a:r>
              <a:endParaRPr lang="en-US" altLang="ko-KR" sz="5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86096A-BE09-51F8-26BA-4BA6FBD381E1}"/>
                </a:ext>
              </a:extLst>
            </p:cNvPr>
            <p:cNvSpPr txBox="1"/>
            <p:nvPr/>
          </p:nvSpPr>
          <p:spPr>
            <a:xfrm>
              <a:off x="5965733" y="2346052"/>
              <a:ext cx="464343" cy="1692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1</a:t>
              </a:r>
              <a:r>
                <a:rPr lang="ko-KR" altLang="en-US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분캠페인</a:t>
              </a:r>
              <a:endParaRPr lang="ko-KR" altLang="en-US" sz="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2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표 11">
            <a:extLst>
              <a:ext uri="{FF2B5EF4-FFF2-40B4-BE49-F238E27FC236}">
                <a16:creationId xmlns:a16="http://schemas.microsoft.com/office/drawing/2014/main" id="{182AB39A-BC9A-B275-EAE5-2B7A669A0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560721"/>
              </p:ext>
            </p:extLst>
          </p:nvPr>
        </p:nvGraphicFramePr>
        <p:xfrm>
          <a:off x="267629" y="539748"/>
          <a:ext cx="8623611" cy="4298952"/>
        </p:xfrm>
        <a:graphic>
          <a:graphicData uri="http://schemas.openxmlformats.org/drawingml/2006/table">
            <a:tbl>
              <a:tblPr firstRow="1" bandRow="1">
                <a:tableStyleId>{CF9CFDCE-645E-43D3-8983-561A213ABB84}</a:tableStyleId>
              </a:tblPr>
              <a:tblGrid>
                <a:gridCol w="1100254">
                  <a:extLst>
                    <a:ext uri="{9D8B030D-6E8A-4147-A177-3AD203B41FA5}">
                      <a16:colId xmlns:a16="http://schemas.microsoft.com/office/drawing/2014/main" val="2293832057"/>
                    </a:ext>
                  </a:extLst>
                </a:gridCol>
                <a:gridCol w="2639121">
                  <a:extLst>
                    <a:ext uri="{9D8B030D-6E8A-4147-A177-3AD203B41FA5}">
                      <a16:colId xmlns:a16="http://schemas.microsoft.com/office/drawing/2014/main" val="1120861933"/>
                    </a:ext>
                  </a:extLst>
                </a:gridCol>
                <a:gridCol w="2370935">
                  <a:extLst>
                    <a:ext uri="{9D8B030D-6E8A-4147-A177-3AD203B41FA5}">
                      <a16:colId xmlns:a16="http://schemas.microsoft.com/office/drawing/2014/main" val="3516341351"/>
                    </a:ext>
                  </a:extLst>
                </a:gridCol>
                <a:gridCol w="2513301">
                  <a:extLst>
                    <a:ext uri="{9D8B030D-6E8A-4147-A177-3AD203B41FA5}">
                      <a16:colId xmlns:a16="http://schemas.microsoft.com/office/drawing/2014/main" val="1449067030"/>
                    </a:ext>
                  </a:extLst>
                </a:gridCol>
              </a:tblGrid>
              <a:tr h="4497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TIME 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VIDEO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AUDIO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0450643"/>
                  </a:ext>
                </a:extLst>
              </a:tr>
              <a:tr h="12837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44:00 ~ 52:00</a:t>
                      </a:r>
                    </a:p>
                    <a:p>
                      <a:pPr algn="ctr"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고혈압 예방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[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스튜디오 멘트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]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우측에는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CG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HDL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 등장해서 콜레스테롤 치워주고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혈관 넓어지면서 혈압 조절 표현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이혜민캐스터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꾸준한 운동과 건강한 식습관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</a:t>
                      </a:r>
                    </a:p>
                    <a:p>
                      <a:pPr latinLnBrk="1"/>
                      <a:r>
                        <a:rPr lang="ko-KR" altLang="en-US" sz="1000" spc="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콜레스테롤을 치워주는 </a:t>
                      </a:r>
                      <a:r>
                        <a:rPr lang="en-US" altLang="ko-KR" sz="1000" spc="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HDL </a:t>
                      </a:r>
                      <a:r>
                        <a:rPr lang="ko-KR" altLang="en-US" sz="1000" spc="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수치 높이기는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고혈압 예방에 도움을 줍니다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7688439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52:00 ~ 56:00</a:t>
                      </a:r>
                    </a:p>
                    <a:p>
                      <a:pPr algn="ctr" latinLnBrk="1"/>
                      <a:endParaRPr lang="en-US" altLang="ko-KR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혈관질환 예방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[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스튜디오 멘트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]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4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분할영상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하나씩 생성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고혈압 증상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두근거림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손발저림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두통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어지러움 등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이혜민캐스터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질병을 예고하는 신호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고혈압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!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예방과 관리가 최선의 치료입니다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924760"/>
                  </a:ext>
                </a:extLst>
              </a:tr>
              <a:tr h="127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56:00 ~ 64:00</a:t>
                      </a:r>
                    </a:p>
                  </a:txBody>
                  <a:tcPr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[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클로징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]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재연 출연자들 뒤에 서있고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9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아웃포커싱</a:t>
                      </a:r>
                      <a:r>
                        <a:rPr lang="en-US" altLang="ko-KR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9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캐스터 제일 앞에서 웃으며 멘트 </a:t>
                      </a:r>
                      <a:endParaRPr lang="en-US" altLang="ko-KR" sz="9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건강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365 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타이틀 </a:t>
                      </a: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클로징</a:t>
                      </a:r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0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협찬처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고지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(5~7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초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(VOICE)</a:t>
                      </a:r>
                    </a:p>
                    <a:p>
                      <a:pPr latinLnBrk="1"/>
                      <a:endParaRPr lang="en-US" altLang="ko-KR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latinLnBrk="1"/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 캠페인은 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YTN</a:t>
                      </a:r>
                      <a:r>
                        <a:rPr lang="ko-KR" altLang="en-US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과 함께 합니다</a:t>
                      </a:r>
                      <a:r>
                        <a:rPr lang="en-US" altLang="ko-KR" sz="1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endParaRPr lang="ko-KR" altLang="en-US" sz="10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108000" marB="108000" anchor="ctr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4021783"/>
                  </a:ext>
                </a:extLst>
              </a:tr>
            </a:tbl>
          </a:graphicData>
        </a:graphic>
      </p:graphicFrame>
      <p:sp>
        <p:nvSpPr>
          <p:cNvPr id="10" name="Google Shape;1020;p67">
            <a:extLst>
              <a:ext uri="{FF2B5EF4-FFF2-40B4-BE49-F238E27FC236}">
                <a16:creationId xmlns:a16="http://schemas.microsoft.com/office/drawing/2014/main" id="{E4277088-CE36-74E8-7196-CD7D8619E1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41600" y="3665"/>
            <a:ext cx="3611902" cy="412648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4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STORY SHEET</a:t>
            </a:r>
            <a:endParaRPr sz="24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pic>
        <p:nvPicPr>
          <p:cNvPr id="7" name="그림 6" descr="나무, 실외, 사람, 여자이(가) 표시된 사진&#10;&#10;자동 생성된 설명">
            <a:extLst>
              <a:ext uri="{FF2B5EF4-FFF2-40B4-BE49-F238E27FC236}">
                <a16:creationId xmlns:a16="http://schemas.microsoft.com/office/drawing/2014/main" id="{7ECFA80E-7830-2A2F-1581-A2B587BA8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4476" b="26640"/>
          <a:stretch/>
        </p:blipFill>
        <p:spPr>
          <a:xfrm>
            <a:off x="4006106" y="4213696"/>
            <a:ext cx="1194544" cy="617375"/>
          </a:xfrm>
          <a:prstGeom prst="rect">
            <a:avLst/>
          </a:prstGeom>
        </p:spPr>
      </p:pic>
      <p:pic>
        <p:nvPicPr>
          <p:cNvPr id="4098" name="Picture 2" descr="웃음이 건강에 좋다는 과학적 근거 5 - 코메디닷컴">
            <a:extLst>
              <a:ext uri="{FF2B5EF4-FFF2-40B4-BE49-F238E27FC236}">
                <a16:creationId xmlns:a16="http://schemas.microsoft.com/office/drawing/2014/main" id="{26E9CCBE-EEF2-5FF2-BC2E-BF11E2EE0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97"/>
          <a:stretch/>
        </p:blipFill>
        <p:spPr bwMode="auto">
          <a:xfrm>
            <a:off x="5200649" y="3573989"/>
            <a:ext cx="1180807" cy="63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 descr="사람, 여자, 의류, 채이(가) 표시된 사진&#10;&#10;자동 생성된 설명">
            <a:extLst>
              <a:ext uri="{FF2B5EF4-FFF2-40B4-BE49-F238E27FC236}">
                <a16:creationId xmlns:a16="http://schemas.microsoft.com/office/drawing/2014/main" id="{29861512-26EC-559E-D22B-E8994545F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7551" y="1080454"/>
            <a:ext cx="1178472" cy="117847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ADE7B54-7E8B-43EE-CBDD-1EC4B1877A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74" b="15653"/>
          <a:stretch/>
        </p:blipFill>
        <p:spPr>
          <a:xfrm>
            <a:off x="4006105" y="996456"/>
            <a:ext cx="2375351" cy="127517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ADD7581-41D1-1864-E5B4-4AB7F3F0E138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48022" t="14561" r="1448" b="36918"/>
          <a:stretch/>
        </p:blipFill>
        <p:spPr>
          <a:xfrm>
            <a:off x="4000388" y="2278825"/>
            <a:ext cx="1200262" cy="63013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2473969-1487-A708-F877-5CD0163314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4450" t="47138" r="14634" b="1924"/>
          <a:stretch/>
        </p:blipFill>
        <p:spPr>
          <a:xfrm flipH="1">
            <a:off x="5200649" y="2905784"/>
            <a:ext cx="1173372" cy="66029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B6C37D5-61AD-34E2-009D-BAE390E02E2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46" t="1076" r="7103"/>
          <a:stretch/>
        </p:blipFill>
        <p:spPr>
          <a:xfrm>
            <a:off x="4002941" y="3570386"/>
            <a:ext cx="1200263" cy="64092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96D97A8-E1F9-97E3-482D-16323E1352E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-1" r="1269" b="12745"/>
          <a:stretch/>
        </p:blipFill>
        <p:spPr>
          <a:xfrm>
            <a:off x="4001168" y="2906503"/>
            <a:ext cx="1199481" cy="660294"/>
          </a:xfrm>
          <a:prstGeom prst="rect">
            <a:avLst/>
          </a:prstGeom>
        </p:spPr>
      </p:pic>
      <p:pic>
        <p:nvPicPr>
          <p:cNvPr id="24" name="Picture 4" descr="사진제공: 게티이미지코리아">
            <a:extLst>
              <a:ext uri="{FF2B5EF4-FFF2-40B4-BE49-F238E27FC236}">
                <a16:creationId xmlns:a16="http://schemas.microsoft.com/office/drawing/2014/main" id="{16F1E2F6-9914-76CE-44A2-3A5403039D2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709" r="2459" b="5477"/>
          <a:stretch/>
        </p:blipFill>
        <p:spPr bwMode="auto">
          <a:xfrm>
            <a:off x="5200648" y="2273041"/>
            <a:ext cx="1188994" cy="6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FF4D08D-A76E-4CF1-0194-216942B798A5}"/>
              </a:ext>
            </a:extLst>
          </p:cNvPr>
          <p:cNvSpPr txBox="1"/>
          <p:nvPr/>
        </p:nvSpPr>
        <p:spPr>
          <a:xfrm>
            <a:off x="4302451" y="2736033"/>
            <a:ext cx="131799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고혈압</a:t>
            </a:r>
            <a:endParaRPr lang="en-US" altLang="ko-KR" sz="1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r>
              <a:rPr lang="ko-KR" altLang="en-US" sz="8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끔찍한 질병의 시작입니다</a:t>
            </a:r>
            <a:endParaRPr lang="en-US" altLang="ko-KR" sz="8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pic>
        <p:nvPicPr>
          <p:cNvPr id="27" name="그림 26" descr="사람, 여자, 의류, 채이(가) 표시된 사진&#10;&#10;자동 생성된 설명">
            <a:extLst>
              <a:ext uri="{FF2B5EF4-FFF2-40B4-BE49-F238E27FC236}">
                <a16:creationId xmlns:a16="http://schemas.microsoft.com/office/drawing/2014/main" id="{E1D02A51-20E6-7585-83FD-DE37859D0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5030" y="2382361"/>
            <a:ext cx="1178472" cy="117847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A5FA95F-ECA7-500D-562A-F4F47A7CA1D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4943" b="12810"/>
          <a:stretch/>
        </p:blipFill>
        <p:spPr>
          <a:xfrm>
            <a:off x="5200648" y="4220852"/>
            <a:ext cx="1180807" cy="610220"/>
          </a:xfrm>
          <a:prstGeom prst="rect">
            <a:avLst/>
          </a:prstGeom>
        </p:spPr>
      </p:pic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6BFBD0F-64E9-B161-AFBA-6D1AC52DD633}"/>
              </a:ext>
            </a:extLst>
          </p:cNvPr>
          <p:cNvSpPr/>
          <p:nvPr/>
        </p:nvSpPr>
        <p:spPr>
          <a:xfrm>
            <a:off x="4619818" y="3999367"/>
            <a:ext cx="1210833" cy="369332"/>
          </a:xfrm>
          <a:prstGeom prst="roundRect">
            <a:avLst/>
          </a:prstGeom>
          <a:solidFill>
            <a:schemeClr val="tx1">
              <a:alpha val="33000"/>
            </a:schemeClr>
          </a:solidFill>
          <a:ln w="19050" cap="flat" cmpd="sng">
            <a:noFill/>
            <a:prstDash val="solid"/>
            <a:round/>
            <a:headEnd w="sm" len="sm"/>
            <a:tailEnd w="sm" len="sm"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70CCD8-AF8A-04AA-910E-70062E3C02DA}"/>
              </a:ext>
            </a:extLst>
          </p:cNvPr>
          <p:cNvSpPr txBox="1"/>
          <p:nvPr/>
        </p:nvSpPr>
        <p:spPr>
          <a:xfrm>
            <a:off x="4529186" y="4007278"/>
            <a:ext cx="138691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altLang="ko-KR" sz="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HDL</a:t>
            </a:r>
            <a:r>
              <a:rPr lang="ko-KR" altLang="en-US" sz="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</a:t>
            </a:r>
            <a:r>
              <a:rPr lang="ko-KR" altLang="en-US" sz="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수치높이기</a:t>
            </a:r>
            <a:r>
              <a:rPr lang="ko-KR" altLang="en-US" sz="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로</a:t>
            </a:r>
            <a:endParaRPr lang="en-US" altLang="ko-KR" sz="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pPr algn="ctr"/>
            <a:r>
              <a:rPr lang="ko-KR" altLang="en-US" sz="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질병없는</a:t>
            </a:r>
            <a:r>
              <a:rPr lang="ko-KR" altLang="en-US" sz="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건강한 사회 만들어요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30A52805-68FF-F4B8-695B-9A6DA0D09A7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2692" b="35072"/>
          <a:stretch/>
        </p:blipFill>
        <p:spPr>
          <a:xfrm>
            <a:off x="6037525" y="1006958"/>
            <a:ext cx="306125" cy="986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EF19920-7D82-4C3C-BEC5-0D6FB21841E3}"/>
              </a:ext>
            </a:extLst>
          </p:cNvPr>
          <p:cNvSpPr txBox="1"/>
          <p:nvPr/>
        </p:nvSpPr>
        <p:spPr>
          <a:xfrm>
            <a:off x="3970832" y="994161"/>
            <a:ext cx="445956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50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건강</a:t>
            </a:r>
            <a:r>
              <a:rPr lang="en-US" altLang="ko-KR" sz="60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365</a:t>
            </a:r>
            <a:endParaRPr lang="ko-KR" altLang="en-US" sz="600" dirty="0">
              <a:solidFill>
                <a:schemeClr val="bg2">
                  <a:lumMod val="40000"/>
                  <a:lumOff val="60000"/>
                </a:schemeClr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C2BEA3-65AC-17AA-CC0B-8C7AA0C780E5}"/>
              </a:ext>
            </a:extLst>
          </p:cNvPr>
          <p:cNvSpPr txBox="1"/>
          <p:nvPr/>
        </p:nvSpPr>
        <p:spPr>
          <a:xfrm>
            <a:off x="3968004" y="1086494"/>
            <a:ext cx="751634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고혈압</a:t>
            </a:r>
            <a:r>
              <a:rPr lang="en-US" altLang="ko-KR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!</a:t>
            </a:r>
            <a:r>
              <a:rPr lang="ko-KR" altLang="en-US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</a:t>
            </a:r>
            <a:endParaRPr lang="en-US" altLang="ko-KR" sz="400" dirty="0">
              <a:solidFill>
                <a:schemeClr val="bg1"/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r>
              <a:rPr lang="ko-KR" altLang="en-US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질병의 시작입니다</a:t>
            </a:r>
            <a:endParaRPr lang="en-US" altLang="ko-KR" sz="500" dirty="0">
              <a:solidFill>
                <a:schemeClr val="bg1"/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AE7617-C73B-4EAC-A525-75FC4E4A2DBA}"/>
              </a:ext>
            </a:extLst>
          </p:cNvPr>
          <p:cNvSpPr txBox="1"/>
          <p:nvPr/>
        </p:nvSpPr>
        <p:spPr>
          <a:xfrm>
            <a:off x="5958415" y="1056300"/>
            <a:ext cx="464343" cy="1692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분캠페인</a:t>
            </a:r>
            <a:endParaRPr lang="ko-KR" altLang="en-US" sz="6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934992FB-A447-A181-2F5A-38E0209D4531}"/>
              </a:ext>
            </a:extLst>
          </p:cNvPr>
          <p:cNvGrpSpPr/>
          <p:nvPr/>
        </p:nvGrpSpPr>
        <p:grpSpPr>
          <a:xfrm>
            <a:off x="3975322" y="2283913"/>
            <a:ext cx="2454754" cy="307777"/>
            <a:chOff x="3975322" y="2283913"/>
            <a:chExt cx="2454754" cy="307777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CEF7C789-092F-C713-5354-BE9E3FD9B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32692" b="35072"/>
            <a:stretch/>
          </p:blipFill>
          <p:spPr>
            <a:xfrm>
              <a:off x="6044843" y="2296710"/>
              <a:ext cx="306125" cy="9868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35ADCBB-8F3E-7FC4-1F56-EF528989D289}"/>
                </a:ext>
              </a:extLst>
            </p:cNvPr>
            <p:cNvSpPr txBox="1"/>
            <p:nvPr/>
          </p:nvSpPr>
          <p:spPr>
            <a:xfrm>
              <a:off x="3978150" y="2283913"/>
              <a:ext cx="445956" cy="18466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ko-KR" altLang="en-US" sz="5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건강</a:t>
              </a:r>
              <a:r>
                <a:rPr lang="en-US" altLang="ko-KR" sz="6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365</a:t>
              </a:r>
              <a:endParaRPr lang="ko-KR" altLang="en-US" sz="600" dirty="0">
                <a:solidFill>
                  <a:schemeClr val="bg2">
                    <a:lumMod val="20000"/>
                    <a:lumOff val="8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14594A6-703F-75CA-E18F-D114E6BAFF0C}"/>
                </a:ext>
              </a:extLst>
            </p:cNvPr>
            <p:cNvSpPr txBox="1"/>
            <p:nvPr/>
          </p:nvSpPr>
          <p:spPr>
            <a:xfrm>
              <a:off x="3975322" y="2376246"/>
              <a:ext cx="751634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고혈압</a:t>
              </a:r>
              <a:r>
                <a:rPr lang="en-US" altLang="ko-KR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!</a:t>
              </a:r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 </a:t>
              </a:r>
              <a:endParaRPr lang="en-US" altLang="ko-KR" sz="4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r>
                <a:rPr lang="ko-KR" altLang="en-US" sz="4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질병의 시작입니다</a:t>
              </a:r>
              <a:endParaRPr lang="en-US" altLang="ko-KR" sz="5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DBA1BC4-27C7-E8F2-BDCB-971D8F903DF8}"/>
                </a:ext>
              </a:extLst>
            </p:cNvPr>
            <p:cNvSpPr txBox="1"/>
            <p:nvPr/>
          </p:nvSpPr>
          <p:spPr>
            <a:xfrm>
              <a:off x="5965733" y="2346052"/>
              <a:ext cx="464343" cy="1692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1</a:t>
              </a:r>
              <a:r>
                <a:rPr lang="ko-KR" altLang="en-US" sz="5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분캠페인</a:t>
              </a:r>
              <a:endParaRPr lang="ko-KR" altLang="en-US" sz="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  <p:pic>
        <p:nvPicPr>
          <p:cNvPr id="46" name="그림 45">
            <a:extLst>
              <a:ext uri="{FF2B5EF4-FFF2-40B4-BE49-F238E27FC236}">
                <a16:creationId xmlns:a16="http://schemas.microsoft.com/office/drawing/2014/main" id="{C1FA8453-095A-9524-7589-5EAAC066EED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2692" b="35072"/>
          <a:stretch/>
        </p:blipFill>
        <p:spPr>
          <a:xfrm>
            <a:off x="6037525" y="3595431"/>
            <a:ext cx="306125" cy="9868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BBCD57-6AD4-CFFA-7121-6475D00757E6}"/>
              </a:ext>
            </a:extLst>
          </p:cNvPr>
          <p:cNvSpPr txBox="1"/>
          <p:nvPr/>
        </p:nvSpPr>
        <p:spPr>
          <a:xfrm>
            <a:off x="5958415" y="3644773"/>
            <a:ext cx="464343" cy="1692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1</a:t>
            </a:r>
            <a:r>
              <a:rPr lang="ko-KR" altLang="en-US" sz="5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분캠페인</a:t>
            </a:r>
            <a:endParaRPr lang="ko-KR" altLang="en-US" sz="6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B49023-97E6-4E4C-8BED-3BD717B15B46}"/>
              </a:ext>
            </a:extLst>
          </p:cNvPr>
          <p:cNvSpPr txBox="1"/>
          <p:nvPr/>
        </p:nvSpPr>
        <p:spPr>
          <a:xfrm>
            <a:off x="4000388" y="3565494"/>
            <a:ext cx="445956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ko-KR" altLang="en-US" sz="50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건강</a:t>
            </a:r>
            <a:r>
              <a:rPr lang="en-US" altLang="ko-KR" sz="600" dirty="0">
                <a:solidFill>
                  <a:schemeClr val="bg2">
                    <a:lumMod val="40000"/>
                    <a:lumOff val="60000"/>
                  </a:schemeClr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365</a:t>
            </a:r>
            <a:endParaRPr lang="ko-KR" altLang="en-US" sz="600" dirty="0">
              <a:solidFill>
                <a:schemeClr val="bg2">
                  <a:lumMod val="40000"/>
                  <a:lumOff val="60000"/>
                </a:schemeClr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29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6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5" y="-12093"/>
            <a:ext cx="9144000" cy="5163000"/>
          </a:xfrm>
          <a:prstGeom prst="rect">
            <a:avLst/>
          </a:prstGeom>
          <a:solidFill>
            <a:srgbClr val="212121">
              <a:alpha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68"/>
          <p:cNvSpPr txBox="1">
            <a:spLocks noGrp="1"/>
          </p:cNvSpPr>
          <p:nvPr>
            <p:ph type="body" idx="1"/>
          </p:nvPr>
        </p:nvSpPr>
        <p:spPr>
          <a:xfrm>
            <a:off x="1751101" y="3515040"/>
            <a:ext cx="5473385" cy="4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dirty="0"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감사합니다</a:t>
            </a:r>
            <a:endParaRPr dirty="0"/>
          </a:p>
        </p:txBody>
      </p:sp>
      <p:cxnSp>
        <p:nvCxnSpPr>
          <p:cNvPr id="1085" name="Google Shape;1085;p68"/>
          <p:cNvCxnSpPr>
            <a:cxnSpLocks/>
          </p:cNvCxnSpPr>
          <p:nvPr/>
        </p:nvCxnSpPr>
        <p:spPr>
          <a:xfrm flipH="1">
            <a:off x="0" y="3371451"/>
            <a:ext cx="7170057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1084;p68">
            <a:extLst>
              <a:ext uri="{FF2B5EF4-FFF2-40B4-BE49-F238E27FC236}">
                <a16:creationId xmlns:a16="http://schemas.microsoft.com/office/drawing/2014/main" id="{1E1343FC-D150-0495-4E28-D815EF87426E}"/>
              </a:ext>
            </a:extLst>
          </p:cNvPr>
          <p:cNvSpPr txBox="1">
            <a:spLocks/>
          </p:cNvSpPr>
          <p:nvPr/>
        </p:nvSpPr>
        <p:spPr>
          <a:xfrm>
            <a:off x="1751101" y="2513713"/>
            <a:ext cx="5473385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 sz="18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ctr">
              <a:buFont typeface="Anaheim"/>
              <a:buNone/>
            </a:pPr>
            <a:r>
              <a:rPr lang="en-US" altLang="ko-KR" dirty="0"/>
              <a:t>HDL</a:t>
            </a:r>
            <a:r>
              <a:rPr lang="ko-KR" altLang="en-US" dirty="0"/>
              <a:t>로 </a:t>
            </a:r>
            <a:r>
              <a:rPr lang="ko-KR" altLang="en-US" dirty="0" err="1"/>
              <a:t>질병없는</a:t>
            </a:r>
            <a:r>
              <a:rPr lang="ko-KR" altLang="en-US" dirty="0"/>
              <a:t> 사회 만들기 프로젝트</a:t>
            </a:r>
            <a:endParaRPr lang="en-US" altLang="ko-KR" dirty="0"/>
          </a:p>
          <a:p>
            <a:pPr marL="0" indent="0" algn="ctr">
              <a:buFont typeface="Anaheim"/>
              <a:buNone/>
            </a:pPr>
            <a:r>
              <a:rPr lang="ko-KR" altLang="en-US" dirty="0"/>
              <a:t>건강하게 </a:t>
            </a:r>
            <a:r>
              <a:rPr lang="en-US" altLang="ko-KR" dirty="0"/>
              <a:t>365</a:t>
            </a:r>
            <a:r>
              <a:rPr lang="ko-KR" altLang="en-US" dirty="0"/>
              <a:t>일 </a:t>
            </a:r>
            <a:r>
              <a:rPr lang="en-US" altLang="ko-KR" dirty="0"/>
              <a:t>YTN</a:t>
            </a:r>
            <a:r>
              <a:rPr lang="ko-KR" altLang="en-US" dirty="0"/>
              <a:t>이 함께 합니다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BAA9A1-485C-0AB5-0D63-8B6F66F65610}"/>
              </a:ext>
            </a:extLst>
          </p:cNvPr>
          <p:cNvSpPr txBox="1"/>
          <p:nvPr/>
        </p:nvSpPr>
        <p:spPr>
          <a:xfrm>
            <a:off x="0" y="4920769"/>
            <a:ext cx="9142857" cy="219291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(</a:t>
            </a:r>
            <a:r>
              <a:rPr lang="ko-KR" altLang="en-US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주</a:t>
            </a:r>
            <a:r>
              <a:rPr lang="en-US" altLang="ko-KR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) </a:t>
            </a:r>
            <a:r>
              <a:rPr lang="ko-KR" altLang="en-US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스토리나인 </a:t>
            </a:r>
            <a:r>
              <a:rPr lang="en-US" altLang="ko-KR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LEEPD</a:t>
            </a:r>
            <a:r>
              <a:rPr lang="ko-KR" altLang="en-US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 서울시 마포구 </a:t>
            </a:r>
            <a:r>
              <a:rPr lang="ko-KR" altLang="en-US" sz="825" dirty="0" err="1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월드컵북로</a:t>
            </a:r>
            <a:r>
              <a:rPr lang="en-US" altLang="ko-KR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402,</a:t>
            </a:r>
            <a:r>
              <a:rPr lang="ko-KR" altLang="en-US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 </a:t>
            </a:r>
            <a:r>
              <a:rPr lang="en-US" altLang="ko-KR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KGIT 1605 / +82)010-4855-4528 / fax) 0504-022-6620 / </a:t>
            </a:r>
            <a:r>
              <a:rPr lang="en-US" altLang="ko-KR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storynine22@naver.com</a:t>
            </a:r>
            <a:r>
              <a:rPr lang="en-US" altLang="ko-KR" sz="825" dirty="0">
                <a:solidFill>
                  <a:schemeClr val="bg1"/>
                </a:solidFill>
                <a:latin typeface="ELAND 초이스 Light" panose="02020603020101020101" pitchFamily="18" charset="-127"/>
                <a:ea typeface="ELAND 초이스 Light" panose="02020603020101020101" pitchFamily="18" charset="-127"/>
              </a:rPr>
              <a:t> / www.story9.co.kr</a:t>
            </a:r>
            <a:endParaRPr lang="ko-KR" altLang="en-US" sz="825" dirty="0">
              <a:solidFill>
                <a:schemeClr val="bg1"/>
              </a:solidFill>
              <a:latin typeface="ELAND 초이스 Light" panose="02020603020101020101" pitchFamily="18" charset="-127"/>
              <a:ea typeface="ELAND 초이스 Light" panose="02020603020101020101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Starting a Company in Korea by Slidesgo">
  <a:themeElements>
    <a:clrScheme name="Simple Light">
      <a:dk1>
        <a:srgbClr val="212121"/>
      </a:dk1>
      <a:lt1>
        <a:srgbClr val="FFFFFF"/>
      </a:lt1>
      <a:dk2>
        <a:srgbClr val="C1A480"/>
      </a:dk2>
      <a:lt2>
        <a:srgbClr val="F3F4ED"/>
      </a:lt2>
      <a:accent1>
        <a:srgbClr val="4E4E4E"/>
      </a:accent1>
      <a:accent2>
        <a:srgbClr val="D3C1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stretch>
            <a:fillRect l="-17000"/>
          </a:stretch>
        </a:blipFill>
        <a:ln w="19050" cap="flat" cmpd="sng">
          <a:solidFill>
            <a:schemeClr val="dk1"/>
          </a:solidFill>
          <a:prstDash val="solid"/>
          <a:round/>
          <a:headEnd w="sm" len="sm"/>
          <a:tailEnd w="sm" len="sm"/>
        </a:ln>
      </a:spPr>
      <a:bodyPr spcFirstLastPara="1" wrap="square" lIns="91425" tIns="91425" rIns="91425" bIns="91425" anchor="ctr" anchorCtr="0">
        <a:noAutofit/>
      </a:bodyPr>
      <a:lstStyle>
        <a:defPPr marL="0" indent="0" algn="l" rtl="0">
          <a:spcBef>
            <a:spcPts val="0"/>
          </a:spcBef>
          <a:spcAft>
            <a:spcPts val="0"/>
          </a:spcAft>
          <a:buNone/>
          <a:defRPr dirty="0"/>
        </a:defPPr>
      </a:lst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728</Words>
  <Application>Microsoft Office PowerPoint</Application>
  <PresentationFormat>화면 슬라이드 쇼(16:9)</PresentationFormat>
  <Paragraphs>252</Paragraphs>
  <Slides>7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Anaheim</vt:lpstr>
      <vt:lpstr>ELAND 초이스 Light</vt:lpstr>
      <vt:lpstr>Marcellus</vt:lpstr>
      <vt:lpstr>Russo One</vt:lpstr>
      <vt:lpstr>에스코어 드림 1 Thin</vt:lpstr>
      <vt:lpstr>에스코어 드림 3 Light</vt:lpstr>
      <vt:lpstr>에스코어 드림 4 Regular</vt:lpstr>
      <vt:lpstr>Arial</vt:lpstr>
      <vt:lpstr>Starting a Company in Korea by Slidesgo</vt:lpstr>
      <vt:lpstr>건강</vt:lpstr>
      <vt:lpstr>건강</vt:lpstr>
      <vt:lpstr>STORY SHEET</vt:lpstr>
      <vt:lpstr>STORY SHEET</vt:lpstr>
      <vt:lpstr>STORY SHEET</vt:lpstr>
      <vt:lpstr>STORY SHEET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STARTING A COMPANY IN KOREA</dc:title>
  <dc:creator>GIGABYTE</dc:creator>
  <cp:lastModifiedBy>김단비</cp:lastModifiedBy>
  <cp:revision>44</cp:revision>
  <cp:lastPrinted>2023-03-02T02:23:42Z</cp:lastPrinted>
  <dcterms:modified xsi:type="dcterms:W3CDTF">2023-03-03T07:06:58Z</dcterms:modified>
  <cp:version/>
</cp:coreProperties>
</file>