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53" r:id="rId2"/>
    <p:sldId id="364" r:id="rId3"/>
    <p:sldId id="365" r:id="rId4"/>
    <p:sldId id="366" r:id="rId5"/>
    <p:sldId id="367" r:id="rId6"/>
    <p:sldId id="368" r:id="rId7"/>
    <p:sldId id="355" r:id="rId8"/>
    <p:sldId id="357" r:id="rId9"/>
    <p:sldId id="358" r:id="rId10"/>
    <p:sldId id="359" r:id="rId11"/>
    <p:sldId id="360" r:id="rId12"/>
    <p:sldId id="356" r:id="rId13"/>
    <p:sldId id="361" r:id="rId14"/>
    <p:sldId id="362" r:id="rId15"/>
    <p:sldId id="363" r:id="rId16"/>
  </p:sldIdLst>
  <p:sldSz cx="9906000" cy="6858000" type="A4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933" userDrawn="1">
          <p15:clr>
            <a:srgbClr val="A4A3A4"/>
          </p15:clr>
        </p15:guide>
        <p15:guide id="3" orient="horz" pos="73" userDrawn="1">
          <p15:clr>
            <a:srgbClr val="A4A3A4"/>
          </p15:clr>
        </p15:guide>
        <p15:guide id="4" pos="98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213"/>
    <p:restoredTop sz="96327"/>
  </p:normalViewPr>
  <p:slideViewPr>
    <p:cSldViewPr snapToGrid="0" snapToObjects="1" showGuides="1">
      <p:cViewPr>
        <p:scale>
          <a:sx n="100" d="100"/>
          <a:sy n="100" d="100"/>
        </p:scale>
        <p:origin x="-2022" y="-348"/>
      </p:cViewPr>
      <p:guideLst>
        <p:guide orient="horz" pos="2160"/>
        <p:guide orient="horz" pos="73"/>
        <p:guide pos="2383"/>
        <p:guide pos="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5C0FE-E179-8A48-A1E3-CA3A509ABBA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8FFF2-D038-F44B-AEA4-F4867EAE72DD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40708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:a16="http://schemas.microsoft.com/office/drawing/2014/main" xmlns="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:a16="http://schemas.microsoft.com/office/drawing/2014/main" xmlns="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:a16="http://schemas.microsoft.com/office/drawing/2014/main" xmlns="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256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552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147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:a16="http://schemas.microsoft.com/office/drawing/2014/main" xmlns="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:a16="http://schemas.microsoft.com/office/drawing/2014/main" xmlns="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:a16="http://schemas.microsoft.com/office/drawing/2014/main" xmlns="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:a16="http://schemas.microsoft.com/office/drawing/2014/main" xmlns="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:a16="http://schemas.microsoft.com/office/drawing/2014/main" xmlns="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:a16="http://schemas.microsoft.com/office/drawing/2014/main" xmlns="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781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:a16="http://schemas.microsoft.com/office/drawing/2014/main" xmlns="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:a16="http://schemas.microsoft.com/office/drawing/2014/main" xmlns="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:a16="http://schemas.microsoft.com/office/drawing/2014/main" xmlns="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781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638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617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2060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858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>
            <a:extLst>
              <a:ext uri="{FF2B5EF4-FFF2-40B4-BE49-F238E27FC236}">
                <a16:creationId xmlns="" xmlns:a16="http://schemas.microsoft.com/office/drawing/2014/main" id="{8668E854-B584-4CF2-2DEC-96469746B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슬라이드 노트 개체 틀 2">
            <a:extLst>
              <a:ext uri="{FF2B5EF4-FFF2-40B4-BE49-F238E27FC236}">
                <a16:creationId xmlns="" xmlns:a16="http://schemas.microsoft.com/office/drawing/2014/main" id="{4BA4CFD2-60B8-E6B4-0DEA-6FEE65D52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7172" name="슬라이드 번호 개체 틀 3">
            <a:extLst>
              <a:ext uri="{FF2B5EF4-FFF2-40B4-BE49-F238E27FC236}">
                <a16:creationId xmlns="" xmlns:a16="http://schemas.microsoft.com/office/drawing/2014/main" id="{641E80A2-FE7D-A852-A362-A7C4E11CB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6925EB-FB7C-4E28-A64A-F0FBD82B08CC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494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5D37809-FFD0-BA4F-96FD-2F525FE71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9A890FFE-42F4-F94E-AC2B-1C42528FC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A8F69D11-0AA9-B647-B7CD-DC9518A7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EB7A69A2-D6B4-E848-AFBD-852FB712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CD3B8F8-F9C3-6847-A3DE-648E884E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57105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07CA7-CDDD-FB4E-9AB2-9EDB10DB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2BB5B725-06D5-1343-80A0-F312BDBEF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850A68D-93AA-E544-9F5F-39241BD0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90490E67-F8F7-FA41-9357-C9C0FEA0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6CCBB0E-1B97-B245-AB6A-2018FB84A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39159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8B11BC37-FEE2-AC45-A3CF-516871A90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254648CC-A067-A74B-9673-9CB5050C9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FA09EEF-A544-9D4F-98E6-810ED9A5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47639855-7A83-0749-B8B1-75EA81F0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072DB6B-E9CA-014B-ABE6-D2AAB552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270020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4F3C466-0A9C-364C-802E-91FAC680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C74D8E7-4D6E-E443-BE72-61EA0B2C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334F3D73-FC35-EF45-8D4E-C0757FF7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606286E-55BB-8340-B50B-E95301DA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5281200-7786-A243-9DDA-ADDF512C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406720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726CCA07-36A8-6149-A591-9560A4C90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E10C9FAF-FE88-2946-8310-FCC34F015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C12A1F6A-29CD-8046-A06F-EADFAEF2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7BDDF78E-4BB3-3749-8E14-8D61C4DF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E962785-9418-C245-8765-0C1C3DA2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182539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91069E8-A847-C347-86ED-8B5ADFAA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1BC19516-89AD-7A4A-B711-D75D97BCD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740ECAC7-F96A-3941-807E-6D6F63467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6F13F452-1BB1-3249-BB32-FAF0E0CB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AD0E68F2-D2C8-124F-BF15-14A2447A4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466630D-8636-C644-890B-5767728C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200346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00DFC86-FC2F-5A44-8361-EA900AD9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659B6E7-C899-3C4D-9248-F491D99FB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E0B05628-4F83-354F-BD6C-F4ECD2D11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240AF1B3-9E08-1A42-A465-A0AC47831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B833FD34-A734-5940-8FEF-6903CE85A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3430C2AD-382C-4A4D-8D65-59BE1308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2DF326A9-CE7C-F345-81D8-BDFD177E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97BC469F-F412-034F-B4F3-97412356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297933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831A61F-5667-1049-A48F-7B2F0115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72B00580-6C31-6649-8FAB-BD5F1B6C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2C86AAE-A575-B74E-8384-13D5BC23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C6E98B73-8B8D-A84A-B3C2-205C09B9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4796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CDD16613-C4D0-2C47-B81A-8863C28E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E972D266-2D80-7D4B-8B6C-8EBB9CC4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E98F39B5-7F4B-DC46-8925-DA332A75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112318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9C60CD8-6E98-7F4C-8680-430CB77D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86B411-8337-414F-B935-FAF201F47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661D355D-BCF9-064E-83F3-4CAEE28B7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E7EA81E8-7909-B240-9EB3-D0434099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3AA8A855-9571-B14C-8897-C8A22D4F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F685B9A-7A43-0047-97F1-9B5771B2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42740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FC629DB-05A1-314A-9FC2-15BB5ADC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F586F4FF-B5C3-E044-8772-C6B6FDEB7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93A65C75-24C5-964C-8A39-4F94C719F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D3A3C80B-C5C4-8B4C-9A11-D6C8922C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163BAF07-4544-EC4B-9467-F1940C99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9F55629-EF65-4844-B723-A63642C9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31824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52F47107-30CD-4941-BA7E-50C3668E3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70B9DF28-A956-C942-9DF6-7DB4F0B0D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7470987F-27FE-BF48-BA49-E8C138202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5A2D-3037-3D44-91B6-C9884CA12444}" type="datetimeFigureOut">
              <a:rPr kumimoji="1" lang="x-none" altLang="en-US" smtClean="0"/>
              <a:pPr/>
              <a:t>2022-12-26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78F2E68E-A0E6-524D-A5FE-FF457F5F8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7F8977AD-F64D-0049-8FC8-22CF74962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94D1-8893-A646-8BD0-50ABDEC19FA9}" type="slidenum">
              <a:rPr kumimoji="1" lang="x-none" altLang="en-US" smtClean="0"/>
              <a:pPr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="" xmlns:p14="http://schemas.microsoft.com/office/powerpoint/2010/main" val="18273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="" xmlns:a16="http://schemas.microsoft.com/office/drawing/2014/main" id="{11DC0308-0B9F-D44D-BBED-F3D35ABD4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127" y="2782670"/>
            <a:ext cx="74617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삼성화재 </a:t>
            </a: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</a:t>
            </a:r>
            <a:endParaRPr lang="en-US" altLang="ko-KR" sz="1800" b="1" dirty="0">
              <a:solidFill>
                <a:prstClr val="black"/>
              </a:solidFill>
              <a:latin typeface="+mj-ea"/>
              <a:ea typeface="+mj-ea"/>
              <a:cs typeface="YoonMyungjo Light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길이별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 카피 정리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YoonMyungjo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26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1541973"/>
              </p:ext>
            </p:extLst>
          </p:nvPr>
        </p:nvGraphicFramePr>
        <p:xfrm>
          <a:off x="335918" y="739538"/>
          <a:ext cx="9198607" cy="3228522"/>
        </p:xfrm>
        <a:graphic>
          <a:graphicData uri="http://schemas.openxmlformats.org/drawingml/2006/table">
            <a:tbl>
              <a:tblPr/>
              <a:tblGrid>
                <a:gridCol w="47001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984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088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8920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lvl="0"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자녀가 자라면 보장도 자란다</a:t>
                      </a:r>
                      <a:r>
                        <a:rPr kumimoji="1" lang="en-US" altLang="ko-KR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!</a:t>
                      </a: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/>
                        <a:t>삼성화재 </a:t>
                      </a:r>
                      <a:r>
                        <a:rPr kumimoji="1" lang="ko-KR" altLang="en-US" sz="1200" b="0" dirty="0" err="1"/>
                        <a:t>자녀보험</a:t>
                      </a:r>
                      <a:r>
                        <a:rPr kumimoji="1" lang="ko-KR" altLang="en-US" sz="1200" b="0" dirty="0"/>
                        <a:t> 마이슈퍼스타</a:t>
                      </a:r>
                      <a:r>
                        <a:rPr kumimoji="1" lang="en-US" altLang="ko-KR" sz="1200" b="0" dirty="0"/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자녀가 자라면 보장도 자란다</a:t>
                      </a:r>
                      <a:r>
                        <a:rPr kumimoji="1" lang="en-US" altLang="ko-KR" sz="1200" b="0" dirty="0" smtClean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!</a:t>
                      </a:r>
                      <a:endParaRPr kumimoji="1" lang="en-US" altLang="ko-KR" sz="1200" b="0" dirty="0">
                        <a:solidFill>
                          <a:prstClr val="black"/>
                        </a:solidFill>
                        <a:ea typeface="맑은 고딕" panose="020B0503020000020004" pitchFamily="34" charset="-127"/>
                      </a:endParaRP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/>
                        <a:t>삼성화재 자녀보험 </a:t>
                      </a:r>
                      <a:r>
                        <a:rPr kumimoji="1" lang="ko-KR" altLang="en-US" sz="1200" b="0" dirty="0" err="1" smtClean="0"/>
                        <a:t>마이슈퍼스타</a:t>
                      </a:r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38713">
                <a:tc>
                  <a:txBody>
                    <a:bodyPr/>
                    <a:lstStyle/>
                    <a:p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/>
                        <a:t>지금 바로 </a:t>
                      </a:r>
                      <a:r>
                        <a:rPr kumimoji="1" lang="ko-KR" altLang="en-US" sz="1200" b="0" dirty="0" smtClean="0"/>
                        <a:t>전화상담 </a:t>
                      </a:r>
                      <a:r>
                        <a:rPr kumimoji="1" lang="ko-KR" altLang="en-US" sz="1200" b="0" dirty="0"/>
                        <a:t>예약만 남기세요</a:t>
                      </a:r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ko-KR" altLang="en-US" sz="1200" b="0" dirty="0" smtClean="0"/>
                        <a:t>다른 </a:t>
                      </a:r>
                      <a:r>
                        <a:rPr kumimoji="1" lang="ko-KR" altLang="en-US" sz="1200" b="0" dirty="0"/>
                        <a:t>보장도 함께 </a:t>
                      </a:r>
                      <a:r>
                        <a:rPr kumimoji="1" lang="ko-KR" altLang="en-US" sz="1200" b="0" dirty="0" err="1"/>
                        <a:t>상담받을</a:t>
                      </a:r>
                      <a:r>
                        <a:rPr kumimoji="1" lang="ko-KR" altLang="en-US" sz="1200" b="0" dirty="0"/>
                        <a:t> 수 있으니</a:t>
                      </a: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 smtClean="0"/>
                        <a:t>전화상담 </a:t>
                      </a:r>
                      <a:r>
                        <a:rPr kumimoji="1" lang="ko-KR" altLang="en-US" sz="1200" b="0" dirty="0"/>
                        <a:t>예약만 남기세요</a:t>
                      </a:r>
                      <a:endParaRPr kumimoji="1" lang="en-US" altLang="ko-KR" sz="1200" b="0" dirty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269791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="" xmlns:a16="http://schemas.microsoft.com/office/drawing/2014/main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30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초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3432107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/>
        </p:nvGraphicFramePr>
        <p:xfrm>
          <a:off x="335918" y="739538"/>
          <a:ext cx="9150982" cy="5483462"/>
        </p:xfrm>
        <a:graphic>
          <a:graphicData uri="http://schemas.openxmlformats.org/drawingml/2006/table">
            <a:tbl>
              <a:tblPr/>
              <a:tblGrid>
                <a:gridCol w="4675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75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088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2573">
                <a:tc>
                  <a:txBody>
                    <a:bodyPr/>
                    <a:lstStyle/>
                    <a:p>
                      <a:pPr lvl="0"/>
                      <a:r>
                        <a:rPr kumimoji="1" lang="ko-KR" altLang="en-US" sz="900" b="0"/>
                        <a:t>고지방송</a:t>
                      </a:r>
                      <a:endParaRPr kumimoji="1" lang="en-US" altLang="ko-KR" sz="900" b="0"/>
                    </a:p>
                    <a:p>
                      <a:pPr lvl="0"/>
                      <a:endParaRPr kumimoji="1" lang="ko-KR" altLang="en-US" sz="900" b="0"/>
                    </a:p>
                    <a:p>
                      <a:pPr lvl="0"/>
                      <a:r>
                        <a:rPr kumimoji="1" lang="ko-KR" altLang="en-US" sz="900" b="0"/>
                        <a:t>보험 계약 체결 전 상품설명서 및 약관을 반드시 확인하시기 바랍니다</a:t>
                      </a:r>
                      <a:r>
                        <a:rPr kumimoji="1" lang="en-US" altLang="ko-KR" sz="900" b="0"/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1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="" xmlns:a16="http://schemas.microsoft.com/office/drawing/2014/main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30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초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4118" y="1282880"/>
            <a:ext cx="4048426" cy="227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13937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="" xmlns:a16="http://schemas.microsoft.com/office/drawing/2014/main" id="{11DC0308-0B9F-D44D-BBED-F3D35ABD4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127" y="3013502"/>
            <a:ext cx="74617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1</a:t>
            </a:r>
            <a:r>
              <a:rPr lang="ko-KR" altLang="en-US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분</a:t>
            </a:r>
            <a:endParaRPr kumimoji="0" lang="en-US" altLang="ko-KR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YoonMyungjo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8826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34576423"/>
              </p:ext>
            </p:extLst>
          </p:nvPr>
        </p:nvGraphicFramePr>
        <p:xfrm>
          <a:off x="335918" y="614267"/>
          <a:ext cx="9131932" cy="4001796"/>
        </p:xfrm>
        <a:graphic>
          <a:graphicData uri="http://schemas.openxmlformats.org/drawingml/2006/table">
            <a:tbl>
              <a:tblPr/>
              <a:tblGrid>
                <a:gridCol w="46660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58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3148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94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ko-KR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태아부터 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가입가능한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삼성화재 자녀보험 </a:t>
                      </a: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마이슈퍼스타를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소개합니다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태아부터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0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가입가능한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삼성화재 자녀보험 </a:t>
                      </a:r>
                      <a:r>
                        <a:rPr kumimoji="0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마이슈퍼스타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단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태아가입 시 보장은 출생 이후부터 가능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백수진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손해보험 판매자격 보유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94324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치료비 등 </a:t>
                      </a:r>
                      <a:endParaRPr kumimoji="1" lang="en-US" altLang="ko-KR" sz="120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상해보장을 강화하고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endParaRPr kumimoji="1" lang="en-US" altLang="ko-KR" sz="120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질병 및 상해의 수술비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입원일당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응급실 </a:t>
                      </a: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내원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진료비도 보장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!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한참 뛰어 놀 아이들의 상해보장 강화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!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치료비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수술비와 입원일당도 든든하게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질병 수술비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상해 수술비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질병 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상해 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응급실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내원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진료비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="" xmlns:a16="http://schemas.microsoft.com/office/drawing/2014/main" id="{206E86B1-C040-89F4-38A1-950A57124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2958270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21925733"/>
              </p:ext>
            </p:extLst>
          </p:nvPr>
        </p:nvGraphicFramePr>
        <p:xfrm>
          <a:off x="335918" y="739539"/>
          <a:ext cx="9131932" cy="4384566"/>
        </p:xfrm>
        <a:graphic>
          <a:graphicData uri="http://schemas.openxmlformats.org/drawingml/2006/table">
            <a:tbl>
              <a:tblPr/>
              <a:tblGrid>
                <a:gridCol w="46660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58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2072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8435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dirty="0"/>
                        <a:t>특히 암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/>
                        <a:t>뇌혈관질환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 err="1"/>
                        <a:t>허혈성</a:t>
                      </a:r>
                      <a:r>
                        <a:rPr kumimoji="1" lang="ko-KR" altLang="en-US" sz="1200" dirty="0"/>
                        <a:t> 심장질환 </a:t>
                      </a:r>
                      <a:r>
                        <a:rPr kumimoji="1" lang="ko-KR" altLang="en-US" sz="1200" dirty="0" err="1"/>
                        <a:t>진단비나</a:t>
                      </a:r>
                      <a:r>
                        <a:rPr kumimoji="1" lang="ko-KR" altLang="en-US" sz="1200" dirty="0"/>
                        <a:t>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/>
                        <a:t>상해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/>
                        <a:t>질병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/>
                        <a:t>입원일당 같은 </a:t>
                      </a:r>
                      <a:r>
                        <a:rPr kumimoji="1" lang="ko-KR" altLang="en-US" sz="1200" dirty="0" smtClean="0"/>
                        <a:t>중요한 보장들은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/>
                        <a:t>아이가 커가면서 </a:t>
                      </a:r>
                      <a:r>
                        <a:rPr kumimoji="1" lang="ko-KR" altLang="en-US" sz="1200" dirty="0" smtClean="0"/>
                        <a:t>보장금액도 함께 </a:t>
                      </a:r>
                      <a:r>
                        <a:rPr kumimoji="1" lang="ko-KR" altLang="en-US" sz="1200" dirty="0"/>
                        <a:t>올라가면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 smtClean="0"/>
                        <a:t>더 큰 도움이 </a:t>
                      </a:r>
                      <a:r>
                        <a:rPr kumimoji="1" lang="ko-KR" altLang="en-US" sz="1200" dirty="0"/>
                        <a:t>되겠죠</a:t>
                      </a:r>
                      <a:r>
                        <a:rPr kumimoji="1" lang="en-US" altLang="ko-KR" sz="1200" dirty="0"/>
                        <a:t>?</a:t>
                      </a:r>
                    </a:p>
                    <a:p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endParaRPr kumimoji="1" lang="ko-KR" altLang="en-US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dirty="0" err="1">
                          <a:solidFill>
                            <a:schemeClr val="tx1"/>
                          </a:solidFill>
                        </a:rPr>
                        <a:t>체증형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 담보 가입 시</a:t>
                      </a:r>
                      <a:endParaRPr kumimoji="1" lang="en-US" altLang="ko-K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매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년마다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가입금액의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씩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정액 할증한 보장금액으로 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세까지 보장해 드립니다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아이가 커가면서 보장금액도 함께 올라가는 </a:t>
                      </a: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담보</a:t>
                      </a:r>
                      <a:endParaRPr kumimoji="1" lang="en-US" altLang="ko-KR" sz="1200" b="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암진단비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뇌혈관 질환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허혈성심장질환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상해</a:t>
                      </a:r>
                      <a:r>
                        <a:rPr kumimoji="1"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질병 입원일당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체증형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년마다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가입금액의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정액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할증한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보장금액으로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보장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dirty="0" err="1">
                          <a:solidFill>
                            <a:schemeClr val="tx1"/>
                          </a:solidFill>
                        </a:rPr>
                        <a:t>체증형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 담보 가입 시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269791"/>
                  </a:ext>
                </a:extLst>
              </a:tr>
              <a:tr h="159405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납입기간동안 오르지 않고 동일하게 납입하면서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보장 가능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납입기간 동안 동일한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보험료로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보장 가능 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갱신담보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선택시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보험료 인상 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836693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="" xmlns:a16="http://schemas.microsoft.com/office/drawing/2014/main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3850671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27109673"/>
              </p:ext>
            </p:extLst>
          </p:nvPr>
        </p:nvGraphicFramePr>
        <p:xfrm>
          <a:off x="335918" y="739539"/>
          <a:ext cx="9122407" cy="5621505"/>
        </p:xfrm>
        <a:graphic>
          <a:graphicData uri="http://schemas.openxmlformats.org/drawingml/2006/table">
            <a:tbl>
              <a:tblPr/>
              <a:tblGrid>
                <a:gridCol w="46612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11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088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8920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lvl="0"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자녀가 자라면 보장도 자란다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!</a:t>
                      </a:r>
                      <a:endParaRPr kumimoji="1" lang="en-US" altLang="ko-KR" sz="1200" b="0" dirty="0">
                        <a:solidFill>
                          <a:prstClr val="black"/>
                        </a:solidFill>
                        <a:ea typeface="맑은 고딕" panose="020B0503020000020004" pitchFamily="34" charset="-127"/>
                      </a:endParaRP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/>
                        <a:t>삼성화재 </a:t>
                      </a:r>
                      <a:r>
                        <a:rPr kumimoji="1" lang="ko-KR" altLang="en-US" sz="1200" b="0" dirty="0" err="1"/>
                        <a:t>자녀보험</a:t>
                      </a:r>
                      <a:r>
                        <a:rPr kumimoji="1" lang="ko-KR" altLang="en-US" sz="1200" b="0" dirty="0"/>
                        <a:t> 마이슈퍼스타</a:t>
                      </a:r>
                      <a:r>
                        <a:rPr kumimoji="1" lang="en-US" altLang="ko-KR" sz="1200" b="0" dirty="0"/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자녀가 자라면 보장도 자란다</a:t>
                      </a:r>
                      <a:r>
                        <a:rPr kumimoji="1" lang="en-US" altLang="ko-KR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!</a:t>
                      </a: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 smtClean="0"/>
                        <a:t>삼성화재 </a:t>
                      </a:r>
                      <a:r>
                        <a:rPr kumimoji="1" lang="ko-KR" altLang="en-US" sz="1200" b="0" dirty="0"/>
                        <a:t>자녀보험 마이슈퍼스타</a:t>
                      </a:r>
                      <a:r>
                        <a:rPr kumimoji="1" lang="en-US" altLang="ko-KR" sz="1200" b="0" dirty="0"/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30688">
                <a:tc>
                  <a:txBody>
                    <a:bodyPr/>
                    <a:lstStyle/>
                    <a:p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/>
                        <a:t>지금 바로 전화상담 예약만 남기세요</a:t>
                      </a:r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ko-KR" altLang="en-US" sz="1200" b="0" dirty="0" smtClean="0"/>
                        <a:t>다른 </a:t>
                      </a:r>
                      <a:r>
                        <a:rPr kumimoji="1" lang="ko-KR" altLang="en-US" sz="1200" b="0" dirty="0"/>
                        <a:t>보장도 함께 </a:t>
                      </a:r>
                      <a:r>
                        <a:rPr kumimoji="1" lang="ko-KR" altLang="en-US" sz="1200" b="0" dirty="0" err="1"/>
                        <a:t>상담받을</a:t>
                      </a:r>
                      <a:r>
                        <a:rPr kumimoji="1" lang="ko-KR" altLang="en-US" sz="1200" b="0" dirty="0"/>
                        <a:t> 수 있으니</a:t>
                      </a: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 smtClean="0"/>
                        <a:t>전화상담 </a:t>
                      </a:r>
                      <a:r>
                        <a:rPr kumimoji="1" lang="ko-KR" altLang="en-US" sz="1200" b="0" dirty="0"/>
                        <a:t>예약만 남기세요</a:t>
                      </a:r>
                      <a:endParaRPr kumimoji="1" lang="en-US" altLang="ko-KR" sz="1200" b="0" dirty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269791"/>
                  </a:ext>
                </a:extLst>
              </a:tr>
              <a:tr h="3101008">
                <a:tc>
                  <a:txBody>
                    <a:bodyPr/>
                    <a:lstStyle/>
                    <a:p>
                      <a:pPr lvl="0"/>
                      <a:r>
                        <a:rPr kumimoji="1" lang="ko-KR" altLang="en-US" sz="1200" b="0" dirty="0" err="1"/>
                        <a:t>고지방송</a:t>
                      </a:r>
                      <a:endParaRPr kumimoji="1" lang="en-US" altLang="ko-KR" sz="1200" b="0" dirty="0"/>
                    </a:p>
                    <a:p>
                      <a:pPr lvl="0"/>
                      <a:endParaRPr kumimoji="1" lang="ko-KR" altLang="en-US" sz="1200" b="0" dirty="0"/>
                    </a:p>
                    <a:p>
                      <a:pPr lvl="0"/>
                      <a:r>
                        <a:rPr kumimoji="1" lang="ko-KR" altLang="en-US" sz="1200" b="0" dirty="0"/>
                        <a:t>보험 계약 체결 전 </a:t>
                      </a:r>
                      <a:r>
                        <a:rPr kumimoji="1" lang="ko-KR" altLang="en-US" sz="1200" b="0" dirty="0" err="1"/>
                        <a:t>상품설명서</a:t>
                      </a:r>
                      <a:r>
                        <a:rPr kumimoji="1" lang="ko-KR" altLang="en-US" sz="1200" b="0" dirty="0"/>
                        <a:t> 및 약관을 반드시 확인하시기 바랍니다</a:t>
                      </a:r>
                      <a:r>
                        <a:rPr kumimoji="1" lang="en-US" altLang="ko-KR" sz="1200" b="0" dirty="0"/>
                        <a:t>.</a:t>
                      </a:r>
                    </a:p>
                    <a:p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67893054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="" xmlns:a16="http://schemas.microsoft.com/office/drawing/2014/main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4118" y="3557957"/>
            <a:ext cx="4048426" cy="227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6302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:a16="http://schemas.microsoft.com/office/drawing/2014/main" xmlns="" id="{11DC0308-0B9F-D44D-BBED-F3D35ABD4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127" y="3013502"/>
            <a:ext cx="74617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2</a:t>
            </a:r>
            <a:r>
              <a:rPr lang="ko-KR" altLang="en-US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분</a:t>
            </a:r>
            <a:endParaRPr kumimoji="0" lang="en-US" altLang="ko-KR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YoonMyungjo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58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xmlns="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2300498"/>
              </p:ext>
            </p:extLst>
          </p:nvPr>
        </p:nvGraphicFramePr>
        <p:xfrm>
          <a:off x="335918" y="614266"/>
          <a:ext cx="9150982" cy="5638086"/>
        </p:xfrm>
        <a:graphic>
          <a:graphicData uri="http://schemas.openxmlformats.org/drawingml/2006/table">
            <a:tbl>
              <a:tblPr/>
              <a:tblGrid>
                <a:gridCol w="4675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75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885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뱃속에 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있을 때나 다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컸을때나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늘 자녀 걱정하는 부모 마음은 똑같죠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그 마음을 담아서 태아부터 사회초년생인 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가입가능한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삼성화재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자녀보험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마이슈퍼스타가 출시됐습니다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뱃속에 있을 때나 다 </a:t>
                      </a: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컸을때나</a:t>
                      </a: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endParaRPr kumimoji="1" lang="en-US" altLang="ko-KR" sz="120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자녀 걱정하는 부모 마음은 똑같죠</a:t>
                      </a:r>
                      <a:r>
                        <a:rPr kumimoji="1" lang="en-US" altLang="ko-KR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태아부터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0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가입가능한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삼성화재 자녀보험 마이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슈퍼스타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단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태아가입 시 보장은 출생 이후부터 가능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백수진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손해보험 판매자격 보유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6465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defTabSz="1219170" latinLnBrk="1">
                        <a:defRPr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세 태아부터 가입 가능하고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defTabSz="1219170" latinLnBrk="1">
                        <a:defRPr/>
                      </a:pP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1,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2, 3,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4, 5</a:t>
                      </a: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년마다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담보의 보장금액이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7, 8 ,9, 10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10%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씩 정액으로 늘어나요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~</a:t>
                      </a: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11,13,14,16….20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 납입하면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보장가능하고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23,26,28…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살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성인자녀도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가입 가능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세 태아부터 가입 가능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2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태아가입시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보장은 출생 이후부터 가능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0,1,2,3,4,5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년마다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담보의 보장금액이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6,7,8,9,10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10%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씩 정액으로 늘어나요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~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11,12,13,14,15,16,17,18,19,20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 납입하면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보장가능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21,22,23,24,25,26,27,28,29,30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살 성인자녀도 가입가능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:a16="http://schemas.microsoft.com/office/drawing/2014/main" xmlns="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xmlns="" id="{206E86B1-C040-89F4-38A1-950A57124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2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xmlns="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3538618"/>
              </p:ext>
            </p:extLst>
          </p:nvPr>
        </p:nvGraphicFramePr>
        <p:xfrm>
          <a:off x="335918" y="739538"/>
          <a:ext cx="9265282" cy="5988409"/>
        </p:xfrm>
        <a:graphic>
          <a:graphicData uri="http://schemas.openxmlformats.org/drawingml/2006/table">
            <a:tbl>
              <a:tblPr/>
              <a:tblGrid>
                <a:gridCol w="4734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10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2072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582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치료비 등 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한참 뛰어 놀 아이들의 상해보장을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강화하고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질병 및 상해의 수술비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입원일당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응급실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내원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진료비까지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보장해드립니다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한참 뛰어 놀 아이들의 상해보장 강화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내 아이도 다치고 아플 수 있으니까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치료비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수술비와 입원일당도 든든하게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질병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수술비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상해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수술비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질병 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상해 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응급실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내원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진료비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8435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r>
                        <a:rPr kumimoji="1" lang="ko-KR" altLang="en-US" sz="1200" b="0" dirty="0" smtClean="0">
                          <a:latin typeface="+mn-ea"/>
                          <a:ea typeface="+mn-ea"/>
                        </a:rPr>
                        <a:t>특히 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암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뇌혈관질환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kumimoji="1" lang="ko-KR" altLang="en-US" sz="1200" b="0" dirty="0" err="1">
                          <a:latin typeface="+mn-ea"/>
                          <a:ea typeface="+mn-ea"/>
                        </a:rPr>
                        <a:t>허혈성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 심장질환 </a:t>
                      </a:r>
                      <a:r>
                        <a:rPr kumimoji="1" lang="ko-KR" altLang="en-US" sz="1200" b="0" dirty="0" err="1">
                          <a:latin typeface="+mn-ea"/>
                          <a:ea typeface="+mn-ea"/>
                        </a:rPr>
                        <a:t>진단비나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ko-KR" sz="1200" b="0" dirty="0"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상해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질병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0" dirty="0" err="1">
                          <a:latin typeface="+mn-ea"/>
                          <a:ea typeface="+mn-ea"/>
                        </a:rPr>
                        <a:t>입원일당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 같은 중요한 보장들은 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ko-KR" sz="1200" b="0" dirty="0"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아이가 커가면서 </a:t>
                      </a:r>
                      <a:r>
                        <a:rPr kumimoji="1" lang="ko-KR" altLang="en-US" sz="1200" b="0" dirty="0" err="1">
                          <a:latin typeface="+mn-ea"/>
                          <a:ea typeface="+mn-ea"/>
                        </a:rPr>
                        <a:t>보장금액도</a:t>
                      </a: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 함께 올라가면 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ko-KR" sz="1200" b="0" dirty="0"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>
                          <a:latin typeface="+mn-ea"/>
                          <a:ea typeface="+mn-ea"/>
                        </a:rPr>
                        <a:t>더 큰 도움이 되겠죠</a:t>
                      </a:r>
                      <a:r>
                        <a:rPr kumimoji="1" lang="en-US" altLang="ko-KR" sz="1200" b="0" dirty="0">
                          <a:latin typeface="+mn-ea"/>
                          <a:ea typeface="+mn-ea"/>
                        </a:rPr>
                        <a:t>?</a:t>
                      </a:r>
                    </a:p>
                    <a:p>
                      <a:pPr lvl="0"/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그래서 삼성화재 자녀보험 마이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슈퍼스타는 자녀가 성장해감에 </a:t>
                      </a:r>
                      <a:endParaRPr kumimoji="1" lang="en-US" altLang="ko-KR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lvl="0"/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따라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체증형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담보 가입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시</a:t>
                      </a:r>
                      <a:r>
                        <a:rPr kumimoji="1" lang="en-US" altLang="ko-KR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매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년마다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가입금액의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10%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씩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정액 할증한 보장금액으로 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세까지 보장해 드립니다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병원비</a:t>
                      </a:r>
                      <a:r>
                        <a:rPr kumimoji="1"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.. </a:t>
                      </a: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이게 다 얼마야</a:t>
                      </a:r>
                      <a:r>
                        <a:rPr kumimoji="1"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kern="1200" dirty="0" smtClean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아이가 커가면서 보장금액도 함께 올라가는 </a:t>
                      </a: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 담보</a:t>
                      </a:r>
                      <a:endParaRPr kumimoji="1" lang="en-US" altLang="ko-KR" sz="12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암진단비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뇌혈관 질환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허혈성심장질환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상해</a:t>
                      </a:r>
                      <a:r>
                        <a:rPr kumimoji="1" lang="en-US" altLang="ko-KR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·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질병 입원일당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체증형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년마다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가입금액의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정액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할증한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보장금액으로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체증형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담보 가입 시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269791"/>
                  </a:ext>
                </a:extLst>
              </a:tr>
              <a:tr h="159405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납입기간동안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오르지 않고 동일하게 납입하면서 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보장 가능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 납입기간 동안 동일한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보험료로 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보장 가능 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갱신담보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선택시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보험료 인상 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836693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:a16="http://schemas.microsoft.com/office/drawing/2014/main" xmlns="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:a16="http://schemas.microsoft.com/office/drawing/2014/main" xmlns="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2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226304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xmlns="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003061"/>
              </p:ext>
            </p:extLst>
          </p:nvPr>
        </p:nvGraphicFramePr>
        <p:xfrm>
          <a:off x="335918" y="739538"/>
          <a:ext cx="9236707" cy="5722385"/>
        </p:xfrm>
        <a:graphic>
          <a:graphicData uri="http://schemas.openxmlformats.org/drawingml/2006/table">
            <a:tbl>
              <a:tblPr/>
              <a:tblGrid>
                <a:gridCol w="47196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7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088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8920">
                <a:tc>
                  <a:txBody>
                    <a:bodyPr/>
                    <a:lstStyle/>
                    <a:p>
                      <a:pPr lvl="0"/>
                      <a:r>
                        <a:rPr kumimoji="1" lang="ko-KR" altLang="en-US" sz="1200" b="0" dirty="0" smtClean="0"/>
                        <a:t>내 </a:t>
                      </a:r>
                      <a:r>
                        <a:rPr kumimoji="1" lang="ko-KR" altLang="en-US" sz="1200" b="0" dirty="0"/>
                        <a:t>아이가 </a:t>
                      </a:r>
                      <a:r>
                        <a:rPr kumimoji="1" lang="en-US" altLang="ko-KR" sz="1200" b="0" dirty="0"/>
                        <a:t>100</a:t>
                      </a:r>
                      <a:r>
                        <a:rPr kumimoji="1" lang="ko-KR" altLang="en-US" sz="1200" b="0" dirty="0"/>
                        <a:t>세까지 보장받을 보험인데</a:t>
                      </a: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/>
                        <a:t>보험회사 선택이 중요하겠죠</a:t>
                      </a:r>
                      <a:r>
                        <a:rPr kumimoji="1" lang="en-US" altLang="ko-KR" sz="1200" b="0" dirty="0"/>
                        <a:t>?</a:t>
                      </a:r>
                    </a:p>
                    <a:p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/>
                        <a:t>국가고객만족도 </a:t>
                      </a:r>
                      <a:r>
                        <a:rPr kumimoji="1" lang="en-US" altLang="ko-KR" sz="1200" b="0" dirty="0"/>
                        <a:t>21</a:t>
                      </a:r>
                      <a:r>
                        <a:rPr kumimoji="1" lang="ko-KR" altLang="en-US" sz="1200" b="0" dirty="0"/>
                        <a:t>년 연속 </a:t>
                      </a:r>
                      <a:r>
                        <a:rPr kumimoji="1" lang="en-US" altLang="ko-KR" sz="1200" b="0" dirty="0"/>
                        <a:t>1</a:t>
                      </a:r>
                      <a:r>
                        <a:rPr kumimoji="1" lang="ko-KR" altLang="en-US" sz="1200" b="0" dirty="0"/>
                        <a:t>위에</a:t>
                      </a:r>
                      <a:r>
                        <a:rPr kumimoji="1" lang="en-US" altLang="ko-KR" sz="1200" b="0" dirty="0"/>
                        <a:t>,</a:t>
                      </a:r>
                      <a:r>
                        <a:rPr kumimoji="1" lang="ko-KR" altLang="en-US" sz="1200" b="0" dirty="0"/>
                        <a:t>  보험업계 최고의 신용등급</a:t>
                      </a:r>
                      <a:r>
                        <a:rPr kumimoji="1" lang="en-US" altLang="ko-KR" sz="1200" b="0" dirty="0"/>
                        <a:t>,</a:t>
                      </a:r>
                      <a:r>
                        <a:rPr kumimoji="1" lang="ko-KR" altLang="en-US" sz="1200" b="0" dirty="0"/>
                        <a:t> </a:t>
                      </a: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/>
                        <a:t>무엇보다 중요한 지급여력비율까지 생각하면</a:t>
                      </a:r>
                      <a:r>
                        <a:rPr kumimoji="1" lang="en-US" altLang="ko-KR" sz="1200" b="0" dirty="0"/>
                        <a:t/>
                      </a:r>
                      <a:br>
                        <a:rPr kumimoji="1" lang="en-US" altLang="ko-KR" sz="1200" b="0" dirty="0"/>
                      </a:br>
                      <a:r>
                        <a:rPr kumimoji="1" lang="ko-KR" altLang="en-US" sz="1200" b="0" dirty="0"/>
                        <a:t>역시</a:t>
                      </a:r>
                      <a:r>
                        <a:rPr kumimoji="1" lang="en-US" altLang="ko-KR" sz="1200" b="0" dirty="0"/>
                        <a:t>,</a:t>
                      </a:r>
                      <a:r>
                        <a:rPr kumimoji="1" lang="ko-KR" altLang="en-US" sz="1200" b="0" dirty="0"/>
                        <a:t> </a:t>
                      </a:r>
                      <a:r>
                        <a:rPr kumimoji="1" lang="ko-KR" altLang="en-US" sz="1200" b="0" dirty="0" err="1"/>
                        <a:t>삼성화재죠</a:t>
                      </a:r>
                      <a:r>
                        <a:rPr kumimoji="1" lang="en-US" altLang="ko-KR" sz="1200" b="0" dirty="0"/>
                        <a:t>?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내 아이가 </a:t>
                      </a:r>
                      <a:r>
                        <a:rPr kumimoji="1" lang="en-US" altLang="ko-KR" sz="1200" b="0" dirty="0" smtClean="0"/>
                        <a:t>100</a:t>
                      </a:r>
                      <a:r>
                        <a:rPr kumimoji="1" lang="ko-KR" altLang="en-US" sz="1200" b="0" dirty="0" smtClean="0"/>
                        <a:t>세까지 보장받을 보험 </a:t>
                      </a:r>
                      <a:endParaRPr kumimoji="1"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보험회사 선택이 무엇보다 중요하죠</a:t>
                      </a:r>
                      <a:endParaRPr kumimoji="1"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dirty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따져볼수록 역시 삼성화재</a:t>
                      </a:r>
                      <a:r>
                        <a:rPr kumimoji="1" lang="en-US" altLang="ko-KR" sz="1200" b="0" dirty="0" smtClean="0"/>
                        <a:t>!!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국가고객만족도 </a:t>
                      </a:r>
                      <a:r>
                        <a:rPr kumimoji="1" lang="en-US" altLang="ko-KR" sz="1200" b="0" dirty="0"/>
                        <a:t>21</a:t>
                      </a:r>
                      <a:r>
                        <a:rPr kumimoji="1" lang="ko-KR" altLang="en-US" sz="1200" b="0" dirty="0"/>
                        <a:t>년 연속 </a:t>
                      </a:r>
                      <a:r>
                        <a:rPr kumimoji="1" lang="en-US" altLang="ko-KR" sz="1200" b="0" dirty="0"/>
                        <a:t>1</a:t>
                      </a:r>
                      <a:r>
                        <a:rPr kumimoji="1" lang="ko-KR" altLang="en-US" sz="1200" b="0" dirty="0" smtClean="0"/>
                        <a:t>위</a:t>
                      </a:r>
                      <a:endParaRPr kumimoji="1"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한국생산성본부 주최 손해보험부문</a:t>
                      </a:r>
                      <a:endParaRPr kumimoji="1"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dirty="0" smtClean="0"/>
                        <a:t>(NCSI, 2001~20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en-US" altLang="ko-KR" sz="1200" b="0" dirty="0" smtClean="0"/>
                        <a:t>1</a:t>
                      </a:r>
                      <a:r>
                        <a:rPr kumimoji="1" lang="ko-KR" altLang="en-US" sz="1200" b="0" dirty="0" smtClean="0"/>
                        <a:t>년</a:t>
                      </a:r>
                      <a:r>
                        <a:rPr kumimoji="1" lang="en-US" altLang="ko-KR" sz="1200" b="0" dirty="0" smtClean="0"/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/>
                        <a:t>보험업계 </a:t>
                      </a:r>
                      <a:r>
                        <a:rPr kumimoji="1" lang="ko-KR" altLang="en-US" sz="1200" b="0" dirty="0"/>
                        <a:t>최고의 신용등급</a:t>
                      </a:r>
                      <a:r>
                        <a:rPr kumimoji="1" lang="en-US" altLang="ko-KR" sz="1200" b="0" dirty="0"/>
                        <a:t/>
                      </a:r>
                      <a:br>
                        <a:rPr kumimoji="1" lang="en-US" altLang="ko-KR" sz="1200" b="0" dirty="0"/>
                      </a:br>
                      <a:r>
                        <a:rPr kumimoji="1" lang="ko-KR" altLang="en-US" sz="1200" b="0" dirty="0"/>
                        <a:t> </a:t>
                      </a:r>
                      <a:r>
                        <a:rPr lang="en" altLang="x-none" sz="1200" b="0" dirty="0"/>
                        <a:t>A. M. Best : A++(7</a:t>
                      </a:r>
                      <a:r>
                        <a:rPr lang="ko-KR" altLang="en-US" sz="1200" b="0" dirty="0"/>
                        <a:t>년 연속 최고등급</a:t>
                      </a:r>
                      <a:r>
                        <a:rPr lang="en-US" altLang="ko-KR" sz="1200" b="0" dirty="0"/>
                        <a:t>), </a:t>
                      </a:r>
                      <a:r>
                        <a:rPr lang="en" altLang="x-none" sz="1200" b="0" dirty="0"/>
                        <a:t>S&amp;P : </a:t>
                      </a:r>
                      <a:r>
                        <a:rPr lang="en" altLang="x-none" sz="1200" b="0" dirty="0" smtClean="0"/>
                        <a:t>AA-</a:t>
                      </a:r>
                      <a:endParaRPr kumimoji="1" lang="en-US" altLang="ko-KR" sz="1200" b="0" dirty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/>
                        <a:t>지급여력비율</a:t>
                      </a:r>
                      <a:r>
                        <a:rPr lang="en-US" altLang="ko-KR" sz="1200" b="0" dirty="0"/>
                        <a:t>(</a:t>
                      </a:r>
                      <a:r>
                        <a:rPr lang="en" altLang="x-none" sz="1200" b="0" dirty="0"/>
                        <a:t>RBC)</a:t>
                      </a:r>
                      <a:r>
                        <a:rPr lang="ko-KR" altLang="en-US" sz="1200" b="0" dirty="0"/>
                        <a:t> </a:t>
                      </a:r>
                      <a:r>
                        <a:rPr lang="en-US" altLang="ko-KR" sz="1200" b="0" dirty="0" smtClean="0"/>
                        <a:t>300.8</a:t>
                      </a:r>
                      <a:r>
                        <a:rPr lang="en-US" altLang="ko-KR" sz="1200" b="0" dirty="0"/>
                        <a:t>% </a:t>
                      </a:r>
                      <a:endParaRPr lang="en-US" altLang="ko-KR" sz="1200" b="0" dirty="0" smtClean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dirty="0" smtClean="0"/>
                        <a:t>(</a:t>
                      </a:r>
                      <a:r>
                        <a:rPr kumimoji="1" lang="ko-KR" altLang="en-US" sz="1200" b="0" dirty="0" smtClean="0"/>
                        <a:t>공통으로 </a:t>
                      </a:r>
                      <a:r>
                        <a:rPr kumimoji="1" lang="en-US" altLang="ko-KR" sz="1200" b="0" dirty="0" smtClean="0"/>
                        <a:t>2021</a:t>
                      </a:r>
                      <a:r>
                        <a:rPr kumimoji="1" lang="ko-KR" altLang="en-US" sz="1200" b="0" dirty="0" smtClean="0"/>
                        <a:t>년 기준</a:t>
                      </a:r>
                      <a:r>
                        <a:rPr kumimoji="1" lang="en-US" altLang="ko-KR" sz="1200" b="0" dirty="0" smtClean="0"/>
                        <a:t>)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8920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lvl="0">
                        <a:defRPr/>
                      </a:pPr>
                      <a:r>
                        <a:rPr kumimoji="1" lang="ko-KR" altLang="en-US" sz="1200" b="0" dirty="0" smtClean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자녀가 </a:t>
                      </a:r>
                      <a:r>
                        <a:rPr kumimoji="1" lang="ko-KR" altLang="en-US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자라면 보장도 자란다</a:t>
                      </a:r>
                      <a:r>
                        <a:rPr kumimoji="1" lang="en-US" altLang="ko-KR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!</a:t>
                      </a: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/>
                        <a:t>삼성화재 </a:t>
                      </a:r>
                      <a:r>
                        <a:rPr kumimoji="1" lang="ko-KR" altLang="en-US" sz="1200" b="0" dirty="0" err="1"/>
                        <a:t>자녀보험</a:t>
                      </a:r>
                      <a:r>
                        <a:rPr kumimoji="1" lang="ko-KR" altLang="en-US" sz="1200" b="0" dirty="0"/>
                        <a:t> 마이슈퍼스타</a:t>
                      </a:r>
                      <a:r>
                        <a:rPr kumimoji="1" lang="en-US" altLang="ko-KR" sz="1200" b="0" dirty="0"/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lvl="0">
                        <a:defRPr/>
                      </a:pPr>
                      <a:r>
                        <a:rPr kumimoji="1" lang="ko-KR" altLang="en-US" sz="1200" b="0" dirty="0" smtClean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자녀가 </a:t>
                      </a:r>
                      <a:r>
                        <a:rPr kumimoji="1" lang="ko-KR" altLang="en-US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자라면 보장도 자란다</a:t>
                      </a:r>
                      <a:r>
                        <a:rPr kumimoji="1" lang="en-US" altLang="ko-KR" sz="1200" b="0" dirty="0">
                          <a:solidFill>
                            <a:prstClr val="black"/>
                          </a:solidFill>
                          <a:ea typeface="맑은 고딕" panose="020B0503020000020004" pitchFamily="34" charset="-127"/>
                        </a:rPr>
                        <a:t>!</a:t>
                      </a:r>
                    </a:p>
                    <a:p>
                      <a:pPr lvl="0">
                        <a:defRPr/>
                      </a:pPr>
                      <a:r>
                        <a:rPr kumimoji="1" lang="ko-KR" altLang="en-US" sz="1200" b="0" dirty="0" smtClean="0"/>
                        <a:t>삼성화재 </a:t>
                      </a:r>
                      <a:r>
                        <a:rPr kumimoji="1" lang="ko-KR" altLang="en-US" sz="1200" b="0" dirty="0"/>
                        <a:t>자녀보험 </a:t>
                      </a:r>
                      <a:r>
                        <a:rPr kumimoji="1" lang="ko-KR" altLang="en-US" sz="1200" b="0" dirty="0" err="1" smtClean="0"/>
                        <a:t>마이슈퍼스타</a:t>
                      </a:r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8713">
                <a:tc>
                  <a:txBody>
                    <a:bodyPr/>
                    <a:lstStyle/>
                    <a:p>
                      <a:r>
                        <a:rPr kumimoji="1" lang="ko-KR" altLang="en-US" sz="1200" b="0" dirty="0" smtClean="0"/>
                        <a:t>지금 </a:t>
                      </a:r>
                      <a:r>
                        <a:rPr kumimoji="1" lang="ko-KR" altLang="en-US" sz="1200" b="0" dirty="0"/>
                        <a:t>바로 아래 번호로 전화상담 예약만 남기세요</a:t>
                      </a:r>
                      <a:endParaRPr kumimoji="1" lang="en-US" altLang="ko-KR" sz="1200" b="0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ko-KR" altLang="en-US" sz="1200" b="0" dirty="0" smtClean="0"/>
                        <a:t>다른 </a:t>
                      </a:r>
                      <a:r>
                        <a:rPr kumimoji="1" lang="ko-KR" altLang="en-US" sz="1200" b="0" dirty="0"/>
                        <a:t>보장도 함께 </a:t>
                      </a:r>
                      <a:r>
                        <a:rPr kumimoji="1" lang="ko-KR" altLang="en-US" sz="1200" b="0" dirty="0" err="1"/>
                        <a:t>상담받을</a:t>
                      </a:r>
                      <a:r>
                        <a:rPr kumimoji="1" lang="ko-KR" altLang="en-US" sz="1200" b="0" dirty="0"/>
                        <a:t> 수 있으니</a:t>
                      </a:r>
                      <a:endParaRPr kumimoji="1" lang="en-US" altLang="ko-KR" sz="1200" b="0" dirty="0"/>
                    </a:p>
                    <a:p>
                      <a:r>
                        <a:rPr kumimoji="1" lang="ko-KR" altLang="en-US" sz="1200" b="0" dirty="0" smtClean="0"/>
                        <a:t>전화상담 </a:t>
                      </a:r>
                      <a:r>
                        <a:rPr kumimoji="1" lang="ko-KR" altLang="en-US" sz="1200" b="0" dirty="0"/>
                        <a:t>예약만 남기세요</a:t>
                      </a:r>
                      <a:endParaRPr kumimoji="1" lang="en-US" altLang="ko-KR" sz="1200" b="0" dirty="0"/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269791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:a16="http://schemas.microsoft.com/office/drawing/2014/main" xmlns="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:a16="http://schemas.microsoft.com/office/drawing/2014/main" xmlns="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2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1100453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xmlns="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003061"/>
              </p:ext>
            </p:extLst>
          </p:nvPr>
        </p:nvGraphicFramePr>
        <p:xfrm>
          <a:off x="335918" y="739538"/>
          <a:ext cx="9131932" cy="5483462"/>
        </p:xfrm>
        <a:graphic>
          <a:graphicData uri="http://schemas.openxmlformats.org/drawingml/2006/table">
            <a:tbl>
              <a:tblPr/>
              <a:tblGrid>
                <a:gridCol w="4666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658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0889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2573">
                <a:tc>
                  <a:txBody>
                    <a:bodyPr/>
                    <a:lstStyle/>
                    <a:p>
                      <a:pPr lvl="0"/>
                      <a:r>
                        <a:rPr kumimoji="1" lang="ko-KR" altLang="en-US" sz="1200" b="0" dirty="0" smtClean="0"/>
                        <a:t>보험 </a:t>
                      </a:r>
                      <a:r>
                        <a:rPr kumimoji="1" lang="ko-KR" altLang="en-US" sz="1200" b="0" dirty="0"/>
                        <a:t>계약 체결 전 상품설명서 및 약관을 반드시 확인하시기 바랍니다</a:t>
                      </a:r>
                      <a:r>
                        <a:rPr kumimoji="1" lang="en-US" altLang="ko-KR" sz="1200" b="0" dirty="0"/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1" dirty="0"/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:a16="http://schemas.microsoft.com/office/drawing/2014/main" xmlns="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:a16="http://schemas.microsoft.com/office/drawing/2014/main" xmlns="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2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4118" y="1282880"/>
            <a:ext cx="4048426" cy="227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0045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="" xmlns:a16="http://schemas.microsoft.com/office/drawing/2014/main" id="{11DC0308-0B9F-D44D-BBED-F3D35ABD4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127" y="3013502"/>
            <a:ext cx="74617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1</a:t>
            </a:r>
            <a:r>
              <a:rPr lang="ko-KR" altLang="en-US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분</a:t>
            </a:r>
            <a:r>
              <a:rPr lang="en-US" altLang="ko-KR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30</a:t>
            </a:r>
            <a:r>
              <a:rPr lang="ko-KR" altLang="en-US" sz="4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초</a:t>
            </a:r>
            <a:endParaRPr kumimoji="0" lang="en-US" altLang="ko-KR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YoonMyungjo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40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414303"/>
              </p:ext>
            </p:extLst>
          </p:nvPr>
        </p:nvGraphicFramePr>
        <p:xfrm>
          <a:off x="335918" y="614267"/>
          <a:ext cx="9160507" cy="5321563"/>
        </p:xfrm>
        <a:graphic>
          <a:graphicData uri="http://schemas.openxmlformats.org/drawingml/2006/table">
            <a:tbl>
              <a:tblPr/>
              <a:tblGrid>
                <a:gridCol w="4680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798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3148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94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ko-KR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어려서도 커서도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늘 자녀 걱정하는 부모 마음을 담아서 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태아부터 사회초년생인 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가입가능한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삼성화재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자녀보험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마이슈퍼스타가 출시됐습니다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어려서도 커서도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늘 자녀 걱정하는 부모 마음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백수진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손해보험 판매자격 보유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태아부터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</a:t>
                      </a:r>
                      <a:r>
                        <a:rPr kumimoji="0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가입가능한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삼성화재 자녀보험 마이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슈퍼스타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단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태아가입시</a:t>
                      </a: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 보장은 출생 이후부터 가능</a:t>
                      </a: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ea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94324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defTabSz="1219170" latinLnBrk="1"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0!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세 태아부터 가입 </a:t>
                      </a: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가능하고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defTabSz="1219170" latinLnBrk="1">
                        <a:defRPr/>
                      </a:pP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1! 3! 4! 5!</a:t>
                      </a:r>
                      <a:r>
                        <a:rPr kumimoji="1" lang="en-US" altLang="ko-K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	</a:t>
                      </a:r>
                      <a:br>
                        <a:rPr kumimoji="1" lang="en-US" altLang="ko-K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</a:b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5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년마다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담보의 보장금액이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/>
                      </a:r>
                      <a:b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</a:b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                  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7, 9,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… 10</a:t>
                      </a: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10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%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씩 정액으로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늘어나요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11,14….20</a:t>
                      </a:r>
                      <a:r>
                        <a:rPr kumimoji="1" lang="en-US" altLang="ko-K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/>
                      </a:r>
                      <a:br>
                        <a:rPr kumimoji="1" lang="en-US" altLang="ko-K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</a:b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년 납입하면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세까지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보장가능하고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23,28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…</a:t>
                      </a:r>
                      <a:r>
                        <a:rPr kumimoji="1" lang="ko-KR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30!</a:t>
                      </a:r>
                      <a:endParaRPr kumimoji="1" lang="en-US" altLang="ko-K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30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살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성인자녀도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가입 가능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1!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2!3!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4!</a:t>
                      </a:r>
                      <a:r>
                        <a:rPr kumimoji="1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	</a:t>
                      </a:r>
                      <a:br>
                        <a:rPr kumimoji="1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</a:b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5!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             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5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년마다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담보의 보장금액이 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6,7,8 … 10</a:t>
                      </a: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10!             10%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씩 정액으로 늘어나요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11,12,13….</a:t>
                      </a:r>
                      <a:r>
                        <a:rPr kumimoji="1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/>
                      </a:r>
                      <a:br>
                        <a:rPr kumimoji="1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</a:b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20!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            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년 납입하면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세까지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보장 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21,22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…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29</a:t>
                      </a:r>
                      <a:endParaRPr kumimoji="1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맑은 고딕" panose="020B0503020000020004" pitchFamily="34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30!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             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30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살 성인자녀도 가입 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맑은 고딕" panose="020B0503020000020004" pitchFamily="34" charset="-127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="" xmlns:a16="http://schemas.microsoft.com/office/drawing/2014/main" id="{206E86B1-C040-89F4-38A1-950A57124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30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초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230190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CE49E7B3-8383-7D5C-752B-421F55D1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5590334"/>
              </p:ext>
            </p:extLst>
          </p:nvPr>
        </p:nvGraphicFramePr>
        <p:xfrm>
          <a:off x="335918" y="739538"/>
          <a:ext cx="9179557" cy="5671421"/>
        </p:xfrm>
        <a:graphic>
          <a:graphicData uri="http://schemas.openxmlformats.org/drawingml/2006/table">
            <a:tbl>
              <a:tblPr/>
              <a:tblGrid>
                <a:gridCol w="46904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91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2072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오디오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자막</a:t>
                      </a:r>
                    </a:p>
                  </a:txBody>
                  <a:tcPr marL="74298" marR="74298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582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치료비 등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한참 뛰어 놀 아이들의 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상해보장을 강화하고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질병 및 상해의 수술비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입원일당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응급실 </a:t>
                      </a:r>
                      <a:r>
                        <a:rPr kumimoji="1" lang="ko-KR" altLang="en-US" sz="1200" i="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내원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진료비까지 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보장해드립니다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한참 뛰어 놀 아이들의 상해보장 강화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골절진단비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화상진단비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창상봉합술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치료비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수술비와 입원일당도 든든하게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질병  수술비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상해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수술비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질병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상해 입원일당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응급실 </a:t>
                      </a:r>
                      <a:r>
                        <a:rPr kumimoji="1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내원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진료비 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8435"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ko-KR" altLang="en-US" sz="1200" dirty="0"/>
                        <a:t>특히 암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/>
                        <a:t>뇌혈관질환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 err="1"/>
                        <a:t>허혈성</a:t>
                      </a:r>
                      <a:r>
                        <a:rPr kumimoji="1" lang="ko-KR" altLang="en-US" sz="1200" dirty="0"/>
                        <a:t> 심장질환 </a:t>
                      </a:r>
                      <a:r>
                        <a:rPr kumimoji="1" lang="ko-KR" altLang="en-US" sz="1200" dirty="0" err="1"/>
                        <a:t>진단비나</a:t>
                      </a:r>
                      <a:r>
                        <a:rPr kumimoji="1" lang="ko-KR" altLang="en-US" sz="1200" dirty="0"/>
                        <a:t>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/>
                        <a:t>상해</a:t>
                      </a:r>
                      <a:r>
                        <a:rPr kumimoji="1" lang="en-US" altLang="ko-KR" sz="1200" dirty="0"/>
                        <a:t>, </a:t>
                      </a:r>
                      <a:r>
                        <a:rPr kumimoji="1" lang="ko-KR" altLang="en-US" sz="1200" dirty="0"/>
                        <a:t>질병</a:t>
                      </a:r>
                      <a:r>
                        <a:rPr kumimoji="1" lang="en-US" altLang="ko-KR" sz="1200" dirty="0"/>
                        <a:t> </a:t>
                      </a:r>
                      <a:r>
                        <a:rPr kumimoji="1" lang="ko-KR" altLang="en-US" sz="1200" dirty="0" err="1"/>
                        <a:t>입원일당</a:t>
                      </a:r>
                      <a:r>
                        <a:rPr kumimoji="1" lang="ko-KR" altLang="en-US" sz="1200" dirty="0"/>
                        <a:t> 같은 중요한 보장들은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/>
                        <a:t>아이가 커가면서 </a:t>
                      </a:r>
                      <a:r>
                        <a:rPr kumimoji="1" lang="ko-KR" altLang="en-US" sz="1200" dirty="0" err="1"/>
                        <a:t>보장금액도</a:t>
                      </a:r>
                      <a:r>
                        <a:rPr kumimoji="1" lang="ko-KR" altLang="en-US" sz="1200" dirty="0"/>
                        <a:t> 함께 올라가면 </a:t>
                      </a:r>
                      <a:r>
                        <a:rPr kumimoji="1" lang="en-US" altLang="ko-KR" sz="1200" dirty="0"/>
                        <a:t/>
                      </a:r>
                      <a:br>
                        <a:rPr kumimoji="1" lang="en-US" altLang="ko-KR" sz="1200" dirty="0"/>
                      </a:br>
                      <a:r>
                        <a:rPr kumimoji="1" lang="ko-KR" altLang="en-US" sz="1200" dirty="0"/>
                        <a:t>더 큰 도움이 되겠죠</a:t>
                      </a:r>
                      <a:r>
                        <a:rPr kumimoji="1" lang="en-US" altLang="ko-KR" sz="1200" dirty="0"/>
                        <a:t>?</a:t>
                      </a:r>
                    </a:p>
                    <a:p>
                      <a:endParaRPr kumimoji="1" lang="en-US" altLang="ko-KR" sz="1200" dirty="0"/>
                    </a:p>
                    <a:p>
                      <a:pPr marL="0" marR="0" lvl="0" indent="0" algn="l" defTabSz="1217613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자녀가 성장해감에 따라 </a:t>
                      </a:r>
                      <a:r>
                        <a:rPr kumimoji="1" lang="ko-KR" altLang="en-US" sz="1200" b="0" dirty="0" err="1" smtClean="0">
                          <a:solidFill>
                            <a:schemeClr val="tx1"/>
                          </a:solidFill>
                        </a:rPr>
                        <a:t>체증형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 담보 가입 시</a:t>
                      </a:r>
                      <a:endParaRPr kumimoji="1" lang="en-US" altLang="ko-KR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매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년마다 가입 금액의 </a:t>
                      </a:r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10%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씩 정액 할증한</a:t>
                      </a:r>
                      <a:r>
                        <a:rPr kumimoji="1" lang="ko-KR" alt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ko-KR" altLang="en-US" sz="1200" b="0" dirty="0" smtClean="0">
                          <a:solidFill>
                            <a:schemeClr val="tx1"/>
                          </a:solidFill>
                        </a:rPr>
                        <a:t>보장금액으로 </a:t>
                      </a:r>
                      <a:endParaRPr kumimoji="1" lang="en-US" altLang="ko-KR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r>
                        <a:rPr kumimoji="1" lang="en-US" altLang="ko-KR" sz="12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세까지 보장해 드립니다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defTabSz="1217613" latinLnBrk="1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defTabSz="12176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아이가 커가면서 보장금액도 함께 올라가는 </a:t>
                      </a: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체증형</a:t>
                      </a:r>
                      <a:r>
                        <a:rPr kumimoji="1" lang="ko-KR" altLang="en-US" sz="1200" b="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담보</a:t>
                      </a:r>
                      <a:endParaRPr kumimoji="1" lang="en-US" altLang="ko-KR" sz="1200" b="0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암진단비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뇌혈관 질환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허혈성심장질환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진단비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상해</a:t>
                      </a:r>
                      <a:r>
                        <a:rPr kumimoji="1"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kumimoji="1"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질병 입원일당</a:t>
                      </a:r>
                      <a:endParaRPr kumimoji="1"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특약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체증형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+mn-ea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년마다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가입금액의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정액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할증한 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보장금액으로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100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세까지 보장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dirty="0" err="1">
                          <a:solidFill>
                            <a:schemeClr val="tx1"/>
                          </a:solidFill>
                        </a:rPr>
                        <a:t>체증형</a:t>
                      </a:r>
                      <a:r>
                        <a:rPr kumimoji="1" lang="ko-KR" altLang="en-US" sz="1200" b="0" dirty="0">
                          <a:solidFill>
                            <a:schemeClr val="tx1"/>
                          </a:solidFill>
                        </a:rPr>
                        <a:t> 담보 가입 시</a:t>
                      </a:r>
                      <a:r>
                        <a:rPr kumimoji="1" lang="en-US" altLang="ko-KR" sz="12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269791"/>
                  </a:ext>
                </a:extLst>
              </a:tr>
              <a:tr h="159405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b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납입기간동안 오르지 않고 동일하게 납입하면서 </a:t>
                      </a:r>
                      <a:endParaRPr kumimoji="1" lang="en-US" altLang="ko-KR" sz="120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보장 가능</a:t>
                      </a:r>
                      <a:r>
                        <a:rPr kumimoji="1" lang="en-US" altLang="ko-KR" sz="120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납입기간 동안 동일한 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보험료로</a:t>
                      </a:r>
                      <a:endParaRPr kumimoji="1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세까지 보장 가능 </a:t>
                      </a:r>
                      <a:endParaRPr kumimoji="1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갱신담보 </a:t>
                      </a:r>
                      <a:r>
                        <a:rPr kumimoji="1" lang="ko-KR" alt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선택시</a:t>
                      </a:r>
                      <a:r>
                        <a:rPr kumimoji="1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보험료 인상 가능</a:t>
                      </a:r>
                      <a:r>
                        <a:rPr kumimoji="1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74298" marR="74298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836693"/>
                  </a:ext>
                </a:extLst>
              </a:tr>
            </a:tbl>
          </a:graphicData>
        </a:graphic>
      </p:graphicFrame>
      <p:sp>
        <p:nvSpPr>
          <p:cNvPr id="6158" name="슬라이드 번호 개체 틀 1">
            <a:extLst>
              <a:ext uri="{FF2B5EF4-FFF2-40B4-BE49-F238E27FC236}">
                <a16:creationId xmlns="" xmlns:a16="http://schemas.microsoft.com/office/drawing/2014/main" id="{BB6E8518-BFD0-E9E3-A4B7-2B0630F1BE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9ADAE354-531F-40CD-91C7-C446F836EFBE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TextBox 25">
            <a:extLst>
              <a:ext uri="{FF2B5EF4-FFF2-40B4-BE49-F238E27FC236}">
                <a16:creationId xmlns="" xmlns:a16="http://schemas.microsoft.com/office/drawing/2014/main" id="{6C4BF63F-C388-6D4E-A208-F24BED04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7" y="148107"/>
            <a:ext cx="746174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1800" b="1" dirty="0" err="1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자녀보험</a:t>
            </a:r>
            <a:r>
              <a:rPr lang="ko-KR" altLang="en-US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 마이슈퍼스타 </a:t>
            </a:r>
            <a:r>
              <a:rPr lang="en-US" altLang="ko-KR" sz="1800" b="1" dirty="0">
                <a:solidFill>
                  <a:prstClr val="black"/>
                </a:solidFill>
                <a:latin typeface="+mj-ea"/>
                <a:ea typeface="+mj-ea"/>
                <a:cs typeface="YoonMyungjo Light"/>
              </a:rPr>
              <a:t>(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1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분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30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초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YoonMyungjo Light"/>
              </a:rPr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71143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828</Words>
  <Application>Microsoft Office PowerPoint</Application>
  <PresentationFormat>A4 용지(210x297mm)</PresentationFormat>
  <Paragraphs>282</Paragraphs>
  <Slides>15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 Kyu Young</dc:creator>
  <cp:lastModifiedBy>user</cp:lastModifiedBy>
  <cp:revision>91</cp:revision>
  <dcterms:created xsi:type="dcterms:W3CDTF">2022-10-29T03:35:42Z</dcterms:created>
  <dcterms:modified xsi:type="dcterms:W3CDTF">2022-12-26T04:53:13Z</dcterms:modified>
</cp:coreProperties>
</file>