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4" r:id="rId7"/>
    <p:sldId id="257" r:id="rId8"/>
    <p:sldId id="262" r:id="rId9"/>
    <p:sldId id="263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22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443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526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84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840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047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2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12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20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9048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688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81E4C-8592-437A-BD72-01716F9B9054}" type="datetimeFigureOut">
              <a:rPr lang="ko-KR" altLang="en-US" smtClean="0"/>
              <a:t>2020-03-30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C1A2-203D-4877-AFD1-4D02539F69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923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Autofit/>
          </a:bodyPr>
          <a:lstStyle/>
          <a:p>
            <a:r>
              <a:rPr lang="ko-KR" altLang="en-US" b="1" dirty="0" err="1" smtClean="0"/>
              <a:t>보람몰</a:t>
            </a:r>
            <a:r>
              <a:rPr lang="ko-KR" altLang="en-US" b="1" dirty="0" smtClean="0"/>
              <a:t> 혜택 관련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심의 필요 자료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6400800" cy="432048"/>
          </a:xfrm>
        </p:spPr>
        <p:txBody>
          <a:bodyPr anchor="ctr" anchorCtr="0">
            <a:no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2020.03.30</a:t>
            </a:r>
          </a:p>
        </p:txBody>
      </p:sp>
    </p:spTree>
    <p:extLst>
      <p:ext uri="{BB962C8B-B14F-4D97-AF65-F5344CB8AC3E}">
        <p14:creationId xmlns:p14="http://schemas.microsoft.com/office/powerpoint/2010/main" val="756061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88640"/>
            <a:ext cx="4608512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 anchor="ctr" anchorCtr="0">
            <a:no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건강검진 할인 </a:t>
            </a:r>
            <a:r>
              <a:rPr lang="ko-KR" altLang="en-US" b="1" smtClean="0">
                <a:solidFill>
                  <a:schemeClr val="bg1"/>
                </a:solidFill>
              </a:rPr>
              <a:t>예약 관련 안내 및 유의사항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8" y="629001"/>
            <a:ext cx="8964488" cy="151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/>
              <a:t>상기 혜택 내용은 </a:t>
            </a:r>
            <a:r>
              <a:rPr lang="ko-KR" altLang="en-US" sz="1050" dirty="0" err="1"/>
              <a:t>정상가</a:t>
            </a:r>
            <a:r>
              <a:rPr lang="ko-KR" altLang="en-US" sz="1050" dirty="0"/>
              <a:t> 기준 할인을 의미하며</a:t>
            </a:r>
            <a:r>
              <a:rPr lang="en-US" altLang="ko-KR" sz="1050" dirty="0"/>
              <a:t>, </a:t>
            </a:r>
            <a:r>
              <a:rPr lang="ko-KR" altLang="en-US" sz="1050" dirty="0" err="1"/>
              <a:t>공급사</a:t>
            </a:r>
            <a:r>
              <a:rPr lang="ko-KR" altLang="en-US" sz="1050" dirty="0"/>
              <a:t> 또는 </a:t>
            </a:r>
            <a:r>
              <a:rPr lang="ko-KR" altLang="en-US" sz="1050" dirty="0" err="1"/>
              <a:t>제휴사</a:t>
            </a:r>
            <a:r>
              <a:rPr lang="ko-KR" altLang="en-US" sz="1050" dirty="0"/>
              <a:t> 사정에 따라 달라질 수 있습니다</a:t>
            </a:r>
            <a:r>
              <a:rPr lang="en-US" altLang="ko-KR" sz="1050" dirty="0" smtClean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 smtClean="0"/>
              <a:t>본인 </a:t>
            </a:r>
            <a:r>
              <a:rPr lang="ko-KR" altLang="en-US" sz="1050" dirty="0"/>
              <a:t>및 가족</a:t>
            </a:r>
            <a:r>
              <a:rPr lang="en-US" altLang="ko-KR" sz="1050" dirty="0"/>
              <a:t>, </a:t>
            </a:r>
            <a:r>
              <a:rPr lang="ko-KR" altLang="en-US" sz="1050" dirty="0"/>
              <a:t>친지의 건강검진을 개인비용 </a:t>
            </a:r>
            <a:r>
              <a:rPr lang="en-US" altLang="ko-KR" sz="1050" dirty="0"/>
              <a:t>(</a:t>
            </a:r>
            <a:r>
              <a:rPr lang="ko-KR" altLang="en-US" sz="1050" dirty="0"/>
              <a:t>복지포인트</a:t>
            </a:r>
            <a:r>
              <a:rPr lang="en-US" altLang="ko-KR" sz="1050" dirty="0"/>
              <a:t>, </a:t>
            </a:r>
            <a:r>
              <a:rPr lang="ko-KR" altLang="en-US" sz="1050" dirty="0"/>
              <a:t>신용카드</a:t>
            </a:r>
            <a:r>
              <a:rPr lang="en-US" altLang="ko-KR" sz="1050" dirty="0"/>
              <a:t>, </a:t>
            </a:r>
            <a:r>
              <a:rPr lang="ko-KR" altLang="en-US" sz="1050" dirty="0"/>
              <a:t>온라인 입금</a:t>
            </a:r>
            <a:r>
              <a:rPr lang="en-US" altLang="ko-KR" sz="1050" dirty="0"/>
              <a:t>)</a:t>
            </a:r>
            <a:r>
              <a:rPr lang="ko-KR" altLang="en-US" sz="1050" dirty="0"/>
              <a:t>으로 결제하는 예약입니다</a:t>
            </a:r>
            <a:r>
              <a:rPr lang="en-US" altLang="ko-KR" sz="1050" dirty="0"/>
              <a:t>. (</a:t>
            </a:r>
            <a:r>
              <a:rPr lang="ko-KR" altLang="en-US" sz="1050" dirty="0"/>
              <a:t>단체 검진과 동일하게 할인 적용</a:t>
            </a:r>
            <a:r>
              <a:rPr lang="en-US" altLang="ko-KR" sz="1050" dirty="0" smtClean="0"/>
              <a:t>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 smtClean="0"/>
              <a:t>병원 </a:t>
            </a:r>
            <a:r>
              <a:rPr lang="ko-KR" altLang="en-US" sz="1050" dirty="0"/>
              <a:t>예약 사정으로 인해 검진 희망 일은 예약 신청일로부터 최소 </a:t>
            </a:r>
            <a:r>
              <a:rPr lang="en-US" altLang="ko-KR" sz="1050" dirty="0"/>
              <a:t>7</a:t>
            </a:r>
            <a:r>
              <a:rPr lang="ko-KR" altLang="en-US" sz="1050" dirty="0"/>
              <a:t>일 이후부터 선택 가능합니다</a:t>
            </a:r>
            <a:r>
              <a:rPr lang="en-US" altLang="ko-KR" sz="1050" dirty="0" smtClean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 smtClean="0"/>
              <a:t>검진 </a:t>
            </a:r>
            <a:r>
              <a:rPr lang="ko-KR" altLang="en-US" sz="1050" dirty="0"/>
              <a:t>예약이 접수되면 </a:t>
            </a:r>
            <a:r>
              <a:rPr lang="en-US" altLang="ko-KR" sz="1050" dirty="0"/>
              <a:t>3~4</a:t>
            </a:r>
            <a:r>
              <a:rPr lang="ko-KR" altLang="en-US" sz="1050" dirty="0"/>
              <a:t>일 내 검진기관 담당자가 예약 일시를 유선 또는 </a:t>
            </a:r>
            <a:r>
              <a:rPr lang="ko-KR" altLang="en-US" sz="1050" dirty="0" err="1"/>
              <a:t>이메일</a:t>
            </a:r>
            <a:r>
              <a:rPr lang="en-US" altLang="ko-KR" sz="1050" dirty="0"/>
              <a:t>, </a:t>
            </a:r>
            <a:r>
              <a:rPr lang="ko-KR" altLang="en-US" sz="1050" dirty="0"/>
              <a:t>휴대폰 문자메시지를 통해 알려드립니다</a:t>
            </a:r>
            <a:r>
              <a:rPr lang="en-US" altLang="ko-KR" sz="1050" dirty="0" smtClean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 smtClean="0"/>
              <a:t>상품 </a:t>
            </a:r>
            <a:r>
              <a:rPr lang="ko-KR" altLang="en-US" sz="1050" dirty="0"/>
              <a:t>내용 이외의 추가 검사는 </a:t>
            </a:r>
            <a:r>
              <a:rPr lang="en-US" altLang="ko-KR" sz="1050" dirty="0"/>
              <a:t>[</a:t>
            </a:r>
            <a:r>
              <a:rPr lang="ko-KR" altLang="en-US" sz="1050" dirty="0"/>
              <a:t>요청사항</a:t>
            </a:r>
            <a:r>
              <a:rPr lang="en-US" altLang="ko-KR" sz="1050" dirty="0"/>
              <a:t>]</a:t>
            </a:r>
            <a:r>
              <a:rPr lang="ko-KR" altLang="en-US" sz="1050" dirty="0"/>
              <a:t>에 기재하신 후</a:t>
            </a:r>
            <a:r>
              <a:rPr lang="en-US" altLang="ko-KR" sz="1050" dirty="0"/>
              <a:t>, </a:t>
            </a:r>
            <a:r>
              <a:rPr lang="ko-KR" altLang="en-US" sz="1050" dirty="0"/>
              <a:t>검진 현장에서 개인 비용으로 결제하시면 </a:t>
            </a:r>
            <a:r>
              <a:rPr lang="ko-KR" altLang="en-US" sz="1050" dirty="0" smtClean="0"/>
              <a:t>됩니다</a:t>
            </a:r>
            <a:endParaRPr lang="en-US" altLang="ko-KR" sz="1050" dirty="0" smtClean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 smtClean="0"/>
              <a:t>대장내시경 </a:t>
            </a:r>
            <a:r>
              <a:rPr lang="ko-KR" altLang="en-US" sz="1050" dirty="0"/>
              <a:t>검사는 하루에 시행할 수 있는 인원이 제한되어 본 검진일 외에 별도의 날짜로 예약되실 수 있습니다</a:t>
            </a:r>
            <a:r>
              <a:rPr lang="en-US" altLang="ko-KR" sz="1050" dirty="0" smtClean="0"/>
              <a:t>.</a:t>
            </a:r>
            <a:endParaRPr lang="ko-KR" altLang="en-US" sz="105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5" r="14470"/>
          <a:stretch/>
        </p:blipFill>
        <p:spPr bwMode="auto">
          <a:xfrm>
            <a:off x="1871700" y="2545415"/>
            <a:ext cx="5400600" cy="426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588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88640"/>
            <a:ext cx="4608512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 anchor="ctr" anchorCtr="0">
            <a:no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골프 할인 관련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8" y="3068960"/>
            <a:ext cx="896448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/>
              <a:t>현장결제 </a:t>
            </a:r>
            <a:r>
              <a:rPr lang="ko-KR" altLang="en-US" sz="900" dirty="0" smtClean="0"/>
              <a:t>또는 특가 </a:t>
            </a:r>
            <a:r>
              <a:rPr lang="en-US" altLang="ko-KR" sz="900" dirty="0" smtClean="0"/>
              <a:t>4</a:t>
            </a:r>
            <a:r>
              <a:rPr lang="ko-KR" altLang="en-US" sz="900" dirty="0" smtClean="0"/>
              <a:t>인 </a:t>
            </a:r>
            <a:r>
              <a:rPr lang="ko-KR" altLang="en-US" sz="900" dirty="0" err="1" smtClean="0"/>
              <a:t>선결제</a:t>
            </a:r>
            <a:r>
              <a:rPr lang="ko-KR" altLang="en-US" sz="900" dirty="0" smtClean="0"/>
              <a:t> 상품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입니다</a:t>
            </a:r>
            <a:r>
              <a:rPr lang="en-US" altLang="ko-KR" sz="9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날짜 임박 또는 특정일에 따라 </a:t>
            </a:r>
            <a:r>
              <a:rPr lang="en-US" altLang="ko-KR" sz="900" dirty="0" smtClean="0"/>
              <a:t>‘</a:t>
            </a:r>
            <a:r>
              <a:rPr lang="ko-KR" altLang="en-US" sz="900" dirty="0" smtClean="0"/>
              <a:t>특가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긴급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행사</a:t>
            </a:r>
            <a:r>
              <a:rPr lang="en-US" altLang="ko-KR" sz="900" dirty="0" smtClean="0"/>
              <a:t>, </a:t>
            </a:r>
            <a:r>
              <a:rPr lang="ko-KR" altLang="en-US" sz="900" dirty="0" err="1" smtClean="0"/>
              <a:t>추천가</a:t>
            </a:r>
            <a:r>
              <a:rPr lang="en-US" altLang="ko-KR" sz="900" dirty="0" smtClean="0"/>
              <a:t>’</a:t>
            </a:r>
            <a:r>
              <a:rPr lang="ko-KR" altLang="en-US" sz="900" dirty="0" smtClean="0"/>
              <a:t>로 최대 </a:t>
            </a:r>
            <a:r>
              <a:rPr lang="en-US" altLang="ko-KR" sz="900" dirty="0" smtClean="0"/>
              <a:t>80%</a:t>
            </a:r>
            <a:r>
              <a:rPr lang="ko-KR" altLang="en-US" sz="900" dirty="0" smtClean="0"/>
              <a:t>까지 할인되며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할인율은 </a:t>
            </a:r>
            <a:r>
              <a:rPr lang="ko-KR" altLang="en-US" sz="900" dirty="0" err="1" smtClean="0"/>
              <a:t>공급사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또는 </a:t>
            </a:r>
            <a:r>
              <a:rPr lang="ko-KR" altLang="en-US" sz="900" dirty="0" err="1"/>
              <a:t>제휴사</a:t>
            </a:r>
            <a:r>
              <a:rPr lang="ko-KR" altLang="en-US" sz="900" dirty="0"/>
              <a:t> 사정에 따라 달라질 수 있습니다</a:t>
            </a:r>
            <a:r>
              <a:rPr lang="en-US" altLang="ko-KR" sz="9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대부분의 </a:t>
            </a:r>
            <a:r>
              <a:rPr lang="ko-KR" altLang="en-US" sz="900" dirty="0"/>
              <a:t>상품은 </a:t>
            </a:r>
            <a:r>
              <a:rPr lang="en-US" altLang="ko-KR" sz="900" dirty="0"/>
              <a:t>18</a:t>
            </a:r>
            <a:r>
              <a:rPr lang="ko-KR" altLang="en-US" sz="900" dirty="0"/>
              <a:t>홀 기준이며 홀수에 따라 변동될 수 있으니</a:t>
            </a:r>
            <a:r>
              <a:rPr lang="en-US" altLang="ko-KR" sz="900" dirty="0"/>
              <a:t>, </a:t>
            </a:r>
            <a:r>
              <a:rPr lang="ko-KR" altLang="en-US" sz="900" dirty="0"/>
              <a:t>반드시 골프장 홈페이지를 확인해야 합니다</a:t>
            </a:r>
            <a:r>
              <a:rPr lang="en-US" altLang="ko-KR" sz="900" dirty="0" smtClean="0"/>
              <a:t>.</a:t>
            </a:r>
            <a:endParaRPr lang="en-US" altLang="ko-KR" sz="900" b="1" dirty="0" smtClean="0"/>
          </a:p>
          <a:p>
            <a:pPr>
              <a:lnSpc>
                <a:spcPct val="150000"/>
              </a:lnSpc>
            </a:pPr>
            <a:r>
              <a:rPr lang="en-US" altLang="ko-KR" sz="900" b="1" dirty="0" smtClean="0"/>
              <a:t>&lt;</a:t>
            </a:r>
            <a:r>
              <a:rPr lang="ko-KR" altLang="en-US" sz="900" b="1" dirty="0" smtClean="0"/>
              <a:t>위약 안내</a:t>
            </a:r>
            <a:r>
              <a:rPr lang="en-US" altLang="ko-KR" sz="900" b="1" dirty="0" smtClean="0"/>
              <a:t>&gt;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/>
              <a:t>기상악화 및 기타사유로 인한 라운드 불가시 본 결제는 </a:t>
            </a:r>
            <a:r>
              <a:rPr lang="en-US" altLang="ko-KR" sz="900" dirty="0"/>
              <a:t>100% </a:t>
            </a:r>
            <a:r>
              <a:rPr lang="ko-KR" altLang="en-US" sz="900" dirty="0"/>
              <a:t>환불</a:t>
            </a:r>
            <a:r>
              <a:rPr lang="en-US" altLang="ko-KR" sz="900" dirty="0"/>
              <a:t>/</a:t>
            </a:r>
            <a:r>
              <a:rPr lang="ko-KR" altLang="en-US" sz="900" dirty="0"/>
              <a:t>취소 되며</a:t>
            </a:r>
            <a:r>
              <a:rPr lang="en-US" altLang="ko-KR" sz="900" dirty="0"/>
              <a:t>, 18</a:t>
            </a:r>
            <a:r>
              <a:rPr lang="ko-KR" altLang="en-US" sz="900" dirty="0"/>
              <a:t>홀 라운드 </a:t>
            </a:r>
            <a:r>
              <a:rPr lang="ko-KR" altLang="en-US" sz="900" dirty="0" err="1"/>
              <a:t>미완료시는</a:t>
            </a:r>
            <a:r>
              <a:rPr lang="ko-KR" altLang="en-US" sz="900" dirty="0"/>
              <a:t> 골프장 정책에 따라 현장 결제 후 본 결제는 </a:t>
            </a:r>
            <a:r>
              <a:rPr lang="en-US" altLang="ko-KR" sz="900" dirty="0"/>
              <a:t>100% </a:t>
            </a:r>
            <a:r>
              <a:rPr lang="ko-KR" altLang="en-US" sz="900" dirty="0"/>
              <a:t>환불</a:t>
            </a:r>
            <a:r>
              <a:rPr lang="en-US" altLang="ko-KR" sz="900" dirty="0"/>
              <a:t>/</a:t>
            </a:r>
            <a:r>
              <a:rPr lang="ko-KR" altLang="en-US" sz="900" dirty="0"/>
              <a:t>취소 됩니다</a:t>
            </a:r>
            <a:r>
              <a:rPr lang="en-US" altLang="ko-KR" sz="9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900" dirty="0" smtClean="0"/>
              <a:t>3</a:t>
            </a:r>
            <a:r>
              <a:rPr lang="ko-KR" altLang="en-US" sz="900" dirty="0"/>
              <a:t>인 결제 후 </a:t>
            </a:r>
            <a:r>
              <a:rPr lang="en-US" altLang="ko-KR" sz="900" dirty="0"/>
              <a:t>4</a:t>
            </a:r>
            <a:r>
              <a:rPr lang="ko-KR" altLang="en-US" sz="900" dirty="0"/>
              <a:t>인 </a:t>
            </a:r>
            <a:r>
              <a:rPr lang="ko-KR" altLang="en-US" sz="900" dirty="0" err="1"/>
              <a:t>내장시</a:t>
            </a:r>
            <a:r>
              <a:rPr lang="ko-KR" altLang="en-US" sz="900" dirty="0"/>
              <a:t> 결제를 하지 못한 인원은 골프장의 정상 </a:t>
            </a:r>
            <a:r>
              <a:rPr lang="ko-KR" altLang="en-US" sz="900" dirty="0" err="1"/>
              <a:t>그린피가</a:t>
            </a:r>
            <a:r>
              <a:rPr lang="ko-KR" altLang="en-US" sz="900" dirty="0"/>
              <a:t> 적용됩니다</a:t>
            </a:r>
            <a:r>
              <a:rPr lang="en-US" altLang="ko-KR" sz="900" dirty="0" smtClean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/>
              <a:t>특가 </a:t>
            </a:r>
            <a:r>
              <a:rPr lang="en-US" altLang="ko-KR" sz="900" dirty="0"/>
              <a:t>4</a:t>
            </a:r>
            <a:r>
              <a:rPr lang="ko-KR" altLang="en-US" sz="900" dirty="0"/>
              <a:t>인 </a:t>
            </a:r>
            <a:r>
              <a:rPr lang="ko-KR" altLang="en-US" sz="900" dirty="0" err="1"/>
              <a:t>선결제</a:t>
            </a:r>
            <a:r>
              <a:rPr lang="ko-KR" altLang="en-US" sz="900" dirty="0"/>
              <a:t> 상품일 경우</a:t>
            </a:r>
            <a:r>
              <a:rPr lang="en-US" altLang="ko-KR" sz="900" dirty="0"/>
              <a:t>, </a:t>
            </a:r>
            <a:r>
              <a:rPr lang="ko-KR" altLang="en-US" sz="900" dirty="0"/>
              <a:t>인원 변경에 따른 환불이 불가합니다</a:t>
            </a:r>
            <a:r>
              <a:rPr lang="en-US" altLang="ko-KR" sz="9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결제 </a:t>
            </a:r>
            <a:r>
              <a:rPr lang="ko-KR" altLang="en-US" sz="900" dirty="0"/>
              <a:t>후의 인원변경은 라운드 전일까지만 취소 후 </a:t>
            </a:r>
            <a:r>
              <a:rPr lang="ko-KR" altLang="en-US" sz="900" dirty="0" err="1"/>
              <a:t>재결제를</a:t>
            </a:r>
            <a:r>
              <a:rPr lang="ko-KR" altLang="en-US" sz="900" dirty="0"/>
              <a:t> 통해 가능하며</a:t>
            </a:r>
            <a:r>
              <a:rPr lang="en-US" altLang="ko-KR" sz="900" dirty="0"/>
              <a:t>, </a:t>
            </a:r>
            <a:r>
              <a:rPr lang="ko-KR" altLang="en-US" sz="900" dirty="0"/>
              <a:t>라운드 당일은 원칙적으로 취소</a:t>
            </a:r>
            <a:r>
              <a:rPr lang="en-US" altLang="ko-KR" sz="900" dirty="0"/>
              <a:t>/</a:t>
            </a:r>
            <a:r>
              <a:rPr lang="ko-KR" altLang="en-US" sz="900" dirty="0"/>
              <a:t>변경이 </a:t>
            </a:r>
            <a:r>
              <a:rPr lang="ko-KR" altLang="en-US" sz="900" dirty="0" err="1"/>
              <a:t>되지않습니다</a:t>
            </a:r>
            <a:r>
              <a:rPr lang="en-US" altLang="ko-KR" sz="9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라운드 </a:t>
            </a:r>
            <a:r>
              <a:rPr lang="ko-KR" altLang="en-US" sz="900" dirty="0"/>
              <a:t>당일 인원 변경에 따른 책임은 구매자에게 있으며</a:t>
            </a:r>
            <a:r>
              <a:rPr lang="en-US" altLang="ko-KR" sz="900" dirty="0"/>
              <a:t>, </a:t>
            </a:r>
            <a:r>
              <a:rPr lang="ko-KR" altLang="en-US" sz="900" dirty="0"/>
              <a:t>부득이한 환불의 경우 일정 수수료가 공제 되어 환불 됩니다</a:t>
            </a:r>
            <a:r>
              <a:rPr lang="en-US" altLang="ko-KR" sz="9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라운드 </a:t>
            </a:r>
            <a:r>
              <a:rPr lang="ko-KR" altLang="en-US" sz="900" dirty="0"/>
              <a:t>당일 우천 및 기타사유로 </a:t>
            </a:r>
            <a:r>
              <a:rPr lang="en-US" altLang="ko-KR" sz="900" dirty="0"/>
              <a:t>18</a:t>
            </a:r>
            <a:r>
              <a:rPr lang="ko-KR" altLang="en-US" sz="900" dirty="0"/>
              <a:t>홀을 마치지 못 </a:t>
            </a:r>
            <a:r>
              <a:rPr lang="ko-KR" altLang="en-US" sz="900" dirty="0" err="1"/>
              <a:t>할경우</a:t>
            </a:r>
            <a:r>
              <a:rPr lang="en-US" altLang="ko-KR" sz="900" dirty="0"/>
              <a:t>, </a:t>
            </a:r>
            <a:r>
              <a:rPr lang="ko-KR" altLang="en-US" sz="900" dirty="0"/>
              <a:t>정산은 </a:t>
            </a:r>
            <a:r>
              <a:rPr lang="en-US" altLang="ko-KR" sz="900" dirty="0"/>
              <a:t>[</a:t>
            </a:r>
            <a:r>
              <a:rPr lang="ko-KR" altLang="en-US" sz="900" dirty="0"/>
              <a:t>악천 </a:t>
            </a:r>
            <a:r>
              <a:rPr lang="ko-KR" altLang="en-US" sz="900" dirty="0" err="1"/>
              <a:t>후시</a:t>
            </a:r>
            <a:r>
              <a:rPr lang="ko-KR" altLang="en-US" sz="900" dirty="0"/>
              <a:t> 골프장의 </a:t>
            </a:r>
            <a:r>
              <a:rPr lang="ko-KR" altLang="en-US" sz="900" dirty="0" err="1"/>
              <a:t>홀별</a:t>
            </a:r>
            <a:r>
              <a:rPr lang="ko-KR" altLang="en-US" sz="900" dirty="0"/>
              <a:t> 요금정책</a:t>
            </a:r>
            <a:r>
              <a:rPr lang="en-US" altLang="ko-KR" sz="900" dirty="0"/>
              <a:t>] </a:t>
            </a:r>
            <a:r>
              <a:rPr lang="ko-KR" altLang="en-US" sz="900" dirty="0"/>
              <a:t>및 </a:t>
            </a:r>
            <a:r>
              <a:rPr lang="en-US" altLang="ko-KR" sz="900" dirty="0"/>
              <a:t>[</a:t>
            </a:r>
            <a:r>
              <a:rPr lang="ko-KR" altLang="en-US" sz="900" dirty="0"/>
              <a:t>골프장 </a:t>
            </a:r>
            <a:r>
              <a:rPr lang="ko-KR" altLang="en-US" sz="900" dirty="0" err="1"/>
              <a:t>정상가</a:t>
            </a:r>
            <a:r>
              <a:rPr lang="ko-KR" altLang="en-US" sz="900" dirty="0"/>
              <a:t> 기준</a:t>
            </a:r>
            <a:r>
              <a:rPr lang="en-US" altLang="ko-KR" sz="900" dirty="0"/>
              <a:t>]</a:t>
            </a:r>
            <a:r>
              <a:rPr lang="ko-KR" altLang="en-US" sz="900" dirty="0"/>
              <a:t>으로 현장결제 처리하고</a:t>
            </a:r>
            <a:r>
              <a:rPr lang="en-US" altLang="ko-KR" sz="900" dirty="0"/>
              <a:t>, </a:t>
            </a:r>
            <a:r>
              <a:rPr lang="ko-KR" altLang="en-US" sz="900" dirty="0"/>
              <a:t>본 특가 결제는 취소</a:t>
            </a:r>
            <a:r>
              <a:rPr lang="en-US" altLang="ko-KR" sz="900" dirty="0"/>
              <a:t>/</a:t>
            </a:r>
            <a:r>
              <a:rPr lang="ko-KR" altLang="en-US" sz="900" dirty="0"/>
              <a:t>환불됩니다</a:t>
            </a:r>
            <a:r>
              <a:rPr lang="en-US" altLang="ko-KR" sz="9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취소 가능 시한이 지난 티타임의 경우 환불 제외 금액이 발생할 수 있음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최대 </a:t>
            </a:r>
            <a:r>
              <a:rPr lang="en-US" altLang="ko-KR" sz="900" dirty="0" smtClean="0"/>
              <a:t>10</a:t>
            </a:r>
            <a:r>
              <a:rPr lang="ko-KR" altLang="en-US" sz="900" dirty="0" smtClean="0"/>
              <a:t>일 전 </a:t>
            </a:r>
            <a:r>
              <a:rPr lang="en-US" altLang="ko-KR" sz="900" dirty="0" smtClean="0"/>
              <a:t>17</a:t>
            </a:r>
            <a:r>
              <a:rPr lang="ko-KR" altLang="en-US" sz="900" dirty="0" smtClean="0"/>
              <a:t>시 까지만 취소 가능</a:t>
            </a:r>
            <a:r>
              <a:rPr lang="en-US" altLang="ko-KR" sz="900" dirty="0" smtClean="0"/>
              <a:t>)</a:t>
            </a:r>
            <a:r>
              <a:rPr lang="ko-KR" altLang="en-US" sz="900" dirty="0" smtClean="0"/>
              <a:t>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13" y="5745836"/>
            <a:ext cx="6264696" cy="9110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그룹 8"/>
          <p:cNvGrpSpPr/>
          <p:nvPr/>
        </p:nvGrpSpPr>
        <p:grpSpPr>
          <a:xfrm>
            <a:off x="179512" y="836712"/>
            <a:ext cx="3722717" cy="2202940"/>
            <a:chOff x="107504" y="764704"/>
            <a:chExt cx="3722717" cy="220294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494"/>
            <a:stretch/>
          </p:blipFill>
          <p:spPr bwMode="auto">
            <a:xfrm>
              <a:off x="107504" y="764704"/>
              <a:ext cx="3722717" cy="22029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직사각형 10"/>
            <p:cNvSpPr/>
            <p:nvPr/>
          </p:nvSpPr>
          <p:spPr>
            <a:xfrm>
              <a:off x="251520" y="1895302"/>
              <a:ext cx="1477703" cy="146549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95936" y="1700808"/>
            <a:ext cx="3240360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2"/>
                </a:solidFill>
              </a:rPr>
              <a:t>전국 </a:t>
            </a:r>
            <a:r>
              <a:rPr lang="en-US" altLang="ko-KR" sz="1200" b="1" dirty="0" smtClean="0">
                <a:solidFill>
                  <a:schemeClr val="tx2"/>
                </a:solidFill>
              </a:rPr>
              <a:t>200</a:t>
            </a:r>
            <a:r>
              <a:rPr lang="ko-KR" altLang="en-US" sz="1200" b="1" dirty="0" err="1" smtClean="0">
                <a:solidFill>
                  <a:schemeClr val="tx2"/>
                </a:solidFill>
              </a:rPr>
              <a:t>여개</a:t>
            </a:r>
            <a:r>
              <a:rPr lang="ko-KR" altLang="en-US" sz="1200" b="1" dirty="0" smtClean="0">
                <a:solidFill>
                  <a:schemeClr val="tx2"/>
                </a:solidFill>
              </a:rPr>
              <a:t> 골프장 최대 </a:t>
            </a:r>
            <a:r>
              <a:rPr lang="en-US" altLang="ko-KR" sz="1200" b="1" dirty="0" smtClean="0">
                <a:solidFill>
                  <a:schemeClr val="tx2"/>
                </a:solidFill>
              </a:rPr>
              <a:t>80% </a:t>
            </a:r>
            <a:r>
              <a:rPr lang="ko-KR" altLang="en-US" sz="1200" b="1" dirty="0" smtClean="0">
                <a:solidFill>
                  <a:schemeClr val="tx2"/>
                </a:solidFill>
              </a:rPr>
              <a:t>할인</a:t>
            </a:r>
          </a:p>
        </p:txBody>
      </p:sp>
    </p:spTree>
    <p:extLst>
      <p:ext uri="{BB962C8B-B14F-4D97-AF65-F5344CB8AC3E}">
        <p14:creationId xmlns:p14="http://schemas.microsoft.com/office/powerpoint/2010/main" val="2029236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88640"/>
            <a:ext cx="4608512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 anchor="ctr" anchorCtr="0">
            <a:no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골프 할인 관련 </a:t>
            </a:r>
            <a:r>
              <a:rPr lang="en-US" altLang="ko-KR" b="1" dirty="0" smtClean="0">
                <a:solidFill>
                  <a:schemeClr val="bg1"/>
                </a:solidFill>
              </a:rPr>
              <a:t>– </a:t>
            </a:r>
            <a:r>
              <a:rPr lang="ko-KR" altLang="en-US" b="1" dirty="0" smtClean="0">
                <a:solidFill>
                  <a:schemeClr val="bg1"/>
                </a:solidFill>
              </a:rPr>
              <a:t>골프장 별 할인가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2" y="692697"/>
            <a:ext cx="4287553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4338938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33965"/>
            <a:ext cx="4342061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5301376"/>
            <a:ext cx="4328681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4353271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66724"/>
            <a:ext cx="4355999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4328680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301208"/>
            <a:ext cx="4349687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452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16632"/>
            <a:ext cx="181492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그 외 공통 사항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524" y="3861048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상기 혜택 내용은 </a:t>
            </a:r>
            <a:r>
              <a:rPr lang="ko-KR" altLang="en-US" sz="1200" dirty="0" err="1" smtClean="0"/>
              <a:t>정상가</a:t>
            </a:r>
            <a:r>
              <a:rPr lang="ko-KR" altLang="en-US" sz="1200" dirty="0" smtClean="0"/>
              <a:t> 기준 할인을 의미하며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공급사</a:t>
            </a:r>
            <a:r>
              <a:rPr lang="ko-KR" altLang="en-US" sz="1200" dirty="0" smtClean="0"/>
              <a:t> 또는 </a:t>
            </a:r>
            <a:r>
              <a:rPr lang="ko-KR" altLang="en-US" sz="1200" dirty="0" err="1" smtClean="0"/>
              <a:t>제휴사</a:t>
            </a:r>
            <a:r>
              <a:rPr lang="ko-KR" altLang="en-US" sz="1200" dirty="0" smtClean="0"/>
              <a:t> 사정에 따라 달라질 수 있습니다</a:t>
            </a:r>
            <a:r>
              <a:rPr lang="en-US" altLang="ko-KR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기차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국내</a:t>
            </a:r>
            <a:r>
              <a:rPr lang="en-US" altLang="ko-KR" sz="1200" dirty="0" smtClean="0"/>
              <a:t>·</a:t>
            </a:r>
            <a:r>
              <a:rPr lang="ko-KR" altLang="en-US" sz="1200" dirty="0" smtClean="0"/>
              <a:t>외 숙박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호텔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리조트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펜션</a:t>
            </a:r>
            <a:r>
              <a:rPr lang="ko-KR" altLang="en-US" sz="1200" dirty="0" smtClean="0"/>
              <a:t> 등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할인</a:t>
            </a:r>
            <a:r>
              <a:rPr lang="en-US" altLang="ko-KR" sz="1200" dirty="0" smtClean="0"/>
              <a:t>, </a:t>
            </a:r>
            <a:r>
              <a:rPr lang="ko-KR" altLang="en-US" sz="1200" dirty="0"/>
              <a:t>국내</a:t>
            </a:r>
            <a:r>
              <a:rPr lang="en-US" altLang="ko-KR" sz="1200" dirty="0" smtClean="0"/>
              <a:t>·</a:t>
            </a:r>
            <a:r>
              <a:rPr lang="ko-KR" altLang="en-US" sz="1200" dirty="0" smtClean="0"/>
              <a:t>해외 여행 할인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여행사 할인</a:t>
            </a:r>
            <a:r>
              <a:rPr lang="en-US" altLang="ko-KR" sz="1200" dirty="0" smtClean="0"/>
              <a:t>), </a:t>
            </a:r>
            <a:r>
              <a:rPr lang="ko-KR" altLang="en-US" sz="1200" dirty="0" smtClean="0"/>
              <a:t>영화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공연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종합건강검진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골프 </a:t>
            </a:r>
            <a:r>
              <a:rPr lang="en-US" altLang="ko-KR" sz="1200" dirty="0" smtClean="0"/>
              <a:t>- </a:t>
            </a:r>
            <a:r>
              <a:rPr lang="ko-KR" altLang="en-US" sz="1200" dirty="0" smtClean="0"/>
              <a:t>주말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성수기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연휴 등 시기 별 할인율은 달라질 수 있습니다</a:t>
            </a:r>
            <a:r>
              <a:rPr lang="en-US" altLang="ko-KR" sz="1200" dirty="0" smtClean="0"/>
              <a:t>.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최대 할인율은 평일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비수기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특정일에 한함</a:t>
            </a:r>
            <a:r>
              <a:rPr lang="en-US" altLang="ko-KR" sz="1200" dirty="0" smtClean="0"/>
              <a:t>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국내</a:t>
            </a:r>
            <a:r>
              <a:rPr lang="en-US" altLang="ko-KR" sz="1200" dirty="0" smtClean="0"/>
              <a:t>·</a:t>
            </a:r>
            <a:r>
              <a:rPr lang="ko-KR" altLang="en-US" sz="1200" dirty="0" smtClean="0"/>
              <a:t>외 </a:t>
            </a:r>
            <a:r>
              <a:rPr lang="en-US" altLang="ko-KR" sz="1200" dirty="0" smtClean="0"/>
              <a:t>16</a:t>
            </a:r>
            <a:r>
              <a:rPr lang="ko-KR" altLang="en-US" sz="1200" dirty="0" smtClean="0"/>
              <a:t>만개 숙박 및 여행사 상품의 경우 아래 업체와 제휴를 맺어 진행하고 있으며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 업체 또한 국내</a:t>
            </a:r>
            <a:r>
              <a:rPr lang="en-US" altLang="ko-KR" sz="1200" dirty="0" smtClean="0"/>
              <a:t>·</a:t>
            </a:r>
            <a:r>
              <a:rPr lang="ko-KR" altLang="en-US" sz="1200" dirty="0" smtClean="0"/>
              <a:t>외 </a:t>
            </a:r>
            <a:r>
              <a:rPr lang="ko-KR" altLang="en-US" sz="1200" dirty="0" err="1" smtClean="0"/>
              <a:t>제휴처들이</a:t>
            </a:r>
            <a:r>
              <a:rPr lang="ko-KR" altLang="en-US" sz="1200" dirty="0" smtClean="0"/>
              <a:t> 많다 보니 특정 호텔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리조트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펜션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여행상품을 모두 언급하기는 어렵습니다</a:t>
            </a:r>
            <a:r>
              <a:rPr lang="en-US" altLang="ko-KR" sz="1200" dirty="0" smtClean="0"/>
              <a:t>.</a:t>
            </a:r>
          </a:p>
          <a:p>
            <a:pPr lvl="1"/>
            <a:r>
              <a:rPr lang="en-US" altLang="ko-KR" sz="1200" dirty="0" smtClean="0"/>
              <a:t>&lt;</a:t>
            </a:r>
            <a:r>
              <a:rPr lang="ko-KR" altLang="en-US" sz="1200" dirty="0" err="1" smtClean="0"/>
              <a:t>제휴처</a:t>
            </a:r>
            <a:r>
              <a:rPr lang="en-US" altLang="ko-KR" sz="1200" dirty="0" smtClean="0"/>
              <a:t>&gt;</a:t>
            </a:r>
          </a:p>
          <a:p>
            <a:pPr lvl="1"/>
            <a:r>
              <a:rPr lang="en-US" altLang="ko-KR" sz="1200" dirty="0" smtClean="0"/>
              <a:t>- </a:t>
            </a:r>
            <a:r>
              <a:rPr lang="ko-KR" altLang="en-US" sz="1200" dirty="0" smtClean="0"/>
              <a:t>해외여행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숙박 포함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내일투어</a:t>
            </a:r>
            <a:endParaRPr lang="en-US" altLang="ko-KR" sz="1200" dirty="0" smtClean="0"/>
          </a:p>
          <a:p>
            <a:pPr lvl="1"/>
            <a:r>
              <a:rPr lang="en-US" altLang="ko-KR" sz="1200" dirty="0" smtClean="0"/>
              <a:t>- </a:t>
            </a:r>
            <a:r>
              <a:rPr lang="ko-KR" altLang="en-US" sz="1200" dirty="0" smtClean="0"/>
              <a:t>국내여행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숙박 포함</a:t>
            </a:r>
            <a:r>
              <a:rPr lang="en-US" altLang="ko-KR" sz="1200" dirty="0" smtClean="0"/>
              <a:t>) : </a:t>
            </a:r>
            <a:r>
              <a:rPr lang="ko-KR" altLang="en-US" sz="1200" dirty="0" err="1" smtClean="0"/>
              <a:t>야놀자</a:t>
            </a:r>
            <a:r>
              <a:rPr lang="en-US" altLang="ko-KR" sz="1200" dirty="0" smtClean="0"/>
              <a:t>, </a:t>
            </a:r>
            <a:r>
              <a:rPr lang="ko-KR" altLang="en-US" sz="1200" dirty="0" err="1"/>
              <a:t>웹</a:t>
            </a:r>
            <a:r>
              <a:rPr lang="ko-KR" altLang="en-US" sz="1200" dirty="0" err="1" smtClean="0"/>
              <a:t>투어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제주닷컴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펜션라이프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호텔엔조이</a:t>
            </a:r>
            <a:endParaRPr lang="en-US" altLang="ko-KR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/>
              <a:t>국내</a:t>
            </a:r>
            <a:r>
              <a:rPr lang="en-US" altLang="ko-KR" sz="1200" dirty="0"/>
              <a:t>·</a:t>
            </a:r>
            <a:r>
              <a:rPr lang="ko-KR" altLang="en-US" sz="1200" dirty="0" smtClean="0"/>
              <a:t>외 호텔 등 숙박 및 여행지에 따라 할인율은 달라질 수 있습니다</a:t>
            </a:r>
            <a:r>
              <a:rPr lang="en-US" altLang="ko-KR" sz="1200" dirty="0" smtClean="0"/>
              <a:t>.</a:t>
            </a:r>
            <a:r>
              <a:rPr lang="en-US" altLang="ko-KR" sz="120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도서의 </a:t>
            </a:r>
            <a:r>
              <a:rPr lang="ko-KR" altLang="en-US" sz="1200" dirty="0" smtClean="0"/>
              <a:t>경우 </a:t>
            </a:r>
            <a:r>
              <a:rPr lang="ko-KR" altLang="en-US" sz="1200" dirty="0" err="1" smtClean="0"/>
              <a:t>제너두</a:t>
            </a:r>
            <a:r>
              <a:rPr lang="ko-KR" altLang="en-US" sz="1200" dirty="0" smtClean="0"/>
              <a:t> 서점 </a:t>
            </a:r>
            <a:r>
              <a:rPr lang="ko-KR" altLang="en-US" sz="1200" dirty="0" err="1" smtClean="0"/>
              <a:t>이용시</a:t>
            </a:r>
            <a:r>
              <a:rPr lang="ko-KR" altLang="en-US" sz="1200" dirty="0" smtClean="0"/>
              <a:t> 총 </a:t>
            </a:r>
            <a:r>
              <a:rPr lang="en-US" altLang="ko-KR" sz="1200" dirty="0" smtClean="0"/>
              <a:t>15% </a:t>
            </a:r>
            <a:r>
              <a:rPr lang="ko-KR" altLang="en-US" sz="1200" dirty="0" smtClean="0"/>
              <a:t>할인 혜택 제공</a:t>
            </a:r>
            <a:r>
              <a:rPr lang="en-US" altLang="ko-KR" sz="1200" dirty="0" smtClean="0"/>
              <a:t>(10%</a:t>
            </a:r>
            <a:r>
              <a:rPr lang="ko-KR" altLang="en-US" sz="1200" dirty="0" smtClean="0"/>
              <a:t>할인</a:t>
            </a:r>
            <a:r>
              <a:rPr lang="en-US" altLang="ko-KR" sz="1200" dirty="0" smtClean="0"/>
              <a:t>+5% </a:t>
            </a:r>
            <a:r>
              <a:rPr lang="ko-KR" altLang="en-US" sz="1200" dirty="0" smtClean="0"/>
              <a:t>적립</a:t>
            </a:r>
            <a:r>
              <a:rPr lang="en-US" altLang="ko-KR" sz="1200" dirty="0" smtClean="0"/>
              <a:t>), </a:t>
            </a:r>
            <a:r>
              <a:rPr lang="ko-KR" altLang="en-US" sz="1200" dirty="0" smtClean="0"/>
              <a:t>도서 금액 제한 없이 한 권도 무료 배송</a:t>
            </a:r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4"/>
            <a:ext cx="5588929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01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88640"/>
            <a:ext cx="3825086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관련 요약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817" y="836712"/>
            <a:ext cx="89644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 err="1"/>
              <a:t>코레일</a:t>
            </a:r>
            <a:r>
              <a:rPr lang="ko-KR" altLang="en-US" sz="1200" dirty="0"/>
              <a:t> 홈페이지에서 </a:t>
            </a:r>
            <a:r>
              <a:rPr lang="en-US" altLang="ko-KR" sz="1200" dirty="0"/>
              <a:t>KTX </a:t>
            </a:r>
            <a:r>
              <a:rPr lang="ko-KR" altLang="en-US" sz="1200" dirty="0"/>
              <a:t>등 기차 예매 하더라도 최소 보름</a:t>
            </a:r>
            <a:r>
              <a:rPr lang="en-US" altLang="ko-KR" sz="1200" dirty="0"/>
              <a:t>~</a:t>
            </a:r>
            <a:r>
              <a:rPr lang="ko-KR" altLang="en-US" sz="1200" dirty="0"/>
              <a:t>한달 전에 예매해야 </a:t>
            </a:r>
            <a:r>
              <a:rPr lang="en-US" altLang="ko-KR" sz="1200" dirty="0"/>
              <a:t>10~30%</a:t>
            </a:r>
            <a:r>
              <a:rPr lang="ko-KR" altLang="en-US" sz="1200" dirty="0"/>
              <a:t>만 할인 받을 수 있지만</a:t>
            </a:r>
            <a:r>
              <a:rPr lang="en-US" altLang="ko-KR" sz="1200" dirty="0"/>
              <a:t>, </a:t>
            </a:r>
            <a:endParaRPr lang="en-US" altLang="ko-KR" sz="1200" dirty="0" smtClean="0"/>
          </a:p>
          <a:p>
            <a:pPr>
              <a:lnSpc>
                <a:spcPct val="250000"/>
              </a:lnSpc>
            </a:pPr>
            <a:r>
              <a:rPr lang="en-US" altLang="ko-KR" sz="1200" b="1" dirty="0"/>
              <a:t> </a:t>
            </a:r>
            <a:r>
              <a:rPr lang="en-US" altLang="ko-KR" sz="1200" b="1" dirty="0" smtClean="0"/>
              <a:t>  </a:t>
            </a:r>
            <a:r>
              <a:rPr lang="ko-KR" altLang="en-US" sz="1200" b="1" dirty="0" err="1" smtClean="0"/>
              <a:t>보람몰에선</a:t>
            </a:r>
            <a:r>
              <a:rPr lang="ko-KR" altLang="en-US" sz="1200" b="1" dirty="0" smtClean="0"/>
              <a:t> </a:t>
            </a:r>
            <a:r>
              <a:rPr lang="ko-KR" altLang="en-US" sz="1200" b="1" dirty="0"/>
              <a:t>하루 전에만 예약해도 최대 </a:t>
            </a:r>
            <a:r>
              <a:rPr lang="en-US" altLang="ko-KR" sz="1200" b="1" dirty="0"/>
              <a:t>35% </a:t>
            </a:r>
            <a:r>
              <a:rPr lang="ko-KR" altLang="en-US" sz="1200" b="1" dirty="0" smtClean="0"/>
              <a:t>할인</a:t>
            </a:r>
            <a:endParaRPr lang="en-US" altLang="ko-KR" sz="1200" b="1" dirty="0" smtClean="0"/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평일의 경우 </a:t>
            </a:r>
            <a:r>
              <a:rPr lang="ko-KR" altLang="en-US" sz="1200" u="sng" dirty="0" err="1" smtClean="0"/>
              <a:t>예매율이</a:t>
            </a:r>
            <a:r>
              <a:rPr lang="ko-KR" altLang="en-US" sz="1200" u="sng" dirty="0" smtClean="0"/>
              <a:t> </a:t>
            </a:r>
            <a:r>
              <a:rPr lang="ko-KR" altLang="en-US" sz="1200" u="sng" dirty="0"/>
              <a:t>낮은 시간대 혹은 잔여 좌석이 많은 시간대의 경우 최대 </a:t>
            </a:r>
            <a:r>
              <a:rPr lang="en-US" altLang="ko-KR" sz="1200" u="sng" dirty="0"/>
              <a:t>35% </a:t>
            </a:r>
            <a:r>
              <a:rPr lang="ko-KR" altLang="en-US" sz="1200" u="sng" dirty="0" smtClean="0"/>
              <a:t>할인</a:t>
            </a:r>
            <a:endParaRPr lang="en-US" altLang="ko-KR" sz="1200" u="sng" dirty="0" smtClean="0"/>
          </a:p>
          <a:p>
            <a:pPr>
              <a:lnSpc>
                <a:spcPct val="250000"/>
              </a:lnSpc>
            </a:pPr>
            <a:r>
              <a:rPr lang="en-US" altLang="ko-KR" sz="1200" dirty="0"/>
              <a:t> </a:t>
            </a:r>
            <a:r>
              <a:rPr lang="en-US" altLang="ko-KR" sz="1200" dirty="0" smtClean="0"/>
              <a:t>  </a:t>
            </a:r>
            <a:r>
              <a:rPr lang="ko-KR" altLang="en-US" sz="1200" dirty="0"/>
              <a:t>→ 오전 </a:t>
            </a:r>
            <a:r>
              <a:rPr lang="en-US" altLang="ko-KR" sz="1200" dirty="0"/>
              <a:t>5</a:t>
            </a:r>
            <a:r>
              <a:rPr lang="ko-KR" altLang="en-US" sz="1200" dirty="0"/>
              <a:t>시 </a:t>
            </a:r>
            <a:r>
              <a:rPr lang="en-US" altLang="ko-KR" sz="1200" dirty="0"/>
              <a:t>15</a:t>
            </a:r>
            <a:r>
              <a:rPr lang="ko-KR" altLang="en-US" sz="1200" dirty="0"/>
              <a:t>분 </a:t>
            </a:r>
            <a:r>
              <a:rPr lang="en-US" altLang="ko-KR" sz="1200" dirty="0"/>
              <a:t>~ 5</a:t>
            </a:r>
            <a:r>
              <a:rPr lang="ko-KR" altLang="en-US" sz="1200" dirty="0"/>
              <a:t>시 </a:t>
            </a:r>
            <a:r>
              <a:rPr lang="en-US" altLang="ko-KR" sz="1200" dirty="0"/>
              <a:t>30</a:t>
            </a:r>
            <a:r>
              <a:rPr lang="ko-KR" altLang="en-US" sz="1200" dirty="0"/>
              <a:t>분 열차</a:t>
            </a:r>
            <a:r>
              <a:rPr lang="en-US" altLang="ko-KR" sz="1200" dirty="0"/>
              <a:t>, </a:t>
            </a:r>
            <a:r>
              <a:rPr lang="ko-KR" altLang="en-US" sz="1200" dirty="0"/>
              <a:t>오전 </a:t>
            </a:r>
            <a:r>
              <a:rPr lang="en-US" altLang="ko-KR" sz="1200" dirty="0"/>
              <a:t>9</a:t>
            </a:r>
            <a:r>
              <a:rPr lang="ko-KR" altLang="en-US" sz="1200" dirty="0"/>
              <a:t>시 </a:t>
            </a:r>
            <a:r>
              <a:rPr lang="en-US" altLang="ko-KR" sz="1200" dirty="0"/>
              <a:t>45</a:t>
            </a:r>
            <a:r>
              <a:rPr lang="ko-KR" altLang="en-US" sz="1200" dirty="0"/>
              <a:t>분 열차</a:t>
            </a:r>
            <a:r>
              <a:rPr lang="en-US" altLang="ko-KR" sz="1200" dirty="0"/>
              <a:t>, </a:t>
            </a:r>
            <a:r>
              <a:rPr lang="ko-KR" altLang="en-US" sz="1200" dirty="0"/>
              <a:t>오후 </a:t>
            </a:r>
            <a:r>
              <a:rPr lang="en-US" altLang="ko-KR" sz="1200" dirty="0"/>
              <a:t>13</a:t>
            </a:r>
            <a:r>
              <a:rPr lang="ko-KR" altLang="en-US" sz="1200" dirty="0"/>
              <a:t>시 </a:t>
            </a:r>
            <a:r>
              <a:rPr lang="en-US" altLang="ko-KR" sz="1200" dirty="0"/>
              <a:t>05</a:t>
            </a:r>
            <a:r>
              <a:rPr lang="ko-KR" altLang="en-US" sz="1200" dirty="0"/>
              <a:t>분 </a:t>
            </a:r>
            <a:r>
              <a:rPr lang="en-US" altLang="ko-KR" sz="1200" dirty="0"/>
              <a:t>~ 13</a:t>
            </a:r>
            <a:r>
              <a:rPr lang="ko-KR" altLang="en-US" sz="1200" dirty="0"/>
              <a:t>시 </a:t>
            </a:r>
            <a:r>
              <a:rPr lang="en-US" altLang="ko-KR" sz="1200" dirty="0"/>
              <a:t>20</a:t>
            </a:r>
            <a:r>
              <a:rPr lang="ko-KR" altLang="en-US" sz="1200" dirty="0"/>
              <a:t>분 열차 등</a:t>
            </a:r>
            <a:endParaRPr lang="en-US" altLang="ko-KR" sz="1200" dirty="0" smtClean="0"/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/>
              <a:t>주말 중 토요일의 경우 평균 </a:t>
            </a:r>
            <a:r>
              <a:rPr lang="ko-KR" altLang="en-US" sz="1200" u="sng" dirty="0"/>
              <a:t>저녁 </a:t>
            </a:r>
            <a:r>
              <a:rPr lang="en-US" altLang="ko-KR" sz="1200" u="sng" dirty="0"/>
              <a:t>8</a:t>
            </a:r>
            <a:r>
              <a:rPr lang="ko-KR" altLang="en-US" sz="1200" u="sng" dirty="0"/>
              <a:t>시</a:t>
            </a:r>
            <a:r>
              <a:rPr lang="en-US" altLang="ko-KR" sz="1200" u="sng" dirty="0"/>
              <a:t>~ 9</a:t>
            </a:r>
            <a:r>
              <a:rPr lang="ko-KR" altLang="en-US" sz="1200" u="sng" dirty="0"/>
              <a:t>시 이전 출발 열차만 </a:t>
            </a:r>
            <a:r>
              <a:rPr lang="en-US" altLang="ko-KR" sz="1200" u="sng" dirty="0"/>
              <a:t>35% </a:t>
            </a:r>
            <a:r>
              <a:rPr lang="ko-KR" altLang="en-US" sz="1200" u="sng" dirty="0"/>
              <a:t>할인</a:t>
            </a:r>
            <a:endParaRPr lang="en-US" altLang="ko-KR" sz="1200" u="sng" dirty="0"/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주말 중 금요일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일요일의 경우 평일과 동일하게 </a:t>
            </a:r>
            <a:r>
              <a:rPr lang="ko-KR" altLang="en-US" sz="1200" u="sng" dirty="0" err="1"/>
              <a:t>예매율이</a:t>
            </a:r>
            <a:r>
              <a:rPr lang="ko-KR" altLang="en-US" sz="1200" u="sng" dirty="0"/>
              <a:t> 낮은 시간대 혹은 잔여 좌석이 많은 시간대의 경우 최대 </a:t>
            </a:r>
            <a:r>
              <a:rPr lang="en-US" altLang="ko-KR" sz="1200" u="sng" dirty="0"/>
              <a:t>35% </a:t>
            </a:r>
            <a:r>
              <a:rPr lang="ko-KR" altLang="en-US" sz="1200" u="sng" dirty="0" smtClean="0"/>
              <a:t>할인</a:t>
            </a:r>
            <a:endParaRPr lang="en-US" altLang="ko-KR" sz="1200" u="sng" dirty="0" smtClean="0"/>
          </a:p>
          <a:p>
            <a:pPr>
              <a:lnSpc>
                <a:spcPct val="250000"/>
              </a:lnSpc>
            </a:pPr>
            <a:r>
              <a:rPr lang="en-US" altLang="ko-KR" sz="1200" dirty="0"/>
              <a:t> </a:t>
            </a:r>
            <a:r>
              <a:rPr lang="en-US" altLang="ko-KR" sz="1200" dirty="0" smtClean="0"/>
              <a:t>  </a:t>
            </a:r>
            <a:r>
              <a:rPr lang="ko-KR" altLang="en-US" sz="1200" dirty="0" smtClean="0"/>
              <a:t>→ </a:t>
            </a:r>
            <a:r>
              <a:rPr lang="ko-KR" altLang="en-US" sz="1200" dirty="0"/>
              <a:t>오전 </a:t>
            </a:r>
            <a:r>
              <a:rPr lang="en-US" altLang="ko-KR" sz="1200" dirty="0"/>
              <a:t>5</a:t>
            </a:r>
            <a:r>
              <a:rPr lang="ko-KR" altLang="en-US" sz="1200" dirty="0"/>
              <a:t>시 </a:t>
            </a:r>
            <a:r>
              <a:rPr lang="en-US" altLang="ko-KR" sz="1200" dirty="0"/>
              <a:t>15</a:t>
            </a:r>
            <a:r>
              <a:rPr lang="ko-KR" altLang="en-US" sz="1200" dirty="0"/>
              <a:t>분 </a:t>
            </a:r>
            <a:r>
              <a:rPr lang="en-US" altLang="ko-KR" sz="1200" dirty="0"/>
              <a:t>~ 5</a:t>
            </a:r>
            <a:r>
              <a:rPr lang="ko-KR" altLang="en-US" sz="1200" dirty="0"/>
              <a:t>시 </a:t>
            </a:r>
            <a:r>
              <a:rPr lang="en-US" altLang="ko-KR" sz="1200" dirty="0"/>
              <a:t>30</a:t>
            </a:r>
            <a:r>
              <a:rPr lang="ko-KR" altLang="en-US" sz="1200" dirty="0"/>
              <a:t>분 열차</a:t>
            </a:r>
            <a:r>
              <a:rPr lang="en-US" altLang="ko-KR" sz="1200" dirty="0"/>
              <a:t>, </a:t>
            </a:r>
            <a:r>
              <a:rPr lang="ko-KR" altLang="en-US" sz="1200" dirty="0"/>
              <a:t>오전 </a:t>
            </a:r>
            <a:r>
              <a:rPr lang="en-US" altLang="ko-KR" sz="1200" dirty="0"/>
              <a:t>9</a:t>
            </a:r>
            <a:r>
              <a:rPr lang="ko-KR" altLang="en-US" sz="1200" dirty="0"/>
              <a:t>시 </a:t>
            </a:r>
            <a:r>
              <a:rPr lang="en-US" altLang="ko-KR" sz="1200" dirty="0"/>
              <a:t>45</a:t>
            </a:r>
            <a:r>
              <a:rPr lang="ko-KR" altLang="en-US" sz="1200" dirty="0"/>
              <a:t>분 열차</a:t>
            </a:r>
            <a:r>
              <a:rPr lang="en-US" altLang="ko-KR" sz="1200" dirty="0"/>
              <a:t>, </a:t>
            </a:r>
            <a:r>
              <a:rPr lang="ko-KR" altLang="en-US" sz="1200" dirty="0"/>
              <a:t>오후 </a:t>
            </a:r>
            <a:r>
              <a:rPr lang="en-US" altLang="ko-KR" sz="1200" dirty="0"/>
              <a:t>13</a:t>
            </a:r>
            <a:r>
              <a:rPr lang="ko-KR" altLang="en-US" sz="1200" dirty="0"/>
              <a:t>시 </a:t>
            </a:r>
            <a:r>
              <a:rPr lang="en-US" altLang="ko-KR" sz="1200" dirty="0"/>
              <a:t>05</a:t>
            </a:r>
            <a:r>
              <a:rPr lang="ko-KR" altLang="en-US" sz="1200" dirty="0"/>
              <a:t>분 </a:t>
            </a:r>
            <a:r>
              <a:rPr lang="en-US" altLang="ko-KR" sz="1200" dirty="0"/>
              <a:t>~ 13</a:t>
            </a:r>
            <a:r>
              <a:rPr lang="ko-KR" altLang="en-US" sz="1200" dirty="0"/>
              <a:t>시 </a:t>
            </a:r>
            <a:r>
              <a:rPr lang="en-US" altLang="ko-KR" sz="1200" dirty="0"/>
              <a:t>20</a:t>
            </a:r>
            <a:r>
              <a:rPr lang="ko-KR" altLang="en-US" sz="1200" dirty="0"/>
              <a:t>분 열차 등</a:t>
            </a:r>
            <a:endParaRPr lang="en-US" altLang="ko-KR" sz="1200" dirty="0"/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 err="1" smtClean="0"/>
              <a:t>정차역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경유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이 많을 경우 할인율이 높음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적거나 없는 경우 할인율이 대체로 낮음</a:t>
            </a:r>
            <a:r>
              <a:rPr lang="en-US" altLang="ko-KR" sz="1200" dirty="0" smtClean="0"/>
              <a:t>)</a:t>
            </a:r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 smtClean="0"/>
              <a:t>동반 </a:t>
            </a:r>
            <a:r>
              <a:rPr lang="ko-KR" altLang="en-US" sz="1200" b="1" dirty="0"/>
              <a:t>할인 가능</a:t>
            </a:r>
            <a:r>
              <a:rPr lang="en-US" altLang="ko-KR" sz="1200" b="1" dirty="0"/>
              <a:t>(</a:t>
            </a:r>
            <a:r>
              <a:rPr lang="ko-KR" altLang="en-US" sz="1200" b="1" dirty="0"/>
              <a:t>인원 수 제한 없음</a:t>
            </a:r>
            <a:r>
              <a:rPr lang="en-US" altLang="ko-KR" sz="1200" b="1" dirty="0" smtClean="0"/>
              <a:t>)</a:t>
            </a:r>
          </a:p>
          <a:p>
            <a:pPr>
              <a:lnSpc>
                <a:spcPct val="250000"/>
              </a:lnSpc>
            </a:pPr>
            <a:r>
              <a:rPr lang="en-US" altLang="ko-KR" sz="1200" dirty="0"/>
              <a:t> </a:t>
            </a:r>
            <a:r>
              <a:rPr lang="ko-KR" altLang="en-US" sz="1200" dirty="0"/>
              <a:t>→ </a:t>
            </a:r>
            <a:r>
              <a:rPr lang="en-US" altLang="ko-KR" sz="1200" dirty="0" smtClean="0"/>
              <a:t>1</a:t>
            </a:r>
            <a:r>
              <a:rPr lang="ko-KR" altLang="en-US" sz="1200" dirty="0"/>
              <a:t>회 최대 </a:t>
            </a:r>
            <a:r>
              <a:rPr lang="en-US" altLang="ko-KR" sz="1200" dirty="0"/>
              <a:t>9</a:t>
            </a:r>
            <a:r>
              <a:rPr lang="ko-KR" altLang="en-US" sz="1200" dirty="0"/>
              <a:t>매까지 구매 가능하나</a:t>
            </a:r>
            <a:r>
              <a:rPr lang="en-US" altLang="ko-KR" sz="1200" dirty="0"/>
              <a:t>,</a:t>
            </a:r>
            <a:r>
              <a:rPr lang="ko-KR" altLang="en-US" sz="1200" dirty="0"/>
              <a:t> </a:t>
            </a:r>
            <a:r>
              <a:rPr lang="ko-KR" altLang="en-US" sz="1200" u="sng" dirty="0"/>
              <a:t>여러 회 차 별 추가 예매 가능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人 </a:t>
            </a:r>
            <a:r>
              <a:rPr lang="en-US" altLang="ko-KR" sz="1200" dirty="0" smtClean="0"/>
              <a:t>1</a:t>
            </a:r>
            <a:r>
              <a:rPr lang="ko-KR" altLang="en-US" sz="1200" dirty="0"/>
              <a:t>회에 제한되지 않음</a:t>
            </a:r>
            <a:r>
              <a:rPr lang="en-US" altLang="ko-KR" sz="1200" dirty="0" smtClean="0"/>
              <a:t>)</a:t>
            </a:r>
            <a:endParaRPr lang="en-US" altLang="ko-KR" sz="1200" dirty="0"/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/>
              <a:t>장애인 할인</a:t>
            </a:r>
            <a:r>
              <a:rPr lang="en-US" altLang="ko-KR" sz="1200" dirty="0"/>
              <a:t>, </a:t>
            </a:r>
            <a:r>
              <a:rPr lang="ko-KR" altLang="en-US" sz="1200" dirty="0"/>
              <a:t>경로할인</a:t>
            </a:r>
            <a:r>
              <a:rPr lang="en-US" altLang="ko-KR" sz="1200" dirty="0"/>
              <a:t>, </a:t>
            </a:r>
            <a:r>
              <a:rPr lang="ko-KR" altLang="en-US" sz="1200" dirty="0"/>
              <a:t>특실예약</a:t>
            </a:r>
            <a:r>
              <a:rPr lang="en-US" altLang="ko-KR" sz="1200" dirty="0"/>
              <a:t>, </a:t>
            </a:r>
            <a:r>
              <a:rPr lang="ko-KR" altLang="en-US" sz="1200" dirty="0"/>
              <a:t>정기권</a:t>
            </a:r>
            <a:r>
              <a:rPr lang="en-US" altLang="ko-KR" sz="1200" dirty="0"/>
              <a:t>, </a:t>
            </a:r>
            <a:r>
              <a:rPr lang="ko-KR" altLang="en-US" sz="1200" dirty="0" smtClean="0"/>
              <a:t>유아 </a:t>
            </a:r>
            <a:r>
              <a:rPr lang="ko-KR" altLang="en-US" sz="1200" dirty="0" err="1" smtClean="0"/>
              <a:t>동반석</a:t>
            </a:r>
            <a:r>
              <a:rPr lang="ko-KR" altLang="en-US" sz="1200" dirty="0" smtClean="0"/>
              <a:t> </a:t>
            </a:r>
            <a:r>
              <a:rPr lang="ko-KR" altLang="en-US" sz="1200" dirty="0"/>
              <a:t>등 중복할인 </a:t>
            </a:r>
            <a:r>
              <a:rPr lang="ko-KR" altLang="en-US" sz="1200" dirty="0" smtClean="0"/>
              <a:t>불가</a:t>
            </a:r>
            <a:endParaRPr lang="en-US" altLang="ko-KR" sz="1200" dirty="0" smtClean="0"/>
          </a:p>
          <a:p>
            <a:pPr marL="1714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/>
              <a:t>할인이 반영된 금액은 결제 단계에서 반영 됨</a:t>
            </a:r>
            <a:endParaRPr lang="ko-KR" alt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4167361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16632"/>
            <a:ext cx="5197257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관련 </a:t>
            </a:r>
            <a:r>
              <a:rPr lang="en-US" altLang="ko-KR" b="1" dirty="0" smtClean="0">
                <a:solidFill>
                  <a:schemeClr val="bg1"/>
                </a:solidFill>
              </a:rPr>
              <a:t>– </a:t>
            </a:r>
            <a:r>
              <a:rPr lang="ko-KR" altLang="en-US" b="1" dirty="0" smtClean="0">
                <a:solidFill>
                  <a:schemeClr val="bg1"/>
                </a:solidFill>
              </a:rPr>
              <a:t>전일 기준</a:t>
            </a:r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편도</a:t>
            </a:r>
            <a:r>
              <a:rPr lang="en-US" altLang="ko-KR" b="1" dirty="0" smtClean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9700" y="158443"/>
            <a:ext cx="2579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 </a:t>
            </a:r>
            <a:r>
              <a:rPr lang="ko-KR" altLang="en-US" sz="1000" dirty="0" smtClean="0"/>
              <a:t>조회일 </a:t>
            </a:r>
            <a:r>
              <a:rPr lang="en-US" altLang="ko-KR" sz="1000" dirty="0" smtClean="0"/>
              <a:t>: 2020-03-30(</a:t>
            </a:r>
            <a:r>
              <a:rPr lang="ko-KR" altLang="en-US" sz="1000" dirty="0" smtClean="0"/>
              <a:t>월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오전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시 기준</a:t>
            </a:r>
            <a:endParaRPr lang="ko-KR" altLang="en-US" sz="1000" dirty="0"/>
          </a:p>
        </p:txBody>
      </p:sp>
      <p:pic>
        <p:nvPicPr>
          <p:cNvPr id="205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" y="720687"/>
            <a:ext cx="4392000" cy="6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1090677" y="692697"/>
            <a:ext cx="1368152" cy="288032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4252" y="1454727"/>
            <a:ext cx="4311071" cy="1110178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07504" y="6037914"/>
            <a:ext cx="4311071" cy="36004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484784"/>
            <a:ext cx="4513811" cy="532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4609127" y="2809702"/>
            <a:ext cx="4427369" cy="1321723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581409" y="6475788"/>
            <a:ext cx="4455087" cy="36004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693403" y="523739"/>
            <a:ext cx="4450597" cy="9361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ko-KR" sz="900" u="sng" dirty="0" err="1" smtClean="0"/>
              <a:t>코레일</a:t>
            </a:r>
            <a:r>
              <a:rPr lang="ko-KR" altLang="ko-KR" sz="900" u="sng" dirty="0" smtClean="0"/>
              <a:t> </a:t>
            </a:r>
            <a:r>
              <a:rPr lang="ko-KR" altLang="ko-KR" sz="900" u="sng" dirty="0"/>
              <a:t>홈페이지</a:t>
            </a:r>
            <a:r>
              <a:rPr lang="ko-KR" altLang="ko-KR" sz="900" dirty="0"/>
              <a:t>에서 </a:t>
            </a:r>
            <a:r>
              <a:rPr lang="en-US" altLang="ko-KR" sz="900" dirty="0"/>
              <a:t>KTX </a:t>
            </a:r>
            <a:r>
              <a:rPr lang="ko-KR" altLang="ko-KR" sz="900" dirty="0"/>
              <a:t>등 기차 예매 하더라도 </a:t>
            </a:r>
            <a:r>
              <a:rPr lang="ko-KR" altLang="ko-KR" sz="900" b="1" dirty="0"/>
              <a:t>최소 보름</a:t>
            </a:r>
            <a:r>
              <a:rPr lang="en-US" altLang="ko-KR" sz="900" b="1" dirty="0"/>
              <a:t>~</a:t>
            </a:r>
            <a:r>
              <a:rPr lang="ko-KR" altLang="ko-KR" sz="900" b="1" dirty="0"/>
              <a:t>한달 </a:t>
            </a:r>
            <a:r>
              <a:rPr lang="ko-KR" altLang="ko-KR" sz="900" b="1" dirty="0" smtClean="0"/>
              <a:t>전</a:t>
            </a:r>
            <a:r>
              <a:rPr lang="ko-KR" altLang="ko-KR" sz="900" dirty="0" smtClean="0"/>
              <a:t>에</a:t>
            </a:r>
            <a:r>
              <a:rPr lang="en-US" altLang="ko-KR" sz="900" dirty="0"/>
              <a:t> </a:t>
            </a:r>
            <a:r>
              <a:rPr lang="ko-KR" altLang="ko-KR" sz="900" dirty="0" smtClean="0"/>
              <a:t>예매해야 </a:t>
            </a:r>
            <a:r>
              <a:rPr lang="en-US" altLang="ko-KR" sz="900" b="1" dirty="0"/>
              <a:t>10~30%</a:t>
            </a:r>
            <a:r>
              <a:rPr lang="ko-KR" altLang="ko-KR" sz="900" b="1" dirty="0"/>
              <a:t>만 할인</a:t>
            </a:r>
            <a:r>
              <a:rPr lang="ko-KR" altLang="ko-KR" sz="900" dirty="0"/>
              <a:t> 받을 수 </a:t>
            </a:r>
            <a:r>
              <a:rPr lang="ko-KR" altLang="ko-KR" sz="900" dirty="0" smtClean="0"/>
              <a:t>있지만</a:t>
            </a:r>
            <a:r>
              <a:rPr lang="en-US" altLang="ko-KR" sz="900" dirty="0" smtClean="0"/>
              <a:t>, </a:t>
            </a:r>
            <a:r>
              <a:rPr lang="ko-KR" altLang="ko-KR" sz="900" u="sng" dirty="0" err="1" smtClean="0"/>
              <a:t>보람몰</a:t>
            </a:r>
            <a:r>
              <a:rPr lang="ko-KR" altLang="ko-KR" sz="900" dirty="0" err="1" smtClean="0"/>
              <a:t>에선</a:t>
            </a:r>
            <a:r>
              <a:rPr lang="ko-KR" altLang="ko-KR" sz="900" dirty="0" smtClean="0"/>
              <a:t> </a:t>
            </a:r>
            <a:r>
              <a:rPr lang="ko-KR" altLang="ko-KR" sz="900" b="1" dirty="0"/>
              <a:t>하루 전</a:t>
            </a:r>
            <a:r>
              <a:rPr lang="ko-KR" altLang="ko-KR" sz="900" dirty="0"/>
              <a:t>에만 예약해도 </a:t>
            </a:r>
            <a:r>
              <a:rPr lang="ko-KR" altLang="ko-KR" sz="900" b="1" dirty="0"/>
              <a:t>최대</a:t>
            </a:r>
            <a:r>
              <a:rPr lang="en-US" altLang="ko-KR" sz="900" b="1" dirty="0"/>
              <a:t> 35% </a:t>
            </a:r>
            <a:r>
              <a:rPr lang="ko-KR" altLang="ko-KR" sz="900" b="1" dirty="0" smtClean="0"/>
              <a:t>할인</a:t>
            </a:r>
            <a:endParaRPr lang="en-US" altLang="ko-KR" sz="9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err="1" smtClean="0"/>
              <a:t>예매율이</a:t>
            </a:r>
            <a:r>
              <a:rPr lang="ko-KR" altLang="en-US" sz="900" dirty="0" smtClean="0"/>
              <a:t> 낮은 시간대 혹은 잔여 좌석이 많은 시간대의 경우 최대 </a:t>
            </a:r>
            <a:r>
              <a:rPr lang="en-US" altLang="ko-KR" sz="900" dirty="0" smtClean="0"/>
              <a:t>35% </a:t>
            </a:r>
            <a:r>
              <a:rPr lang="ko-KR" altLang="en-US" sz="900" dirty="0" smtClean="0"/>
              <a:t>할인</a:t>
            </a:r>
            <a:endParaRPr lang="en-US" altLang="ko-KR" sz="9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동반 할인 가능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인원 수 제한 없음</a:t>
            </a:r>
            <a:r>
              <a:rPr lang="en-US" altLang="ko-KR" sz="900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장애인 할인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경로할인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특실예약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정기권</a:t>
            </a:r>
            <a:r>
              <a:rPr lang="en-US" altLang="ko-KR" sz="900" dirty="0" smtClean="0"/>
              <a:t>, </a:t>
            </a:r>
            <a:r>
              <a:rPr lang="ko-KR" altLang="en-US" sz="900" dirty="0" err="1" smtClean="0"/>
              <a:t>유아동반석</a:t>
            </a:r>
            <a:r>
              <a:rPr lang="ko-KR" altLang="en-US" sz="900" dirty="0" smtClean="0"/>
              <a:t> 등 중복할인 불가</a:t>
            </a:r>
            <a:endParaRPr lang="ko-KR" altLang="ko-KR" sz="900" dirty="0"/>
          </a:p>
        </p:txBody>
      </p:sp>
    </p:spTree>
    <p:extLst>
      <p:ext uri="{BB962C8B-B14F-4D97-AF65-F5344CB8AC3E}">
        <p14:creationId xmlns:p14="http://schemas.microsoft.com/office/powerpoint/2010/main" val="307859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16632"/>
            <a:ext cx="5197257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관련 </a:t>
            </a:r>
            <a:r>
              <a:rPr lang="en-US" altLang="ko-KR" b="1" dirty="0" smtClean="0">
                <a:solidFill>
                  <a:schemeClr val="bg1"/>
                </a:solidFill>
              </a:rPr>
              <a:t>– </a:t>
            </a:r>
            <a:r>
              <a:rPr lang="ko-KR" altLang="en-US" b="1" dirty="0" smtClean="0">
                <a:solidFill>
                  <a:schemeClr val="bg1"/>
                </a:solidFill>
              </a:rPr>
              <a:t>평일 기준</a:t>
            </a:r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편도</a:t>
            </a:r>
            <a:r>
              <a:rPr lang="en-US" altLang="ko-KR" b="1" dirty="0" smtClean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5"/>
          <a:stretch/>
        </p:blipFill>
        <p:spPr bwMode="auto">
          <a:xfrm>
            <a:off x="35496" y="692696"/>
            <a:ext cx="439248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4536504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4252" y="1454727"/>
            <a:ext cx="4311071" cy="1110178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043609" y="692697"/>
            <a:ext cx="1368152" cy="288032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542972" y="3755788"/>
            <a:ext cx="4536000" cy="64800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07504" y="6397954"/>
            <a:ext cx="4311071" cy="36004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543092" y="260648"/>
            <a:ext cx="2579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 </a:t>
            </a:r>
            <a:r>
              <a:rPr lang="ko-KR" altLang="en-US" sz="1000" dirty="0" smtClean="0"/>
              <a:t>조회일 </a:t>
            </a:r>
            <a:r>
              <a:rPr lang="en-US" altLang="ko-KR" sz="1000" dirty="0" smtClean="0"/>
              <a:t>: 2020-03-30(</a:t>
            </a:r>
            <a:r>
              <a:rPr lang="ko-KR" altLang="en-US" sz="1000" dirty="0" smtClean="0"/>
              <a:t>월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오전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시 기준</a:t>
            </a:r>
            <a:endParaRPr lang="ko-KR" alt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4693403" y="548679"/>
            <a:ext cx="4450597" cy="6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err="1" smtClean="0"/>
              <a:t>예매율이</a:t>
            </a:r>
            <a:r>
              <a:rPr lang="ko-KR" altLang="en-US" sz="900" dirty="0" smtClean="0"/>
              <a:t> 낮은 시간대 혹은 잔여 좌석이 많은 시간대의 경우 최대 </a:t>
            </a:r>
            <a:r>
              <a:rPr lang="en-US" altLang="ko-KR" sz="900" dirty="0" smtClean="0"/>
              <a:t>35% </a:t>
            </a:r>
            <a:r>
              <a:rPr lang="ko-KR" altLang="en-US" sz="900" dirty="0" smtClean="0"/>
              <a:t>할인</a:t>
            </a:r>
            <a:endParaRPr lang="en-US" altLang="ko-KR" sz="9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동반 할인 가능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인원 수 제한 없음</a:t>
            </a:r>
            <a:r>
              <a:rPr lang="en-US" altLang="ko-KR" sz="900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장애인 할인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경로할인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특실예약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정기권</a:t>
            </a:r>
            <a:r>
              <a:rPr lang="en-US" altLang="ko-KR" sz="900" dirty="0" smtClean="0"/>
              <a:t>, </a:t>
            </a:r>
            <a:r>
              <a:rPr lang="ko-KR" altLang="en-US" sz="900" dirty="0" err="1" smtClean="0"/>
              <a:t>유아동반석</a:t>
            </a:r>
            <a:r>
              <a:rPr lang="ko-KR" altLang="en-US" sz="900" dirty="0" smtClean="0"/>
              <a:t> 등 중복할인 불가</a:t>
            </a:r>
            <a:endParaRPr lang="ko-KR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84609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38" y="1412776"/>
            <a:ext cx="444829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2" y="709322"/>
            <a:ext cx="4464496" cy="6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16632"/>
            <a:ext cx="5594801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관련 </a:t>
            </a:r>
            <a:r>
              <a:rPr lang="en-US" altLang="ko-KR" b="1" dirty="0" smtClean="0">
                <a:solidFill>
                  <a:schemeClr val="bg1"/>
                </a:solidFill>
              </a:rPr>
              <a:t>– </a:t>
            </a:r>
            <a:r>
              <a:rPr lang="ko-KR" altLang="en-US" b="1" dirty="0" smtClean="0">
                <a:solidFill>
                  <a:schemeClr val="bg1"/>
                </a:solidFill>
              </a:rPr>
              <a:t>주말</a:t>
            </a:r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토</a:t>
            </a:r>
            <a:r>
              <a:rPr lang="en-US" altLang="ko-KR" b="1" dirty="0" smtClean="0">
                <a:solidFill>
                  <a:schemeClr val="bg1"/>
                </a:solidFill>
              </a:rPr>
              <a:t>)</a:t>
            </a:r>
            <a:r>
              <a:rPr lang="ko-KR" altLang="en-US" b="1" dirty="0" smtClean="0">
                <a:solidFill>
                  <a:schemeClr val="bg1"/>
                </a:solidFill>
              </a:rPr>
              <a:t> 기준</a:t>
            </a:r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편도</a:t>
            </a:r>
            <a:r>
              <a:rPr lang="en-US" altLang="ko-KR" b="1" dirty="0" smtClean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85174" y="692697"/>
            <a:ext cx="1368152" cy="288032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576700" y="4420486"/>
            <a:ext cx="4536000" cy="68400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543092" y="260648"/>
            <a:ext cx="2579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 </a:t>
            </a:r>
            <a:r>
              <a:rPr lang="ko-KR" altLang="en-US" sz="1000" dirty="0" smtClean="0"/>
              <a:t>조회일 </a:t>
            </a:r>
            <a:r>
              <a:rPr lang="en-US" altLang="ko-KR" sz="1000" dirty="0" smtClean="0"/>
              <a:t>: 2020-03-30(</a:t>
            </a:r>
            <a:r>
              <a:rPr lang="ko-KR" altLang="en-US" sz="1000" dirty="0" smtClean="0"/>
              <a:t>월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오전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시 기준</a:t>
            </a:r>
            <a:endParaRPr lang="ko-KR" alt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4693403" y="584760"/>
            <a:ext cx="4450597" cy="6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주말 중 토요일의 경우 평균 저녁 </a:t>
            </a:r>
            <a:r>
              <a:rPr lang="en-US" altLang="ko-KR" sz="900" dirty="0" smtClean="0"/>
              <a:t>8</a:t>
            </a:r>
            <a:r>
              <a:rPr lang="ko-KR" altLang="en-US" sz="900" dirty="0" smtClean="0"/>
              <a:t>시</a:t>
            </a:r>
            <a:r>
              <a:rPr lang="en-US" altLang="ko-KR" sz="900" dirty="0" smtClean="0"/>
              <a:t>~ 9</a:t>
            </a:r>
            <a:r>
              <a:rPr lang="ko-KR" altLang="en-US" sz="900" dirty="0" smtClean="0"/>
              <a:t>시 이전 출발 열차</a:t>
            </a:r>
            <a:r>
              <a:rPr lang="ko-KR" altLang="en-US" sz="900" dirty="0"/>
              <a:t>만</a:t>
            </a:r>
            <a:r>
              <a:rPr lang="ko-KR" altLang="en-US" sz="900" dirty="0" smtClean="0"/>
              <a:t> </a:t>
            </a:r>
            <a:r>
              <a:rPr lang="en-US" altLang="ko-KR" sz="900" dirty="0"/>
              <a:t>35% </a:t>
            </a:r>
            <a:r>
              <a:rPr lang="ko-KR" altLang="en-US" sz="900" dirty="0" smtClean="0"/>
              <a:t>할인</a:t>
            </a:r>
            <a:endParaRPr lang="en-US" altLang="ko-KR" sz="9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금요일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일요일은 평일과 동일하게 </a:t>
            </a:r>
            <a:r>
              <a:rPr lang="ko-KR" altLang="en-US" sz="900" dirty="0" err="1" smtClean="0"/>
              <a:t>예매율이</a:t>
            </a:r>
            <a:r>
              <a:rPr lang="ko-KR" altLang="en-US" sz="900" dirty="0" smtClean="0"/>
              <a:t> 낮은 시간대 혹은 잔여 좌석이 많은 시간대의 경우 최대 </a:t>
            </a:r>
            <a:r>
              <a:rPr lang="en-US" altLang="ko-KR" sz="900" dirty="0" smtClean="0"/>
              <a:t>35% </a:t>
            </a:r>
            <a:r>
              <a:rPr lang="ko-KR" altLang="en-US" sz="900" dirty="0" smtClean="0"/>
              <a:t>할인</a:t>
            </a:r>
            <a:endParaRPr lang="ko-KR" altLang="ko-KR" sz="900" dirty="0"/>
          </a:p>
        </p:txBody>
      </p:sp>
    </p:spTree>
    <p:extLst>
      <p:ext uri="{BB962C8B-B14F-4D97-AF65-F5344CB8AC3E}">
        <p14:creationId xmlns:p14="http://schemas.microsoft.com/office/powerpoint/2010/main" val="1157931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4256905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" y="692696"/>
            <a:ext cx="4464496" cy="6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16632"/>
            <a:ext cx="5594801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관련 </a:t>
            </a:r>
            <a:r>
              <a:rPr lang="en-US" altLang="ko-KR" b="1" dirty="0" smtClean="0">
                <a:solidFill>
                  <a:schemeClr val="bg1"/>
                </a:solidFill>
              </a:rPr>
              <a:t>– </a:t>
            </a:r>
            <a:r>
              <a:rPr lang="ko-KR" altLang="en-US" b="1" dirty="0" smtClean="0">
                <a:solidFill>
                  <a:schemeClr val="bg1"/>
                </a:solidFill>
              </a:rPr>
              <a:t>주말</a:t>
            </a:r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금</a:t>
            </a:r>
            <a:r>
              <a:rPr lang="en-US" altLang="ko-KR" b="1" dirty="0" smtClean="0">
                <a:solidFill>
                  <a:schemeClr val="bg1"/>
                </a:solidFill>
              </a:rPr>
              <a:t>)</a:t>
            </a:r>
            <a:r>
              <a:rPr lang="ko-KR" altLang="en-US" b="1" dirty="0" smtClean="0">
                <a:solidFill>
                  <a:schemeClr val="bg1"/>
                </a:solidFill>
              </a:rPr>
              <a:t> 기준</a:t>
            </a:r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편도</a:t>
            </a:r>
            <a:r>
              <a:rPr lang="en-US" altLang="ko-KR" b="1" dirty="0" smtClean="0">
                <a:solidFill>
                  <a:schemeClr val="bg1"/>
                </a:solidFill>
              </a:rPr>
              <a:t>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85174" y="692697"/>
            <a:ext cx="1368152" cy="288032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543092" y="260648"/>
            <a:ext cx="2579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 </a:t>
            </a:r>
            <a:r>
              <a:rPr lang="ko-KR" altLang="en-US" sz="1000" dirty="0" smtClean="0"/>
              <a:t>조회일 </a:t>
            </a:r>
            <a:r>
              <a:rPr lang="en-US" altLang="ko-KR" sz="1000" dirty="0" smtClean="0"/>
              <a:t>: 2020-03-30(</a:t>
            </a:r>
            <a:r>
              <a:rPr lang="ko-KR" altLang="en-US" sz="1000" dirty="0" smtClean="0"/>
              <a:t>월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오전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시 기준</a:t>
            </a:r>
            <a:endParaRPr lang="ko-KR" alt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4693403" y="584760"/>
            <a:ext cx="4450597" cy="6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 smtClean="0"/>
              <a:t>금요일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일요일은 평일과 동일하게 </a:t>
            </a:r>
            <a:r>
              <a:rPr lang="ko-KR" altLang="en-US" sz="900" dirty="0" err="1" smtClean="0"/>
              <a:t>예매율이</a:t>
            </a:r>
            <a:r>
              <a:rPr lang="ko-KR" altLang="en-US" sz="900" dirty="0" smtClean="0"/>
              <a:t> 낮은 시간대 혹은 잔여 좌석이 많은 시간대의 경우 최대 </a:t>
            </a:r>
            <a:r>
              <a:rPr lang="en-US" altLang="ko-KR" sz="900" dirty="0" smtClean="0"/>
              <a:t>35% </a:t>
            </a:r>
            <a:r>
              <a:rPr lang="ko-KR" altLang="en-US" sz="900" dirty="0" smtClean="0"/>
              <a:t>할인</a:t>
            </a:r>
            <a:endParaRPr lang="ko-KR" altLang="ko-KR" sz="900" dirty="0"/>
          </a:p>
        </p:txBody>
      </p:sp>
      <p:sp>
        <p:nvSpPr>
          <p:cNvPr id="11" name="직사각형 10"/>
          <p:cNvSpPr/>
          <p:nvPr/>
        </p:nvSpPr>
        <p:spPr>
          <a:xfrm>
            <a:off x="116913" y="1454727"/>
            <a:ext cx="4383079" cy="1110178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24130" y="4517433"/>
            <a:ext cx="4392488" cy="36004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644008" y="1988840"/>
            <a:ext cx="4392488" cy="360040"/>
          </a:xfrm>
          <a:prstGeom prst="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20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16632"/>
            <a:ext cx="4055919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취소 수수료 규정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6"/>
          <a:stretch/>
        </p:blipFill>
        <p:spPr bwMode="auto">
          <a:xfrm>
            <a:off x="251520" y="980728"/>
            <a:ext cx="694245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443942" y="3654687"/>
            <a:ext cx="3374967" cy="150250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693403" y="476672"/>
            <a:ext cx="4450597" cy="4679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/>
              <a:t>예약취소는 </a:t>
            </a:r>
            <a:r>
              <a:rPr lang="ko-KR" altLang="en-US" sz="900" dirty="0" err="1"/>
              <a:t>마이페이지를</a:t>
            </a:r>
            <a:r>
              <a:rPr lang="ko-KR" altLang="en-US" sz="900" dirty="0"/>
              <a:t> 통해 각각 </a:t>
            </a:r>
            <a:r>
              <a:rPr lang="ko-KR" altLang="en-US" sz="900" dirty="0" err="1"/>
              <a:t>편별로</a:t>
            </a:r>
            <a:r>
              <a:rPr lang="ko-KR" altLang="en-US" sz="900" dirty="0"/>
              <a:t> 취소가 가능합니다</a:t>
            </a:r>
            <a:r>
              <a:rPr lang="en-US" altLang="ko-KR" sz="900" dirty="0"/>
              <a:t>.</a:t>
            </a:r>
            <a:endParaRPr lang="ko-KR" altLang="ko-KR" sz="900" dirty="0"/>
          </a:p>
        </p:txBody>
      </p:sp>
    </p:spTree>
    <p:extLst>
      <p:ext uri="{BB962C8B-B14F-4D97-AF65-F5344CB8AC3E}">
        <p14:creationId xmlns:p14="http://schemas.microsoft.com/office/powerpoint/2010/main" val="1401856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57996"/>
            <a:ext cx="4316466" cy="15841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1497" y="3212976"/>
            <a:ext cx="2016224" cy="3528392"/>
            <a:chOff x="755576" y="3068960"/>
            <a:chExt cx="2016224" cy="352839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74" r="23072" b="9335"/>
            <a:stretch/>
          </p:blipFill>
          <p:spPr bwMode="auto">
            <a:xfrm>
              <a:off x="755576" y="3068960"/>
              <a:ext cx="2014129" cy="3499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직사각형 3"/>
            <p:cNvSpPr/>
            <p:nvPr/>
          </p:nvSpPr>
          <p:spPr>
            <a:xfrm>
              <a:off x="755576" y="3068960"/>
              <a:ext cx="2016224" cy="352839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</p:grpSp>
      <p:sp>
        <p:nvSpPr>
          <p:cNvPr id="7" name="이등변 삼각형 6"/>
          <p:cNvSpPr/>
          <p:nvPr/>
        </p:nvSpPr>
        <p:spPr>
          <a:xfrm flipV="1">
            <a:off x="179512" y="5517232"/>
            <a:ext cx="3960440" cy="648072"/>
          </a:xfrm>
          <a:prstGeom prst="triangle">
            <a:avLst>
              <a:gd name="adj" fmla="val 12183"/>
            </a:avLst>
          </a:prstGeom>
          <a:solidFill>
            <a:schemeClr val="tx1">
              <a:lumMod val="85000"/>
              <a:lumOff val="1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4" r="23072" b="70967"/>
          <a:stretch/>
        </p:blipFill>
        <p:spPr bwMode="auto">
          <a:xfrm>
            <a:off x="179512" y="3284984"/>
            <a:ext cx="4141877" cy="23042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476672"/>
            <a:ext cx="385554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 smtClean="0"/>
              <a:t>1. </a:t>
            </a:r>
            <a:r>
              <a:rPr lang="ko-KR" altLang="en-US" sz="1300" b="1" dirty="0" smtClean="0"/>
              <a:t>지역</a:t>
            </a:r>
            <a:r>
              <a:rPr lang="en-US" altLang="ko-KR" sz="1300" b="1" dirty="0" smtClean="0"/>
              <a:t>, </a:t>
            </a:r>
            <a:r>
              <a:rPr lang="ko-KR" altLang="en-US" sz="1300" b="1" dirty="0" smtClean="0"/>
              <a:t>날짜</a:t>
            </a:r>
            <a:r>
              <a:rPr lang="en-US" altLang="ko-KR" sz="1300" b="1" dirty="0" smtClean="0"/>
              <a:t>, </a:t>
            </a:r>
            <a:r>
              <a:rPr lang="ko-KR" altLang="en-US" sz="1300" b="1" dirty="0" smtClean="0"/>
              <a:t>인원</a:t>
            </a:r>
            <a:r>
              <a:rPr lang="en-US" altLang="ko-KR" sz="1300" b="1" dirty="0" smtClean="0"/>
              <a:t>, </a:t>
            </a:r>
            <a:r>
              <a:rPr lang="ko-KR" altLang="en-US" sz="1300" b="1" dirty="0" smtClean="0"/>
              <a:t>좌석 선택 후 </a:t>
            </a:r>
            <a:r>
              <a:rPr lang="en-US" altLang="ko-KR" sz="1300" b="1" dirty="0" smtClean="0"/>
              <a:t>‘</a:t>
            </a:r>
            <a:r>
              <a:rPr lang="ko-KR" altLang="en-US" sz="1300" b="1" dirty="0" smtClean="0"/>
              <a:t>예약하기</a:t>
            </a:r>
            <a:r>
              <a:rPr lang="en-US" altLang="ko-KR" sz="1300" b="1" dirty="0" smtClean="0"/>
              <a:t>’ </a:t>
            </a:r>
            <a:r>
              <a:rPr lang="ko-KR" altLang="en-US" sz="1300" b="1" dirty="0" smtClean="0"/>
              <a:t>클릭</a:t>
            </a:r>
            <a:endParaRPr lang="en-US" altLang="ko-KR" sz="1300" b="1" dirty="0" smtClean="0"/>
          </a:p>
          <a:p>
            <a:r>
              <a:rPr lang="en-US" altLang="ko-KR" sz="1100" dirty="0" smtClean="0">
                <a:solidFill>
                  <a:srgbClr val="FF0000"/>
                </a:solidFill>
              </a:rPr>
              <a:t>   (</a:t>
            </a:r>
            <a:r>
              <a:rPr lang="ko-KR" altLang="en-US" sz="1100" dirty="0" smtClean="0">
                <a:solidFill>
                  <a:srgbClr val="FF0000"/>
                </a:solidFill>
              </a:rPr>
              <a:t>할인이 반영된 금액은 결제 단계에서 반영 됨</a:t>
            </a:r>
            <a:r>
              <a:rPr lang="en-US" altLang="ko-KR" sz="11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ko-KR" sz="1100" dirty="0" smtClean="0">
                <a:solidFill>
                  <a:schemeClr val="tx2"/>
                </a:solidFill>
              </a:rPr>
              <a:t>   ex) 4/4</a:t>
            </a:r>
            <a:r>
              <a:rPr lang="ko-KR" altLang="en-US" sz="1100" dirty="0" smtClean="0">
                <a:solidFill>
                  <a:schemeClr val="tx2"/>
                </a:solidFill>
              </a:rPr>
              <a:t>일</a:t>
            </a:r>
            <a:r>
              <a:rPr lang="en-US" altLang="ko-KR" sz="1100" dirty="0" smtClean="0">
                <a:solidFill>
                  <a:schemeClr val="tx2"/>
                </a:solidFill>
              </a:rPr>
              <a:t>(</a:t>
            </a:r>
            <a:r>
              <a:rPr lang="ko-KR" altLang="en-US" sz="1100" dirty="0" smtClean="0">
                <a:solidFill>
                  <a:schemeClr val="tx2"/>
                </a:solidFill>
              </a:rPr>
              <a:t>수</a:t>
            </a:r>
            <a:r>
              <a:rPr lang="en-US" altLang="ko-KR" sz="1100" dirty="0" smtClean="0">
                <a:solidFill>
                  <a:schemeClr val="tx2"/>
                </a:solidFill>
              </a:rPr>
              <a:t>) 13:20</a:t>
            </a:r>
            <a:r>
              <a:rPr lang="ko-KR" altLang="en-US" sz="1100" dirty="0" smtClean="0">
                <a:solidFill>
                  <a:schemeClr val="tx2"/>
                </a:solidFill>
              </a:rPr>
              <a:t>분 </a:t>
            </a:r>
            <a:r>
              <a:rPr lang="en-US" altLang="ko-KR" sz="1100" dirty="0" smtClean="0">
                <a:solidFill>
                  <a:schemeClr val="tx2"/>
                </a:solidFill>
              </a:rPr>
              <a:t>5</a:t>
            </a:r>
            <a:r>
              <a:rPr lang="ko-KR" altLang="en-US" sz="1100" dirty="0" smtClean="0">
                <a:solidFill>
                  <a:schemeClr val="tx2"/>
                </a:solidFill>
              </a:rPr>
              <a:t>명 선택 시</a:t>
            </a:r>
            <a:endParaRPr lang="en-US" altLang="ko-KR" sz="1100" dirty="0" smtClean="0">
              <a:solidFill>
                <a:schemeClr val="tx2"/>
              </a:solidFill>
            </a:endParaRPr>
          </a:p>
          <a:p>
            <a:r>
              <a:rPr lang="en-US" altLang="ko-KR" sz="1100" dirty="0" smtClean="0">
                <a:solidFill>
                  <a:schemeClr val="tx2"/>
                </a:solidFill>
              </a:rPr>
              <a:t>       59,800</a:t>
            </a:r>
            <a:r>
              <a:rPr lang="ko-KR" altLang="en-US" sz="1100" dirty="0" smtClean="0">
                <a:solidFill>
                  <a:schemeClr val="tx2"/>
                </a:solidFill>
              </a:rPr>
              <a:t>원 </a:t>
            </a:r>
            <a:r>
              <a:rPr lang="en-US" altLang="ko-KR" sz="1100" dirty="0" smtClean="0">
                <a:solidFill>
                  <a:schemeClr val="tx2"/>
                </a:solidFill>
              </a:rPr>
              <a:t>* 5</a:t>
            </a:r>
            <a:r>
              <a:rPr lang="ko-KR" altLang="en-US" sz="1100" dirty="0" smtClean="0">
                <a:solidFill>
                  <a:schemeClr val="tx2"/>
                </a:solidFill>
              </a:rPr>
              <a:t>명 </a:t>
            </a:r>
            <a:r>
              <a:rPr lang="en-US" altLang="ko-KR" sz="1100" dirty="0" smtClean="0">
                <a:solidFill>
                  <a:schemeClr val="tx2"/>
                </a:solidFill>
              </a:rPr>
              <a:t>= 299,000</a:t>
            </a:r>
            <a:r>
              <a:rPr lang="ko-KR" altLang="en-US" sz="1100" dirty="0" smtClean="0">
                <a:solidFill>
                  <a:schemeClr val="tx2"/>
                </a:solidFill>
              </a:rPr>
              <a:t>원</a:t>
            </a:r>
            <a:endParaRPr lang="ko-KR" altLang="en-US" sz="11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924944"/>
            <a:ext cx="340670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 smtClean="0"/>
              <a:t>2. </a:t>
            </a:r>
            <a:r>
              <a:rPr lang="ko-KR" altLang="en-US" sz="1300" b="1" dirty="0" smtClean="0"/>
              <a:t>예약자 정보 입력 및 개인정보 이용 동의</a:t>
            </a:r>
            <a:endParaRPr lang="ko-KR" altLang="en-US" sz="1300" b="1" dirty="0"/>
          </a:p>
        </p:txBody>
      </p:sp>
      <p:sp>
        <p:nvSpPr>
          <p:cNvPr id="9" name="아래쪽 화살표 8"/>
          <p:cNvSpPr/>
          <p:nvPr/>
        </p:nvSpPr>
        <p:spPr>
          <a:xfrm>
            <a:off x="2062842" y="2683981"/>
            <a:ext cx="360040" cy="249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860032" y="260648"/>
            <a:ext cx="391806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 smtClean="0"/>
              <a:t>3. </a:t>
            </a:r>
            <a:r>
              <a:rPr lang="ko-KR" altLang="en-US" sz="1300" b="1" dirty="0" smtClean="0"/>
              <a:t>주문서 작성 및 결제</a:t>
            </a:r>
            <a:r>
              <a:rPr lang="en-US" altLang="ko-KR" sz="1300" b="1" dirty="0" smtClean="0"/>
              <a:t>(</a:t>
            </a:r>
            <a:r>
              <a:rPr lang="ko-KR" altLang="en-US" sz="1300" b="1" dirty="0" smtClean="0"/>
              <a:t>최종 할인 반영 금액 결제</a:t>
            </a:r>
            <a:r>
              <a:rPr lang="en-US" altLang="ko-KR" sz="1300" b="1" dirty="0" smtClean="0"/>
              <a:t>)</a:t>
            </a:r>
            <a:endParaRPr lang="ko-KR" altLang="en-US" sz="13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7" r="22820" b="9946"/>
          <a:stretch/>
        </p:blipFill>
        <p:spPr bwMode="auto">
          <a:xfrm>
            <a:off x="4480410" y="692696"/>
            <a:ext cx="4611468" cy="60486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아래쪽 화살표 12"/>
          <p:cNvSpPr/>
          <p:nvPr/>
        </p:nvSpPr>
        <p:spPr>
          <a:xfrm rot="16200000">
            <a:off x="4247964" y="4041068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699993" y="1631609"/>
            <a:ext cx="1512000" cy="108000"/>
          </a:xfrm>
          <a:prstGeom prst="rect">
            <a:avLst/>
          </a:prstGeom>
          <a:solidFill>
            <a:srgbClr val="FFFF00">
              <a:alpha val="12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123527" y="2085787"/>
            <a:ext cx="1296144" cy="25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802645" y="1734060"/>
            <a:ext cx="1368000" cy="108000"/>
          </a:xfrm>
          <a:prstGeom prst="rect">
            <a:avLst/>
          </a:prstGeom>
          <a:solidFill>
            <a:srgbClr val="FFFF00">
              <a:alpha val="12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4517583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구매 시뮬레이션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83768" y="6165304"/>
            <a:ext cx="2013693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FF0000"/>
                </a:solidFill>
              </a:rPr>
              <a:t>※ </a:t>
            </a:r>
            <a:r>
              <a:rPr lang="ko-KR" altLang="en-US" sz="1100" dirty="0" smtClean="0">
                <a:solidFill>
                  <a:srgbClr val="FF0000"/>
                </a:solidFill>
              </a:rPr>
              <a:t>할인 명 수는 제한 없음</a:t>
            </a:r>
            <a:endParaRPr lang="en-US" altLang="ko-KR" sz="1100" dirty="0" smtClean="0">
              <a:solidFill>
                <a:srgbClr val="FF0000"/>
              </a:solidFill>
            </a:endParaRPr>
          </a:p>
          <a:p>
            <a:r>
              <a:rPr lang="en-US" altLang="ko-KR" sz="1000" dirty="0" smtClean="0">
                <a:solidFill>
                  <a:srgbClr val="FF0000"/>
                </a:solidFill>
              </a:rPr>
              <a:t>- 1</a:t>
            </a:r>
            <a:r>
              <a:rPr lang="ko-KR" altLang="en-US" sz="1000" dirty="0" smtClean="0">
                <a:solidFill>
                  <a:srgbClr val="FF0000"/>
                </a:solidFill>
              </a:rPr>
              <a:t>회 최대 </a:t>
            </a:r>
            <a:r>
              <a:rPr lang="en-US" altLang="ko-KR" sz="1000" dirty="0" smtClean="0">
                <a:solidFill>
                  <a:srgbClr val="FF0000"/>
                </a:solidFill>
              </a:rPr>
              <a:t>9</a:t>
            </a:r>
            <a:r>
              <a:rPr lang="ko-KR" altLang="en-US" sz="1000" dirty="0" smtClean="0">
                <a:solidFill>
                  <a:srgbClr val="FF0000"/>
                </a:solidFill>
              </a:rPr>
              <a:t>매 구매 가능하지만</a:t>
            </a:r>
            <a:endParaRPr lang="en-US" altLang="ko-KR" sz="1000" dirty="0" smtClean="0">
              <a:solidFill>
                <a:srgbClr val="FF0000"/>
              </a:solidFill>
            </a:endParaRPr>
          </a:p>
          <a:p>
            <a:r>
              <a:rPr lang="ko-KR" altLang="en-US" sz="1000" dirty="0" smtClean="0">
                <a:solidFill>
                  <a:srgbClr val="FF0000"/>
                </a:solidFill>
              </a:rPr>
              <a:t>여러 </a:t>
            </a:r>
            <a:r>
              <a:rPr lang="ko-KR" altLang="en-US" sz="1000" dirty="0" err="1" smtClean="0">
                <a:solidFill>
                  <a:srgbClr val="FF0000"/>
                </a:solidFill>
              </a:rPr>
              <a:t>회차</a:t>
            </a:r>
            <a:r>
              <a:rPr lang="ko-KR" altLang="en-US" sz="1000" dirty="0" smtClean="0">
                <a:solidFill>
                  <a:srgbClr val="FF0000"/>
                </a:solidFill>
              </a:rPr>
              <a:t> 별 추가 구매 가능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812360" y="4149080"/>
            <a:ext cx="1152128" cy="25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580112" y="4835908"/>
            <a:ext cx="360040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030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392" y="620688"/>
            <a:ext cx="860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※ </a:t>
            </a:r>
            <a:r>
              <a:rPr lang="ko-KR" altLang="en-US" sz="1400" b="1" dirty="0"/>
              <a:t>할인 명 수는 제한 없음</a:t>
            </a:r>
            <a:endParaRPr lang="en-US" altLang="ko-KR" sz="1400" b="1" dirty="0"/>
          </a:p>
          <a:p>
            <a:r>
              <a:rPr lang="en-US" altLang="ko-KR" sz="1400" dirty="0"/>
              <a:t>- 1</a:t>
            </a:r>
            <a:r>
              <a:rPr lang="ko-KR" altLang="en-US" sz="1400" dirty="0"/>
              <a:t>회 최대 </a:t>
            </a:r>
            <a:r>
              <a:rPr lang="en-US" altLang="ko-KR" sz="1400" dirty="0"/>
              <a:t>9</a:t>
            </a:r>
            <a:r>
              <a:rPr lang="ko-KR" altLang="en-US" sz="1400" dirty="0" smtClean="0"/>
              <a:t>매까지 </a:t>
            </a:r>
            <a:r>
              <a:rPr lang="ko-KR" altLang="en-US" sz="1400" dirty="0"/>
              <a:t>구매 </a:t>
            </a:r>
            <a:r>
              <a:rPr lang="ko-KR" altLang="en-US" sz="1400" dirty="0" smtClean="0"/>
              <a:t>가능하나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 </a:t>
            </a:r>
            <a:r>
              <a:rPr lang="ko-KR" altLang="en-US" sz="1400" u="sng" dirty="0" smtClean="0"/>
              <a:t>여러 회 차 </a:t>
            </a:r>
            <a:r>
              <a:rPr lang="ko-KR" altLang="en-US" sz="1400" u="sng" dirty="0"/>
              <a:t>별 추가 </a:t>
            </a:r>
            <a:r>
              <a:rPr lang="ko-KR" altLang="en-US" sz="1400" u="sng" dirty="0" smtClean="0"/>
              <a:t>예매 가능</a:t>
            </a:r>
            <a:r>
              <a:rPr lang="en-US" altLang="ko-KR" sz="1400" dirty="0" smtClean="0"/>
              <a:t>(1</a:t>
            </a:r>
            <a:r>
              <a:rPr lang="ko-KR" altLang="en-US" sz="1400" dirty="0" smtClean="0"/>
              <a:t>회에 제한되지 않음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4137671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코레일</a:t>
            </a:r>
            <a:r>
              <a:rPr lang="ko-KR" altLang="en-US" b="1" dirty="0" smtClean="0">
                <a:solidFill>
                  <a:schemeClr val="bg1"/>
                </a:solidFill>
              </a:rPr>
              <a:t> 기차 승차권 할인 제한 수 관련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6"/>
          <a:stretch/>
        </p:blipFill>
        <p:spPr bwMode="auto">
          <a:xfrm>
            <a:off x="179512" y="1340768"/>
            <a:ext cx="4306082" cy="35283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직사각형 23"/>
          <p:cNvSpPr/>
          <p:nvPr/>
        </p:nvSpPr>
        <p:spPr>
          <a:xfrm>
            <a:off x="1500596" y="4326347"/>
            <a:ext cx="2088232" cy="144000"/>
          </a:xfrm>
          <a:prstGeom prst="rect">
            <a:avLst/>
          </a:prstGeom>
          <a:solidFill>
            <a:srgbClr val="FFFF00">
              <a:alpha val="14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1340768"/>
            <a:ext cx="4490261" cy="25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직사각형 25"/>
          <p:cNvSpPr/>
          <p:nvPr/>
        </p:nvSpPr>
        <p:spPr>
          <a:xfrm>
            <a:off x="7540954" y="2276872"/>
            <a:ext cx="360040" cy="1008112"/>
          </a:xfrm>
          <a:prstGeom prst="rect">
            <a:avLst/>
          </a:prstGeom>
          <a:solidFill>
            <a:srgbClr val="FFFF00">
              <a:alpha val="14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8904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1165</Words>
  <Application>Microsoft Office PowerPoint</Application>
  <PresentationFormat>화면 슬라이드 쇼(4:3)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보람몰 혜택 관련 심의 필요 자료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Boram</dc:creator>
  <cp:lastModifiedBy>Boram</cp:lastModifiedBy>
  <cp:revision>39</cp:revision>
  <dcterms:created xsi:type="dcterms:W3CDTF">2020-03-30T01:18:41Z</dcterms:created>
  <dcterms:modified xsi:type="dcterms:W3CDTF">2020-03-30T14:02:10Z</dcterms:modified>
</cp:coreProperties>
</file>