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0" r:id="rId2"/>
    <p:sldId id="273" r:id="rId3"/>
    <p:sldId id="262" r:id="rId4"/>
    <p:sldId id="261" r:id="rId5"/>
    <p:sldId id="279" r:id="rId6"/>
    <p:sldId id="285" r:id="rId7"/>
    <p:sldId id="266" r:id="rId8"/>
    <p:sldId id="286" r:id="rId9"/>
    <p:sldId id="283" r:id="rId10"/>
    <p:sldId id="288" r:id="rId11"/>
    <p:sldId id="269" r:id="rId12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C7B78"/>
    <a:srgbClr val="E6F8FC"/>
    <a:srgbClr val="D6AC93"/>
    <a:srgbClr val="993366"/>
    <a:srgbClr val="696969"/>
    <a:srgbClr val="F5BDBB"/>
    <a:srgbClr val="FFFFFF"/>
    <a:srgbClr val="EFFCFF"/>
    <a:srgbClr val="F5B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57" autoAdjust="0"/>
  </p:normalViewPr>
  <p:slideViewPr>
    <p:cSldViewPr snapToGrid="0">
      <p:cViewPr varScale="1">
        <p:scale>
          <a:sx n="63" d="100"/>
          <a:sy n="63" d="100"/>
        </p:scale>
        <p:origin x="7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5F0CC-CC44-4218-81CA-1F5C5298A912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DB708-5B7F-4C8B-BB6B-D280E61258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3445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DB708-5B7F-4C8B-BB6B-D280E61258C9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934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DEF0E7-CD3E-4E63-A002-1B74773384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DE789EF-4BDB-40C5-837B-9CE8E12831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2BE6AD0-9146-409C-B5A9-9EBAC1C2A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B1BED-9110-4CC5-A7A0-052380C85981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E0269E2-5BB8-41F3-9D72-074CBB3CD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2861D67-100A-4C49-B784-1275B04B5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B6D5E-672A-4952-9A4F-149B320BD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9581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BC19C3F-3FF6-497E-BF43-287512D3D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B243950-E6F9-4A48-8541-2A4D8ACDD9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1847AFF-3F7D-47F6-AEF5-C61273F18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B1BED-9110-4CC5-A7A0-052380C85981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5DC92DD-5558-49AB-9E94-79CBC8ABA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AE8176C-A458-4A97-97D1-BB0EA117E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B6D5E-672A-4952-9A4F-149B320BD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4258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592670C-6561-40DB-9200-116980FA79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E413C3D-5228-4C6C-9BBE-40B0691847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E78B48D-8625-40B2-B134-577E02B27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B1BED-9110-4CC5-A7A0-052380C85981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CFFC84-DA82-425B-9FEB-87D1B1D9B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80A1A0A-3A17-4FB7-B738-9C4D97F7A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B6D5E-672A-4952-9A4F-149B320BD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474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17EED0E-3266-4A74-B69F-70914A256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EA90428-5B78-44C2-8BCA-1FE88A6020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F46CFB-71B9-42B7-B1F0-A3CCA0D6E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B1BED-9110-4CC5-A7A0-052380C85981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BE8C8DE-24CD-478D-9B5A-C63D4C066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3A379C8-C865-404D-9C96-DF00DA9AE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B6D5E-672A-4952-9A4F-149B320BD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6546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7A5E06-CD7D-4595-90F2-EC63BC4F1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99D14EC-B566-45E0-9C0A-EDE6A6AA5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34BEE57-8638-47B0-ABEA-70C675E46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B1BED-9110-4CC5-A7A0-052380C85981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4D4F6D3-58B1-4AC8-90D5-2E294ED0E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DB82EF1-D1B0-4444-A7E9-7EAE961ED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B6D5E-672A-4952-9A4F-149B320BD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026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D2238E-3058-4E66-A961-493D70E9F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5253DA9-1208-4547-8BCB-224310AE0D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50BCD87-E197-426E-933F-ACB458591A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5DD2789-AB6C-42BB-B59B-0A1982FB5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B1BED-9110-4CC5-A7A0-052380C85981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8F41D46-53C2-4F51-A332-68CD56E5D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F06DF67-3E3C-4C5C-803B-C13F998A7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B6D5E-672A-4952-9A4F-149B320BD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5792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615BE7-DC38-434B-AE39-170A8381B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F244288-A506-43B3-BD21-82B195104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78374DB-3F3A-407F-AE98-969B0383D4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E1A7AEE-7C48-45A9-863E-8F21AEB602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BC0AA17C-FD8C-429D-B835-AC165CFCB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5C1D55D-EA6E-4017-A6D1-2844D8B18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B1BED-9110-4CC5-A7A0-052380C85981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F5E6534-92A9-4057-9004-7F43C1449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D7DF5F5-B2EE-4D99-B394-52097A0F6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B6D5E-672A-4952-9A4F-149B320BD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3074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DEB694-B5E5-4E53-8030-7672C1CBB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3C95706-C312-43D9-B3E8-1C5663A61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B1BED-9110-4CC5-A7A0-052380C85981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FC83E59-AB7C-4108-9140-E02F9B588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DDC961F-C266-4DC0-9F4F-700188633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B6D5E-672A-4952-9A4F-149B320BD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141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9162F2D7-DE4C-467A-865B-EADDB969F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B1BED-9110-4CC5-A7A0-052380C85981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F93A3BA7-03C4-4021-9A65-96EC564ED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962AD8D-D73C-464F-B2D2-AF4877BAD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B6D5E-672A-4952-9A4F-149B320BD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606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9489ED-EAF0-464A-9B5D-203369EDB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1825AEE-0D5A-4817-BC61-D6A86D1EA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BEB9147-E77C-4CBB-8090-BD0BE161D7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8A8C599-445E-430F-BD02-0E0FCAD2F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B1BED-9110-4CC5-A7A0-052380C85981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E6BE941-C6D3-4D01-A6C9-1617EF6BA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0C6D649-9649-4E2B-8BE2-7EE673B6A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B6D5E-672A-4952-9A4F-149B320BD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1036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9B69C1-9349-4D14-92B1-EAF06559C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F8FC32B-3158-44D3-A7B9-5580FC6327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68EE2A-6F88-417E-A688-2EC89B1FD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8D8261-D410-4CD8-A139-89BA50F49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B1BED-9110-4CC5-A7A0-052380C85981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D255ADB-7BA6-4955-850F-411176ED3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BFBC651-CB59-40AE-A911-8B75CA1B7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B6D5E-672A-4952-9A4F-149B320BD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0942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632BD71-3B57-4258-9CE9-BB92E52CB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17C0CEA-7DDB-4BCD-A0D9-5B76EE7658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11C7285-0386-47FB-B258-AFDDD82B47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B1BED-9110-4CC5-A7A0-052380C85981}" type="datetimeFigureOut">
              <a:rPr lang="ko-KR" altLang="en-US" smtClean="0"/>
              <a:t>2022-08-01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6B53F3F-D703-4404-B581-C31560489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D5C37A7-27DC-4B56-BB01-28CA98461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DB6D5E-672A-4952-9A4F-149B320BD7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1963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6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7238EAB3-6EA6-4AC9-A134-3A964F89A777}"/>
              </a:ext>
            </a:extLst>
          </p:cNvPr>
          <p:cNvCxnSpPr>
            <a:cxnSpLocks/>
          </p:cNvCxnSpPr>
          <p:nvPr/>
        </p:nvCxnSpPr>
        <p:spPr>
          <a:xfrm>
            <a:off x="120029" y="536531"/>
            <a:ext cx="1196276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B8724B60-5F6C-B0DD-9D07-59DC73D34E65}"/>
              </a:ext>
            </a:extLst>
          </p:cNvPr>
          <p:cNvCxnSpPr>
            <a:cxnSpLocks/>
          </p:cNvCxnSpPr>
          <p:nvPr/>
        </p:nvCxnSpPr>
        <p:spPr>
          <a:xfrm>
            <a:off x="120029" y="6419677"/>
            <a:ext cx="965758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21CCB04-8B5F-C9BD-A3CA-1E0C8D6A1031}"/>
              </a:ext>
            </a:extLst>
          </p:cNvPr>
          <p:cNvSpPr txBox="1"/>
          <p:nvPr/>
        </p:nvSpPr>
        <p:spPr>
          <a:xfrm>
            <a:off x="120029" y="5939565"/>
            <a:ext cx="4902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i="1" dirty="0" err="1">
                <a:solidFill>
                  <a:srgbClr val="EE85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Piorida</a:t>
            </a:r>
            <a:r>
              <a:rPr lang="en-US" altLang="ko-KR" sz="2800" b="1" i="1" dirty="0">
                <a:solidFill>
                  <a:srgbClr val="EE85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Essence Cover Pact</a:t>
            </a:r>
            <a:endParaRPr lang="ko-KR" altLang="en-US" sz="2800" b="1" i="1" dirty="0">
              <a:solidFill>
                <a:srgbClr val="EE85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E37C28-ED8F-853B-8D39-D997E0F5E645}"/>
              </a:ext>
            </a:extLst>
          </p:cNvPr>
          <p:cNvSpPr txBox="1"/>
          <p:nvPr/>
        </p:nvSpPr>
        <p:spPr>
          <a:xfrm>
            <a:off x="5393288" y="746614"/>
            <a:ext cx="61157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i="1" dirty="0">
                <a:solidFill>
                  <a:srgbClr val="EE85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한 번의 터치로 </a:t>
            </a:r>
            <a:r>
              <a:rPr lang="ko-KR" altLang="en-US" sz="3600" b="1" i="1">
                <a:solidFill>
                  <a:srgbClr val="EE85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완벽한 </a:t>
            </a:r>
            <a:r>
              <a:rPr lang="ko-KR" altLang="en-US" sz="44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커버</a:t>
            </a:r>
            <a:endParaRPr lang="ko-KR" altLang="en-US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512B50-F8DB-27A5-6DE5-50F4E9557ACC}"/>
              </a:ext>
            </a:extLst>
          </p:cNvPr>
          <p:cNvSpPr txBox="1"/>
          <p:nvPr/>
        </p:nvSpPr>
        <p:spPr>
          <a:xfrm>
            <a:off x="5760375" y="1516055"/>
            <a:ext cx="5748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i="1" dirty="0">
                <a:solidFill>
                  <a:srgbClr val="921E6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피오리다 에센스 커버 팩트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63D2CC-B804-34E1-2B11-F821A71CE5E1}"/>
              </a:ext>
            </a:extLst>
          </p:cNvPr>
          <p:cNvSpPr txBox="1"/>
          <p:nvPr/>
        </p:nvSpPr>
        <p:spPr>
          <a:xfrm>
            <a:off x="9500237" y="6653593"/>
            <a:ext cx="26917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*</a:t>
            </a:r>
            <a:r>
              <a:rPr lang="ko-KR" altLang="en-US" sz="800" dirty="0"/>
              <a:t>상기의 내용은 화장품법에 의해 검토되지 않았습니다</a:t>
            </a:r>
            <a:r>
              <a:rPr lang="en-US" altLang="ko-KR" sz="800" dirty="0"/>
              <a:t>.</a:t>
            </a:r>
            <a:endParaRPr lang="ko-KR" altLang="en-US" sz="8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B811A2B-EB71-ECAE-0985-6FF66C01E9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035" y="3146912"/>
            <a:ext cx="3959122" cy="2749546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E6BDB543-B8B6-96B3-2901-EBE82A9A5B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314" y="5941817"/>
            <a:ext cx="2350786" cy="765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12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E671D36-19FF-4E20-BF0F-42BA0DCECF00}"/>
              </a:ext>
            </a:extLst>
          </p:cNvPr>
          <p:cNvSpPr txBox="1">
            <a:spLocks/>
          </p:cNvSpPr>
          <p:nvPr/>
        </p:nvSpPr>
        <p:spPr>
          <a:xfrm>
            <a:off x="185927" y="59019"/>
            <a:ext cx="8100402" cy="4575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000" b="1" dirty="0"/>
              <a:t>피오리다 에센스 커버 팩트의 특장점 요약</a:t>
            </a:r>
            <a:r>
              <a:rPr lang="en-US" altLang="ko-KR" sz="2000" b="1" dirty="0"/>
              <a:t>!!!</a:t>
            </a:r>
            <a:endParaRPr lang="ko-KR" altLang="en-US" sz="1400" b="1" dirty="0"/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7238EAB3-6EA6-4AC9-A134-3A964F89A777}"/>
              </a:ext>
            </a:extLst>
          </p:cNvPr>
          <p:cNvCxnSpPr>
            <a:cxnSpLocks/>
          </p:cNvCxnSpPr>
          <p:nvPr/>
        </p:nvCxnSpPr>
        <p:spPr>
          <a:xfrm>
            <a:off x="120029" y="536531"/>
            <a:ext cx="1196276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84A7D29-90F5-A020-20E0-4B2CC62A5BEB}"/>
              </a:ext>
            </a:extLst>
          </p:cNvPr>
          <p:cNvSpPr txBox="1"/>
          <p:nvPr/>
        </p:nvSpPr>
        <p:spPr>
          <a:xfrm>
            <a:off x="319095" y="1007290"/>
            <a:ext cx="1155381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 </a:t>
            </a:r>
            <a:r>
              <a:rPr lang="ko-KR" altLang="en-US" b="1" dirty="0">
                <a:solidFill>
                  <a:srgbClr val="0000FF"/>
                </a:solidFill>
              </a:rPr>
              <a:t>잡티</a:t>
            </a:r>
            <a:r>
              <a:rPr lang="en-US" altLang="ko-KR" b="1" dirty="0">
                <a:solidFill>
                  <a:srgbClr val="0000FF"/>
                </a:solidFill>
              </a:rPr>
              <a:t>/</a:t>
            </a:r>
            <a:r>
              <a:rPr lang="ko-KR" altLang="en-US" b="1" dirty="0">
                <a:solidFill>
                  <a:srgbClr val="0000FF"/>
                </a:solidFill>
              </a:rPr>
              <a:t>기미</a:t>
            </a:r>
            <a:r>
              <a:rPr lang="en-US" altLang="ko-KR" b="1" dirty="0">
                <a:solidFill>
                  <a:srgbClr val="0000FF"/>
                </a:solidFill>
              </a:rPr>
              <a:t>/</a:t>
            </a:r>
            <a:r>
              <a:rPr lang="ko-KR" altLang="en-US" b="1" dirty="0">
                <a:solidFill>
                  <a:srgbClr val="0000FF"/>
                </a:solidFill>
              </a:rPr>
              <a:t>주름</a:t>
            </a:r>
            <a:r>
              <a:rPr lang="ko-KR" altLang="en-US" dirty="0"/>
              <a:t>까지 감추고 싶은 여러 가지 피부 고민을 </a:t>
            </a:r>
            <a:r>
              <a:rPr lang="ko-KR" altLang="en-US" b="1" dirty="0">
                <a:solidFill>
                  <a:srgbClr val="FF0000"/>
                </a:solidFill>
              </a:rPr>
              <a:t>소량으로도 얇게 빈틈없이 완벽 커버</a:t>
            </a:r>
            <a:r>
              <a:rPr lang="ko-KR" altLang="en-US" dirty="0"/>
              <a:t>해주는 제품</a:t>
            </a:r>
            <a:endParaRPr lang="en-US" altLang="ko-KR" dirty="0"/>
          </a:p>
          <a:p>
            <a:pPr marL="342900" indent="-342900">
              <a:buAutoNum type="arabicPeriod"/>
            </a:pPr>
            <a:endParaRPr lang="en-US" altLang="ko-KR" dirty="0"/>
          </a:p>
          <a:p>
            <a:pPr marL="342900" indent="-342900">
              <a:buAutoNum type="arabicPeriod"/>
            </a:pP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2. </a:t>
            </a:r>
            <a:r>
              <a:rPr lang="ko-KR" altLang="en-US" b="1" dirty="0">
                <a:solidFill>
                  <a:srgbClr val="0000FF"/>
                </a:solidFill>
              </a:rPr>
              <a:t>미백</a:t>
            </a:r>
            <a:r>
              <a:rPr lang="en-US" altLang="ko-KR" b="1" dirty="0">
                <a:solidFill>
                  <a:srgbClr val="0000FF"/>
                </a:solidFill>
              </a:rPr>
              <a:t>/</a:t>
            </a:r>
            <a:r>
              <a:rPr lang="ko-KR" altLang="en-US" b="1" dirty="0">
                <a:solidFill>
                  <a:srgbClr val="0000FF"/>
                </a:solidFill>
              </a:rPr>
              <a:t>주름개선</a:t>
            </a:r>
            <a:r>
              <a:rPr lang="en-US" altLang="ko-KR" b="1" dirty="0">
                <a:solidFill>
                  <a:srgbClr val="0000FF"/>
                </a:solidFill>
              </a:rPr>
              <a:t>/</a:t>
            </a:r>
            <a:r>
              <a:rPr lang="ko-KR" altLang="en-US" b="1" dirty="0">
                <a:solidFill>
                  <a:srgbClr val="0000FF"/>
                </a:solidFill>
              </a:rPr>
              <a:t>자외선차단까지 </a:t>
            </a:r>
            <a:r>
              <a:rPr lang="ko-KR" altLang="en-US" dirty="0"/>
              <a:t>한 번의 터치로 </a:t>
            </a:r>
            <a:r>
              <a:rPr lang="en-US" altLang="ko-KR" b="1" dirty="0">
                <a:solidFill>
                  <a:srgbClr val="0000FF"/>
                </a:solidFill>
              </a:rPr>
              <a:t>3</a:t>
            </a:r>
            <a:r>
              <a:rPr lang="ko-KR" altLang="en-US" b="1" dirty="0">
                <a:solidFill>
                  <a:srgbClr val="0000FF"/>
                </a:solidFill>
              </a:rPr>
              <a:t>중 기능성 </a:t>
            </a:r>
            <a:r>
              <a:rPr lang="ko-KR" altLang="en-US" dirty="0" err="1"/>
              <a:t>케어하여</a:t>
            </a:r>
            <a:r>
              <a:rPr lang="ko-KR" altLang="en-US" dirty="0"/>
              <a:t> </a:t>
            </a:r>
            <a:r>
              <a:rPr lang="ko-KR" altLang="en-US" b="1" dirty="0">
                <a:solidFill>
                  <a:srgbClr val="FF0000"/>
                </a:solidFill>
              </a:rPr>
              <a:t>나이가 </a:t>
            </a:r>
            <a:r>
              <a:rPr lang="en-US" altLang="ko-KR" b="1" dirty="0">
                <a:solidFill>
                  <a:srgbClr val="FF0000"/>
                </a:solidFill>
              </a:rPr>
              <a:t>10</a:t>
            </a:r>
            <a:r>
              <a:rPr lang="ko-KR" altLang="en-US" b="1" dirty="0">
                <a:solidFill>
                  <a:srgbClr val="FF0000"/>
                </a:solidFill>
              </a:rPr>
              <a:t>살은 </a:t>
            </a:r>
            <a:r>
              <a:rPr lang="ko-KR" altLang="en-US" b="1" dirty="0" err="1">
                <a:solidFill>
                  <a:srgbClr val="FF0000"/>
                </a:solidFill>
              </a:rPr>
              <a:t>어려보이는</a:t>
            </a:r>
            <a:r>
              <a:rPr lang="ko-KR" altLang="en-US" dirty="0"/>
              <a:t> 제품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3. </a:t>
            </a:r>
            <a:r>
              <a:rPr lang="ko-KR" altLang="en-US" b="1" dirty="0">
                <a:solidFill>
                  <a:srgbClr val="FF0000"/>
                </a:solidFill>
              </a:rPr>
              <a:t>에센스 </a:t>
            </a:r>
            <a:r>
              <a:rPr lang="en-US" altLang="ko-KR" b="1" dirty="0">
                <a:solidFill>
                  <a:srgbClr val="FF0000"/>
                </a:solidFill>
              </a:rPr>
              <a:t>71% </a:t>
            </a:r>
            <a:r>
              <a:rPr lang="ko-KR" altLang="en-US" b="1" dirty="0">
                <a:solidFill>
                  <a:srgbClr val="FF0000"/>
                </a:solidFill>
              </a:rPr>
              <a:t>함유</a:t>
            </a:r>
            <a:r>
              <a:rPr lang="ko-KR" altLang="en-US" dirty="0"/>
              <a:t>로 얇고 </a:t>
            </a:r>
            <a:r>
              <a:rPr lang="ko-KR" altLang="en-US" b="1" dirty="0">
                <a:solidFill>
                  <a:srgbClr val="FF0000"/>
                </a:solidFill>
              </a:rPr>
              <a:t>촉촉하게</a:t>
            </a:r>
            <a:r>
              <a:rPr lang="ko-KR" altLang="en-US" dirty="0"/>
              <a:t> 커버되어 </a:t>
            </a:r>
            <a:r>
              <a:rPr lang="ko-KR" altLang="en-US" b="1" dirty="0">
                <a:solidFill>
                  <a:srgbClr val="0000FF"/>
                </a:solidFill>
              </a:rPr>
              <a:t>주름이 갈라지지 않고 자연스럽게 커버</a:t>
            </a:r>
            <a:r>
              <a:rPr lang="ko-KR" altLang="en-US" dirty="0"/>
              <a:t>해주는 제품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4. </a:t>
            </a:r>
            <a:r>
              <a:rPr lang="en-US" altLang="ko-KR" sz="1600" b="1" dirty="0">
                <a:solidFill>
                  <a:srgbClr val="0000FF"/>
                </a:solidFill>
              </a:rPr>
              <a:t>3</a:t>
            </a:r>
            <a:r>
              <a:rPr lang="ko-KR" altLang="en-US" sz="1600" b="1" dirty="0">
                <a:solidFill>
                  <a:srgbClr val="0000FF"/>
                </a:solidFill>
              </a:rPr>
              <a:t>가지 제품</a:t>
            </a:r>
            <a:r>
              <a:rPr lang="en-US" altLang="ko-KR" sz="1600" b="1" dirty="0">
                <a:solidFill>
                  <a:srgbClr val="0000FF"/>
                </a:solidFill>
              </a:rPr>
              <a:t>(</a:t>
            </a:r>
            <a:r>
              <a:rPr lang="ko-KR" altLang="en-US" sz="1600" b="1" dirty="0">
                <a:solidFill>
                  <a:srgbClr val="0000FF"/>
                </a:solidFill>
              </a:rPr>
              <a:t>파운데이션</a:t>
            </a:r>
            <a:r>
              <a:rPr lang="en-US" altLang="ko-KR" sz="1600" b="1" dirty="0">
                <a:solidFill>
                  <a:srgbClr val="0000FF"/>
                </a:solidFill>
              </a:rPr>
              <a:t>+</a:t>
            </a:r>
            <a:r>
              <a:rPr lang="ko-KR" altLang="en-US" sz="1600" b="1" dirty="0">
                <a:solidFill>
                  <a:srgbClr val="0000FF"/>
                </a:solidFill>
              </a:rPr>
              <a:t>메이크업베이스</a:t>
            </a:r>
            <a:r>
              <a:rPr lang="en-US" altLang="ko-KR" sz="1600" b="1" dirty="0">
                <a:solidFill>
                  <a:srgbClr val="0000FF"/>
                </a:solidFill>
              </a:rPr>
              <a:t>+</a:t>
            </a:r>
            <a:r>
              <a:rPr lang="ko-KR" altLang="en-US" sz="1600" b="1" dirty="0" err="1">
                <a:solidFill>
                  <a:srgbClr val="0000FF"/>
                </a:solidFill>
              </a:rPr>
              <a:t>선크림</a:t>
            </a:r>
            <a:r>
              <a:rPr lang="en-US" altLang="ko-KR" sz="1600" b="1" dirty="0">
                <a:solidFill>
                  <a:srgbClr val="0000FF"/>
                </a:solidFill>
              </a:rPr>
              <a:t>)</a:t>
            </a:r>
            <a:r>
              <a:rPr lang="ko-KR" altLang="en-US" sz="1600" b="1" dirty="0">
                <a:solidFill>
                  <a:srgbClr val="0000FF"/>
                </a:solidFill>
              </a:rPr>
              <a:t>을 </a:t>
            </a:r>
            <a:r>
              <a:rPr lang="en-US" altLang="ko-KR" sz="1600" b="1" dirty="0">
                <a:solidFill>
                  <a:srgbClr val="0000FF"/>
                </a:solidFill>
              </a:rPr>
              <a:t>1</a:t>
            </a:r>
            <a:r>
              <a:rPr lang="ko-KR" altLang="en-US" sz="1600" b="1" dirty="0">
                <a:solidFill>
                  <a:srgbClr val="0000FF"/>
                </a:solidFill>
              </a:rPr>
              <a:t>개의 제품에 담아</a:t>
            </a:r>
            <a:r>
              <a:rPr lang="ko-KR" altLang="en-US" dirty="0"/>
              <a:t> 자연스러운 </a:t>
            </a:r>
            <a:r>
              <a:rPr lang="ko-KR" altLang="en-US" b="1" dirty="0">
                <a:solidFill>
                  <a:srgbClr val="FF0000"/>
                </a:solidFill>
              </a:rPr>
              <a:t>내 피부 톤으로</a:t>
            </a:r>
            <a:r>
              <a:rPr lang="ko-KR" altLang="en-US" dirty="0"/>
              <a:t> </a:t>
            </a:r>
            <a:r>
              <a:rPr lang="ko-KR" altLang="en-US" b="1" dirty="0">
                <a:solidFill>
                  <a:srgbClr val="FF0000"/>
                </a:solidFill>
              </a:rPr>
              <a:t>맞춰주는</a:t>
            </a:r>
            <a:r>
              <a:rPr lang="ko-KR" altLang="en-US" dirty="0"/>
              <a:t> 제품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5. </a:t>
            </a:r>
            <a:r>
              <a:rPr lang="ko-KR" altLang="en-US" b="1" dirty="0">
                <a:solidFill>
                  <a:srgbClr val="0000FF"/>
                </a:solidFill>
              </a:rPr>
              <a:t>자사 팩트 대비 </a:t>
            </a:r>
            <a:r>
              <a:rPr lang="en-US" altLang="ko-KR" b="1" dirty="0">
                <a:solidFill>
                  <a:srgbClr val="0000FF"/>
                </a:solidFill>
              </a:rPr>
              <a:t>2</a:t>
            </a:r>
            <a:r>
              <a:rPr lang="ko-KR" altLang="en-US" b="1" dirty="0">
                <a:solidFill>
                  <a:srgbClr val="0000FF"/>
                </a:solidFill>
              </a:rPr>
              <a:t>배</a:t>
            </a:r>
            <a:r>
              <a:rPr lang="ko-KR" altLang="en-US" dirty="0">
                <a:solidFill>
                  <a:srgbClr val="0000FF"/>
                </a:solidFill>
              </a:rPr>
              <a:t> </a:t>
            </a:r>
            <a:r>
              <a:rPr lang="ko-KR" altLang="en-US" b="1" dirty="0" err="1">
                <a:solidFill>
                  <a:srgbClr val="FF0000"/>
                </a:solidFill>
              </a:rPr>
              <a:t>빅사이즈</a:t>
            </a:r>
            <a:r>
              <a:rPr lang="ko-KR" altLang="en-US" dirty="0"/>
              <a:t> </a:t>
            </a:r>
            <a:r>
              <a:rPr lang="ko-KR" altLang="en-US" b="1" dirty="0">
                <a:solidFill>
                  <a:srgbClr val="FF0000"/>
                </a:solidFill>
              </a:rPr>
              <a:t>대왕 용량 </a:t>
            </a:r>
            <a:r>
              <a:rPr lang="en-US" altLang="ko-KR" b="1" dirty="0">
                <a:solidFill>
                  <a:srgbClr val="FF0000"/>
                </a:solidFill>
              </a:rPr>
              <a:t>22 g</a:t>
            </a:r>
            <a:r>
              <a:rPr lang="ko-KR" altLang="en-US" dirty="0"/>
              <a:t>으로 넉넉하게 사용할 수 있는 제품</a:t>
            </a:r>
            <a:endParaRPr lang="en-US" altLang="ko-KR" dirty="0"/>
          </a:p>
          <a:p>
            <a:endParaRPr lang="en-US" altLang="ko-KR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4B8CE60-CB5A-02E4-7D69-B67DCA89C4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6677" y="4731316"/>
            <a:ext cx="2004763" cy="200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40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E671D36-19FF-4E20-BF0F-42BA0DCECF00}"/>
              </a:ext>
            </a:extLst>
          </p:cNvPr>
          <p:cNvSpPr txBox="1">
            <a:spLocks/>
          </p:cNvSpPr>
          <p:nvPr/>
        </p:nvSpPr>
        <p:spPr>
          <a:xfrm>
            <a:off x="185927" y="59019"/>
            <a:ext cx="8100402" cy="4575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000" b="1" dirty="0"/>
              <a:t>피오리다 에센스 커버 팩트의 사용방법은</a:t>
            </a:r>
            <a:r>
              <a:rPr lang="en-US" altLang="ko-KR" sz="2000" b="1" dirty="0"/>
              <a:t>?</a:t>
            </a:r>
            <a:endParaRPr lang="ko-KR" altLang="en-US" sz="1400" b="1" dirty="0"/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7238EAB3-6EA6-4AC9-A134-3A964F89A777}"/>
              </a:ext>
            </a:extLst>
          </p:cNvPr>
          <p:cNvCxnSpPr>
            <a:cxnSpLocks/>
          </p:cNvCxnSpPr>
          <p:nvPr/>
        </p:nvCxnSpPr>
        <p:spPr>
          <a:xfrm>
            <a:off x="120029" y="536531"/>
            <a:ext cx="1196276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352015A-9D51-0B4D-21FD-2E152DFC8573}"/>
              </a:ext>
            </a:extLst>
          </p:cNvPr>
          <p:cNvSpPr txBox="1"/>
          <p:nvPr/>
        </p:nvSpPr>
        <p:spPr>
          <a:xfrm>
            <a:off x="373528" y="5392073"/>
            <a:ext cx="1212327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ko-KR" altLang="en-US" b="1" dirty="0">
                <a:solidFill>
                  <a:srgbClr val="FF0000"/>
                </a:solidFill>
              </a:rPr>
              <a:t>피오리다 전용 대왕 물방울 </a:t>
            </a:r>
            <a:r>
              <a:rPr lang="ko-KR" altLang="en-US" b="1" dirty="0" err="1">
                <a:solidFill>
                  <a:srgbClr val="FF0000"/>
                </a:solidFill>
              </a:rPr>
              <a:t>퍼프</a:t>
            </a:r>
            <a:r>
              <a:rPr lang="ko-KR" altLang="en-US" dirty="0" err="1"/>
              <a:t>로</a:t>
            </a:r>
            <a:r>
              <a:rPr lang="ko-KR" altLang="en-US" dirty="0"/>
              <a:t> 얼굴의 굴곡진 곳까지 한 번에 커버</a:t>
            </a:r>
            <a:r>
              <a:rPr lang="en-US" altLang="ko-KR" dirty="0"/>
              <a:t>!</a:t>
            </a:r>
          </a:p>
          <a:p>
            <a:endParaRPr lang="en-US" altLang="ko-KR" dirty="0"/>
          </a:p>
          <a:p>
            <a:r>
              <a:rPr lang="ko-KR" altLang="en-US" b="1" dirty="0">
                <a:solidFill>
                  <a:srgbClr val="FF0000"/>
                </a:solidFill>
              </a:rPr>
              <a:t>대왕 물방울 </a:t>
            </a:r>
            <a:r>
              <a:rPr lang="ko-KR" altLang="en-US" b="1" dirty="0" err="1">
                <a:solidFill>
                  <a:srgbClr val="FF0000"/>
                </a:solidFill>
              </a:rPr>
              <a:t>퍼프</a:t>
            </a:r>
            <a:r>
              <a:rPr lang="ko-KR" altLang="en-US" dirty="0" err="1"/>
              <a:t>가</a:t>
            </a:r>
            <a:r>
              <a:rPr lang="ko-KR" altLang="en-US" b="1" dirty="0">
                <a:solidFill>
                  <a:srgbClr val="FF0000"/>
                </a:solidFill>
              </a:rPr>
              <a:t> </a:t>
            </a:r>
            <a:r>
              <a:rPr lang="ko-KR" altLang="en-US" b="1" dirty="0">
                <a:solidFill>
                  <a:srgbClr val="0000FF"/>
                </a:solidFill>
              </a:rPr>
              <a:t>적은 양으로도 </a:t>
            </a:r>
            <a:r>
              <a:rPr lang="ko-KR" altLang="en-US" dirty="0"/>
              <a:t>충분히 얼굴 전체에 도포 가능하며 얼굴에 착 붙는 </a:t>
            </a:r>
            <a:r>
              <a:rPr lang="ko-KR" altLang="en-US" dirty="0" err="1"/>
              <a:t>피팅감을</a:t>
            </a:r>
            <a:r>
              <a:rPr lang="ko-KR" altLang="en-US" dirty="0"/>
              <a:t> 선사합니다</a:t>
            </a:r>
            <a:r>
              <a:rPr lang="en-US" altLang="ko-KR" dirty="0"/>
              <a:t>.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C3CFA79-F943-278D-6700-F44B4665C4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1158" y="992974"/>
            <a:ext cx="3494866" cy="242712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91DF944-606D-271A-378C-CBF9F9556B90}"/>
              </a:ext>
            </a:extLst>
          </p:cNvPr>
          <p:cNvSpPr txBox="1"/>
          <p:nvPr/>
        </p:nvSpPr>
        <p:spPr>
          <a:xfrm>
            <a:off x="2458893" y="3418840"/>
            <a:ext cx="34948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01.</a:t>
            </a:r>
          </a:p>
          <a:p>
            <a:endParaRPr lang="en-US" altLang="ko-KR" dirty="0"/>
          </a:p>
          <a:p>
            <a:r>
              <a:rPr lang="ko-KR" altLang="en-US" sz="1400" dirty="0"/>
              <a:t>내장된 </a:t>
            </a:r>
            <a:r>
              <a:rPr lang="ko-KR" altLang="en-US" sz="1400" dirty="0" err="1"/>
              <a:t>퍼프를</a:t>
            </a:r>
            <a:r>
              <a:rPr lang="ko-KR" altLang="en-US" sz="1400" dirty="0"/>
              <a:t> 사용하여</a:t>
            </a:r>
            <a:endParaRPr lang="en-US" altLang="ko-KR" sz="1400" dirty="0"/>
          </a:p>
          <a:p>
            <a:r>
              <a:rPr lang="ko-KR" altLang="en-US" sz="1400" dirty="0"/>
              <a:t>적당량을 취한 뒤 피부에 얇게 펴 바른 후</a:t>
            </a:r>
            <a:endParaRPr lang="en-US" altLang="ko-KR" sz="1400" dirty="0"/>
          </a:p>
          <a:p>
            <a:r>
              <a:rPr lang="ko-KR" altLang="en-US" sz="1400" dirty="0"/>
              <a:t>가볍게 두드리듯이 발라줍니다</a:t>
            </a:r>
            <a:r>
              <a:rPr lang="en-US" altLang="ko-KR" sz="14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FE85C3-96AD-6212-0C72-04E65223E034}"/>
              </a:ext>
            </a:extLst>
          </p:cNvPr>
          <p:cNvSpPr txBox="1"/>
          <p:nvPr/>
        </p:nvSpPr>
        <p:spPr>
          <a:xfrm>
            <a:off x="6611158" y="3429000"/>
            <a:ext cx="421335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 02 .</a:t>
            </a:r>
          </a:p>
          <a:p>
            <a:endParaRPr lang="en-US" altLang="ko-KR" dirty="0"/>
          </a:p>
          <a:p>
            <a:r>
              <a:rPr lang="ko-KR" altLang="en-US" sz="1400" dirty="0"/>
              <a:t>한 번의 적은 양으로도 얼굴 전체 얇게 발려 </a:t>
            </a:r>
            <a:endParaRPr lang="en-US" altLang="ko-KR" sz="1400" dirty="0"/>
          </a:p>
          <a:p>
            <a:r>
              <a:rPr lang="ko-KR" altLang="en-US" sz="1400" dirty="0"/>
              <a:t>완벽하게 커버됩니다</a:t>
            </a:r>
            <a:r>
              <a:rPr lang="en-US" altLang="ko-KR" sz="1400" dirty="0"/>
              <a:t>.</a:t>
            </a:r>
          </a:p>
          <a:p>
            <a:r>
              <a:rPr lang="ko-KR" altLang="en-US" sz="1400" dirty="0"/>
              <a:t>이제 그만 두드리세요</a:t>
            </a:r>
            <a:r>
              <a:rPr lang="en-US" altLang="ko-KR" sz="1400" dirty="0"/>
              <a:t>.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60A86508-B5F2-FD58-EC26-BF845C34A2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22" b="35972"/>
          <a:stretch/>
        </p:blipFill>
        <p:spPr>
          <a:xfrm>
            <a:off x="2431624" y="964658"/>
            <a:ext cx="3323638" cy="245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924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E671D36-19FF-4E20-BF0F-42BA0DCECF00}"/>
              </a:ext>
            </a:extLst>
          </p:cNvPr>
          <p:cNvSpPr txBox="1">
            <a:spLocks/>
          </p:cNvSpPr>
          <p:nvPr/>
        </p:nvSpPr>
        <p:spPr>
          <a:xfrm>
            <a:off x="185927" y="59019"/>
            <a:ext cx="8100402" cy="4575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000" b="1" dirty="0"/>
              <a:t>피오리다 에센스 커버 팩트가 필요한 이유는</a:t>
            </a:r>
            <a:r>
              <a:rPr lang="en-US" altLang="ko-KR" sz="2000" b="1" dirty="0"/>
              <a:t>?</a:t>
            </a:r>
            <a:endParaRPr lang="ko-KR" altLang="en-US" sz="1400" b="1" dirty="0"/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7238EAB3-6EA6-4AC9-A134-3A964F89A777}"/>
              </a:ext>
            </a:extLst>
          </p:cNvPr>
          <p:cNvCxnSpPr>
            <a:cxnSpLocks/>
          </p:cNvCxnSpPr>
          <p:nvPr/>
        </p:nvCxnSpPr>
        <p:spPr>
          <a:xfrm>
            <a:off x="120029" y="536531"/>
            <a:ext cx="1196276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15EC8E8E-7599-6E78-F2BD-D366F9363669}"/>
              </a:ext>
            </a:extLst>
          </p:cNvPr>
          <p:cNvSpPr txBox="1"/>
          <p:nvPr/>
        </p:nvSpPr>
        <p:spPr>
          <a:xfrm>
            <a:off x="1256445" y="3013314"/>
            <a:ext cx="95478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ko-KR" altLang="en-US" sz="1600" dirty="0"/>
              <a:t>잡티</a:t>
            </a:r>
            <a:r>
              <a:rPr lang="en-US" altLang="ko-KR" sz="1600" dirty="0"/>
              <a:t>/</a:t>
            </a:r>
            <a:r>
              <a:rPr lang="ko-KR" altLang="en-US" sz="1600" dirty="0"/>
              <a:t>기미</a:t>
            </a:r>
            <a:r>
              <a:rPr lang="en-US" altLang="ko-KR" sz="1600" dirty="0"/>
              <a:t>/</a:t>
            </a:r>
            <a:r>
              <a:rPr lang="ko-KR" altLang="en-US" sz="1600" dirty="0"/>
              <a:t>색소침착</a:t>
            </a:r>
            <a:r>
              <a:rPr lang="en-US" altLang="ko-KR" sz="1600" dirty="0"/>
              <a:t>/</a:t>
            </a:r>
            <a:r>
              <a:rPr lang="ko-KR" altLang="en-US" sz="1600" dirty="0"/>
              <a:t>자글자글한 눈가</a:t>
            </a:r>
            <a:r>
              <a:rPr lang="en-US" altLang="ko-KR" sz="1600" dirty="0"/>
              <a:t>/</a:t>
            </a:r>
            <a:r>
              <a:rPr lang="ko-KR" altLang="en-US" sz="1600" dirty="0"/>
              <a:t>팔자</a:t>
            </a:r>
            <a:r>
              <a:rPr lang="en-US" altLang="ko-KR" sz="1600" dirty="0"/>
              <a:t>/</a:t>
            </a:r>
            <a:r>
              <a:rPr lang="ko-KR" altLang="en-US" sz="1600" dirty="0" err="1"/>
              <a:t>목주름</a:t>
            </a:r>
            <a:r>
              <a:rPr lang="en-US" altLang="ko-KR" sz="1600" dirty="0"/>
              <a:t>!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ko-KR" altLang="en-US" sz="1600" dirty="0"/>
              <a:t>오후만 되면 어두워지는 피부</a:t>
            </a:r>
            <a:r>
              <a:rPr lang="en-US" altLang="ko-KR" sz="1600" dirty="0"/>
              <a:t>! </a:t>
            </a:r>
            <a:r>
              <a:rPr lang="ko-KR" altLang="en-US" sz="1600" dirty="0"/>
              <a:t>땀과 피지로 인해 메이크업이 쉽게 무너지는 피부</a:t>
            </a:r>
            <a:r>
              <a:rPr lang="en-US" altLang="ko-KR" sz="1600" dirty="0"/>
              <a:t>!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ko-KR" altLang="en-US" sz="1600" dirty="0"/>
              <a:t>피부 톤이 일정하지 않아 이것저것 섞어 발라 들뜨고 두꺼운 커버</a:t>
            </a:r>
            <a:r>
              <a:rPr lang="en-US" altLang="ko-KR" sz="1600" dirty="0"/>
              <a:t>!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ko-KR" altLang="en-US" sz="1600" dirty="0" err="1"/>
              <a:t>선크림</a:t>
            </a:r>
            <a:r>
              <a:rPr lang="en-US" altLang="ko-KR" sz="1600" dirty="0"/>
              <a:t>/</a:t>
            </a:r>
            <a:r>
              <a:rPr lang="ko-KR" altLang="en-US" sz="1600" dirty="0"/>
              <a:t>메이크업베이스</a:t>
            </a:r>
            <a:r>
              <a:rPr lang="en-US" altLang="ko-KR" sz="1600" dirty="0"/>
              <a:t>/</a:t>
            </a:r>
            <a:r>
              <a:rPr lang="ko-KR" altLang="en-US" sz="1600" dirty="0"/>
              <a:t>파운데이션</a:t>
            </a:r>
            <a:r>
              <a:rPr lang="en-US" altLang="ko-KR" sz="1600" dirty="0"/>
              <a:t>/</a:t>
            </a:r>
            <a:r>
              <a:rPr lang="ko-KR" altLang="en-US" sz="1600" dirty="0" err="1"/>
              <a:t>컨실러</a:t>
            </a:r>
            <a:r>
              <a:rPr lang="ko-KR" altLang="en-US" sz="1600" dirty="0"/>
              <a:t> 많은 메이크업 단계를 거쳐 화장하는 복잡하고 긴 시간</a:t>
            </a:r>
            <a:r>
              <a:rPr lang="en-US" altLang="ko-KR" sz="1600" dirty="0"/>
              <a:t>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CE5778-E8AF-3431-8A54-3FF3100F23AC}"/>
              </a:ext>
            </a:extLst>
          </p:cNvPr>
          <p:cNvSpPr txBox="1"/>
          <p:nvPr/>
        </p:nvSpPr>
        <p:spPr>
          <a:xfrm>
            <a:off x="2898353" y="4602684"/>
            <a:ext cx="6588663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b="1" dirty="0"/>
              <a:t>Care / Cover / </a:t>
            </a:r>
            <a:r>
              <a:rPr lang="en-US" altLang="ko-KR" sz="2400" b="1" i="0" dirty="0">
                <a:effectLst/>
                <a:latin typeface="+mj-lt"/>
              </a:rPr>
              <a:t>Correcting</a:t>
            </a:r>
            <a:endParaRPr lang="en-US" altLang="ko-KR" sz="2400" b="1" dirty="0">
              <a:latin typeface="+mj-lt"/>
            </a:endParaRPr>
          </a:p>
          <a:p>
            <a:pPr algn="ctr"/>
            <a:r>
              <a:rPr lang="ko-KR" altLang="en-US" b="1" dirty="0">
                <a:solidFill>
                  <a:srgbClr val="0000FF"/>
                </a:solidFill>
              </a:rPr>
              <a:t>기미</a:t>
            </a:r>
            <a:r>
              <a:rPr lang="en-US" altLang="ko-KR" b="1" dirty="0">
                <a:solidFill>
                  <a:srgbClr val="0000FF"/>
                </a:solidFill>
              </a:rPr>
              <a:t>, </a:t>
            </a:r>
            <a:r>
              <a:rPr lang="ko-KR" altLang="en-US" b="1" dirty="0">
                <a:solidFill>
                  <a:srgbClr val="0000FF"/>
                </a:solidFill>
              </a:rPr>
              <a:t>잡티는 완벽하게 커버</a:t>
            </a:r>
            <a:r>
              <a:rPr lang="ko-KR" altLang="en-US" dirty="0"/>
              <a:t>하고</a:t>
            </a:r>
            <a:r>
              <a:rPr lang="ko-KR" altLang="en-US" b="1" dirty="0">
                <a:solidFill>
                  <a:srgbClr val="EC7B78"/>
                </a:solidFill>
              </a:rPr>
              <a:t> </a:t>
            </a:r>
            <a:r>
              <a:rPr lang="ko-KR" altLang="en-US" b="1" dirty="0">
                <a:solidFill>
                  <a:srgbClr val="0000FF"/>
                </a:solidFill>
              </a:rPr>
              <a:t>최대 수치로 자외선 차단까지</a:t>
            </a:r>
            <a:endParaRPr lang="en-US" altLang="ko-KR" b="1" dirty="0">
              <a:solidFill>
                <a:srgbClr val="0000FF"/>
              </a:solidFill>
            </a:endParaRPr>
          </a:p>
          <a:p>
            <a:pPr algn="ctr"/>
            <a:r>
              <a:rPr lang="ko-KR" altLang="en-US" b="1" dirty="0">
                <a:solidFill>
                  <a:srgbClr val="FF0000"/>
                </a:solidFill>
              </a:rPr>
              <a:t>에센스 </a:t>
            </a:r>
            <a:r>
              <a:rPr lang="en-US" altLang="ko-KR" sz="2000" b="1" dirty="0">
                <a:solidFill>
                  <a:srgbClr val="FF0000"/>
                </a:solidFill>
              </a:rPr>
              <a:t>71%</a:t>
            </a:r>
            <a:r>
              <a:rPr lang="ko-KR" altLang="en-US" sz="2000" b="1" dirty="0">
                <a:solidFill>
                  <a:srgbClr val="FF0000"/>
                </a:solidFill>
              </a:rPr>
              <a:t> </a:t>
            </a:r>
            <a:r>
              <a:rPr lang="ko-KR" altLang="en-US" b="1" dirty="0">
                <a:solidFill>
                  <a:srgbClr val="FF0000"/>
                </a:solidFill>
              </a:rPr>
              <a:t>함유</a:t>
            </a: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로</a:t>
            </a:r>
            <a:r>
              <a:rPr lang="ko-KR" altLang="en-US" dirty="0"/>
              <a:t> 얇게 밀착되어 </a:t>
            </a:r>
            <a:r>
              <a:rPr lang="ko-KR" altLang="en-US" b="1" dirty="0">
                <a:solidFill>
                  <a:srgbClr val="FF0000"/>
                </a:solidFill>
              </a:rPr>
              <a:t>주름까지 팽팽하게 케어</a:t>
            </a:r>
            <a:endParaRPr lang="en-US" altLang="ko-KR" b="1" dirty="0">
              <a:solidFill>
                <a:srgbClr val="FF0000"/>
              </a:solidFill>
            </a:endParaRPr>
          </a:p>
          <a:p>
            <a:pPr algn="ctr"/>
            <a:r>
              <a:rPr lang="ko-KR" altLang="en-US" dirty="0"/>
              <a:t>한 번의 터치로 </a:t>
            </a:r>
            <a:r>
              <a:rPr lang="en-US" altLang="ko-KR" sz="2000" b="1" dirty="0">
                <a:solidFill>
                  <a:srgbClr val="FF0000"/>
                </a:solidFill>
              </a:rPr>
              <a:t>10</a:t>
            </a:r>
            <a:r>
              <a:rPr lang="ko-KR" altLang="en-US" sz="2000" b="1" dirty="0">
                <a:solidFill>
                  <a:srgbClr val="FF0000"/>
                </a:solidFill>
              </a:rPr>
              <a:t>살 어린 내 피부로 완성</a:t>
            </a:r>
            <a:r>
              <a:rPr lang="ko-KR" altLang="en-US" dirty="0"/>
              <a:t>하는 </a:t>
            </a:r>
            <a:endParaRPr lang="en-US" altLang="ko-KR" dirty="0"/>
          </a:p>
          <a:p>
            <a:pPr algn="ctr"/>
            <a:r>
              <a:rPr lang="en-US" altLang="ko-KR" sz="3600" b="1" i="1" dirty="0" err="1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Piorida</a:t>
            </a:r>
            <a:r>
              <a:rPr lang="en-US" altLang="ko-KR" sz="3600" b="1" i="1" dirty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Essence Cover Pact!</a:t>
            </a:r>
            <a:endParaRPr lang="ko-KR" altLang="en-US" sz="3600" b="1" i="1" dirty="0">
              <a:solidFill>
                <a:srgbClr val="99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9FA886BC-F5B1-B5BD-B48F-419A316E64A4}"/>
              </a:ext>
            </a:extLst>
          </p:cNvPr>
          <p:cNvSpPr/>
          <p:nvPr/>
        </p:nvSpPr>
        <p:spPr>
          <a:xfrm rot="5400000">
            <a:off x="5826696" y="2815245"/>
            <a:ext cx="538606" cy="3061981"/>
          </a:xfrm>
          <a:prstGeom prst="rightArrow">
            <a:avLst/>
          </a:prstGeom>
          <a:solidFill>
            <a:srgbClr val="EE858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0150FC8-2954-4FD3-6168-D5181F248170}"/>
              </a:ext>
            </a:extLst>
          </p:cNvPr>
          <p:cNvSpPr txBox="1"/>
          <p:nvPr/>
        </p:nvSpPr>
        <p:spPr>
          <a:xfrm>
            <a:off x="1983165" y="652645"/>
            <a:ext cx="85900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FF0000"/>
                </a:solidFill>
              </a:rPr>
              <a:t>여러 가지 피부 고민</a:t>
            </a:r>
            <a:r>
              <a:rPr lang="en-US" altLang="ko-KR" sz="2800" b="1" dirty="0">
                <a:solidFill>
                  <a:srgbClr val="FF0000"/>
                </a:solidFill>
              </a:rPr>
              <a:t>!</a:t>
            </a:r>
            <a:r>
              <a:rPr lang="en-US" altLang="ko-KR" sz="2800" dirty="0"/>
              <a:t> </a:t>
            </a:r>
            <a:r>
              <a:rPr lang="ko-KR" altLang="en-US" sz="2800" b="1" dirty="0">
                <a:solidFill>
                  <a:srgbClr val="0000FF"/>
                </a:solidFill>
                <a:latin typeface="+mn-ea"/>
              </a:rPr>
              <a:t>두껍게 가리기만 하셨나요</a:t>
            </a:r>
            <a:r>
              <a:rPr lang="en-US" altLang="ko-KR" sz="2800" b="1" dirty="0">
                <a:solidFill>
                  <a:srgbClr val="0000FF"/>
                </a:solidFill>
                <a:latin typeface="+mn-ea"/>
              </a:rPr>
              <a:t>?</a:t>
            </a:r>
            <a:endParaRPr lang="ko-KR" altLang="en-US" sz="2800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BCE624C5-752F-5F8A-E6B8-D4A622A5578D}"/>
              </a:ext>
            </a:extLst>
          </p:cNvPr>
          <p:cNvGrpSpPr/>
          <p:nvPr/>
        </p:nvGrpSpPr>
        <p:grpSpPr>
          <a:xfrm>
            <a:off x="1196823" y="1182189"/>
            <a:ext cx="10044282" cy="1747776"/>
            <a:chOff x="2355462" y="1140939"/>
            <a:chExt cx="10044282" cy="1747776"/>
          </a:xfrm>
        </p:grpSpPr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BF0CE6D8-C02A-F27A-A003-FB635706B7AF}"/>
                </a:ext>
              </a:extLst>
            </p:cNvPr>
            <p:cNvGrpSpPr/>
            <p:nvPr/>
          </p:nvGrpSpPr>
          <p:grpSpPr>
            <a:xfrm>
              <a:off x="2355462" y="1140939"/>
              <a:ext cx="10044282" cy="1747776"/>
              <a:chOff x="-820611" y="596545"/>
              <a:chExt cx="10044282" cy="1747776"/>
            </a:xfrm>
          </p:grpSpPr>
          <p:pic>
            <p:nvPicPr>
              <p:cNvPr id="31" name="그림 30">
                <a:extLst>
                  <a:ext uri="{FF2B5EF4-FFF2-40B4-BE49-F238E27FC236}">
                    <a16:creationId xmlns:a16="http://schemas.microsoft.com/office/drawing/2014/main" id="{5EFD3D09-722D-E148-BFDD-97C1426125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820611" y="616140"/>
                <a:ext cx="1954991" cy="1441672"/>
              </a:xfrm>
              <a:prstGeom prst="rect">
                <a:avLst/>
              </a:prstGeom>
            </p:spPr>
          </p:pic>
          <p:grpSp>
            <p:nvGrpSpPr>
              <p:cNvPr id="25" name="그룹 24">
                <a:extLst>
                  <a:ext uri="{FF2B5EF4-FFF2-40B4-BE49-F238E27FC236}">
                    <a16:creationId xmlns:a16="http://schemas.microsoft.com/office/drawing/2014/main" id="{CF109AEE-8CC5-E1B7-ECE6-0A4752FAEF38}"/>
                  </a:ext>
                </a:extLst>
              </p:cNvPr>
              <p:cNvGrpSpPr/>
              <p:nvPr/>
            </p:nvGrpSpPr>
            <p:grpSpPr>
              <a:xfrm>
                <a:off x="-812219" y="596545"/>
                <a:ext cx="10035890" cy="1747776"/>
                <a:chOff x="-1205326" y="593651"/>
                <a:chExt cx="10035890" cy="1747776"/>
              </a:xfrm>
            </p:grpSpPr>
            <p:grpSp>
              <p:nvGrpSpPr>
                <p:cNvPr id="23" name="그룹 22">
                  <a:extLst>
                    <a:ext uri="{FF2B5EF4-FFF2-40B4-BE49-F238E27FC236}">
                      <a16:creationId xmlns:a16="http://schemas.microsoft.com/office/drawing/2014/main" id="{55DCDDC8-9FDB-08AB-B9CE-5A95C12F38EA}"/>
                    </a:ext>
                  </a:extLst>
                </p:cNvPr>
                <p:cNvGrpSpPr/>
                <p:nvPr/>
              </p:nvGrpSpPr>
              <p:grpSpPr>
                <a:xfrm>
                  <a:off x="-1205326" y="593651"/>
                  <a:ext cx="10035890" cy="1745535"/>
                  <a:chOff x="-1550972" y="872557"/>
                  <a:chExt cx="10035890" cy="1745535"/>
                </a:xfrm>
              </p:grpSpPr>
              <p:pic>
                <p:nvPicPr>
                  <p:cNvPr id="3" name="그림 2">
                    <a:extLst>
                      <a:ext uri="{FF2B5EF4-FFF2-40B4-BE49-F238E27FC236}">
                        <a16:creationId xmlns:a16="http://schemas.microsoft.com/office/drawing/2014/main" id="{98306EA7-7AED-B16D-9615-BAB8EC69913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t="1" r="66852" b="18958"/>
                  <a:stretch/>
                </p:blipFill>
                <p:spPr>
                  <a:xfrm>
                    <a:off x="4363426" y="872557"/>
                    <a:ext cx="2058564" cy="1480846"/>
                  </a:xfrm>
                  <a:prstGeom prst="rect">
                    <a:avLst/>
                  </a:prstGeom>
                </p:spPr>
              </p:pic>
              <p:sp>
                <p:nvSpPr>
                  <p:cNvPr id="14" name="직사각형 13">
                    <a:extLst>
                      <a:ext uri="{FF2B5EF4-FFF2-40B4-BE49-F238E27FC236}">
                        <a16:creationId xmlns:a16="http://schemas.microsoft.com/office/drawing/2014/main" id="{0F2D065E-4F4E-65B6-256D-24B83E4D1886}"/>
                      </a:ext>
                    </a:extLst>
                  </p:cNvPr>
                  <p:cNvSpPr/>
                  <p:nvPr/>
                </p:nvSpPr>
                <p:spPr>
                  <a:xfrm>
                    <a:off x="4391000" y="2330579"/>
                    <a:ext cx="2041476" cy="287513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ko-KR" altLang="en-US" sz="1400" dirty="0"/>
                      <a:t>푹 패인 </a:t>
                    </a:r>
                    <a:r>
                      <a:rPr lang="ko-KR" altLang="en-US" sz="1400" b="1" dirty="0">
                        <a:solidFill>
                          <a:srgbClr val="F5B8B7"/>
                        </a:solidFill>
                      </a:rPr>
                      <a:t>팔자주름</a:t>
                    </a:r>
                  </a:p>
                </p:txBody>
              </p:sp>
              <p:sp>
                <p:nvSpPr>
                  <p:cNvPr id="19" name="직사각형 18">
                    <a:extLst>
                      <a:ext uri="{FF2B5EF4-FFF2-40B4-BE49-F238E27FC236}">
                        <a16:creationId xmlns:a16="http://schemas.microsoft.com/office/drawing/2014/main" id="{B1038422-AB44-011F-A38D-09FC90EF2D14}"/>
                      </a:ext>
                    </a:extLst>
                  </p:cNvPr>
                  <p:cNvSpPr/>
                  <p:nvPr/>
                </p:nvSpPr>
                <p:spPr>
                  <a:xfrm>
                    <a:off x="6439568" y="2330185"/>
                    <a:ext cx="2045350" cy="287513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ko-KR" altLang="en-US" sz="1400" dirty="0"/>
                      <a:t>선명한 </a:t>
                    </a:r>
                    <a:r>
                      <a:rPr lang="ko-KR" altLang="en-US" sz="1400" b="1" dirty="0">
                        <a:solidFill>
                          <a:srgbClr val="F5B8B7"/>
                        </a:solidFill>
                      </a:rPr>
                      <a:t>이마주름</a:t>
                    </a:r>
                  </a:p>
                </p:txBody>
              </p:sp>
              <p:sp>
                <p:nvSpPr>
                  <p:cNvPr id="21" name="직사각형 20">
                    <a:extLst>
                      <a:ext uri="{FF2B5EF4-FFF2-40B4-BE49-F238E27FC236}">
                        <a16:creationId xmlns:a16="http://schemas.microsoft.com/office/drawing/2014/main" id="{9CBFF585-3F3E-4FF5-14A9-34F8A594E1B2}"/>
                      </a:ext>
                    </a:extLst>
                  </p:cNvPr>
                  <p:cNvSpPr/>
                  <p:nvPr/>
                </p:nvSpPr>
                <p:spPr>
                  <a:xfrm>
                    <a:off x="-1550972" y="2325740"/>
                    <a:ext cx="1946599" cy="287513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ko-KR" altLang="en-US" sz="1400" dirty="0"/>
                      <a:t>쌓이는 </a:t>
                    </a:r>
                    <a:r>
                      <a:rPr lang="ko-KR" altLang="en-US" sz="1400" b="1" dirty="0">
                        <a:solidFill>
                          <a:srgbClr val="F5B8B7"/>
                        </a:solidFill>
                      </a:rPr>
                      <a:t>기미</a:t>
                    </a:r>
                    <a:r>
                      <a:rPr lang="en-US" altLang="ko-KR" sz="1400" b="1" dirty="0">
                        <a:solidFill>
                          <a:srgbClr val="F5B8B7"/>
                        </a:solidFill>
                      </a:rPr>
                      <a:t>, </a:t>
                    </a:r>
                    <a:r>
                      <a:rPr lang="ko-KR" altLang="en-US" sz="1400" b="1" dirty="0">
                        <a:solidFill>
                          <a:srgbClr val="F5B8B7"/>
                        </a:solidFill>
                      </a:rPr>
                      <a:t>잡티</a:t>
                    </a:r>
                  </a:p>
                </p:txBody>
              </p:sp>
            </p:grpSp>
            <p:sp>
              <p:nvSpPr>
                <p:cNvPr id="24" name="직사각형 23">
                  <a:extLst>
                    <a:ext uri="{FF2B5EF4-FFF2-40B4-BE49-F238E27FC236}">
                      <a16:creationId xmlns:a16="http://schemas.microsoft.com/office/drawing/2014/main" id="{080690E0-1E00-C630-8363-2AD85ADD32D4}"/>
                    </a:ext>
                  </a:extLst>
                </p:cNvPr>
                <p:cNvSpPr/>
                <p:nvPr/>
              </p:nvSpPr>
              <p:spPr>
                <a:xfrm>
                  <a:off x="2699711" y="2053914"/>
                  <a:ext cx="2028243" cy="287513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ko-KR" altLang="en-US" sz="1400" dirty="0"/>
                    <a:t>도드라진 </a:t>
                  </a:r>
                  <a:r>
                    <a:rPr lang="ko-KR" altLang="en-US" sz="1400" b="1" dirty="0">
                      <a:solidFill>
                        <a:srgbClr val="F5B8B7"/>
                      </a:solidFill>
                    </a:rPr>
                    <a:t>모공</a:t>
                  </a:r>
                </a:p>
              </p:txBody>
            </p:sp>
          </p:grpSp>
          <p:pic>
            <p:nvPicPr>
              <p:cNvPr id="27" name="그림 26">
                <a:extLst>
                  <a:ext uri="{FF2B5EF4-FFF2-40B4-BE49-F238E27FC236}">
                    <a16:creationId xmlns:a16="http://schemas.microsoft.com/office/drawing/2014/main" id="{85DF01F8-B13B-D418-BFA8-E8309196983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9448"/>
              <a:stretch/>
            </p:blipFill>
            <p:spPr>
              <a:xfrm>
                <a:off x="7169613" y="624579"/>
                <a:ext cx="2045349" cy="1424778"/>
              </a:xfrm>
              <a:prstGeom prst="rect">
                <a:avLst/>
              </a:prstGeom>
            </p:spPr>
          </p:pic>
        </p:grpSp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BA2D4A49-AA2C-066C-441A-E2AD19A71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610" y="1164054"/>
              <a:ext cx="1946599" cy="1435519"/>
            </a:xfrm>
            <a:prstGeom prst="rect">
              <a:avLst/>
            </a:prstGeom>
          </p:spPr>
        </p:pic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F538E26F-5BA0-1DF2-5B0B-0FF143D3E4DF}"/>
                </a:ext>
              </a:extLst>
            </p:cNvPr>
            <p:cNvSpPr/>
            <p:nvPr/>
          </p:nvSpPr>
          <p:spPr>
            <a:xfrm>
              <a:off x="4310923" y="2594157"/>
              <a:ext cx="1946599" cy="287513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/>
                <a:t>울긋불긋한 </a:t>
              </a:r>
              <a:r>
                <a:rPr lang="ko-KR" altLang="en-US" sz="1400" b="1" dirty="0">
                  <a:solidFill>
                    <a:srgbClr val="F5B8B7"/>
                  </a:solidFill>
                </a:rPr>
                <a:t>홍조</a:t>
              </a:r>
            </a:p>
          </p:txBody>
        </p:sp>
      </p:grpSp>
      <p:pic>
        <p:nvPicPr>
          <p:cNvPr id="40" name="그림 39">
            <a:extLst>
              <a:ext uri="{FF2B5EF4-FFF2-40B4-BE49-F238E27FC236}">
                <a16:creationId xmlns:a16="http://schemas.microsoft.com/office/drawing/2014/main" id="{CD2FEBAD-6CC3-540E-8D06-54E46CD3A1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8570" y="1199647"/>
            <a:ext cx="2048795" cy="144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342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302711A4-BE65-439F-A32B-C87F2413B887}"/>
              </a:ext>
            </a:extLst>
          </p:cNvPr>
          <p:cNvSpPr/>
          <p:nvPr/>
        </p:nvSpPr>
        <p:spPr>
          <a:xfrm>
            <a:off x="1005839" y="853445"/>
            <a:ext cx="5069840" cy="279399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B954AD0-6623-4E65-9E3C-7AC0D0741C37}"/>
              </a:ext>
            </a:extLst>
          </p:cNvPr>
          <p:cNvSpPr/>
          <p:nvPr/>
        </p:nvSpPr>
        <p:spPr>
          <a:xfrm>
            <a:off x="6106160" y="853445"/>
            <a:ext cx="5069840" cy="2793994"/>
          </a:xfrm>
          <a:prstGeom prst="rect">
            <a:avLst/>
          </a:prstGeom>
          <a:solidFill>
            <a:srgbClr val="E6F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0E671D36-19FF-4E20-BF0F-42BA0DCECF00}"/>
              </a:ext>
            </a:extLst>
          </p:cNvPr>
          <p:cNvSpPr txBox="1">
            <a:spLocks/>
          </p:cNvSpPr>
          <p:nvPr/>
        </p:nvSpPr>
        <p:spPr>
          <a:xfrm>
            <a:off x="185927" y="59019"/>
            <a:ext cx="8100402" cy="4575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000" b="1" dirty="0"/>
              <a:t>피오리다 에센스 커버 팩트만의 특장점은</a:t>
            </a:r>
            <a:r>
              <a:rPr lang="en-US" altLang="ko-KR" sz="2000" b="1" dirty="0"/>
              <a:t>?</a:t>
            </a:r>
            <a:endParaRPr lang="ko-KR" altLang="en-US" sz="1400" b="1" dirty="0"/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7238EAB3-6EA6-4AC9-A134-3A964F89A777}"/>
              </a:ext>
            </a:extLst>
          </p:cNvPr>
          <p:cNvCxnSpPr>
            <a:cxnSpLocks/>
          </p:cNvCxnSpPr>
          <p:nvPr/>
        </p:nvCxnSpPr>
        <p:spPr>
          <a:xfrm>
            <a:off x="120029" y="536531"/>
            <a:ext cx="1196276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AD038AD-5320-48B6-9FAB-EEFC4886342D}"/>
              </a:ext>
            </a:extLst>
          </p:cNvPr>
          <p:cNvSpPr txBox="1"/>
          <p:nvPr/>
        </p:nvSpPr>
        <p:spPr>
          <a:xfrm>
            <a:off x="1233548" y="1975963"/>
            <a:ext cx="49281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0000FF"/>
                </a:solidFill>
                <a:latin typeface="+mn-ea"/>
              </a:rPr>
              <a:t>기미</a:t>
            </a:r>
            <a:r>
              <a:rPr lang="en-US" altLang="ko-KR" sz="2400" b="1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2400" b="1" dirty="0">
                <a:solidFill>
                  <a:srgbClr val="0000FF"/>
                </a:solidFill>
                <a:latin typeface="+mn-ea"/>
              </a:rPr>
              <a:t>잡티 케어 </a:t>
            </a:r>
            <a:endParaRPr lang="en-US" altLang="ko-KR" sz="2400" b="1" dirty="0">
              <a:solidFill>
                <a:srgbClr val="0000FF"/>
              </a:solidFill>
              <a:latin typeface="+mn-ea"/>
            </a:endParaRPr>
          </a:p>
          <a:p>
            <a:r>
              <a:rPr lang="ko-KR" altLang="en-US" sz="2400" b="1" dirty="0">
                <a:solidFill>
                  <a:srgbClr val="0000FF"/>
                </a:solidFill>
                <a:latin typeface="+mn-ea"/>
              </a:rPr>
              <a:t>핵심성분적용</a:t>
            </a:r>
            <a:endParaRPr lang="en-US" altLang="ko-KR" sz="2400" b="1" dirty="0">
              <a:solidFill>
                <a:srgbClr val="0000FF"/>
              </a:solidFill>
              <a:latin typeface="+mn-ea"/>
            </a:endParaRPr>
          </a:p>
          <a:p>
            <a:r>
              <a:rPr lang="en-US" altLang="ko-KR" b="1" dirty="0"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b="1" dirty="0" err="1">
                <a:solidFill>
                  <a:srgbClr val="0000FF"/>
                </a:solidFill>
                <a:latin typeface="+mn-ea"/>
              </a:rPr>
              <a:t>나이아신아마이드</a:t>
            </a:r>
            <a:r>
              <a:rPr lang="en-US" altLang="ko-KR" b="1" dirty="0">
                <a:solidFill>
                  <a:srgbClr val="0000FF"/>
                </a:solidFill>
                <a:latin typeface="+mn-ea"/>
              </a:rPr>
              <a:t>, </a:t>
            </a:r>
          </a:p>
          <a:p>
            <a:r>
              <a:rPr lang="en-US" altLang="ko-KR" b="1" dirty="0">
                <a:solidFill>
                  <a:srgbClr val="0000FF"/>
                </a:solidFill>
                <a:latin typeface="+mn-ea"/>
              </a:rPr>
              <a:t> </a:t>
            </a:r>
            <a:r>
              <a:rPr lang="ko-KR" altLang="en-US" b="1" dirty="0">
                <a:solidFill>
                  <a:srgbClr val="0000FF"/>
                </a:solidFill>
                <a:latin typeface="+mn-ea"/>
              </a:rPr>
              <a:t>비타민</a:t>
            </a:r>
            <a:r>
              <a:rPr lang="en-US" altLang="ko-KR" b="1" dirty="0">
                <a:solidFill>
                  <a:srgbClr val="0000FF"/>
                </a:solidFill>
                <a:latin typeface="+mn-ea"/>
              </a:rPr>
              <a:t>C, </a:t>
            </a:r>
            <a:r>
              <a:rPr lang="ko-KR" altLang="en-US" b="1" dirty="0">
                <a:solidFill>
                  <a:srgbClr val="0000FF"/>
                </a:solidFill>
                <a:latin typeface="+mn-ea"/>
              </a:rPr>
              <a:t>진주추출물</a:t>
            </a:r>
            <a:r>
              <a:rPr lang="en-US" altLang="ko-KR" b="1" dirty="0">
                <a:solidFill>
                  <a:srgbClr val="0000FF"/>
                </a:solidFill>
                <a:latin typeface="+mn-ea"/>
              </a:rPr>
              <a:t>)</a:t>
            </a:r>
            <a:endParaRPr lang="ko-KR" altLang="en-US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9326BE8D-3106-4512-9923-4A9D04F16E05}"/>
              </a:ext>
            </a:extLst>
          </p:cNvPr>
          <p:cNvSpPr/>
          <p:nvPr/>
        </p:nvSpPr>
        <p:spPr>
          <a:xfrm>
            <a:off x="1005839" y="3688085"/>
            <a:ext cx="5069840" cy="27939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9235565-66B3-4738-9C0F-88D4CBAC2CE3}"/>
              </a:ext>
            </a:extLst>
          </p:cNvPr>
          <p:cNvSpPr/>
          <p:nvPr/>
        </p:nvSpPr>
        <p:spPr>
          <a:xfrm>
            <a:off x="6106160" y="3688085"/>
            <a:ext cx="5069840" cy="27939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056FADD-1595-4B70-A4D3-866E659249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1400" y="2468881"/>
            <a:ext cx="3178441" cy="235711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378D1BA-8C25-4ABB-9461-CB42B9F6A51B}"/>
              </a:ext>
            </a:extLst>
          </p:cNvPr>
          <p:cNvSpPr txBox="1"/>
          <p:nvPr/>
        </p:nvSpPr>
        <p:spPr>
          <a:xfrm>
            <a:off x="7609841" y="1996278"/>
            <a:ext cx="3353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2400" b="1" dirty="0">
                <a:solidFill>
                  <a:srgbClr val="0000FF"/>
                </a:solidFill>
                <a:latin typeface="+mn-ea"/>
              </a:rPr>
              <a:t>소량으로</a:t>
            </a:r>
            <a:endParaRPr lang="en-US" altLang="ko-KR" sz="2400" b="1" dirty="0">
              <a:solidFill>
                <a:srgbClr val="0000FF"/>
              </a:solidFill>
              <a:latin typeface="+mn-ea"/>
            </a:endParaRPr>
          </a:p>
          <a:p>
            <a:pPr algn="r"/>
            <a:r>
              <a:rPr lang="ko-KR" altLang="en-US" sz="2400" b="1" dirty="0">
                <a:solidFill>
                  <a:srgbClr val="0000FF"/>
                </a:solidFill>
                <a:latin typeface="+mn-ea"/>
              </a:rPr>
              <a:t>주름이 갈라지지 않고</a:t>
            </a:r>
            <a:endParaRPr lang="en-US" altLang="ko-KR" sz="2400" b="1" dirty="0">
              <a:solidFill>
                <a:srgbClr val="0000FF"/>
              </a:solidFill>
              <a:latin typeface="+mn-ea"/>
            </a:endParaRPr>
          </a:p>
          <a:p>
            <a:pPr algn="r"/>
            <a:r>
              <a:rPr lang="ko-KR" altLang="en-US" sz="2400" b="1" dirty="0">
                <a:solidFill>
                  <a:srgbClr val="0000FF"/>
                </a:solidFill>
                <a:latin typeface="+mn-ea"/>
              </a:rPr>
              <a:t>하루 종일 촉촉하게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F980BE-4EFE-46D0-94B2-35B66029ABCD}"/>
              </a:ext>
            </a:extLst>
          </p:cNvPr>
          <p:cNvSpPr txBox="1"/>
          <p:nvPr/>
        </p:nvSpPr>
        <p:spPr>
          <a:xfrm>
            <a:off x="1259248" y="4973932"/>
            <a:ext cx="4312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rgbClr val="0000FF"/>
                </a:solidFill>
                <a:latin typeface="+mn-ea"/>
              </a:rPr>
              <a:t>자사 팩트 대비 </a:t>
            </a:r>
            <a:r>
              <a:rPr lang="en-US" altLang="ko-KR" sz="2400" b="1" dirty="0">
                <a:solidFill>
                  <a:srgbClr val="0000FF"/>
                </a:solidFill>
                <a:latin typeface="+mn-ea"/>
              </a:rPr>
              <a:t>2</a:t>
            </a:r>
            <a:r>
              <a:rPr lang="ko-KR" altLang="en-US" sz="2400" b="1" dirty="0">
                <a:solidFill>
                  <a:srgbClr val="0000FF"/>
                </a:solidFill>
                <a:latin typeface="+mn-ea"/>
              </a:rPr>
              <a:t>배 대용량</a:t>
            </a:r>
            <a:endParaRPr lang="en-US" altLang="ko-KR" sz="24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FD6F54-F30A-43B8-BD1E-FE43DAD5CDB9}"/>
              </a:ext>
            </a:extLst>
          </p:cNvPr>
          <p:cNvSpPr txBox="1"/>
          <p:nvPr/>
        </p:nvSpPr>
        <p:spPr>
          <a:xfrm>
            <a:off x="1101074" y="1369935"/>
            <a:ext cx="2871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FF0000"/>
                </a:solidFill>
                <a:latin typeface="+mn-ea"/>
              </a:rPr>
              <a:t>기미</a:t>
            </a:r>
            <a:r>
              <a:rPr lang="en-US" altLang="ko-KR" sz="2400" b="1" dirty="0">
                <a:solidFill>
                  <a:srgbClr val="FF0000"/>
                </a:solidFill>
                <a:latin typeface="+mn-ea"/>
              </a:rPr>
              <a:t> &amp; </a:t>
            </a:r>
            <a:r>
              <a:rPr lang="ko-KR" altLang="en-US" sz="2400" b="1" dirty="0">
                <a:solidFill>
                  <a:srgbClr val="FF0000"/>
                </a:solidFill>
                <a:latin typeface="+mn-ea"/>
              </a:rPr>
              <a:t>잡티 케어</a:t>
            </a:r>
            <a:endParaRPr lang="en-US" altLang="ko-KR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9D7AC0B-F296-4C50-8C03-D6B34B3796DA}"/>
              </a:ext>
            </a:extLst>
          </p:cNvPr>
          <p:cNvSpPr txBox="1"/>
          <p:nvPr/>
        </p:nvSpPr>
        <p:spPr>
          <a:xfrm>
            <a:off x="8347289" y="1354125"/>
            <a:ext cx="2733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FF0000"/>
                </a:solidFill>
                <a:latin typeface="+mn-ea"/>
              </a:rPr>
              <a:t>에센스 </a:t>
            </a:r>
            <a:r>
              <a:rPr lang="en-US" altLang="ko-KR" sz="2400" b="1" dirty="0">
                <a:solidFill>
                  <a:srgbClr val="FF0000"/>
                </a:solidFill>
                <a:latin typeface="+mn-ea"/>
              </a:rPr>
              <a:t>71% </a:t>
            </a:r>
            <a:r>
              <a:rPr lang="ko-KR" altLang="en-US" sz="2400" b="1" dirty="0">
                <a:solidFill>
                  <a:srgbClr val="FF0000"/>
                </a:solidFill>
                <a:latin typeface="+mn-ea"/>
              </a:rPr>
              <a:t>함유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1F81E6-B9A6-4519-B4F4-C180548024F0}"/>
              </a:ext>
            </a:extLst>
          </p:cNvPr>
          <p:cNvSpPr txBox="1"/>
          <p:nvPr/>
        </p:nvSpPr>
        <p:spPr>
          <a:xfrm>
            <a:off x="751838" y="4298897"/>
            <a:ext cx="30887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 err="1">
                <a:solidFill>
                  <a:srgbClr val="FF0000"/>
                </a:solidFill>
              </a:rPr>
              <a:t>빅사이즈</a:t>
            </a:r>
            <a:r>
              <a:rPr lang="ko-KR" altLang="en-US" sz="2400" dirty="0">
                <a:solidFill>
                  <a:srgbClr val="FF0000"/>
                </a:solidFill>
              </a:rPr>
              <a:t> </a:t>
            </a:r>
            <a:r>
              <a:rPr lang="en-US" altLang="ko-KR" sz="2400" b="1" dirty="0">
                <a:solidFill>
                  <a:srgbClr val="FF0000"/>
                </a:solidFill>
              </a:rPr>
              <a:t>22 g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CE3607-860C-4F87-84BF-74A0425D537B}"/>
              </a:ext>
            </a:extLst>
          </p:cNvPr>
          <p:cNvSpPr txBox="1"/>
          <p:nvPr/>
        </p:nvSpPr>
        <p:spPr>
          <a:xfrm>
            <a:off x="6766560" y="4997266"/>
            <a:ext cx="4208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2400" b="1" dirty="0">
                <a:solidFill>
                  <a:srgbClr val="0000FF"/>
                </a:solidFill>
                <a:latin typeface="+mn-ea"/>
              </a:rPr>
              <a:t>미백</a:t>
            </a:r>
            <a:r>
              <a:rPr lang="en-US" altLang="ko-KR" sz="2400" b="1" dirty="0">
                <a:solidFill>
                  <a:srgbClr val="0000FF"/>
                </a:solidFill>
                <a:latin typeface="+mn-ea"/>
              </a:rPr>
              <a:t>/</a:t>
            </a:r>
            <a:r>
              <a:rPr lang="ko-KR" altLang="en-US" sz="2400" b="1" dirty="0">
                <a:solidFill>
                  <a:srgbClr val="0000FF"/>
                </a:solidFill>
                <a:latin typeface="+mn-ea"/>
              </a:rPr>
              <a:t>주름개선</a:t>
            </a:r>
            <a:r>
              <a:rPr lang="en-US" altLang="ko-KR" sz="2400" b="1" dirty="0">
                <a:solidFill>
                  <a:srgbClr val="0000FF"/>
                </a:solidFill>
                <a:latin typeface="+mn-ea"/>
              </a:rPr>
              <a:t>/</a:t>
            </a:r>
            <a:r>
              <a:rPr lang="ko-KR" altLang="en-US" sz="2400" b="1" dirty="0">
                <a:solidFill>
                  <a:srgbClr val="0000FF"/>
                </a:solidFill>
                <a:latin typeface="+mn-ea"/>
              </a:rPr>
              <a:t>자외선 차단</a:t>
            </a:r>
            <a:endParaRPr lang="en-US" altLang="ko-KR" sz="2400" b="1" dirty="0">
              <a:solidFill>
                <a:srgbClr val="0000FF"/>
              </a:solidFill>
              <a:latin typeface="+mn-ea"/>
            </a:endParaRPr>
          </a:p>
          <a:p>
            <a:pPr algn="r"/>
            <a:r>
              <a:rPr lang="en-US" altLang="ko-KR" sz="2400" b="1" dirty="0">
                <a:solidFill>
                  <a:srgbClr val="0000FF"/>
                </a:solidFill>
                <a:latin typeface="+mn-ea"/>
              </a:rPr>
              <a:t>SPF50+PA++++</a:t>
            </a:r>
            <a:r>
              <a:rPr lang="ko-KR" altLang="en-US" sz="2400" b="1" dirty="0">
                <a:solidFill>
                  <a:srgbClr val="0000FF"/>
                </a:solidFill>
                <a:latin typeface="+mn-ea"/>
              </a:rPr>
              <a:t>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550DFBB-E608-4FC4-98F3-B02F4CB90020}"/>
              </a:ext>
            </a:extLst>
          </p:cNvPr>
          <p:cNvSpPr txBox="1"/>
          <p:nvPr/>
        </p:nvSpPr>
        <p:spPr>
          <a:xfrm>
            <a:off x="7650481" y="4355113"/>
            <a:ext cx="3482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300" b="1" dirty="0" err="1">
                <a:solidFill>
                  <a:srgbClr val="FF0000"/>
                </a:solidFill>
                <a:latin typeface="+mn-ea"/>
              </a:rPr>
              <a:t>식약처인증</a:t>
            </a:r>
            <a:r>
              <a:rPr lang="ko-KR" altLang="en-US" sz="2300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ko-KR" sz="2300" b="1" dirty="0">
                <a:solidFill>
                  <a:srgbClr val="FF0000"/>
                </a:solidFill>
                <a:latin typeface="+mn-ea"/>
              </a:rPr>
              <a:t>3</a:t>
            </a:r>
            <a:r>
              <a:rPr lang="ko-KR" altLang="en-US" sz="2300" b="1" dirty="0">
                <a:solidFill>
                  <a:srgbClr val="FF0000"/>
                </a:solidFill>
                <a:latin typeface="+mn-ea"/>
              </a:rPr>
              <a:t>중 기능성</a:t>
            </a:r>
          </a:p>
        </p:txBody>
      </p:sp>
    </p:spTree>
    <p:extLst>
      <p:ext uri="{BB962C8B-B14F-4D97-AF65-F5344CB8AC3E}">
        <p14:creationId xmlns:p14="http://schemas.microsoft.com/office/powerpoint/2010/main" val="1584285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35AD093-1CEF-483B-965C-69C3D4FA59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36" r="31135" b="400"/>
          <a:stretch/>
        </p:blipFill>
        <p:spPr>
          <a:xfrm>
            <a:off x="4944140" y="2128328"/>
            <a:ext cx="2192460" cy="3736049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27181DF4-D734-40B5-B553-628877A79500}"/>
              </a:ext>
            </a:extLst>
          </p:cNvPr>
          <p:cNvSpPr/>
          <p:nvPr/>
        </p:nvSpPr>
        <p:spPr>
          <a:xfrm>
            <a:off x="3894155" y="807238"/>
            <a:ext cx="5392085" cy="457581"/>
          </a:xfrm>
          <a:prstGeom prst="rect">
            <a:avLst/>
          </a:prstGeom>
          <a:solidFill>
            <a:srgbClr val="EACED6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</a:t>
            </a:r>
            <a:r>
              <a:rPr lang="en-US" altLang="ko-KR" sz="20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ko-KR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번</a:t>
            </a:r>
            <a:r>
              <a:rPr lang="ko-KR" altLang="en-US" sz="20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의 터치로</a:t>
            </a:r>
            <a:r>
              <a:rPr lang="en-US" altLang="ko-KR" sz="20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ko-KR" altLang="en-US" sz="20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ko-KR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초만에</a:t>
            </a:r>
            <a:r>
              <a:rPr lang="ko-KR" altLang="en-US" sz="20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완벽 케어</a:t>
            </a:r>
            <a:r>
              <a:rPr lang="en-US" altLang="ko-KR" sz="20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cxnSp>
        <p:nvCxnSpPr>
          <p:cNvPr id="14" name="직선 화살표 연결선 13">
            <a:extLst>
              <a:ext uri="{FF2B5EF4-FFF2-40B4-BE49-F238E27FC236}">
                <a16:creationId xmlns:a16="http://schemas.microsoft.com/office/drawing/2014/main" id="{327E62AF-A740-42DF-8D13-0BF1D9BFA4FF}"/>
              </a:ext>
            </a:extLst>
          </p:cNvPr>
          <p:cNvCxnSpPr>
            <a:cxnSpLocks/>
          </p:cNvCxnSpPr>
          <p:nvPr/>
        </p:nvCxnSpPr>
        <p:spPr>
          <a:xfrm flipH="1">
            <a:off x="6676438" y="2161870"/>
            <a:ext cx="2325242" cy="2151550"/>
          </a:xfrm>
          <a:prstGeom prst="straightConnector1">
            <a:avLst/>
          </a:prstGeom>
          <a:ln>
            <a:solidFill>
              <a:srgbClr val="0070C0"/>
            </a:solidFill>
            <a:headEnd type="oval"/>
            <a:tailEnd type="oval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C8122CC4-AF08-4E77-946A-A7060F717825}"/>
              </a:ext>
            </a:extLst>
          </p:cNvPr>
          <p:cNvGrpSpPr/>
          <p:nvPr/>
        </p:nvGrpSpPr>
        <p:grpSpPr>
          <a:xfrm>
            <a:off x="9165370" y="1525458"/>
            <a:ext cx="2192460" cy="987660"/>
            <a:chOff x="243159" y="1039268"/>
            <a:chExt cx="2919416" cy="1420057"/>
          </a:xfrm>
        </p:grpSpPr>
        <p:pic>
          <p:nvPicPr>
            <p:cNvPr id="16" name="Picture 3">
              <a:extLst>
                <a:ext uri="{FF2B5EF4-FFF2-40B4-BE49-F238E27FC236}">
                  <a16:creationId xmlns:a16="http://schemas.microsoft.com/office/drawing/2014/main" id="{511F77FB-482D-4B35-A772-F2EBD2DF5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3737" y="1039268"/>
              <a:ext cx="2918261" cy="1104145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DCDD68A4-137E-4530-B292-F99A96BAF587}"/>
                </a:ext>
              </a:extLst>
            </p:cNvPr>
            <p:cNvSpPr/>
            <p:nvPr/>
          </p:nvSpPr>
          <p:spPr>
            <a:xfrm>
              <a:off x="243159" y="2143413"/>
              <a:ext cx="2919416" cy="315912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i="1" dirty="0" err="1">
                  <a:solidFill>
                    <a:srgbClr val="993366"/>
                  </a:solidFill>
                </a:rPr>
                <a:t>다크써클</a:t>
              </a:r>
              <a:r>
                <a:rPr lang="ko-KR" altLang="en-US" b="1" i="1" dirty="0">
                  <a:solidFill>
                    <a:srgbClr val="993366"/>
                  </a:solidFill>
                </a:rPr>
                <a:t> 커버</a:t>
              </a: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A039032-4CBA-4DE1-A8FF-8D31B180114F}"/>
              </a:ext>
            </a:extLst>
          </p:cNvPr>
          <p:cNvGrpSpPr/>
          <p:nvPr/>
        </p:nvGrpSpPr>
        <p:grpSpPr>
          <a:xfrm>
            <a:off x="7014634" y="5413367"/>
            <a:ext cx="2379440" cy="1141291"/>
            <a:chOff x="220969" y="4085211"/>
            <a:chExt cx="2963218" cy="140225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59D41244-DEA7-4527-8CCF-1E91865C723B}"/>
                </a:ext>
              </a:extLst>
            </p:cNvPr>
            <p:cNvSpPr/>
            <p:nvPr/>
          </p:nvSpPr>
          <p:spPr>
            <a:xfrm>
              <a:off x="220969" y="5171551"/>
              <a:ext cx="2963217" cy="315912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i="1" dirty="0">
                  <a:solidFill>
                    <a:srgbClr val="993366"/>
                  </a:solidFill>
                </a:rPr>
                <a:t>홍조 커버</a:t>
              </a:r>
            </a:p>
          </p:txBody>
        </p:sp>
        <p:pic>
          <p:nvPicPr>
            <p:cNvPr id="22" name="Picture 5">
              <a:extLst>
                <a:ext uri="{FF2B5EF4-FFF2-40B4-BE49-F238E27FC236}">
                  <a16:creationId xmlns:a16="http://schemas.microsoft.com/office/drawing/2014/main" id="{43C329A4-E358-412F-AE1C-59B843FDE2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0970" y="4085211"/>
              <a:ext cx="2963217" cy="1103277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59FDBB3A-D7E8-45B9-BE13-B0DC0564D715}"/>
              </a:ext>
            </a:extLst>
          </p:cNvPr>
          <p:cNvGrpSpPr/>
          <p:nvPr/>
        </p:nvGrpSpPr>
        <p:grpSpPr>
          <a:xfrm>
            <a:off x="9398416" y="5413367"/>
            <a:ext cx="2441062" cy="1141291"/>
            <a:chOff x="7944900" y="4756558"/>
            <a:chExt cx="2928316" cy="1380563"/>
          </a:xfrm>
        </p:grpSpPr>
        <p:pic>
          <p:nvPicPr>
            <p:cNvPr id="41" name="그림 40">
              <a:extLst>
                <a:ext uri="{FF2B5EF4-FFF2-40B4-BE49-F238E27FC236}">
                  <a16:creationId xmlns:a16="http://schemas.microsoft.com/office/drawing/2014/main" id="{9935B529-0757-43A4-8A43-B10C4DBFD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44900" y="4756558"/>
              <a:ext cx="2924111" cy="1064651"/>
            </a:xfrm>
            <a:prstGeom prst="rect">
              <a:avLst/>
            </a:prstGeom>
          </p:spPr>
        </p:pic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0264FEF3-9B02-449F-9445-A64C7AE51EE0}"/>
                </a:ext>
              </a:extLst>
            </p:cNvPr>
            <p:cNvSpPr/>
            <p:nvPr/>
          </p:nvSpPr>
          <p:spPr>
            <a:xfrm>
              <a:off x="7953800" y="5821209"/>
              <a:ext cx="2919416" cy="315912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i="1" dirty="0" err="1">
                  <a:solidFill>
                    <a:srgbClr val="993366"/>
                  </a:solidFill>
                </a:rPr>
                <a:t>마스크프루프</a:t>
              </a:r>
              <a:endParaRPr lang="ko-KR" altLang="en-US" b="1" i="1" dirty="0">
                <a:solidFill>
                  <a:srgbClr val="993366"/>
                </a:solidFill>
              </a:endParaRPr>
            </a:p>
          </p:txBody>
        </p:sp>
      </p:grpSp>
      <p:cxnSp>
        <p:nvCxnSpPr>
          <p:cNvPr id="51" name="직선 화살표 연결선 50">
            <a:extLst>
              <a:ext uri="{FF2B5EF4-FFF2-40B4-BE49-F238E27FC236}">
                <a16:creationId xmlns:a16="http://schemas.microsoft.com/office/drawing/2014/main" id="{1F2695C4-58C6-4D11-81F7-3D77081E7961}"/>
              </a:ext>
            </a:extLst>
          </p:cNvPr>
          <p:cNvCxnSpPr>
            <a:cxnSpLocks/>
            <a:stCxn id="56" idx="1"/>
          </p:cNvCxnSpPr>
          <p:nvPr/>
        </p:nvCxnSpPr>
        <p:spPr>
          <a:xfrm flipH="1">
            <a:off x="6607465" y="3654951"/>
            <a:ext cx="1995794" cy="1019321"/>
          </a:xfrm>
          <a:prstGeom prst="straightConnector1">
            <a:avLst/>
          </a:prstGeom>
          <a:ln>
            <a:solidFill>
              <a:srgbClr val="0070C0"/>
            </a:solidFill>
            <a:headEnd type="oval"/>
            <a:tailEnd type="oval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직선 화살표 연결선 32">
            <a:extLst>
              <a:ext uri="{FF2B5EF4-FFF2-40B4-BE49-F238E27FC236}">
                <a16:creationId xmlns:a16="http://schemas.microsoft.com/office/drawing/2014/main" id="{81963FC1-C999-43EE-A426-0A9EF1B4EA0D}"/>
              </a:ext>
            </a:extLst>
          </p:cNvPr>
          <p:cNvCxnSpPr>
            <a:cxnSpLocks/>
          </p:cNvCxnSpPr>
          <p:nvPr/>
        </p:nvCxnSpPr>
        <p:spPr>
          <a:xfrm flipH="1" flipV="1">
            <a:off x="6607465" y="4683768"/>
            <a:ext cx="2798370" cy="729599"/>
          </a:xfrm>
          <a:prstGeom prst="straightConnector1">
            <a:avLst/>
          </a:prstGeom>
          <a:ln>
            <a:solidFill>
              <a:srgbClr val="0070C0"/>
            </a:solidFill>
            <a:headEnd type="oval"/>
            <a:tailEnd type="oval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7047442B-7372-4CA1-A783-D5DB4B47F772}"/>
              </a:ext>
            </a:extLst>
          </p:cNvPr>
          <p:cNvGrpSpPr/>
          <p:nvPr/>
        </p:nvGrpSpPr>
        <p:grpSpPr>
          <a:xfrm>
            <a:off x="8603259" y="2793586"/>
            <a:ext cx="2919416" cy="2038642"/>
            <a:chOff x="7968513" y="1426005"/>
            <a:chExt cx="2919416" cy="2038642"/>
          </a:xfrm>
        </p:grpSpPr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DA15176C-E915-4DAE-8455-C06648A595CC}"/>
                </a:ext>
              </a:extLst>
            </p:cNvPr>
            <p:cNvSpPr/>
            <p:nvPr/>
          </p:nvSpPr>
          <p:spPr>
            <a:xfrm>
              <a:off x="7968513" y="3148735"/>
              <a:ext cx="2919416" cy="315912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i="1" dirty="0" err="1">
                  <a:solidFill>
                    <a:srgbClr val="993366"/>
                  </a:solidFill>
                </a:rPr>
                <a:t>윤광</a:t>
              </a:r>
              <a:r>
                <a:rPr lang="ko-KR" altLang="en-US" b="1" i="1" dirty="0">
                  <a:solidFill>
                    <a:srgbClr val="993366"/>
                  </a:solidFill>
                </a:rPr>
                <a:t> 케어</a:t>
              </a:r>
            </a:p>
          </p:txBody>
        </p:sp>
        <p:pic>
          <p:nvPicPr>
            <p:cNvPr id="56" name="Picture 10">
              <a:extLst>
                <a:ext uri="{FF2B5EF4-FFF2-40B4-BE49-F238E27FC236}">
                  <a16:creationId xmlns:a16="http://schemas.microsoft.com/office/drawing/2014/main" id="{F34C3630-FCE8-478A-A898-1DCCAC5D74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1828"/>
            <a:stretch/>
          </p:blipFill>
          <p:spPr>
            <a:xfrm>
              <a:off x="7968513" y="1426005"/>
              <a:ext cx="2918262" cy="1722730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pic>
        <p:nvPicPr>
          <p:cNvPr id="28" name="그림 27">
            <a:extLst>
              <a:ext uri="{FF2B5EF4-FFF2-40B4-BE49-F238E27FC236}">
                <a16:creationId xmlns:a16="http://schemas.microsoft.com/office/drawing/2014/main" id="{01E8ED30-CD49-4498-AB28-FBB28E55277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9685" b="28917"/>
          <a:stretch/>
        </p:blipFill>
        <p:spPr>
          <a:xfrm>
            <a:off x="750145" y="2976827"/>
            <a:ext cx="2694142" cy="1643988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DA9A1700-6A50-4F1C-9B8C-337B4413E0C4}"/>
              </a:ext>
            </a:extLst>
          </p:cNvPr>
          <p:cNvGrpSpPr/>
          <p:nvPr/>
        </p:nvGrpSpPr>
        <p:grpSpPr>
          <a:xfrm>
            <a:off x="379649" y="1366681"/>
            <a:ext cx="3080346" cy="1174228"/>
            <a:chOff x="533828" y="844260"/>
            <a:chExt cx="2856911" cy="923866"/>
          </a:xfrm>
        </p:grpSpPr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id="{56947A6C-596A-447B-A4A6-BDECB54EF4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b="86236"/>
            <a:stretch/>
          </p:blipFill>
          <p:spPr>
            <a:xfrm>
              <a:off x="533828" y="844260"/>
              <a:ext cx="2856911" cy="267267"/>
            </a:xfrm>
            <a:prstGeom prst="rect">
              <a:avLst/>
            </a:prstGeom>
          </p:spPr>
        </p:pic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BE5C5772-9402-4EB8-A0C8-C67E888DFB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51242" b="14046"/>
            <a:stretch/>
          </p:blipFill>
          <p:spPr>
            <a:xfrm>
              <a:off x="533828" y="1094073"/>
              <a:ext cx="2856911" cy="674053"/>
            </a:xfrm>
            <a:prstGeom prst="rect">
              <a:avLst/>
            </a:prstGeom>
          </p:spPr>
        </p:pic>
      </p:grpSp>
      <p:cxnSp>
        <p:nvCxnSpPr>
          <p:cNvPr id="30" name="직선 화살표 연결선 29">
            <a:extLst>
              <a:ext uri="{FF2B5EF4-FFF2-40B4-BE49-F238E27FC236}">
                <a16:creationId xmlns:a16="http://schemas.microsoft.com/office/drawing/2014/main" id="{38FB9544-538A-458E-A374-25F31971D7BB}"/>
              </a:ext>
            </a:extLst>
          </p:cNvPr>
          <p:cNvCxnSpPr>
            <a:cxnSpLocks/>
          </p:cNvCxnSpPr>
          <p:nvPr/>
        </p:nvCxnSpPr>
        <p:spPr>
          <a:xfrm flipH="1" flipV="1">
            <a:off x="3459995" y="2087712"/>
            <a:ext cx="2580375" cy="1625453"/>
          </a:xfrm>
          <a:prstGeom prst="straightConnector1">
            <a:avLst/>
          </a:prstGeom>
          <a:ln>
            <a:solidFill>
              <a:srgbClr val="FF0000"/>
            </a:solidFill>
            <a:headEnd type="oval"/>
            <a:tailEnd type="oval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08526F7F-E6B6-4A22-A86E-DC8977F9FCC4}"/>
              </a:ext>
            </a:extLst>
          </p:cNvPr>
          <p:cNvGrpSpPr/>
          <p:nvPr/>
        </p:nvGrpSpPr>
        <p:grpSpPr>
          <a:xfrm>
            <a:off x="737612" y="5185256"/>
            <a:ext cx="2722383" cy="1440673"/>
            <a:chOff x="609329" y="4726189"/>
            <a:chExt cx="3185129" cy="1585134"/>
          </a:xfrm>
        </p:grpSpPr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89D3BAA5-5D62-4890-8CA6-6E4851F178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b="85585"/>
            <a:stretch/>
          </p:blipFill>
          <p:spPr>
            <a:xfrm>
              <a:off x="609329" y="4726189"/>
              <a:ext cx="3185129" cy="436337"/>
            </a:xfrm>
            <a:prstGeom prst="rect">
              <a:avLst/>
            </a:prstGeom>
          </p:spPr>
        </p:pic>
        <p:pic>
          <p:nvPicPr>
            <p:cNvPr id="32" name="그림 31">
              <a:extLst>
                <a:ext uri="{FF2B5EF4-FFF2-40B4-BE49-F238E27FC236}">
                  <a16:creationId xmlns:a16="http://schemas.microsoft.com/office/drawing/2014/main" id="{82E09A82-77AB-4795-9F0C-9497B719DC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23310" b="38082"/>
            <a:stretch/>
          </p:blipFill>
          <p:spPr>
            <a:xfrm>
              <a:off x="609329" y="5142688"/>
              <a:ext cx="3185129" cy="1168635"/>
            </a:xfrm>
            <a:prstGeom prst="rect">
              <a:avLst/>
            </a:prstGeom>
          </p:spPr>
        </p:pic>
      </p:grpSp>
      <p:cxnSp>
        <p:nvCxnSpPr>
          <p:cNvPr id="34" name="직선 화살표 연결선 33">
            <a:extLst>
              <a:ext uri="{FF2B5EF4-FFF2-40B4-BE49-F238E27FC236}">
                <a16:creationId xmlns:a16="http://schemas.microsoft.com/office/drawing/2014/main" id="{AFD0ABAE-BF5C-48BE-8024-C6E3DEEAD8D4}"/>
              </a:ext>
            </a:extLst>
          </p:cNvPr>
          <p:cNvCxnSpPr>
            <a:cxnSpLocks/>
            <a:endCxn id="32" idx="3"/>
          </p:cNvCxnSpPr>
          <p:nvPr/>
        </p:nvCxnSpPr>
        <p:spPr>
          <a:xfrm flipH="1">
            <a:off x="3459995" y="4832228"/>
            <a:ext cx="2370111" cy="1262635"/>
          </a:xfrm>
          <a:prstGeom prst="straightConnector1">
            <a:avLst/>
          </a:prstGeom>
          <a:ln>
            <a:solidFill>
              <a:srgbClr val="FF0000"/>
            </a:solidFill>
            <a:headEnd type="oval"/>
            <a:tailEnd type="oval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직선 화살표 연결선 44">
            <a:extLst>
              <a:ext uri="{FF2B5EF4-FFF2-40B4-BE49-F238E27FC236}">
                <a16:creationId xmlns:a16="http://schemas.microsoft.com/office/drawing/2014/main" id="{1A778790-C3ED-45FF-B737-98511C3E25F3}"/>
              </a:ext>
            </a:extLst>
          </p:cNvPr>
          <p:cNvCxnSpPr>
            <a:cxnSpLocks/>
          </p:cNvCxnSpPr>
          <p:nvPr/>
        </p:nvCxnSpPr>
        <p:spPr>
          <a:xfrm flipH="1" flipV="1">
            <a:off x="3396067" y="3654951"/>
            <a:ext cx="2151909" cy="658469"/>
          </a:xfrm>
          <a:prstGeom prst="straightConnector1">
            <a:avLst/>
          </a:prstGeom>
          <a:ln>
            <a:solidFill>
              <a:srgbClr val="FF0000"/>
            </a:solidFill>
            <a:headEnd type="oval"/>
            <a:tailEnd type="oval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제목 1">
            <a:extLst>
              <a:ext uri="{FF2B5EF4-FFF2-40B4-BE49-F238E27FC236}">
                <a16:creationId xmlns:a16="http://schemas.microsoft.com/office/drawing/2014/main" id="{F8C77DB9-4F67-4161-B780-31E3233FBDCE}"/>
              </a:ext>
            </a:extLst>
          </p:cNvPr>
          <p:cNvSpPr txBox="1">
            <a:spLocks/>
          </p:cNvSpPr>
          <p:nvPr/>
        </p:nvSpPr>
        <p:spPr>
          <a:xfrm>
            <a:off x="185926" y="59019"/>
            <a:ext cx="9750553" cy="4575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000" b="1" dirty="0"/>
              <a:t>제품특징 ①</a:t>
            </a:r>
            <a:r>
              <a:rPr lang="ko-KR" altLang="en-US" sz="2000" b="1" dirty="0">
                <a:solidFill>
                  <a:srgbClr val="993366"/>
                </a:solidFill>
              </a:rPr>
              <a:t> 기미</a:t>
            </a:r>
            <a:r>
              <a:rPr lang="en-US" altLang="ko-KR" sz="2000" b="1" dirty="0">
                <a:solidFill>
                  <a:srgbClr val="993366"/>
                </a:solidFill>
              </a:rPr>
              <a:t>/</a:t>
            </a:r>
            <a:r>
              <a:rPr lang="ko-KR" altLang="en-US" sz="2000" b="1" dirty="0">
                <a:solidFill>
                  <a:srgbClr val="993366"/>
                </a:solidFill>
              </a:rPr>
              <a:t>잡티를 </a:t>
            </a:r>
            <a:r>
              <a:rPr lang="ko-KR" altLang="en-US" sz="2000" b="1" dirty="0">
                <a:solidFill>
                  <a:srgbClr val="FF0000"/>
                </a:solidFill>
              </a:rPr>
              <a:t>소량으로도 얇게 빈틈없이 완벽 커버 및 </a:t>
            </a:r>
            <a:r>
              <a:rPr lang="ko-KR" altLang="en-US" sz="2000" b="1" dirty="0" err="1">
                <a:solidFill>
                  <a:srgbClr val="FF0000"/>
                </a:solidFill>
              </a:rPr>
              <a:t>케어</a:t>
            </a:r>
            <a:r>
              <a:rPr lang="ko-KR" altLang="en-US" sz="2000" dirty="0" err="1"/>
              <a:t>해주는</a:t>
            </a:r>
            <a:r>
              <a:rPr lang="ko-KR" altLang="en-US" sz="2000" dirty="0"/>
              <a:t> 제품</a:t>
            </a:r>
            <a:r>
              <a:rPr lang="ko-KR" altLang="en-US" sz="2000" b="1" dirty="0"/>
              <a:t> </a:t>
            </a:r>
            <a:endParaRPr lang="ko-KR" altLang="en-US" sz="1400" b="1" dirty="0"/>
          </a:p>
        </p:txBody>
      </p: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CCBA5EA1-F101-4B5F-A1DC-C184EF492B34}"/>
              </a:ext>
            </a:extLst>
          </p:cNvPr>
          <p:cNvCxnSpPr>
            <a:cxnSpLocks/>
          </p:cNvCxnSpPr>
          <p:nvPr/>
        </p:nvCxnSpPr>
        <p:spPr>
          <a:xfrm>
            <a:off x="120029" y="536531"/>
            <a:ext cx="1196276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7065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7238EAB3-6EA6-4AC9-A134-3A964F89A777}"/>
              </a:ext>
            </a:extLst>
          </p:cNvPr>
          <p:cNvCxnSpPr>
            <a:cxnSpLocks/>
          </p:cNvCxnSpPr>
          <p:nvPr/>
        </p:nvCxnSpPr>
        <p:spPr>
          <a:xfrm>
            <a:off x="120029" y="536531"/>
            <a:ext cx="1196276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0" name="제목 1">
            <a:extLst>
              <a:ext uri="{FF2B5EF4-FFF2-40B4-BE49-F238E27FC236}">
                <a16:creationId xmlns:a16="http://schemas.microsoft.com/office/drawing/2014/main" id="{2F66E8FA-25AD-E3CD-9F6E-3EF752CB7FA3}"/>
              </a:ext>
            </a:extLst>
          </p:cNvPr>
          <p:cNvSpPr txBox="1">
            <a:spLocks/>
          </p:cNvSpPr>
          <p:nvPr/>
        </p:nvSpPr>
        <p:spPr>
          <a:xfrm>
            <a:off x="185926" y="59019"/>
            <a:ext cx="11896869" cy="4575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000" b="1" dirty="0"/>
              <a:t>제품특징 ① </a:t>
            </a:r>
            <a:r>
              <a:rPr lang="ko-KR" altLang="en-US" sz="1600" b="1" dirty="0">
                <a:solidFill>
                  <a:srgbClr val="993366"/>
                </a:solidFill>
              </a:rPr>
              <a:t>기미</a:t>
            </a:r>
            <a:r>
              <a:rPr lang="en-US" altLang="ko-KR" sz="1600" b="1" dirty="0">
                <a:solidFill>
                  <a:srgbClr val="993366"/>
                </a:solidFill>
              </a:rPr>
              <a:t>/</a:t>
            </a:r>
            <a:r>
              <a:rPr lang="ko-KR" altLang="en-US" sz="1600" b="1" dirty="0">
                <a:solidFill>
                  <a:srgbClr val="993366"/>
                </a:solidFill>
              </a:rPr>
              <a:t>잡티를 </a:t>
            </a:r>
            <a:r>
              <a:rPr lang="ko-KR" altLang="en-US" sz="1600" b="1" dirty="0">
                <a:solidFill>
                  <a:srgbClr val="FF0000"/>
                </a:solidFill>
              </a:rPr>
              <a:t>소량으로도 얇게 빈틈없이 완벽 커버 및 </a:t>
            </a:r>
            <a:r>
              <a:rPr lang="ko-KR" altLang="en-US" sz="1600" b="1" dirty="0" err="1">
                <a:solidFill>
                  <a:srgbClr val="FF0000"/>
                </a:solidFill>
              </a:rPr>
              <a:t>케어</a:t>
            </a:r>
            <a:r>
              <a:rPr lang="ko-KR" altLang="en-US" sz="1600" dirty="0" err="1"/>
              <a:t>해주는</a:t>
            </a:r>
            <a:r>
              <a:rPr lang="ko-KR" altLang="en-US" sz="1600" dirty="0"/>
              <a:t> 제품</a:t>
            </a:r>
            <a:endParaRPr lang="en-US" altLang="ko-KR" sz="1600" dirty="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F7854DA9-BC9F-87B6-9464-E541CE9B934B}"/>
              </a:ext>
            </a:extLst>
          </p:cNvPr>
          <p:cNvSpPr/>
          <p:nvPr/>
        </p:nvSpPr>
        <p:spPr>
          <a:xfrm>
            <a:off x="1618351" y="1280943"/>
            <a:ext cx="1550294" cy="287513"/>
          </a:xfrm>
          <a:prstGeom prst="rect">
            <a:avLst/>
          </a:prstGeom>
          <a:solidFill>
            <a:srgbClr val="EC7B78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tx1"/>
                </a:solidFill>
              </a:rPr>
              <a:t>BEFORE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0744DDF7-316D-9A0A-DD23-57B968DC913E}"/>
              </a:ext>
            </a:extLst>
          </p:cNvPr>
          <p:cNvSpPr/>
          <p:nvPr/>
        </p:nvSpPr>
        <p:spPr>
          <a:xfrm>
            <a:off x="1420198" y="1877640"/>
            <a:ext cx="1946599" cy="6143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/>
              <a:t>쌓이는 </a:t>
            </a:r>
            <a:r>
              <a:rPr lang="ko-KR" altLang="en-US" sz="1400" b="1" dirty="0">
                <a:solidFill>
                  <a:srgbClr val="F5B8B7"/>
                </a:solidFill>
              </a:rPr>
              <a:t>잡티</a:t>
            </a:r>
            <a:r>
              <a:rPr lang="en-US" altLang="ko-KR" sz="1400" b="1" dirty="0">
                <a:solidFill>
                  <a:srgbClr val="F5B8B7"/>
                </a:solidFill>
              </a:rPr>
              <a:t>, </a:t>
            </a:r>
            <a:r>
              <a:rPr lang="ko-KR" altLang="en-US" sz="1400" b="1" dirty="0">
                <a:solidFill>
                  <a:srgbClr val="F5B8B7"/>
                </a:solidFill>
              </a:rPr>
              <a:t>기미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213A3DA8-7786-404D-812D-0B9827D20103}"/>
              </a:ext>
            </a:extLst>
          </p:cNvPr>
          <p:cNvSpPr/>
          <p:nvPr/>
        </p:nvSpPr>
        <p:spPr>
          <a:xfrm>
            <a:off x="8795320" y="1280365"/>
            <a:ext cx="1550294" cy="287513"/>
          </a:xfrm>
          <a:prstGeom prst="rect">
            <a:avLst/>
          </a:prstGeom>
          <a:solidFill>
            <a:srgbClr val="EC7B78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tx1"/>
                </a:solidFill>
              </a:rPr>
              <a:t>AFTER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9" name="화살표: 오른쪽 38">
            <a:extLst>
              <a:ext uri="{FF2B5EF4-FFF2-40B4-BE49-F238E27FC236}">
                <a16:creationId xmlns:a16="http://schemas.microsoft.com/office/drawing/2014/main" id="{FC62CD9C-C6E9-16BA-CED8-30D4D5E6C274}"/>
              </a:ext>
            </a:extLst>
          </p:cNvPr>
          <p:cNvSpPr/>
          <p:nvPr/>
        </p:nvSpPr>
        <p:spPr>
          <a:xfrm>
            <a:off x="4933506" y="3108394"/>
            <a:ext cx="2401708" cy="3061981"/>
          </a:xfrm>
          <a:prstGeom prst="rightArrow">
            <a:avLst/>
          </a:prstGeom>
          <a:ln>
            <a:solidFill>
              <a:srgbClr val="F5BDB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0" name="그림 39">
            <a:extLst>
              <a:ext uri="{FF2B5EF4-FFF2-40B4-BE49-F238E27FC236}">
                <a16:creationId xmlns:a16="http://schemas.microsoft.com/office/drawing/2014/main" id="{510DD83C-E8F7-55A1-0DDA-DD5BF33210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412" y="3768000"/>
            <a:ext cx="1742767" cy="1742767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484F58A9-5559-459B-2A5D-FD8D085925AA}"/>
              </a:ext>
            </a:extLst>
          </p:cNvPr>
          <p:cNvSpPr txBox="1"/>
          <p:nvPr/>
        </p:nvSpPr>
        <p:spPr>
          <a:xfrm>
            <a:off x="7308382" y="1984755"/>
            <a:ext cx="4594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/>
              <a:t>한 번의 소량 터치로 </a:t>
            </a:r>
            <a:r>
              <a:rPr lang="ko-KR" altLang="en-US" b="1" dirty="0">
                <a:solidFill>
                  <a:srgbClr val="FF0000"/>
                </a:solidFill>
              </a:rPr>
              <a:t>완벽한 </a:t>
            </a:r>
            <a:r>
              <a:rPr lang="ko-KR" altLang="en-US" sz="2000" b="1" dirty="0">
                <a:solidFill>
                  <a:srgbClr val="FF0000"/>
                </a:solidFill>
              </a:rPr>
              <a:t>커버 및 케어</a:t>
            </a:r>
            <a:endParaRPr lang="en-US" altLang="ko-KR" sz="2000" b="1" dirty="0">
              <a:solidFill>
                <a:srgbClr val="FF0000"/>
              </a:solidFill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5D808D7-C879-4735-BC6A-F45AA13090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9556" y="2767219"/>
            <a:ext cx="1946580" cy="3556353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810CC370-91D4-4DF0-B9C9-E79E24D3C4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7428" y="2767234"/>
            <a:ext cx="1916413" cy="3556338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DE7E36F9-E7FC-4520-A45A-F4DD41D24C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385" y="2767219"/>
            <a:ext cx="1946580" cy="3556355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B9199364-C444-4F11-957D-7FEEC75C15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9066" y="2767227"/>
            <a:ext cx="1946579" cy="355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092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7238EAB3-6EA6-4AC9-A134-3A964F89A777}"/>
              </a:ext>
            </a:extLst>
          </p:cNvPr>
          <p:cNvCxnSpPr>
            <a:cxnSpLocks/>
          </p:cNvCxnSpPr>
          <p:nvPr/>
        </p:nvCxnSpPr>
        <p:spPr>
          <a:xfrm>
            <a:off x="120029" y="536531"/>
            <a:ext cx="1196276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제목 1">
            <a:extLst>
              <a:ext uri="{FF2B5EF4-FFF2-40B4-BE49-F238E27FC236}">
                <a16:creationId xmlns:a16="http://schemas.microsoft.com/office/drawing/2014/main" id="{B0BBB500-3186-ED4D-1A28-77048E1896C0}"/>
              </a:ext>
            </a:extLst>
          </p:cNvPr>
          <p:cNvSpPr txBox="1">
            <a:spLocks/>
          </p:cNvSpPr>
          <p:nvPr/>
        </p:nvSpPr>
        <p:spPr>
          <a:xfrm>
            <a:off x="185927" y="59019"/>
            <a:ext cx="11759996" cy="4575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000" b="1" dirty="0"/>
              <a:t>제품특징 ② </a:t>
            </a:r>
            <a:r>
              <a:rPr lang="en-US" altLang="ko-KR" sz="2000" b="1" dirty="0"/>
              <a:t> </a:t>
            </a:r>
            <a:r>
              <a:rPr lang="ko-KR" altLang="en-US" sz="1600" b="1" dirty="0">
                <a:solidFill>
                  <a:srgbClr val="FF0000"/>
                </a:solidFill>
              </a:rPr>
              <a:t>에센스 </a:t>
            </a:r>
            <a:r>
              <a:rPr lang="en-US" altLang="ko-KR" sz="1600" b="1" dirty="0">
                <a:solidFill>
                  <a:srgbClr val="FF0000"/>
                </a:solidFill>
              </a:rPr>
              <a:t>71% </a:t>
            </a:r>
            <a:r>
              <a:rPr lang="ko-KR" altLang="en-US" sz="1600" b="1" dirty="0">
                <a:solidFill>
                  <a:srgbClr val="FF0000"/>
                </a:solidFill>
              </a:rPr>
              <a:t>함유</a:t>
            </a:r>
            <a:r>
              <a:rPr lang="ko-KR" altLang="en-US" sz="1600" dirty="0"/>
              <a:t>로 얇고 매끈하게 커버되어 </a:t>
            </a:r>
            <a:r>
              <a:rPr lang="ko-KR" altLang="en-US" sz="1600" b="1" dirty="0">
                <a:solidFill>
                  <a:srgbClr val="993366"/>
                </a:solidFill>
              </a:rPr>
              <a:t>주름이 갈라지지 않고 자연스럽게 커버</a:t>
            </a:r>
            <a:r>
              <a:rPr lang="ko-KR" altLang="en-US" sz="1600" dirty="0"/>
              <a:t>해주는 제품</a:t>
            </a:r>
            <a:endParaRPr lang="en-US" altLang="ko-KR" sz="1600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A49C33B-1EF2-453F-1D42-820D374751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94" r="67020" b="66410"/>
          <a:stretch/>
        </p:blipFill>
        <p:spPr>
          <a:xfrm>
            <a:off x="686140" y="4327991"/>
            <a:ext cx="2388093" cy="15210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1C0F29D-3879-5AD4-730E-F797F96415C0}"/>
              </a:ext>
            </a:extLst>
          </p:cNvPr>
          <p:cNvSpPr txBox="1"/>
          <p:nvPr/>
        </p:nvSpPr>
        <p:spPr>
          <a:xfrm>
            <a:off x="884466" y="2875071"/>
            <a:ext cx="100987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/>
              <a:t>팩트를 피부에 바르면 밤 제형에 에센스 성분이 더해져 기미</a:t>
            </a:r>
            <a:r>
              <a:rPr lang="en-US" altLang="ko-KR" sz="1600" dirty="0"/>
              <a:t>, </a:t>
            </a:r>
            <a:r>
              <a:rPr lang="ko-KR" altLang="en-US" sz="1600" dirty="0"/>
              <a:t>잡티는 완벽하게 커버하고</a:t>
            </a:r>
            <a:endParaRPr lang="en-US" altLang="ko-KR" sz="1600" dirty="0"/>
          </a:p>
          <a:p>
            <a:pPr algn="ctr"/>
            <a:r>
              <a:rPr lang="ko-KR" altLang="en-US" sz="1600" dirty="0"/>
              <a:t>에센스 수분 성분은 피부에 부드럽게 스며들어 </a:t>
            </a:r>
            <a:r>
              <a:rPr lang="ko-KR" altLang="en-US" sz="1600" b="1" dirty="0">
                <a:solidFill>
                  <a:srgbClr val="FF0000"/>
                </a:solidFill>
              </a:rPr>
              <a:t>메이크업 지속력을 높여주는 원리</a:t>
            </a:r>
            <a:r>
              <a:rPr lang="ko-KR" altLang="en-US" sz="1600" dirty="0"/>
              <a:t>입니다</a:t>
            </a:r>
            <a:r>
              <a:rPr lang="en-US" altLang="ko-KR" sz="1600" dirty="0"/>
              <a:t>.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6E563E24-C1A0-0372-5453-FF5D7661B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545" y="4024010"/>
            <a:ext cx="1187774" cy="1187774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4D38D09B-84D6-343C-FCC5-AB45D3A4C8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761" y="3960945"/>
            <a:ext cx="1187774" cy="11877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AC10CEA-DBB2-8180-4617-FF5FBCAD0DB1}"/>
              </a:ext>
            </a:extLst>
          </p:cNvPr>
          <p:cNvSpPr txBox="1"/>
          <p:nvPr/>
        </p:nvSpPr>
        <p:spPr>
          <a:xfrm>
            <a:off x="628881" y="6030966"/>
            <a:ext cx="2502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b="1" dirty="0"/>
              <a:t>요철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주름이 부각되고</a:t>
            </a:r>
            <a:endParaRPr lang="en-US" altLang="ko-KR" sz="1200" b="1" dirty="0"/>
          </a:p>
          <a:p>
            <a:pPr algn="ctr"/>
            <a:r>
              <a:rPr lang="ko-KR" altLang="en-US" sz="1200" b="1" dirty="0"/>
              <a:t>건조해서 갈라진 </a:t>
            </a:r>
            <a:r>
              <a:rPr lang="ko-KR" altLang="en-US" sz="1200" b="1" dirty="0" err="1"/>
              <a:t>울퉁부퉁한</a:t>
            </a:r>
            <a:r>
              <a:rPr lang="ko-KR" altLang="en-US" sz="1200" b="1" dirty="0"/>
              <a:t> 피부</a:t>
            </a: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BAC5F02D-11AB-3086-C43B-93E1EF2F74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409" t="-98" r="33405" b="66508"/>
          <a:stretch/>
        </p:blipFill>
        <p:spPr>
          <a:xfrm>
            <a:off x="4887646" y="4327991"/>
            <a:ext cx="2388093" cy="1521054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B95678C1-A7A5-B52D-3F49-78820675D2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005" t="104" r="-191" b="66306"/>
          <a:stretch/>
        </p:blipFill>
        <p:spPr>
          <a:xfrm>
            <a:off x="9074099" y="4327991"/>
            <a:ext cx="2388093" cy="1521054"/>
          </a:xfrm>
          <a:prstGeom prst="rect">
            <a:avLst/>
          </a:prstGeom>
        </p:spPr>
      </p:pic>
      <p:sp>
        <p:nvSpPr>
          <p:cNvPr id="35" name="화살표: 오른쪽 34">
            <a:extLst>
              <a:ext uri="{FF2B5EF4-FFF2-40B4-BE49-F238E27FC236}">
                <a16:creationId xmlns:a16="http://schemas.microsoft.com/office/drawing/2014/main" id="{AD553D01-9FDB-2CFD-0FDE-90DCECAA6E67}"/>
              </a:ext>
            </a:extLst>
          </p:cNvPr>
          <p:cNvSpPr/>
          <p:nvPr/>
        </p:nvSpPr>
        <p:spPr>
          <a:xfrm>
            <a:off x="3074233" y="4987330"/>
            <a:ext cx="1813413" cy="876029"/>
          </a:xfrm>
          <a:prstGeom prst="rightArrow">
            <a:avLst/>
          </a:prstGeom>
          <a:solidFill>
            <a:srgbClr val="E6F8F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화살표: 오른쪽 37">
            <a:extLst>
              <a:ext uri="{FF2B5EF4-FFF2-40B4-BE49-F238E27FC236}">
                <a16:creationId xmlns:a16="http://schemas.microsoft.com/office/drawing/2014/main" id="{B9F6FFD4-8975-6C3A-2035-547C53EEDA23}"/>
              </a:ext>
            </a:extLst>
          </p:cNvPr>
          <p:cNvSpPr/>
          <p:nvPr/>
        </p:nvSpPr>
        <p:spPr>
          <a:xfrm>
            <a:off x="7275739" y="4987330"/>
            <a:ext cx="1813413" cy="876029"/>
          </a:xfrm>
          <a:prstGeom prst="rightArrow">
            <a:avLst/>
          </a:prstGeom>
          <a:solidFill>
            <a:srgbClr val="E6F8F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8C7FA3C-A79F-112A-E8A2-F9D71216EEFF}"/>
              </a:ext>
            </a:extLst>
          </p:cNvPr>
          <p:cNvSpPr txBox="1"/>
          <p:nvPr/>
        </p:nvSpPr>
        <p:spPr>
          <a:xfrm>
            <a:off x="4432305" y="6030966"/>
            <a:ext cx="326724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b="1" dirty="0"/>
              <a:t>피오리다 </a:t>
            </a:r>
            <a:r>
              <a:rPr lang="ko-KR" altLang="en-US" sz="1400" b="1" dirty="0">
                <a:solidFill>
                  <a:srgbClr val="FF0000"/>
                </a:solidFill>
              </a:rPr>
              <a:t>에센스 커버 팩트</a:t>
            </a:r>
            <a:r>
              <a:rPr lang="ko-KR" altLang="en-US" sz="1200" b="1" dirty="0"/>
              <a:t>를</a:t>
            </a:r>
            <a:endParaRPr lang="en-US" altLang="ko-KR" sz="1200" b="1" dirty="0"/>
          </a:p>
          <a:p>
            <a:pPr algn="ctr"/>
            <a:r>
              <a:rPr lang="ko-KR" altLang="en-US" sz="1200" b="1" dirty="0"/>
              <a:t>피부에 바르면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에센스 성분이 더해져</a:t>
            </a:r>
            <a:endParaRPr lang="en-US" altLang="ko-KR" sz="1200" b="1" dirty="0"/>
          </a:p>
          <a:p>
            <a:pPr algn="ctr"/>
            <a:r>
              <a:rPr lang="ko-KR" altLang="en-US" sz="1200" b="1" dirty="0"/>
              <a:t>촉촉하게 수분이 남아 주름이 갈라지지 않고</a:t>
            </a:r>
            <a:r>
              <a:rPr lang="en-US" altLang="ko-KR" sz="1200" b="1" dirty="0"/>
              <a:t>,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2C65DC5-F737-1131-8E9C-7444A1242F00}"/>
              </a:ext>
            </a:extLst>
          </p:cNvPr>
          <p:cNvSpPr txBox="1"/>
          <p:nvPr/>
        </p:nvSpPr>
        <p:spPr>
          <a:xfrm>
            <a:off x="9032422" y="6033149"/>
            <a:ext cx="2388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b="1" dirty="0"/>
              <a:t>기미</a:t>
            </a:r>
            <a:r>
              <a:rPr lang="en-US" altLang="ko-KR" sz="1200" b="1" dirty="0"/>
              <a:t>, </a:t>
            </a:r>
            <a:r>
              <a:rPr lang="ko-KR" altLang="en-US" sz="1200" b="1" dirty="0"/>
              <a:t>잡티는 </a:t>
            </a:r>
            <a:r>
              <a:rPr lang="ko-KR" altLang="en-US" sz="1200" b="1" dirty="0">
                <a:solidFill>
                  <a:srgbClr val="993366"/>
                </a:solidFill>
              </a:rPr>
              <a:t>완벽하게 커버</a:t>
            </a:r>
            <a:r>
              <a:rPr lang="ko-KR" altLang="en-US" sz="1200" b="1" dirty="0"/>
              <a:t>하여</a:t>
            </a:r>
            <a:endParaRPr lang="en-US" altLang="ko-KR" sz="1200" b="1" dirty="0"/>
          </a:p>
          <a:p>
            <a:pPr algn="ctr"/>
            <a:r>
              <a:rPr lang="ko-KR" altLang="en-US" sz="1200" b="1" dirty="0"/>
              <a:t>메이크업 </a:t>
            </a:r>
            <a:r>
              <a:rPr lang="ko-KR" altLang="en-US" sz="1200" b="1" dirty="0">
                <a:solidFill>
                  <a:srgbClr val="FF0000"/>
                </a:solidFill>
              </a:rPr>
              <a:t>지속력</a:t>
            </a:r>
            <a:r>
              <a:rPr lang="ko-KR" altLang="en-US" sz="1200" b="1" dirty="0"/>
              <a:t>을 </a:t>
            </a:r>
            <a:r>
              <a:rPr lang="ko-KR" altLang="en-US" sz="1200" b="1" dirty="0" err="1"/>
              <a:t>높여줌</a:t>
            </a:r>
            <a:endParaRPr lang="ko-KR" altLang="en-US" sz="1200" b="1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B382CE2-BF93-638E-0572-1DBBC0195395}"/>
              </a:ext>
            </a:extLst>
          </p:cNvPr>
          <p:cNvSpPr/>
          <p:nvPr/>
        </p:nvSpPr>
        <p:spPr>
          <a:xfrm>
            <a:off x="686140" y="3633320"/>
            <a:ext cx="2388093" cy="391902"/>
          </a:xfrm>
          <a:prstGeom prst="rect">
            <a:avLst/>
          </a:prstGeom>
          <a:solidFill>
            <a:srgbClr val="E6F8F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</a:rPr>
              <a:t>Step 1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D683A25C-CC4E-FED3-0B94-E9B34EC550E2}"/>
              </a:ext>
            </a:extLst>
          </p:cNvPr>
          <p:cNvSpPr/>
          <p:nvPr/>
        </p:nvSpPr>
        <p:spPr>
          <a:xfrm>
            <a:off x="4887645" y="3664273"/>
            <a:ext cx="2388093" cy="391902"/>
          </a:xfrm>
          <a:prstGeom prst="rect">
            <a:avLst/>
          </a:prstGeom>
          <a:solidFill>
            <a:srgbClr val="E6F8F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</a:rPr>
              <a:t>Step 2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97DA3E81-9D5A-CBD0-8742-4B5139828997}"/>
              </a:ext>
            </a:extLst>
          </p:cNvPr>
          <p:cNvSpPr/>
          <p:nvPr/>
        </p:nvSpPr>
        <p:spPr>
          <a:xfrm>
            <a:off x="9074099" y="3627453"/>
            <a:ext cx="2388093" cy="391902"/>
          </a:xfrm>
          <a:prstGeom prst="rect">
            <a:avLst/>
          </a:prstGeom>
          <a:solidFill>
            <a:srgbClr val="E6F8F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</a:rPr>
              <a:t>Step 3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B4722-6EFE-542F-FD16-DCDE434625C4}"/>
              </a:ext>
            </a:extLst>
          </p:cNvPr>
          <p:cNvSpPr txBox="1"/>
          <p:nvPr/>
        </p:nvSpPr>
        <p:spPr>
          <a:xfrm>
            <a:off x="120029" y="1313521"/>
            <a:ext cx="6467497" cy="869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b="1" dirty="0">
                <a:solidFill>
                  <a:srgbClr val="FF0000"/>
                </a:solidFill>
              </a:rPr>
              <a:t>콜라겐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 err="1">
                <a:solidFill>
                  <a:srgbClr val="FF0000"/>
                </a:solidFill>
              </a:rPr>
              <a:t>로얄젤리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프로폴리스</a:t>
            </a:r>
            <a:r>
              <a:rPr lang="en-US" altLang="ko-KR" b="1" dirty="0">
                <a:solidFill>
                  <a:srgbClr val="FF0000"/>
                </a:solidFill>
              </a:rPr>
              <a:t>, </a:t>
            </a:r>
            <a:r>
              <a:rPr lang="ko-KR" altLang="en-US" b="1" dirty="0">
                <a:solidFill>
                  <a:srgbClr val="FF0000"/>
                </a:solidFill>
              </a:rPr>
              <a:t>동백오일 </a:t>
            </a:r>
            <a:r>
              <a:rPr lang="ko-KR" altLang="en-US" b="1" dirty="0">
                <a:solidFill>
                  <a:schemeClr val="accent1"/>
                </a:solidFill>
              </a:rPr>
              <a:t>등이</a:t>
            </a:r>
            <a:r>
              <a:rPr lang="en-US" altLang="ko-KR" b="1" dirty="0">
                <a:solidFill>
                  <a:schemeClr val="accent1"/>
                </a:solidFill>
              </a:rPr>
              <a:t> </a:t>
            </a:r>
            <a:r>
              <a:rPr lang="ko-KR" altLang="en-US" b="1" dirty="0">
                <a:solidFill>
                  <a:schemeClr val="accent1"/>
                </a:solidFill>
              </a:rPr>
              <a:t>함유된 </a:t>
            </a:r>
            <a:endParaRPr lang="en-US" altLang="ko-KR" b="1" dirty="0">
              <a:solidFill>
                <a:schemeClr val="accent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b="1" dirty="0">
                <a:solidFill>
                  <a:srgbClr val="FF0000"/>
                </a:solidFill>
                <a:highlight>
                  <a:srgbClr val="FFFF00"/>
                </a:highlight>
              </a:rPr>
              <a:t>에센스 </a:t>
            </a:r>
            <a:r>
              <a:rPr lang="en-US" altLang="ko-KR" b="1" dirty="0">
                <a:solidFill>
                  <a:srgbClr val="FF0000"/>
                </a:solidFill>
                <a:highlight>
                  <a:srgbClr val="FFFF00"/>
                </a:highlight>
              </a:rPr>
              <a:t>71%</a:t>
            </a:r>
            <a:r>
              <a:rPr lang="ko-KR" altLang="en-US" b="1" dirty="0">
                <a:solidFill>
                  <a:schemeClr val="accent1"/>
                </a:solidFill>
              </a:rPr>
              <a:t>가</a:t>
            </a:r>
            <a:r>
              <a:rPr lang="ko-KR" altLang="en-US" b="1" dirty="0">
                <a:solidFill>
                  <a:srgbClr val="FF0000"/>
                </a:solidFill>
              </a:rPr>
              <a:t> </a:t>
            </a:r>
            <a:r>
              <a:rPr lang="ko-KR" altLang="en-US" b="1" dirty="0">
                <a:solidFill>
                  <a:schemeClr val="accent1"/>
                </a:solidFill>
              </a:rPr>
              <a:t>하루 종일 </a:t>
            </a:r>
            <a:r>
              <a:rPr lang="ko-KR" altLang="en-US" b="1" dirty="0">
                <a:solidFill>
                  <a:srgbClr val="FF0000"/>
                </a:solidFill>
              </a:rPr>
              <a:t>촉촉하게</a:t>
            </a:r>
            <a:r>
              <a:rPr lang="ko-KR" altLang="en-US" b="1" dirty="0">
                <a:solidFill>
                  <a:schemeClr val="accent1"/>
                </a:solidFill>
              </a:rPr>
              <a:t> 메이크업 유지</a:t>
            </a:r>
            <a:endParaRPr lang="en-US" altLang="ko-KR" b="1" dirty="0">
              <a:solidFill>
                <a:schemeClr val="accent1"/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E4744BE-4C58-447A-A875-889EE3A9EF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5738" y="760899"/>
            <a:ext cx="1137621" cy="88072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83E7B428-722D-43AA-A4E4-6046AFA8EC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92185" y="728447"/>
            <a:ext cx="1137622" cy="91248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1725C089-CEEA-4D16-850E-B8D292ABC7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1169" y="1799312"/>
            <a:ext cx="1181082" cy="917384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4B7BE31D-0BB6-49A6-B699-A5DD7017AD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92185" y="1757191"/>
            <a:ext cx="1137621" cy="936971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6A57162F-5781-4271-AC8F-9E87E907314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67866" y="765955"/>
            <a:ext cx="1600279" cy="1935642"/>
          </a:xfrm>
          <a:prstGeom prst="rect">
            <a:avLst/>
          </a:prstGeom>
        </p:spPr>
      </p:pic>
      <p:sp>
        <p:nvSpPr>
          <p:cNvPr id="29" name="화살표: 오른쪽 28">
            <a:extLst>
              <a:ext uri="{FF2B5EF4-FFF2-40B4-BE49-F238E27FC236}">
                <a16:creationId xmlns:a16="http://schemas.microsoft.com/office/drawing/2014/main" id="{A7D8E248-FE4B-4D06-96FC-E24F30EC0CF0}"/>
              </a:ext>
            </a:extLst>
          </p:cNvPr>
          <p:cNvSpPr/>
          <p:nvPr/>
        </p:nvSpPr>
        <p:spPr>
          <a:xfrm>
            <a:off x="8442251" y="1313521"/>
            <a:ext cx="195148" cy="846909"/>
          </a:xfrm>
          <a:prstGeom prst="rightArrow">
            <a:avLst/>
          </a:prstGeom>
          <a:solidFill>
            <a:srgbClr val="EC7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화살표: 오른쪽 44">
            <a:extLst>
              <a:ext uri="{FF2B5EF4-FFF2-40B4-BE49-F238E27FC236}">
                <a16:creationId xmlns:a16="http://schemas.microsoft.com/office/drawing/2014/main" id="{0CB70360-0BF1-44A7-8A88-68467EF4C1DD}"/>
              </a:ext>
            </a:extLst>
          </p:cNvPr>
          <p:cNvSpPr/>
          <p:nvPr/>
        </p:nvSpPr>
        <p:spPr>
          <a:xfrm rot="10800000">
            <a:off x="10282591" y="1329249"/>
            <a:ext cx="195148" cy="846909"/>
          </a:xfrm>
          <a:prstGeom prst="rightArrow">
            <a:avLst/>
          </a:prstGeom>
          <a:solidFill>
            <a:srgbClr val="EC7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3608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E671D36-19FF-4E20-BF0F-42BA0DCECF00}"/>
              </a:ext>
            </a:extLst>
          </p:cNvPr>
          <p:cNvSpPr txBox="1">
            <a:spLocks/>
          </p:cNvSpPr>
          <p:nvPr/>
        </p:nvSpPr>
        <p:spPr>
          <a:xfrm>
            <a:off x="185927" y="59019"/>
            <a:ext cx="9981530" cy="4575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000" b="1" dirty="0"/>
              <a:t>제품특징 ③</a:t>
            </a:r>
            <a:r>
              <a:rPr lang="en-US" altLang="ko-KR" sz="2000" b="1" dirty="0"/>
              <a:t> </a:t>
            </a:r>
            <a:r>
              <a:rPr lang="en-US" altLang="ko-KR" sz="800" dirty="0"/>
              <a:t>   </a:t>
            </a:r>
            <a:r>
              <a:rPr lang="ko-KR" altLang="en-US" sz="1600" b="1" dirty="0">
                <a:solidFill>
                  <a:srgbClr val="993366"/>
                </a:solidFill>
              </a:rPr>
              <a:t>자사 팩트 대비 </a:t>
            </a:r>
            <a:r>
              <a:rPr lang="en-US" altLang="ko-KR" sz="1600" b="1" dirty="0">
                <a:solidFill>
                  <a:srgbClr val="993366"/>
                </a:solidFill>
              </a:rPr>
              <a:t>2</a:t>
            </a:r>
            <a:r>
              <a:rPr lang="ko-KR" altLang="en-US" sz="1600" b="1" dirty="0">
                <a:solidFill>
                  <a:srgbClr val="993366"/>
                </a:solidFill>
              </a:rPr>
              <a:t>배</a:t>
            </a:r>
            <a:r>
              <a:rPr lang="ko-KR" altLang="en-US" sz="1600" dirty="0"/>
              <a:t> </a:t>
            </a:r>
            <a:r>
              <a:rPr lang="ko-KR" altLang="en-US" sz="1600" b="1" dirty="0" err="1">
                <a:solidFill>
                  <a:srgbClr val="FF0000"/>
                </a:solidFill>
              </a:rPr>
              <a:t>빅사이즈</a:t>
            </a:r>
            <a:r>
              <a:rPr lang="ko-KR" altLang="en-US" sz="1600" dirty="0"/>
              <a:t> </a:t>
            </a:r>
            <a:r>
              <a:rPr lang="ko-KR" altLang="en-US" sz="1600" b="1" dirty="0">
                <a:solidFill>
                  <a:srgbClr val="FF0000"/>
                </a:solidFill>
              </a:rPr>
              <a:t>대왕 용량 </a:t>
            </a:r>
            <a:r>
              <a:rPr lang="en-US" altLang="ko-KR" sz="1600" b="1" dirty="0">
                <a:solidFill>
                  <a:srgbClr val="FF0000"/>
                </a:solidFill>
              </a:rPr>
              <a:t>22 g</a:t>
            </a:r>
            <a:r>
              <a:rPr lang="ko-KR" altLang="en-US" sz="1600" dirty="0"/>
              <a:t>으로 넉넉하게 사용할 수 있는 제품</a:t>
            </a:r>
            <a:endParaRPr lang="en-US" altLang="ko-KR" sz="1600" dirty="0"/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7238EAB3-6EA6-4AC9-A134-3A964F89A777}"/>
              </a:ext>
            </a:extLst>
          </p:cNvPr>
          <p:cNvCxnSpPr>
            <a:cxnSpLocks/>
          </p:cNvCxnSpPr>
          <p:nvPr/>
        </p:nvCxnSpPr>
        <p:spPr>
          <a:xfrm>
            <a:off x="120029" y="536531"/>
            <a:ext cx="1196276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718CE74-E55D-25A2-7293-3454C48D14CE}"/>
              </a:ext>
            </a:extLst>
          </p:cNvPr>
          <p:cNvSpPr txBox="1"/>
          <p:nvPr/>
        </p:nvSpPr>
        <p:spPr>
          <a:xfrm>
            <a:off x="4389442" y="5104540"/>
            <a:ext cx="341311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/>
              <a:t>자사 팩트 대비</a:t>
            </a:r>
            <a:r>
              <a:rPr lang="en-US" altLang="ko-KR" dirty="0"/>
              <a:t> </a:t>
            </a:r>
            <a:r>
              <a:rPr lang="en-US" altLang="ko-KR" sz="2800" b="1" dirty="0">
                <a:solidFill>
                  <a:srgbClr val="FF0000"/>
                </a:solidFill>
              </a:rPr>
              <a:t>2</a:t>
            </a:r>
            <a:r>
              <a:rPr lang="ko-KR" altLang="en-US" sz="2800" b="1" dirty="0">
                <a:solidFill>
                  <a:srgbClr val="FF0000"/>
                </a:solidFill>
              </a:rPr>
              <a:t>배</a:t>
            </a:r>
            <a:endParaRPr lang="en-US" altLang="ko-KR" sz="2800" b="1" dirty="0">
              <a:solidFill>
                <a:srgbClr val="FF0000"/>
              </a:solidFill>
            </a:endParaRPr>
          </a:p>
          <a:p>
            <a:pPr algn="ctr"/>
            <a:endParaRPr lang="en-US" altLang="ko-KR" dirty="0"/>
          </a:p>
          <a:p>
            <a:pPr algn="ctr"/>
            <a:r>
              <a:rPr lang="ko-KR" altLang="en-US" sz="2400" b="1" dirty="0">
                <a:solidFill>
                  <a:srgbClr val="FF0000"/>
                </a:solidFill>
              </a:rPr>
              <a:t>대용량 </a:t>
            </a:r>
            <a:r>
              <a:rPr lang="en-US" altLang="ko-KR" sz="2400" b="1" dirty="0">
                <a:solidFill>
                  <a:srgbClr val="FF0000"/>
                </a:solidFill>
              </a:rPr>
              <a:t>22g! </a:t>
            </a:r>
            <a:r>
              <a:rPr lang="ko-KR" altLang="en-US" sz="2400" b="1" dirty="0" err="1">
                <a:solidFill>
                  <a:srgbClr val="FF0000"/>
                </a:solidFill>
              </a:rPr>
              <a:t>빅사이즈</a:t>
            </a:r>
            <a:r>
              <a:rPr lang="en-US" altLang="ko-KR" sz="2400" b="1" dirty="0">
                <a:solidFill>
                  <a:srgbClr val="FF0000"/>
                </a:solidFill>
              </a:rPr>
              <a:t>!</a:t>
            </a:r>
            <a:r>
              <a:rPr lang="ko-KR" altLang="en-US" sz="2400" b="1" dirty="0">
                <a:solidFill>
                  <a:srgbClr val="FF0000"/>
                </a:solidFill>
              </a:rPr>
              <a:t> </a:t>
            </a:r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64B03DE-4408-1CC3-DC6C-687AA2F47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648" y="1894554"/>
            <a:ext cx="2379902" cy="2379902"/>
          </a:xfrm>
          <a:prstGeom prst="rect">
            <a:avLst/>
          </a:prstGeom>
        </p:spPr>
      </p:pic>
      <p:sp>
        <p:nvSpPr>
          <p:cNvPr id="8" name="화살표: 갈매기형 수장 7">
            <a:extLst>
              <a:ext uri="{FF2B5EF4-FFF2-40B4-BE49-F238E27FC236}">
                <a16:creationId xmlns:a16="http://schemas.microsoft.com/office/drawing/2014/main" id="{D94EEF6D-58B6-2872-2732-BDEB693D3A80}"/>
              </a:ext>
            </a:extLst>
          </p:cNvPr>
          <p:cNvSpPr/>
          <p:nvPr/>
        </p:nvSpPr>
        <p:spPr>
          <a:xfrm rot="10800000">
            <a:off x="4972048" y="1894554"/>
            <a:ext cx="1438275" cy="2147845"/>
          </a:xfrm>
          <a:prstGeom prst="chevron">
            <a:avLst/>
          </a:prstGeom>
          <a:solidFill>
            <a:srgbClr val="EC7B78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D63E7C-5B30-28D4-3C99-9E56C3B2DD32}"/>
              </a:ext>
            </a:extLst>
          </p:cNvPr>
          <p:cNvSpPr txBox="1"/>
          <p:nvPr/>
        </p:nvSpPr>
        <p:spPr>
          <a:xfrm>
            <a:off x="5055867" y="2768223"/>
            <a:ext cx="548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2</a:t>
            </a:r>
            <a:r>
              <a:rPr lang="ko-KR" altLang="en-US" b="1" dirty="0"/>
              <a:t>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A6F8C4-5B31-9578-2754-A371E66C4FE2}"/>
              </a:ext>
            </a:extLst>
          </p:cNvPr>
          <p:cNvSpPr txBox="1"/>
          <p:nvPr/>
        </p:nvSpPr>
        <p:spPr>
          <a:xfrm>
            <a:off x="2606908" y="4274456"/>
            <a:ext cx="1207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용량 </a:t>
            </a:r>
            <a:r>
              <a:rPr lang="en-US" altLang="ko-KR" sz="1600" dirty="0"/>
              <a:t>: 11 g</a:t>
            </a:r>
            <a:endParaRPr lang="ko-KR" altLang="en-US" sz="1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C1E81D-9995-16B7-ECA2-BF08663873D0}"/>
              </a:ext>
            </a:extLst>
          </p:cNvPr>
          <p:cNvSpPr txBox="1"/>
          <p:nvPr/>
        </p:nvSpPr>
        <p:spPr>
          <a:xfrm>
            <a:off x="7870217" y="4350944"/>
            <a:ext cx="1207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용량 </a:t>
            </a:r>
            <a:r>
              <a:rPr lang="en-US" altLang="ko-KR" sz="1600" dirty="0"/>
              <a:t>: 22 g</a:t>
            </a:r>
            <a:endParaRPr lang="ko-KR" altLang="en-US" sz="1600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B1A72F34-D609-4B8A-AF5A-12909EF03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900" y="1346689"/>
            <a:ext cx="3128017" cy="312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32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7238EAB3-6EA6-4AC9-A134-3A964F89A777}"/>
              </a:ext>
            </a:extLst>
          </p:cNvPr>
          <p:cNvCxnSpPr>
            <a:cxnSpLocks/>
          </p:cNvCxnSpPr>
          <p:nvPr/>
        </p:nvCxnSpPr>
        <p:spPr>
          <a:xfrm>
            <a:off x="120029" y="536531"/>
            <a:ext cx="1196276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제목 1">
            <a:extLst>
              <a:ext uri="{FF2B5EF4-FFF2-40B4-BE49-F238E27FC236}">
                <a16:creationId xmlns:a16="http://schemas.microsoft.com/office/drawing/2014/main" id="{B0BBB500-3186-ED4D-1A28-77048E1896C0}"/>
              </a:ext>
            </a:extLst>
          </p:cNvPr>
          <p:cNvSpPr txBox="1">
            <a:spLocks/>
          </p:cNvSpPr>
          <p:nvPr/>
        </p:nvSpPr>
        <p:spPr>
          <a:xfrm>
            <a:off x="185926" y="59019"/>
            <a:ext cx="11896869" cy="4575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000" b="1" dirty="0"/>
              <a:t>제품특징 ④ </a:t>
            </a:r>
            <a:r>
              <a:rPr lang="ko-KR" altLang="en-US" sz="1600" dirty="0"/>
              <a:t>미백</a:t>
            </a:r>
            <a:r>
              <a:rPr lang="en-US" altLang="ko-KR" sz="1600" dirty="0"/>
              <a:t>/</a:t>
            </a:r>
            <a:r>
              <a:rPr lang="ko-KR" altLang="en-US" sz="1600" dirty="0"/>
              <a:t>주름개선</a:t>
            </a:r>
            <a:r>
              <a:rPr lang="en-US" altLang="ko-KR" sz="1600" dirty="0"/>
              <a:t>/</a:t>
            </a:r>
            <a:r>
              <a:rPr lang="ko-KR" altLang="en-US" sz="1600" dirty="0"/>
              <a:t>자외선차단까지 한 번의 터치로 </a:t>
            </a:r>
            <a:r>
              <a:rPr lang="en-US" altLang="ko-KR" sz="1600" b="1" dirty="0">
                <a:solidFill>
                  <a:srgbClr val="993366"/>
                </a:solidFill>
              </a:rPr>
              <a:t>3</a:t>
            </a:r>
            <a:r>
              <a:rPr lang="ko-KR" altLang="en-US" sz="1600" b="1" dirty="0">
                <a:solidFill>
                  <a:srgbClr val="993366"/>
                </a:solidFill>
              </a:rPr>
              <a:t>중 기능성 </a:t>
            </a:r>
            <a:r>
              <a:rPr lang="ko-KR" altLang="en-US" sz="1600" b="1" dirty="0" err="1">
                <a:solidFill>
                  <a:srgbClr val="993366"/>
                </a:solidFill>
              </a:rPr>
              <a:t>케어</a:t>
            </a:r>
            <a:r>
              <a:rPr lang="ko-KR" altLang="en-US" sz="1600" dirty="0" err="1"/>
              <a:t>하여</a:t>
            </a:r>
            <a:r>
              <a:rPr lang="ko-KR" altLang="en-US" sz="1600" dirty="0"/>
              <a:t> </a:t>
            </a:r>
            <a:r>
              <a:rPr lang="ko-KR" altLang="en-US" sz="1600" b="1" dirty="0">
                <a:solidFill>
                  <a:srgbClr val="FF0000"/>
                </a:solidFill>
              </a:rPr>
              <a:t>나이가 </a:t>
            </a:r>
            <a:r>
              <a:rPr lang="en-US" altLang="ko-KR" sz="1600" b="1" dirty="0">
                <a:solidFill>
                  <a:srgbClr val="FF0000"/>
                </a:solidFill>
              </a:rPr>
              <a:t>10</a:t>
            </a:r>
            <a:r>
              <a:rPr lang="ko-KR" altLang="en-US" sz="1600" b="1" dirty="0">
                <a:solidFill>
                  <a:srgbClr val="FF0000"/>
                </a:solidFill>
              </a:rPr>
              <a:t>살은 </a:t>
            </a:r>
            <a:r>
              <a:rPr lang="ko-KR" altLang="en-US" sz="1600" b="1" dirty="0" err="1">
                <a:solidFill>
                  <a:srgbClr val="FF0000"/>
                </a:solidFill>
              </a:rPr>
              <a:t>어려보이는</a:t>
            </a:r>
            <a:r>
              <a:rPr lang="ko-KR" altLang="en-US" sz="1600" dirty="0"/>
              <a:t> 제품</a:t>
            </a:r>
            <a:endParaRPr lang="en-US" altLang="ko-KR" sz="1600" dirty="0"/>
          </a:p>
        </p:txBody>
      </p:sp>
      <p:sp>
        <p:nvSpPr>
          <p:cNvPr id="6" name="화살표: 오른쪽 5">
            <a:extLst>
              <a:ext uri="{FF2B5EF4-FFF2-40B4-BE49-F238E27FC236}">
                <a16:creationId xmlns:a16="http://schemas.microsoft.com/office/drawing/2014/main" id="{FDC14230-A8B7-0D63-2852-F3A3C512D9B9}"/>
              </a:ext>
            </a:extLst>
          </p:cNvPr>
          <p:cNvSpPr/>
          <p:nvPr/>
        </p:nvSpPr>
        <p:spPr>
          <a:xfrm>
            <a:off x="4001594" y="2235664"/>
            <a:ext cx="688499" cy="1484847"/>
          </a:xfrm>
          <a:prstGeom prst="rightArrow">
            <a:avLst/>
          </a:prstGeom>
          <a:solidFill>
            <a:srgbClr val="EE858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D8566E35-E4A8-22DA-6349-1CFF8D01DD06}"/>
              </a:ext>
            </a:extLst>
          </p:cNvPr>
          <p:cNvGrpSpPr/>
          <p:nvPr/>
        </p:nvGrpSpPr>
        <p:grpSpPr>
          <a:xfrm>
            <a:off x="8457635" y="717395"/>
            <a:ext cx="3277120" cy="4605378"/>
            <a:chOff x="376509" y="1585184"/>
            <a:chExt cx="3277120" cy="460537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AA5DEF0-65D4-FF92-C5EE-68E99DA20F3B}"/>
                </a:ext>
              </a:extLst>
            </p:cNvPr>
            <p:cNvSpPr txBox="1"/>
            <p:nvPr/>
          </p:nvSpPr>
          <p:spPr>
            <a:xfrm>
              <a:off x="376509" y="5728897"/>
              <a:ext cx="32704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dirty="0"/>
                <a:t>SPF50+ PA++++</a:t>
              </a:r>
            </a:p>
            <a:p>
              <a:pPr algn="ctr"/>
              <a:r>
                <a:rPr lang="ko-KR" altLang="en-US" sz="1200" dirty="0">
                  <a:solidFill>
                    <a:srgbClr val="FF0000"/>
                  </a:solidFill>
                </a:rPr>
                <a:t>주름개선</a:t>
              </a:r>
              <a:r>
                <a:rPr lang="en-US" altLang="ko-KR" sz="1200" dirty="0">
                  <a:solidFill>
                    <a:srgbClr val="FF0000"/>
                  </a:solidFill>
                </a:rPr>
                <a:t>·</a:t>
              </a:r>
              <a:r>
                <a:rPr lang="ko-KR" altLang="en-US" sz="1200" dirty="0">
                  <a:solidFill>
                    <a:srgbClr val="FF0000"/>
                  </a:solidFill>
                </a:rPr>
                <a:t>미백</a:t>
              </a:r>
              <a:r>
                <a:rPr lang="en-US" altLang="ko-KR" sz="1200" dirty="0">
                  <a:solidFill>
                    <a:srgbClr val="FF0000"/>
                  </a:solidFill>
                </a:rPr>
                <a:t>·</a:t>
              </a:r>
              <a:r>
                <a:rPr lang="ko-KR" altLang="en-US" sz="1200" dirty="0">
                  <a:solidFill>
                    <a:srgbClr val="FF0000"/>
                  </a:solidFill>
                </a:rPr>
                <a:t>자외선차단</a:t>
              </a:r>
              <a:r>
                <a:rPr lang="ko-KR" altLang="en-US" sz="1200" dirty="0"/>
                <a:t> </a:t>
              </a:r>
              <a:r>
                <a:rPr lang="en-US" altLang="ko-KR" sz="1200" dirty="0"/>
                <a:t>3</a:t>
              </a:r>
              <a:r>
                <a:rPr lang="ko-KR" altLang="en-US" sz="1200" dirty="0"/>
                <a:t>중 기능성 화장품</a:t>
              </a:r>
            </a:p>
          </p:txBody>
        </p: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B957CB85-C997-4103-0637-BC6EFF6CBFEE}"/>
                </a:ext>
              </a:extLst>
            </p:cNvPr>
            <p:cNvGrpSpPr/>
            <p:nvPr/>
          </p:nvGrpSpPr>
          <p:grpSpPr>
            <a:xfrm>
              <a:off x="472491" y="1585184"/>
              <a:ext cx="3181138" cy="4195349"/>
              <a:chOff x="472491" y="1585184"/>
              <a:chExt cx="3181138" cy="4195349"/>
            </a:xfrm>
          </p:grpSpPr>
          <p:pic>
            <p:nvPicPr>
              <p:cNvPr id="7" name="그림 6">
                <a:extLst>
                  <a:ext uri="{FF2B5EF4-FFF2-40B4-BE49-F238E27FC236}">
                    <a16:creationId xmlns:a16="http://schemas.microsoft.com/office/drawing/2014/main" id="{38F6B658-17B2-6A1D-4021-AECB0BEA57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2491" y="1585184"/>
                <a:ext cx="2948964" cy="4195349"/>
              </a:xfrm>
              <a:prstGeom prst="rect">
                <a:avLst/>
              </a:prstGeom>
            </p:spPr>
          </p:pic>
          <p:sp>
            <p:nvSpPr>
              <p:cNvPr id="8" name="순서도: 연결자 7">
                <a:extLst>
                  <a:ext uri="{FF2B5EF4-FFF2-40B4-BE49-F238E27FC236}">
                    <a16:creationId xmlns:a16="http://schemas.microsoft.com/office/drawing/2014/main" id="{9A2F0048-EBD3-0008-876F-9BAEB14ECCC1}"/>
                  </a:ext>
                </a:extLst>
              </p:cNvPr>
              <p:cNvSpPr/>
              <p:nvPr/>
            </p:nvSpPr>
            <p:spPr>
              <a:xfrm>
                <a:off x="1885358" y="3978818"/>
                <a:ext cx="1768271" cy="1694576"/>
              </a:xfrm>
              <a:prstGeom prst="flowChartConnector">
                <a:avLst/>
              </a:prstGeom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2800" b="1" dirty="0">
                    <a:solidFill>
                      <a:srgbClr val="FF0000"/>
                    </a:solidFill>
                  </a:rPr>
                  <a:t>3</a:t>
                </a:r>
                <a:r>
                  <a:rPr lang="ko-KR" altLang="en-US" sz="2800" b="1" dirty="0">
                    <a:solidFill>
                      <a:srgbClr val="FF0000"/>
                    </a:solidFill>
                  </a:rPr>
                  <a:t>중</a:t>
                </a:r>
                <a:endParaRPr lang="en-US" altLang="ko-KR" sz="2800" b="1" dirty="0">
                  <a:solidFill>
                    <a:srgbClr val="FF0000"/>
                  </a:solidFill>
                </a:endParaRPr>
              </a:p>
              <a:p>
                <a:pPr algn="ctr"/>
                <a:r>
                  <a:rPr lang="ko-KR" altLang="en-US" sz="2800" b="1" dirty="0">
                    <a:solidFill>
                      <a:srgbClr val="FF0000"/>
                    </a:solidFill>
                  </a:rPr>
                  <a:t>기능성</a:t>
                </a:r>
                <a:endParaRPr lang="en-US" altLang="ko-KR" sz="2800" b="1" dirty="0">
                  <a:solidFill>
                    <a:srgbClr val="FF0000"/>
                  </a:solidFill>
                </a:endParaRPr>
              </a:p>
              <a:p>
                <a:pPr algn="ctr"/>
                <a:r>
                  <a:rPr lang="ko-KR" altLang="en-US" dirty="0"/>
                  <a:t>보고 완료</a:t>
                </a:r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C1CA611-08BA-2A9C-E41D-0A42E3F2D2F1}"/>
              </a:ext>
            </a:extLst>
          </p:cNvPr>
          <p:cNvSpPr txBox="1"/>
          <p:nvPr/>
        </p:nvSpPr>
        <p:spPr>
          <a:xfrm>
            <a:off x="1887982" y="4630475"/>
            <a:ext cx="841603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</a:t>
            </a:r>
            <a:r>
              <a:rPr lang="en-US" altLang="ko-KR" sz="2400" b="1" dirty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ko-KR" altLang="en-US" sz="2400" b="1" dirty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한 번의 터치로</a:t>
            </a:r>
            <a:endParaRPr lang="en-US" altLang="ko-KR" sz="2400" b="1" dirty="0">
              <a:solidFill>
                <a:srgbClr val="99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기미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잡티는 완벽한 커버효과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주름은 팽팽하게 채워주고 자연스러운 피부 선사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PA/SPF 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최대 수치로 자외선까지도 강력하게 차단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altLang="ko-K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o-KR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나이가 </a:t>
            </a:r>
            <a:r>
              <a:rPr lang="en-US" altLang="ko-K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ko-KR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살</a:t>
            </a:r>
            <a:r>
              <a:rPr lang="ko-KR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은 </a:t>
            </a:r>
            <a:r>
              <a:rPr lang="ko-KR" altLang="en-US" b="1" dirty="0" err="1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어려보이는</a:t>
            </a:r>
            <a:r>
              <a:rPr lang="ko-KR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효과</a:t>
            </a:r>
            <a:r>
              <a:rPr lang="en-US" altLang="ko-K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7CF0F51E-D896-DDB8-1A44-9B6E069F80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31" r="55589"/>
          <a:stretch/>
        </p:blipFill>
        <p:spPr>
          <a:xfrm>
            <a:off x="816981" y="1706501"/>
            <a:ext cx="2425292" cy="2543175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4F9F1082-3BA1-CF6C-B933-94852DC20F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048" t="364" r="372" b="-364"/>
          <a:stretch/>
        </p:blipFill>
        <p:spPr>
          <a:xfrm>
            <a:off x="5454920" y="1706501"/>
            <a:ext cx="2425292" cy="254317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ED5B892-E3F9-0DBA-EE91-2DA865F01E7F}"/>
              </a:ext>
            </a:extLst>
          </p:cNvPr>
          <p:cNvSpPr txBox="1"/>
          <p:nvPr/>
        </p:nvSpPr>
        <p:spPr>
          <a:xfrm>
            <a:off x="523278" y="4353476"/>
            <a:ext cx="428152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b="1" dirty="0"/>
              <a:t>잡티</a:t>
            </a:r>
            <a:r>
              <a:rPr lang="en-US" altLang="ko-KR" sz="1200" b="1" dirty="0"/>
              <a:t>/</a:t>
            </a:r>
            <a:r>
              <a:rPr lang="ko-KR" altLang="en-US" sz="1200" b="1" dirty="0"/>
              <a:t>기미</a:t>
            </a:r>
            <a:r>
              <a:rPr lang="en-US" altLang="ko-KR" sz="1200" b="1" dirty="0"/>
              <a:t>/</a:t>
            </a:r>
            <a:r>
              <a:rPr lang="ko-KR" altLang="en-US" sz="1200" b="1" dirty="0"/>
              <a:t>모공</a:t>
            </a:r>
            <a:r>
              <a:rPr lang="en-US" altLang="ko-KR" sz="1200" b="1" dirty="0"/>
              <a:t>/</a:t>
            </a:r>
            <a:r>
              <a:rPr lang="ko-KR" altLang="en-US" sz="1200" b="1" dirty="0"/>
              <a:t>주름 가득한 노화된 피부</a:t>
            </a:r>
            <a:endParaRPr lang="en-US" altLang="ko-KR" sz="1200" b="1" dirty="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393A2B2-AA83-C337-6C5E-EBB86A7FE571}"/>
              </a:ext>
            </a:extLst>
          </p:cNvPr>
          <p:cNvSpPr/>
          <p:nvPr/>
        </p:nvSpPr>
        <p:spPr>
          <a:xfrm>
            <a:off x="1238618" y="1234289"/>
            <a:ext cx="1550294" cy="287513"/>
          </a:xfrm>
          <a:prstGeom prst="rect">
            <a:avLst/>
          </a:prstGeom>
          <a:solidFill>
            <a:srgbClr val="EC7B78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tx1"/>
                </a:solidFill>
              </a:rPr>
              <a:t>BEFORE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E7EE3E8-C4BE-2481-5366-B1F0C0B0C5A2}"/>
              </a:ext>
            </a:extLst>
          </p:cNvPr>
          <p:cNvSpPr/>
          <p:nvPr/>
        </p:nvSpPr>
        <p:spPr>
          <a:xfrm>
            <a:off x="5891474" y="1234289"/>
            <a:ext cx="1550294" cy="287513"/>
          </a:xfrm>
          <a:prstGeom prst="rect">
            <a:avLst/>
          </a:prstGeom>
          <a:solidFill>
            <a:srgbClr val="EC7B78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tx1"/>
                </a:solidFill>
              </a:rPr>
              <a:t>AFTER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471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7238EAB3-6EA6-4AC9-A134-3A964F89A777}"/>
              </a:ext>
            </a:extLst>
          </p:cNvPr>
          <p:cNvCxnSpPr>
            <a:cxnSpLocks/>
          </p:cNvCxnSpPr>
          <p:nvPr/>
        </p:nvCxnSpPr>
        <p:spPr>
          <a:xfrm>
            <a:off x="120029" y="536531"/>
            <a:ext cx="1196276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0" name="제목 1">
            <a:extLst>
              <a:ext uri="{FF2B5EF4-FFF2-40B4-BE49-F238E27FC236}">
                <a16:creationId xmlns:a16="http://schemas.microsoft.com/office/drawing/2014/main" id="{B0BBB500-3186-ED4D-1A28-77048E1896C0}"/>
              </a:ext>
            </a:extLst>
          </p:cNvPr>
          <p:cNvSpPr txBox="1">
            <a:spLocks/>
          </p:cNvSpPr>
          <p:nvPr/>
        </p:nvSpPr>
        <p:spPr>
          <a:xfrm>
            <a:off x="185926" y="59019"/>
            <a:ext cx="11734829" cy="4575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000" b="1" dirty="0"/>
              <a:t>제품특징 ⑤</a:t>
            </a:r>
            <a:r>
              <a:rPr lang="en-US" altLang="ko-KR" sz="2000" b="1" dirty="0"/>
              <a:t> </a:t>
            </a:r>
            <a:r>
              <a:rPr lang="ko-KR" altLang="en-US" sz="1600" dirty="0"/>
              <a:t>울긋불긋한 피부 톤을 </a:t>
            </a:r>
            <a:r>
              <a:rPr lang="en-US" altLang="ko-KR" sz="1600" b="1" dirty="0">
                <a:solidFill>
                  <a:srgbClr val="993366"/>
                </a:solidFill>
              </a:rPr>
              <a:t>3</a:t>
            </a:r>
            <a:r>
              <a:rPr lang="ko-KR" altLang="en-US" sz="1600" b="1" dirty="0">
                <a:solidFill>
                  <a:srgbClr val="993366"/>
                </a:solidFill>
              </a:rPr>
              <a:t>중 컬러 </a:t>
            </a:r>
            <a:r>
              <a:rPr lang="ko-KR" altLang="en-US" sz="1600" b="1" dirty="0" err="1">
                <a:solidFill>
                  <a:srgbClr val="993366"/>
                </a:solidFill>
              </a:rPr>
              <a:t>네비게이터</a:t>
            </a:r>
            <a:r>
              <a:rPr lang="ko-KR" altLang="en-US" sz="1600" b="1" dirty="0">
                <a:solidFill>
                  <a:srgbClr val="993366"/>
                </a:solidFill>
              </a:rPr>
              <a:t> </a:t>
            </a:r>
            <a:r>
              <a:rPr lang="ko-KR" altLang="en-US" sz="1600" b="1" dirty="0" err="1">
                <a:solidFill>
                  <a:srgbClr val="993366"/>
                </a:solidFill>
              </a:rPr>
              <a:t>포뮬러</a:t>
            </a:r>
            <a:r>
              <a:rPr lang="ko-KR" altLang="en-US" sz="1600" dirty="0" err="1"/>
              <a:t>로</a:t>
            </a:r>
            <a:r>
              <a:rPr lang="ko-KR" altLang="en-US" sz="1600" dirty="0"/>
              <a:t> 균일하고 </a:t>
            </a:r>
            <a:r>
              <a:rPr lang="ko-KR" altLang="en-US" sz="1600" b="1" dirty="0">
                <a:solidFill>
                  <a:srgbClr val="FF0000"/>
                </a:solidFill>
              </a:rPr>
              <a:t>자연스러운 내 피부 톤으로</a:t>
            </a:r>
            <a:r>
              <a:rPr lang="ko-KR" altLang="en-US" sz="1600" dirty="0"/>
              <a:t> 맞춰주는 제품</a:t>
            </a:r>
            <a:endParaRPr lang="ko-KR" altLang="en-US" sz="16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B41CF2-CBE7-BD64-0243-938A9EA6F206}"/>
              </a:ext>
            </a:extLst>
          </p:cNvPr>
          <p:cNvSpPr txBox="1"/>
          <p:nvPr/>
        </p:nvSpPr>
        <p:spPr>
          <a:xfrm>
            <a:off x="2569856" y="866512"/>
            <a:ext cx="6966971" cy="1682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dirty="0"/>
              <a:t>21</a:t>
            </a:r>
            <a:r>
              <a:rPr lang="ko-KR" altLang="en-US" dirty="0"/>
              <a:t>호</a:t>
            </a:r>
            <a:r>
              <a:rPr lang="en-US" altLang="ko-KR" dirty="0"/>
              <a:t>, 23</a:t>
            </a:r>
            <a:r>
              <a:rPr lang="ko-KR" altLang="en-US" dirty="0"/>
              <a:t>호 </a:t>
            </a:r>
            <a:r>
              <a:rPr lang="ko-KR" altLang="en-US" sz="2400" b="1" dirty="0">
                <a:solidFill>
                  <a:srgbClr val="FF0000"/>
                </a:solidFill>
              </a:rPr>
              <a:t>어떤 </a:t>
            </a:r>
            <a:r>
              <a:rPr lang="ko-KR" altLang="en-US" sz="2400" b="1" dirty="0" err="1">
                <a:solidFill>
                  <a:srgbClr val="FF0000"/>
                </a:solidFill>
              </a:rPr>
              <a:t>피부톤도</a:t>
            </a:r>
            <a:r>
              <a:rPr lang="ko-KR" altLang="en-US" sz="2400" b="1" dirty="0">
                <a:solidFill>
                  <a:srgbClr val="FF0000"/>
                </a:solidFill>
              </a:rPr>
              <a:t> </a:t>
            </a:r>
            <a:endParaRPr lang="en-US" altLang="ko-KR" sz="2400" b="1" dirty="0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2400" b="1" dirty="0">
                <a:solidFill>
                  <a:srgbClr val="FF0000"/>
                </a:solidFill>
              </a:rPr>
              <a:t>자연스럽게 매끄럽고 뽀얀 피부 톤으로 맞춰주는</a:t>
            </a:r>
            <a:r>
              <a:rPr lang="ko-KR" altLang="en-US" dirty="0"/>
              <a:t> </a:t>
            </a:r>
            <a:endParaRPr lang="en-US" altLang="ko-KR" dirty="0"/>
          </a:p>
          <a:p>
            <a:pPr algn="ctr">
              <a:lnSpc>
                <a:spcPct val="150000"/>
              </a:lnSpc>
            </a:pPr>
            <a:r>
              <a:rPr lang="en-US" altLang="ko-KR" sz="2400" b="1" dirty="0">
                <a:solidFill>
                  <a:srgbClr val="0000FF"/>
                </a:solidFill>
              </a:rPr>
              <a:t>3</a:t>
            </a:r>
            <a:r>
              <a:rPr lang="ko-KR" altLang="en-US" sz="2400" b="1" dirty="0">
                <a:solidFill>
                  <a:srgbClr val="0000FF"/>
                </a:solidFill>
              </a:rPr>
              <a:t>중 컬러 </a:t>
            </a:r>
            <a:r>
              <a:rPr lang="ko-KR" altLang="en-US" dirty="0" err="1"/>
              <a:t>네비게이터</a:t>
            </a:r>
            <a:r>
              <a:rPr lang="ko-KR" altLang="en-US" dirty="0"/>
              <a:t> 포뮬라 적용</a:t>
            </a:r>
            <a:endParaRPr lang="en-US" altLang="ko-KR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46738B84-1F3B-A620-3942-0530BBB32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113" y="3297578"/>
            <a:ext cx="6124009" cy="1477317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0DCA522C-0691-1956-8890-20FC4BE9B6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919" y="3067022"/>
            <a:ext cx="3068500" cy="30685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57120603-C3E0-7B2E-AF53-CC8BBD45109E}"/>
              </a:ext>
            </a:extLst>
          </p:cNvPr>
          <p:cNvSpPr txBox="1"/>
          <p:nvPr/>
        </p:nvSpPr>
        <p:spPr>
          <a:xfrm>
            <a:off x="4900327" y="4835676"/>
            <a:ext cx="188224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>
                <a:solidFill>
                  <a:srgbClr val="0000FF"/>
                </a:solidFill>
              </a:rPr>
              <a:t>베이지 컬러</a:t>
            </a:r>
            <a:endParaRPr lang="en-US" altLang="ko-KR" b="1" dirty="0">
              <a:solidFill>
                <a:srgbClr val="0000FF"/>
              </a:solidFill>
            </a:endParaRPr>
          </a:p>
          <a:p>
            <a:pPr algn="ctr"/>
            <a:r>
              <a:rPr lang="ko-KR" altLang="en-US" b="1" dirty="0">
                <a:solidFill>
                  <a:srgbClr val="FF0000"/>
                </a:solidFill>
              </a:rPr>
              <a:t>파운데이션 기능</a:t>
            </a:r>
            <a:endParaRPr lang="en-US" altLang="ko-KR" b="1" dirty="0">
              <a:solidFill>
                <a:srgbClr val="FF0000"/>
              </a:solidFill>
            </a:endParaRPr>
          </a:p>
          <a:p>
            <a:pPr algn="ctr"/>
            <a:endParaRPr lang="en-US" altLang="ko-KR" b="1" dirty="0"/>
          </a:p>
          <a:p>
            <a:pPr algn="ctr"/>
            <a:r>
              <a:rPr lang="ko-KR" altLang="en-US" b="1" dirty="0"/>
              <a:t>기미</a:t>
            </a:r>
            <a:r>
              <a:rPr lang="en-US" altLang="ko-KR" b="1" dirty="0"/>
              <a:t>&amp;</a:t>
            </a:r>
            <a:r>
              <a:rPr lang="ko-KR" altLang="en-US" b="1" dirty="0"/>
              <a:t>잡티 </a:t>
            </a:r>
            <a:endParaRPr lang="en-US" altLang="ko-KR" b="1" dirty="0"/>
          </a:p>
          <a:p>
            <a:pPr algn="ctr"/>
            <a:r>
              <a:rPr lang="ko-KR" altLang="en-US" b="1" dirty="0"/>
              <a:t>완벽 커버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3BD419-339E-AB5B-86C4-4D2C23FC0534}"/>
              </a:ext>
            </a:extLst>
          </p:cNvPr>
          <p:cNvSpPr txBox="1"/>
          <p:nvPr/>
        </p:nvSpPr>
        <p:spPr>
          <a:xfrm>
            <a:off x="6851979" y="4845117"/>
            <a:ext cx="234391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>
                <a:solidFill>
                  <a:srgbClr val="0000FF"/>
                </a:solidFill>
              </a:rPr>
              <a:t>핑크 컬러</a:t>
            </a:r>
            <a:endParaRPr lang="en-US" altLang="ko-KR" b="1" dirty="0">
              <a:solidFill>
                <a:srgbClr val="0000FF"/>
              </a:solidFill>
            </a:endParaRPr>
          </a:p>
          <a:p>
            <a:pPr algn="ctr"/>
            <a:r>
              <a:rPr lang="ko-KR" altLang="en-US" b="1" dirty="0">
                <a:solidFill>
                  <a:srgbClr val="FF0000"/>
                </a:solidFill>
              </a:rPr>
              <a:t>메이크업베이스 기능</a:t>
            </a:r>
            <a:endParaRPr lang="en-US" altLang="ko-KR" b="1" dirty="0">
              <a:solidFill>
                <a:srgbClr val="FF0000"/>
              </a:solidFill>
            </a:endParaRPr>
          </a:p>
          <a:p>
            <a:pPr algn="ctr"/>
            <a:endParaRPr lang="en-US" altLang="ko-KR" b="1" dirty="0"/>
          </a:p>
          <a:p>
            <a:pPr algn="ctr"/>
            <a:r>
              <a:rPr lang="ko-KR" altLang="en-US" b="1" dirty="0"/>
              <a:t>어두운 피부 톤 </a:t>
            </a:r>
            <a:endParaRPr lang="en-US" altLang="ko-KR" b="1" dirty="0"/>
          </a:p>
          <a:p>
            <a:pPr algn="ctr"/>
            <a:r>
              <a:rPr lang="ko-KR" altLang="en-US" b="1" dirty="0"/>
              <a:t>보정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B2B3C7-AE63-5DBF-7AAD-339A37D3DCF5}"/>
              </a:ext>
            </a:extLst>
          </p:cNvPr>
          <p:cNvSpPr txBox="1"/>
          <p:nvPr/>
        </p:nvSpPr>
        <p:spPr>
          <a:xfrm>
            <a:off x="9428940" y="4845117"/>
            <a:ext cx="14205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>
                <a:solidFill>
                  <a:srgbClr val="0000FF"/>
                </a:solidFill>
              </a:rPr>
              <a:t>화이트 컬러</a:t>
            </a:r>
            <a:endParaRPr lang="en-US" altLang="ko-KR" b="1" dirty="0">
              <a:solidFill>
                <a:srgbClr val="0000FF"/>
              </a:solidFill>
            </a:endParaRPr>
          </a:p>
          <a:p>
            <a:pPr algn="ctr"/>
            <a:r>
              <a:rPr lang="ko-KR" altLang="en-US" b="1" dirty="0" err="1">
                <a:solidFill>
                  <a:srgbClr val="FF0000"/>
                </a:solidFill>
              </a:rPr>
              <a:t>선크림</a:t>
            </a:r>
            <a:r>
              <a:rPr lang="ko-KR" altLang="en-US" b="1" dirty="0">
                <a:solidFill>
                  <a:srgbClr val="FF0000"/>
                </a:solidFill>
              </a:rPr>
              <a:t> 기능</a:t>
            </a:r>
            <a:endParaRPr lang="en-US" altLang="ko-KR" b="1" dirty="0">
              <a:solidFill>
                <a:srgbClr val="FF0000"/>
              </a:solidFill>
            </a:endParaRPr>
          </a:p>
          <a:p>
            <a:pPr algn="ctr"/>
            <a:endParaRPr lang="en-US" altLang="ko-KR" b="1" dirty="0"/>
          </a:p>
          <a:p>
            <a:pPr algn="ctr"/>
            <a:r>
              <a:rPr lang="ko-KR" altLang="en-US" b="1" dirty="0"/>
              <a:t>자외선차단</a:t>
            </a:r>
            <a:endParaRPr lang="en-US" altLang="ko-KR" b="1" dirty="0"/>
          </a:p>
        </p:txBody>
      </p:sp>
    </p:spTree>
    <p:extLst>
      <p:ext uri="{BB962C8B-B14F-4D97-AF65-F5344CB8AC3E}">
        <p14:creationId xmlns:p14="http://schemas.microsoft.com/office/powerpoint/2010/main" val="1493458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7748</TotalTime>
  <Words>698</Words>
  <Application>Microsoft Office PowerPoint</Application>
  <PresentationFormat>와이드스크린</PresentationFormat>
  <Paragraphs>134</Paragraphs>
  <Slides>11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6" baseType="lpstr">
      <vt:lpstr>맑은 고딕</vt:lpstr>
      <vt:lpstr>함초롬바탕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Park Se Yeong</dc:creator>
  <cp:lastModifiedBy>user</cp:lastModifiedBy>
  <cp:revision>60</cp:revision>
  <cp:lastPrinted>2022-08-02T08:02:37Z</cp:lastPrinted>
  <dcterms:created xsi:type="dcterms:W3CDTF">2021-12-23T05:53:53Z</dcterms:created>
  <dcterms:modified xsi:type="dcterms:W3CDTF">2022-08-02T11:26:23Z</dcterms:modified>
</cp:coreProperties>
</file>