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79" r:id="rId3"/>
    <p:sldId id="290" r:id="rId4"/>
    <p:sldId id="261" r:id="rId5"/>
    <p:sldId id="291" r:id="rId6"/>
  </p:sldIdLst>
  <p:sldSz cx="9906000" cy="6858000" type="A4"/>
  <p:notesSz cx="9926638" cy="6797675"/>
  <p:embeddedFontLst>
    <p:embeddedFont>
      <p:font typeface="KoPub돋움체 Bold" panose="00000800000000000000" pitchFamily="2" charset="-127"/>
      <p:regular r:id="rId9"/>
      <p:bold r:id="rId10"/>
    </p:embeddedFont>
    <p:embeddedFont>
      <p:font typeface="KoPub돋움체 Light" panose="00000300000000000000" pitchFamily="2" charset="-127"/>
      <p:regular r:id="rId11"/>
    </p:embeddedFont>
    <p:embeddedFont>
      <p:font typeface="KoPub돋움체 Medium" panose="00000600000000000000" pitchFamily="2" charset="-127"/>
      <p:regular r:id="rId12"/>
    </p:embeddedFont>
    <p:embeddedFont>
      <p:font typeface="맑은 고딕" panose="020B0503020000020004" pitchFamily="50" charset="-127"/>
      <p:regular r:id="rId13"/>
      <p:bold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46A"/>
    <a:srgbClr val="FFFFFF"/>
    <a:srgbClr val="051C2C"/>
    <a:srgbClr val="191051"/>
    <a:srgbClr val="262626"/>
    <a:srgbClr val="FF6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0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776" y="108"/>
      </p:cViewPr>
      <p:guideLst>
        <p:guide pos="3120"/>
        <p:guide orient="horz" pos="2160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111111222222222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9E413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1F-4464-AE42-ABC460ADB03C}"/>
              </c:ext>
            </c:extLst>
          </c:dPt>
          <c:dPt>
            <c:idx val="1"/>
            <c:bubble3D val="0"/>
            <c:spPr>
              <a:solidFill>
                <a:srgbClr val="C0504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1F-4464-AE42-ABC460ADB03C}"/>
              </c:ext>
            </c:extLst>
          </c:dPt>
          <c:dPt>
            <c:idx val="2"/>
            <c:bubble3D val="0"/>
            <c:spPr>
              <a:solidFill>
                <a:srgbClr val="D9AAA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1F-4464-AE42-ABC460ADB03C}"/>
              </c:ext>
            </c:extLst>
          </c:dPt>
          <c:cat>
            <c:strRef>
              <c:f>Sheet1!$A$2:$A$4</c:f>
              <c:strCache>
                <c:ptCount val="3"/>
                <c:pt idx="0">
                  <c:v>남서향</c:v>
                </c:pt>
                <c:pt idx="1">
                  <c:v>남동향</c:v>
                </c:pt>
                <c:pt idx="2">
                  <c:v>남향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214</c:v>
                </c:pt>
                <c:pt idx="1">
                  <c:v>215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61F-4464-AE42-ABC460ADB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2710E311-D63E-A34F-10F6-4DC2F6CFF4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38A28AE-AC8F-14D7-4960-729A6C30C4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0D183-2B35-499A-89C6-023E5A165E33}" type="datetimeFigureOut">
              <a:rPr lang="ko-KR" altLang="en-US" smtClean="0"/>
              <a:t>2022-07-06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61AD55C-F451-D691-C8CC-2379675226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D6D0003-CE8B-E298-301E-5DEAAE026C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3ABA7-EA94-4279-A812-0BDEE3EF64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39397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3372" y="0"/>
            <a:ext cx="4301543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B6555-348F-4895-8E7E-301BC7B8A97D}" type="datetimeFigureOut">
              <a:rPr lang="ko-KR" altLang="en-US" smtClean="0"/>
              <a:t>2022-07-06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6763" y="849313"/>
            <a:ext cx="3313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4" y="3271382"/>
            <a:ext cx="794131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3372" y="6456219"/>
            <a:ext cx="4301543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E3C07-B063-4877-ABDD-0951DE02C1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88689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5EA04A15-E883-3D66-5818-13D6FF3243B1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1727081-8712-A655-F9D7-8EA36FA4A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5000"/>
          </a:blip>
          <a:stretch>
            <a:fillRect/>
          </a:stretch>
        </p:blipFill>
        <p:spPr>
          <a:xfrm>
            <a:off x="102426" y="1083939"/>
            <a:ext cx="9701147" cy="469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08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C24DB16-0A5A-3C72-985D-334681134A08}"/>
              </a:ext>
            </a:extLst>
          </p:cNvPr>
          <p:cNvSpPr/>
          <p:nvPr userDrawn="1"/>
        </p:nvSpPr>
        <p:spPr>
          <a:xfrm>
            <a:off x="0" y="0"/>
            <a:ext cx="9906000" cy="549275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ABC4406-4C6B-45BC-831C-8566A3D3B54E}"/>
              </a:ext>
            </a:extLst>
          </p:cNvPr>
          <p:cNvSpPr/>
          <p:nvPr userDrawn="1"/>
        </p:nvSpPr>
        <p:spPr>
          <a:xfrm>
            <a:off x="-1" y="6489701"/>
            <a:ext cx="9906000" cy="368299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9F1B6E4-1005-DDAB-DB63-0F5B9B9FE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8600" y="6489701"/>
            <a:ext cx="783166" cy="3682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2736A57E-B690-4E8F-BEE9-C202C1AE9F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22DC5C-F0E5-C4A0-ACB4-14950CDF0ED2}"/>
              </a:ext>
            </a:extLst>
          </p:cNvPr>
          <p:cNvSpPr txBox="1"/>
          <p:nvPr userDrawn="1"/>
        </p:nvSpPr>
        <p:spPr>
          <a:xfrm>
            <a:off x="452438" y="620713"/>
            <a:ext cx="9001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5400" dirty="0">
                <a:ln>
                  <a:solidFill>
                    <a:srgbClr val="C7D4E1">
                      <a:alpha val="0"/>
                    </a:srgbClr>
                  </a:solidFill>
                </a:ln>
                <a:solidFill>
                  <a:schemeClr val="tx1"/>
                </a:solidFill>
                <a:latin typeface="KoPub돋움체 Bold"/>
                <a:ea typeface="KoPub돋움체 Bold"/>
              </a:rPr>
              <a:t>[]</a:t>
            </a:r>
            <a:endParaRPr lang="ko-KR" altLang="en-US" sz="5400" dirty="0">
              <a:ln>
                <a:solidFill>
                  <a:srgbClr val="C7D4E1">
                    <a:alpha val="0"/>
                  </a:srgbClr>
                </a:solidFill>
              </a:ln>
              <a:solidFill>
                <a:schemeClr val="tx1"/>
              </a:solidFill>
              <a:latin typeface="KoPub돋움체 Bold"/>
              <a:ea typeface="KoPub돋움체 Bold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7D47427F-3D49-4016-9EFE-7FA14FD5E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/>
          </a:blip>
          <a:stretch>
            <a:fillRect/>
          </a:stretch>
        </p:blipFill>
        <p:spPr>
          <a:xfrm>
            <a:off x="381000" y="1714216"/>
            <a:ext cx="478682" cy="231424"/>
          </a:xfrm>
          <a:prstGeom prst="rect">
            <a:avLst/>
          </a:prstGeom>
        </p:spPr>
      </p:pic>
      <p:sp>
        <p:nvSpPr>
          <p:cNvPr id="19" name="텍스트 개체 틀 13">
            <a:extLst>
              <a:ext uri="{FF2B5EF4-FFF2-40B4-BE49-F238E27FC236}">
                <a16:creationId xmlns:a16="http://schemas.microsoft.com/office/drawing/2014/main" id="{08619167-545A-3C1D-9DFA-3A3732CBE8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801" y="1666415"/>
            <a:ext cx="2491744" cy="327026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none" anchor="ctr">
            <a:noAutofit/>
          </a:bodyPr>
          <a:lstStyle>
            <a:lvl1pPr marL="0" indent="0">
              <a:buNone/>
              <a:defRPr sz="1600" spc="-100" baseline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9624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120">
          <p15:clr>
            <a:srgbClr val="FBAE40"/>
          </p15:clr>
        </p15:guide>
        <p15:guide id="3" pos="285">
          <p15:clr>
            <a:srgbClr val="FBAE40"/>
          </p15:clr>
        </p15:guide>
        <p15:guide id="4" pos="5955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88">
          <p15:clr>
            <a:srgbClr val="FBAE40"/>
          </p15:clr>
        </p15:guide>
        <p15:guide id="9" orient="horz" pos="2659" userDrawn="1">
          <p15:clr>
            <a:srgbClr val="FBAE40"/>
          </p15:clr>
        </p15:guide>
        <p15:guide id="10" pos="3165">
          <p15:clr>
            <a:srgbClr val="FBAE40"/>
          </p15:clr>
        </p15:guide>
        <p15:guide id="11" pos="3075">
          <p15:clr>
            <a:srgbClr val="FBAE40"/>
          </p15:clr>
        </p15:guide>
        <p15:guide id="12" pos="6000">
          <p15:clr>
            <a:srgbClr val="FBAE40"/>
          </p15:clr>
        </p15:guide>
        <p15:guide id="13" pos="240">
          <p15:clr>
            <a:srgbClr val="FBAE40"/>
          </p15:clr>
        </p15:guide>
        <p15:guide id="14" orient="horz" pos="4042">
          <p15:clr>
            <a:srgbClr val="FBAE40"/>
          </p15:clr>
        </p15:guide>
        <p15:guide id="15" orient="horz" pos="391">
          <p15:clr>
            <a:srgbClr val="FBAE40"/>
          </p15:clr>
        </p15:guide>
        <p15:guide id="16" orient="horz" pos="981" userDrawn="1">
          <p15:clr>
            <a:srgbClr val="FBAE40"/>
          </p15:clr>
        </p15:guide>
        <p15:guide id="18" orient="horz" pos="1049" userDrawn="1">
          <p15:clr>
            <a:srgbClr val="FBAE40"/>
          </p15:clr>
        </p15:guide>
        <p15:guide id="19" orient="horz" pos="1253" userDrawn="1">
          <p15:clr>
            <a:srgbClr val="FBAE40"/>
          </p15:clr>
        </p15:guide>
        <p15:guide id="20" orient="horz" pos="1298" userDrawn="1">
          <p15:clr>
            <a:srgbClr val="FBAE40"/>
          </p15:clr>
        </p15:guide>
        <p15:guide id="21" orient="horz" pos="2636" userDrawn="1">
          <p15:clr>
            <a:srgbClr val="FBAE40"/>
          </p15:clr>
        </p15:guide>
        <p15:guide id="22" orient="horz" pos="26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C24DB16-0A5A-3C72-985D-334681134A08}"/>
              </a:ext>
            </a:extLst>
          </p:cNvPr>
          <p:cNvSpPr/>
          <p:nvPr userDrawn="1"/>
        </p:nvSpPr>
        <p:spPr>
          <a:xfrm>
            <a:off x="0" y="0"/>
            <a:ext cx="9906000" cy="549275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ABC4406-4C6B-45BC-831C-8566A3D3B54E}"/>
              </a:ext>
            </a:extLst>
          </p:cNvPr>
          <p:cNvSpPr/>
          <p:nvPr userDrawn="1"/>
        </p:nvSpPr>
        <p:spPr>
          <a:xfrm>
            <a:off x="-1" y="6489701"/>
            <a:ext cx="9906000" cy="368299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CFD84C-3FC4-E497-64CB-D9F76F458FD0}"/>
              </a:ext>
            </a:extLst>
          </p:cNvPr>
          <p:cNvSpPr txBox="1"/>
          <p:nvPr userDrawn="1"/>
        </p:nvSpPr>
        <p:spPr>
          <a:xfrm>
            <a:off x="6705732" y="226115"/>
            <a:ext cx="3188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e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편한세상 삼천포 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오션프라임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Kick Off Meeting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9F1B6E4-1005-DDAB-DB63-0F5B9B9FE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8600" y="6489701"/>
            <a:ext cx="783166" cy="3682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2736A57E-B690-4E8F-BEE9-C202C1AE9F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883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120">
          <p15:clr>
            <a:srgbClr val="FBAE40"/>
          </p15:clr>
        </p15:guide>
        <p15:guide id="3" pos="285">
          <p15:clr>
            <a:srgbClr val="FBAE40"/>
          </p15:clr>
        </p15:guide>
        <p15:guide id="4" pos="5955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88">
          <p15:clr>
            <a:srgbClr val="FBAE40"/>
          </p15:clr>
        </p15:guide>
        <p15:guide id="9" orient="horz" pos="2659">
          <p15:clr>
            <a:srgbClr val="FBAE40"/>
          </p15:clr>
        </p15:guide>
        <p15:guide id="10" pos="3165">
          <p15:clr>
            <a:srgbClr val="FBAE40"/>
          </p15:clr>
        </p15:guide>
        <p15:guide id="11" pos="3075">
          <p15:clr>
            <a:srgbClr val="FBAE40"/>
          </p15:clr>
        </p15:guide>
        <p15:guide id="12" pos="6000">
          <p15:clr>
            <a:srgbClr val="FBAE40"/>
          </p15:clr>
        </p15:guide>
        <p15:guide id="13" pos="240">
          <p15:clr>
            <a:srgbClr val="FBAE40"/>
          </p15:clr>
        </p15:guide>
        <p15:guide id="14" orient="horz" pos="4042">
          <p15:clr>
            <a:srgbClr val="FBAE40"/>
          </p15:clr>
        </p15:guide>
        <p15:guide id="15" orient="horz" pos="391">
          <p15:clr>
            <a:srgbClr val="FBAE40"/>
          </p15:clr>
        </p15:guide>
        <p15:guide id="16" orient="horz" pos="981">
          <p15:clr>
            <a:srgbClr val="FBAE40"/>
          </p15:clr>
        </p15:guide>
        <p15:guide id="18" orient="horz" pos="1049">
          <p15:clr>
            <a:srgbClr val="FBAE40"/>
          </p15:clr>
        </p15:guide>
        <p15:guide id="19" orient="horz" pos="1253">
          <p15:clr>
            <a:srgbClr val="FBAE40"/>
          </p15:clr>
        </p15:guide>
        <p15:guide id="20" orient="horz" pos="1298">
          <p15:clr>
            <a:srgbClr val="FBAE40"/>
          </p15:clr>
        </p15:guide>
        <p15:guide id="21" orient="horz" pos="2636">
          <p15:clr>
            <a:srgbClr val="FBAE40"/>
          </p15:clr>
        </p15:guide>
        <p15:guide id="22" orient="horz" pos="268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C24DB16-0A5A-3C72-985D-334681134A08}"/>
              </a:ext>
            </a:extLst>
          </p:cNvPr>
          <p:cNvSpPr/>
          <p:nvPr userDrawn="1"/>
        </p:nvSpPr>
        <p:spPr>
          <a:xfrm>
            <a:off x="0" y="0"/>
            <a:ext cx="9906000" cy="549275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ABC4406-4C6B-45BC-831C-8566A3D3B54E}"/>
              </a:ext>
            </a:extLst>
          </p:cNvPr>
          <p:cNvSpPr/>
          <p:nvPr userDrawn="1"/>
        </p:nvSpPr>
        <p:spPr>
          <a:xfrm>
            <a:off x="-1" y="6489701"/>
            <a:ext cx="9906000" cy="368299"/>
          </a:xfrm>
          <a:prstGeom prst="rect">
            <a:avLst/>
          </a:prstGeom>
          <a:solidFill>
            <a:srgbClr val="051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CFD84C-3FC4-E497-64CB-D9F76F458FD0}"/>
              </a:ext>
            </a:extLst>
          </p:cNvPr>
          <p:cNvSpPr txBox="1"/>
          <p:nvPr userDrawn="1"/>
        </p:nvSpPr>
        <p:spPr>
          <a:xfrm>
            <a:off x="6705732" y="226115"/>
            <a:ext cx="31886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e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편한세상 삼천포 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오션프라임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Kick Off Meeting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9F1B6E4-1005-DDAB-DB63-0F5B9B9FE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8600" y="6489701"/>
            <a:ext cx="783166" cy="3682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2736A57E-B690-4E8F-BEE9-C202C1AE9F3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C1EF330C-7D99-90C1-BEFE-4424575E1A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/>
          </a:blip>
          <a:stretch>
            <a:fillRect/>
          </a:stretch>
        </p:blipFill>
        <p:spPr>
          <a:xfrm>
            <a:off x="381000" y="952216"/>
            <a:ext cx="478682" cy="231424"/>
          </a:xfrm>
          <a:prstGeom prst="rect">
            <a:avLst/>
          </a:prstGeom>
        </p:spPr>
      </p:pic>
      <p:sp>
        <p:nvSpPr>
          <p:cNvPr id="37" name="텍스트 개체 틀 13">
            <a:extLst>
              <a:ext uri="{FF2B5EF4-FFF2-40B4-BE49-F238E27FC236}">
                <a16:creationId xmlns:a16="http://schemas.microsoft.com/office/drawing/2014/main" id="{8AF0F7FF-80E7-AE83-F4D4-6B9986FE5F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7801" y="904415"/>
            <a:ext cx="2491744" cy="327026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1018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120">
          <p15:clr>
            <a:srgbClr val="FBAE40"/>
          </p15:clr>
        </p15:guide>
        <p15:guide id="3" pos="285">
          <p15:clr>
            <a:srgbClr val="FBAE40"/>
          </p15:clr>
        </p15:guide>
        <p15:guide id="4" pos="5955">
          <p15:clr>
            <a:srgbClr val="FBAE40"/>
          </p15:clr>
        </p15:guide>
        <p15:guide id="7" orient="horz" pos="346">
          <p15:clr>
            <a:srgbClr val="FBAE40"/>
          </p15:clr>
        </p15:guide>
        <p15:guide id="8" orient="horz" pos="4088">
          <p15:clr>
            <a:srgbClr val="FBAE40"/>
          </p15:clr>
        </p15:guide>
        <p15:guide id="9" orient="horz" pos="2659">
          <p15:clr>
            <a:srgbClr val="FBAE40"/>
          </p15:clr>
        </p15:guide>
        <p15:guide id="10" pos="3165">
          <p15:clr>
            <a:srgbClr val="FBAE40"/>
          </p15:clr>
        </p15:guide>
        <p15:guide id="11" pos="3075">
          <p15:clr>
            <a:srgbClr val="FBAE40"/>
          </p15:clr>
        </p15:guide>
        <p15:guide id="12" pos="6000">
          <p15:clr>
            <a:srgbClr val="FBAE40"/>
          </p15:clr>
        </p15:guide>
        <p15:guide id="13" pos="240">
          <p15:clr>
            <a:srgbClr val="FBAE40"/>
          </p15:clr>
        </p15:guide>
        <p15:guide id="14" orient="horz" pos="4042">
          <p15:clr>
            <a:srgbClr val="FBAE40"/>
          </p15:clr>
        </p15:guide>
        <p15:guide id="15" orient="horz" pos="391">
          <p15:clr>
            <a:srgbClr val="FBAE40"/>
          </p15:clr>
        </p15:guide>
        <p15:guide id="16" orient="horz" pos="981">
          <p15:clr>
            <a:srgbClr val="FBAE40"/>
          </p15:clr>
        </p15:guide>
        <p15:guide id="18" orient="horz" pos="1049">
          <p15:clr>
            <a:srgbClr val="FBAE40"/>
          </p15:clr>
        </p15:guide>
        <p15:guide id="19" orient="horz" pos="1253">
          <p15:clr>
            <a:srgbClr val="FBAE40"/>
          </p15:clr>
        </p15:guide>
        <p15:guide id="20" orient="horz" pos="1298">
          <p15:clr>
            <a:srgbClr val="FBAE40"/>
          </p15:clr>
        </p15:guide>
        <p15:guide id="21" orient="horz" pos="2636">
          <p15:clr>
            <a:srgbClr val="FBAE40"/>
          </p15:clr>
        </p15:guide>
        <p15:guide id="22" orient="horz" pos="268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825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" userDrawn="1">
          <p15:clr>
            <a:srgbClr val="FBAE40"/>
          </p15:clr>
        </p15:guide>
        <p15:guide id="2" pos="3120">
          <p15:clr>
            <a:srgbClr val="FBAE40"/>
          </p15:clr>
        </p15:guide>
        <p15:guide id="3" pos="285" userDrawn="1">
          <p15:clr>
            <a:srgbClr val="FBAE40"/>
          </p15:clr>
        </p15:guide>
        <p15:guide id="4" pos="5955" userDrawn="1">
          <p15:clr>
            <a:srgbClr val="FBAE40"/>
          </p15:clr>
        </p15:guide>
        <p15:guide id="5" orient="horz" pos="4315" userDrawn="1">
          <p15:clr>
            <a:srgbClr val="FBAE40"/>
          </p15:clr>
        </p15:guide>
        <p15:guide id="7" orient="horz" pos="346" userDrawn="1">
          <p15:clr>
            <a:srgbClr val="FBAE40"/>
          </p15:clr>
        </p15:guide>
        <p15:guide id="8" orient="horz" pos="4088" userDrawn="1">
          <p15:clr>
            <a:srgbClr val="FBAE40"/>
          </p15:clr>
        </p15:guide>
        <p15:guide id="9" orient="horz" pos="2228" userDrawn="1">
          <p15:clr>
            <a:srgbClr val="FBAE40"/>
          </p15:clr>
        </p15:guide>
        <p15:guide id="10" pos="3165" userDrawn="1">
          <p15:clr>
            <a:srgbClr val="FBAE40"/>
          </p15:clr>
        </p15:guide>
        <p15:guide id="11" pos="3075" userDrawn="1">
          <p15:clr>
            <a:srgbClr val="FBAE40"/>
          </p15:clr>
        </p15:guide>
        <p15:guide id="12" pos="6000" userDrawn="1">
          <p15:clr>
            <a:srgbClr val="FBAE40"/>
          </p15:clr>
        </p15:guide>
        <p15:guide id="13" pos="240" userDrawn="1">
          <p15:clr>
            <a:srgbClr val="FBAE40"/>
          </p15:clr>
        </p15:guide>
        <p15:guide id="14" orient="horz" pos="4042" userDrawn="1">
          <p15:clr>
            <a:srgbClr val="FBAE40"/>
          </p15:clr>
        </p15:guide>
        <p15:guide id="15" orient="horz" pos="39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03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67" r:id="rId4"/>
    <p:sldLayoutId id="2147483664" r:id="rId5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6518412C-CF9F-4AB5-BD51-556978F44784}"/>
              </a:ext>
            </a:extLst>
          </p:cNvPr>
          <p:cNvGrpSpPr/>
          <p:nvPr/>
        </p:nvGrpSpPr>
        <p:grpSpPr>
          <a:xfrm>
            <a:off x="1560661" y="2638175"/>
            <a:ext cx="6784677" cy="707886"/>
            <a:chOff x="1645920" y="2626561"/>
            <a:chExt cx="6784677" cy="70788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C5F3116-18F7-37BE-F949-68ABB49A3D22}"/>
                </a:ext>
              </a:extLst>
            </p:cNvPr>
            <p:cNvSpPr txBox="1"/>
            <p:nvPr/>
          </p:nvSpPr>
          <p:spPr>
            <a:xfrm>
              <a:off x="4518949" y="2626561"/>
              <a:ext cx="39116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ko-KR" altLang="en-US" sz="400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삼천포 </a:t>
              </a:r>
              <a:r>
                <a:rPr lang="ko-KR" altLang="en-US" sz="4000" dirty="0" err="1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오션프라임</a:t>
              </a:r>
              <a:endParaRPr lang="ko-KR" altLang="en-US" sz="4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FFD79530-8E78-5477-ED54-78D640A4B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5920" y="2686068"/>
              <a:ext cx="2781589" cy="588873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A9BE7D8-7928-D24C-5717-09D7D1F0EC1C}"/>
              </a:ext>
            </a:extLst>
          </p:cNvPr>
          <p:cNvSpPr txBox="1"/>
          <p:nvPr/>
        </p:nvSpPr>
        <p:spPr>
          <a:xfrm>
            <a:off x="3232108" y="3471300"/>
            <a:ext cx="3464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40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심의용 증빙자료</a:t>
            </a:r>
            <a:endParaRPr lang="ko-KR" altLang="en-US" sz="40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FFE82E-58AF-52F1-2CFE-74DB4C79B0EA}"/>
              </a:ext>
            </a:extLst>
          </p:cNvPr>
          <p:cNvSpPr txBox="1"/>
          <p:nvPr/>
        </p:nvSpPr>
        <p:spPr>
          <a:xfrm>
            <a:off x="4214525" y="4316346"/>
            <a:ext cx="1492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2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2022.07.04</a:t>
            </a:r>
            <a:endParaRPr lang="ko-KR" altLang="en-US" sz="20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73207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6B8F72F7-A98F-2EE3-BC75-C891D9E1D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736A57E-B690-4E8F-BEE9-C202C1AE9F3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AED1FE1-38C7-A94D-99BC-05971FCFA0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단지배치도</a:t>
            </a:r>
          </a:p>
        </p:txBody>
      </p:sp>
      <p:sp>
        <p:nvSpPr>
          <p:cNvPr id="5" name="슬라이드 번호 개체 틀 1">
            <a:extLst>
              <a:ext uri="{FF2B5EF4-FFF2-40B4-BE49-F238E27FC236}">
                <a16:creationId xmlns:a16="http://schemas.microsoft.com/office/drawing/2014/main" id="{0A56C3B4-9F34-BE2A-D7CC-388726F93BE0}"/>
              </a:ext>
            </a:extLst>
          </p:cNvPr>
          <p:cNvSpPr txBox="1">
            <a:spLocks/>
          </p:cNvSpPr>
          <p:nvPr/>
        </p:nvSpPr>
        <p:spPr>
          <a:xfrm>
            <a:off x="9118600" y="6489701"/>
            <a:ext cx="783166" cy="36829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736A57E-B690-4E8F-BEE9-C202C1AE9F3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6" name="_x663109248" descr="EMB0000378c124b">
            <a:extLst>
              <a:ext uri="{FF2B5EF4-FFF2-40B4-BE49-F238E27FC236}">
                <a16:creationId xmlns:a16="http://schemas.microsoft.com/office/drawing/2014/main" id="{A4C1F3D3-AFF0-3852-35A3-F5B6338A8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7" y="2283120"/>
            <a:ext cx="5387618" cy="391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A9F8DDF-D8A7-9B68-58B7-FD3102FED3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88"/>
          <a:stretch/>
        </p:blipFill>
        <p:spPr>
          <a:xfrm>
            <a:off x="632387" y="2283120"/>
            <a:ext cx="5641182" cy="39179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aphicFrame>
        <p:nvGraphicFramePr>
          <p:cNvPr id="8" name="차트 7">
            <a:extLst>
              <a:ext uri="{FF2B5EF4-FFF2-40B4-BE49-F238E27FC236}">
                <a16:creationId xmlns:a16="http://schemas.microsoft.com/office/drawing/2014/main" id="{A9E66BC3-4CE3-BA18-EA9C-5997389A88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629236"/>
              </p:ext>
            </p:extLst>
          </p:nvPr>
        </p:nvGraphicFramePr>
        <p:xfrm>
          <a:off x="5939129" y="3036773"/>
          <a:ext cx="3966871" cy="2644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550B7F56-8266-D877-999A-D10AF75D17C9}"/>
              </a:ext>
            </a:extLst>
          </p:cNvPr>
          <p:cNvSpPr/>
          <p:nvPr/>
        </p:nvSpPr>
        <p:spPr>
          <a:xfrm>
            <a:off x="6411326" y="2283120"/>
            <a:ext cx="2969741" cy="288000"/>
          </a:xfrm>
          <a:prstGeom prst="rect">
            <a:avLst/>
          </a:prstGeom>
          <a:solidFill>
            <a:srgbClr val="44546A"/>
          </a:solidFill>
          <a:ln w="63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" tIns="18000" rIns="36000" bIns="18000" rtlCol="0" anchor="ctr">
            <a:noAutofit/>
          </a:bodyPr>
          <a:lstStyle/>
          <a:p>
            <a:pPr lvl="0" algn="ctr" defTabSz="914423" fontAlgn="base" latinLnBrk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ko-KR" altLang="en-US" sz="1400" b="1" i="0" u="none" strike="noStrike" kern="0" cap="none" spc="-100" normalizeH="0" baseline="0" noProof="1">
                <a:ln>
                  <a:solidFill>
                    <a:srgbClr val="003366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KoPub돋움체 Light" panose="00000300000000000000" pitchFamily="2" charset="-127"/>
                <a:ea typeface="KoPub돋움체 Light" panose="00000300000000000000" pitchFamily="2" charset="-127"/>
              </a:rPr>
              <a:t>전 세대 남향 배치</a:t>
            </a:r>
            <a:endParaRPr kumimoji="0" lang="en-US" altLang="ko-KR" sz="1400" b="1" i="0" u="none" strike="noStrike" kern="0" cap="none" spc="-100" normalizeH="0" baseline="0" noProof="1">
              <a:ln>
                <a:solidFill>
                  <a:srgbClr val="003366">
                    <a:alpha val="0"/>
                  </a:srgbClr>
                </a:solidFill>
              </a:ln>
              <a:solidFill>
                <a:schemeClr val="bg1"/>
              </a:solidFill>
              <a:effectLst/>
              <a:uLnTx/>
              <a:uFillTx/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3447605C-F1F7-B658-23A3-E273647E8160}"/>
              </a:ext>
            </a:extLst>
          </p:cNvPr>
          <p:cNvSpPr/>
          <p:nvPr/>
        </p:nvSpPr>
        <p:spPr>
          <a:xfrm>
            <a:off x="6411326" y="2633588"/>
            <a:ext cx="2969741" cy="3567512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A6956A-E05B-B6D8-7971-89A3157CCCED}"/>
              </a:ext>
            </a:extLst>
          </p:cNvPr>
          <p:cNvSpPr txBox="1"/>
          <p:nvPr/>
        </p:nvSpPr>
        <p:spPr>
          <a:xfrm>
            <a:off x="8177039" y="3976187"/>
            <a:ext cx="133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남서향</a:t>
            </a:r>
            <a:endParaRPr lang="en-US" altLang="ko-KR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</a:endParaRPr>
          </a:p>
          <a:p>
            <a:r>
              <a:rPr lang="en-US" altLang="ko-KR" sz="14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47.0%</a:t>
            </a:r>
            <a:endParaRPr lang="ko-KR" altLang="en-US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A4E041-09FE-43E9-27D8-E01938622393}"/>
              </a:ext>
            </a:extLst>
          </p:cNvPr>
          <p:cNvSpPr txBox="1"/>
          <p:nvPr/>
        </p:nvSpPr>
        <p:spPr>
          <a:xfrm>
            <a:off x="7076442" y="4382097"/>
            <a:ext cx="133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남동향</a:t>
            </a:r>
            <a:endParaRPr lang="en-US" altLang="ko-KR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</a:endParaRPr>
          </a:p>
          <a:p>
            <a:r>
              <a:rPr lang="en-US" altLang="ko-KR" sz="14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39.4%</a:t>
            </a:r>
            <a:endParaRPr lang="ko-KR" altLang="en-US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6D40E4-D716-CBDD-6DDC-E422EA16D826}"/>
              </a:ext>
            </a:extLst>
          </p:cNvPr>
          <p:cNvSpPr txBox="1"/>
          <p:nvPr/>
        </p:nvSpPr>
        <p:spPr>
          <a:xfrm>
            <a:off x="7271156" y="3313512"/>
            <a:ext cx="133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953735"/>
                </a:solidFill>
                <a:latin typeface="+mn-ea"/>
              </a:rPr>
              <a:t>남향 </a:t>
            </a:r>
            <a:endParaRPr lang="en-US" altLang="ko-KR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953735"/>
              </a:solidFill>
              <a:latin typeface="+mn-ea"/>
            </a:endParaRPr>
          </a:p>
          <a:p>
            <a:r>
              <a:rPr lang="en-US" altLang="ko-KR" sz="14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953735"/>
                </a:solidFill>
                <a:latin typeface="+mn-ea"/>
              </a:rPr>
              <a:t>13.6%</a:t>
            </a:r>
            <a:endParaRPr lang="ko-KR" altLang="en-US" sz="14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rgbClr val="953735"/>
              </a:solidFill>
              <a:latin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3453137-6F60-D4C6-BF0A-230FCF5EE06A}"/>
              </a:ext>
            </a:extLst>
          </p:cNvPr>
          <p:cNvSpPr/>
          <p:nvPr/>
        </p:nvSpPr>
        <p:spPr>
          <a:xfrm>
            <a:off x="638919" y="735330"/>
            <a:ext cx="8635255" cy="707886"/>
          </a:xfrm>
          <a:prstGeom prst="rect">
            <a:avLst/>
          </a:prstGeom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 defTabSz="990570">
              <a:defRPr/>
            </a:pP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전 세대 남향 위주 배치로 우수한 일조권 확보 및 전 세대 바다 조망 가능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  <a:p>
            <a:pPr algn="ctr" defTabSz="990570">
              <a:defRPr/>
            </a:pPr>
            <a:r>
              <a:rPr lang="en-US" altLang="ko-KR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3F 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이상 공동주택 계획으로 외부인 출입 불가한 안전한 단지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2" y="149630"/>
            <a:ext cx="2036616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Ⅰ. PROJECT 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이해</a:t>
            </a:r>
            <a:r>
              <a:rPr lang="ko-KR" altLang="en-US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&gt;  </a:t>
            </a:r>
            <a:r>
              <a:rPr lang="ko-KR" altLang="en-US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단지 배치 분석</a:t>
            </a:r>
          </a:p>
        </p:txBody>
      </p:sp>
    </p:spTree>
    <p:extLst>
      <p:ext uri="{BB962C8B-B14F-4D97-AF65-F5344CB8AC3E}">
        <p14:creationId xmlns:p14="http://schemas.microsoft.com/office/powerpoint/2010/main" val="221645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736A57E-B690-4E8F-BEE9-C202C1AE9F3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/>
              <a:t>조망 현황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3453137-6F60-D4C6-BF0A-230FCF5EE06A}"/>
              </a:ext>
            </a:extLst>
          </p:cNvPr>
          <p:cNvSpPr/>
          <p:nvPr/>
        </p:nvSpPr>
        <p:spPr>
          <a:xfrm>
            <a:off x="638919" y="735330"/>
            <a:ext cx="8635255" cy="707886"/>
          </a:xfrm>
          <a:prstGeom prst="rect">
            <a:avLst/>
          </a:prstGeom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 defTabSz="990570">
              <a:defRPr/>
            </a:pPr>
            <a:r>
              <a:rPr lang="ko-KR" altLang="en-US" sz="2000" spc="-162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단지 남측 약 </a:t>
            </a:r>
            <a:r>
              <a:rPr lang="en-US" altLang="ko-KR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400m 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남해 인접</a:t>
            </a:r>
            <a:r>
              <a:rPr lang="en-US" altLang="ko-KR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,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 당 </a:t>
            </a:r>
            <a:r>
              <a:rPr lang="en-US" altLang="ko-KR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PJ 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전 세대 남향위주 배치 ▶ 남해 영구 조망 가능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  <a:p>
            <a:pPr algn="ctr" defTabSz="990570">
              <a:defRPr/>
            </a:pPr>
            <a:r>
              <a:rPr lang="ko-KR" altLang="en-US" sz="2000" spc="-162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저층부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 일부 세대 한정적 조망 外 막힘 없는 남해 조망 예상 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2" y="149630"/>
            <a:ext cx="2036616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en-US" altLang="ko-KR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Ⅰ. PROJECT </a:t>
            </a:r>
            <a:r>
              <a:rPr lang="ko-KR" altLang="en-US" sz="20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이해</a:t>
            </a:r>
            <a:r>
              <a:rPr lang="ko-KR" altLang="en-US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&gt;  </a:t>
            </a:r>
            <a:r>
              <a:rPr lang="ko-KR" altLang="en-US" sz="1600" spc="-8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조망 분석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9B1EE76-8E38-19D6-7899-219D22DF40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78" t="14320" r="14100" b="-164"/>
          <a:stretch/>
        </p:blipFill>
        <p:spPr>
          <a:xfrm>
            <a:off x="1677364" y="2060575"/>
            <a:ext cx="6551271" cy="424815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B701C1F-C9F9-E98A-1231-90E192EBB5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75" b="87817" l="19692" r="92409">
                        <a14:foregroundMark x1="66667" y1="15398" x2="29263" y2="17428"/>
                        <a14:foregroundMark x1="29263" y1="17428" x2="23102" y2="25888"/>
                        <a14:foregroundMark x1="23102" y1="25888" x2="20792" y2="70051"/>
                        <a14:foregroundMark x1="20792" y1="70051" x2="23102" y2="83249"/>
                        <a14:foregroundMark x1="23102" y1="83249" x2="39054" y2="84941"/>
                        <a14:foregroundMark x1="39054" y1="84941" x2="50495" y2="84772"/>
                        <a14:foregroundMark x1="50495" y1="84772" x2="77668" y2="85956"/>
                        <a14:foregroundMark x1="77668" y1="85956" x2="88559" y2="85787"/>
                        <a14:foregroundMark x1="88559" y1="85787" x2="87349" y2="51607"/>
                        <a14:foregroundMark x1="87349" y1="51607" x2="72387" y2="41794"/>
                        <a14:foregroundMark x1="72387" y1="41794" x2="63916" y2="29780"/>
                        <a14:foregroundMark x1="63916" y1="29780" x2="66007" y2="17259"/>
                        <a14:foregroundMark x1="41144" y1="49408" x2="73157" y2="52115"/>
                        <a14:foregroundMark x1="73157" y1="52115" x2="81078" y2="50931"/>
                        <a14:foregroundMark x1="55556" y1="23350" x2="59296" y2="64298"/>
                        <a14:foregroundMark x1="59296" y1="64298" x2="59186" y2="65144"/>
                        <a14:foregroundMark x1="37844" y1="36717" x2="44004" y2="48393"/>
                        <a14:foregroundMark x1="56546" y1="40271" x2="76348" y2="50931"/>
                        <a14:foregroundMark x1="74697" y1="54653" x2="67437" y2="64805"/>
                        <a14:foregroundMark x1="55116" y1="52284" x2="61056" y2="69374"/>
                        <a14:foregroundMark x1="61716" y1="75635" x2="64026" y2="56345"/>
                        <a14:foregroundMark x1="78108" y1="50761" x2="82838" y2="45347"/>
                        <a14:foregroundMark x1="54675" y1="23689" x2="61496" y2="33672"/>
                        <a14:foregroundMark x1="55996" y1="19966" x2="62926" y2="34349"/>
                        <a14:foregroundMark x1="62926" y1="34349" x2="64576" y2="35364"/>
                        <a14:foregroundMark x1="71177" y1="39086" x2="89769" y2="38917"/>
                        <a14:foregroundMark x1="90869" y1="40271" x2="93289" y2="70558"/>
                        <a14:foregroundMark x1="93289" y1="70558" x2="90979" y2="85618"/>
                        <a14:foregroundMark x1="90979" y1="85618" x2="27173" y2="88663"/>
                        <a14:foregroundMark x1="27173" y1="88663" x2="21782" y2="68359"/>
                        <a14:foregroundMark x1="21782" y1="68359" x2="19472" y2="37902"/>
                        <a14:foregroundMark x1="19472" y1="37902" x2="21232" y2="25212"/>
                        <a14:foregroundMark x1="21232" y1="25212" x2="26953" y2="16244"/>
                        <a14:foregroundMark x1="26953" y1="16244" x2="57976" y2="13706"/>
                        <a14:foregroundMark x1="57976" y1="13706" x2="67437" y2="16413"/>
                        <a14:foregroundMark x1="67437" y1="16413" x2="67657" y2="38748"/>
                        <a14:foregroundMark x1="29483" y1="58376" x2="37734" y2="70220"/>
                        <a14:foregroundMark x1="19692" y1="24535" x2="25193" y2="16244"/>
                        <a14:foregroundMark x1="25633" y1="14213" x2="33773" y2="14382"/>
                        <a14:foregroundMark x1="33003" y1="14044" x2="42574" y2="14552"/>
                        <a14:foregroundMark x1="63916" y1="14044" x2="67107" y2="14721"/>
                        <a14:foregroundMark x1="70077" y1="39255" x2="86469" y2="39594"/>
                        <a14:foregroundMark x1="86469" y1="39594" x2="89329" y2="38917"/>
                        <a14:foregroundMark x1="88889" y1="41624" x2="88559" y2="47716"/>
                        <a14:foregroundMark x1="85589" y1="44162" x2="88449" y2="49239"/>
                        <a14:foregroundMark x1="90759" y1="54822" x2="91749" y2="70051"/>
                        <a14:foregroundMark x1="91859" y1="83418" x2="92519" y2="87986"/>
                        <a14:foregroundMark x1="28823" y1="28088" x2="32343" y2="38409"/>
                        <a14:foregroundMark x1="21122" y1="85956" x2="25413" y2="87817"/>
                        <a14:foregroundMark x1="80198" y1="70389" x2="70187" y2="76142"/>
                        <a14:foregroundMark x1="65017" y1="13875" x2="67987" y2="13875"/>
                        <a14:foregroundMark x1="68427" y1="14721" x2="68647" y2="36717"/>
                        <a14:foregroundMark x1="81628" y1="65482" x2="87129" y2="75465"/>
                      </a14:backgroundRemoval>
                    </a14:imgEffect>
                  </a14:imgLayer>
                </a14:imgProps>
              </a:ext>
            </a:extLst>
          </a:blip>
          <a:srcRect l="14319" t="9742" r="5476" b="7238"/>
          <a:stretch/>
        </p:blipFill>
        <p:spPr>
          <a:xfrm rot="568041">
            <a:off x="4846592" y="2347306"/>
            <a:ext cx="501216" cy="337303"/>
          </a:xfrm>
          <a:prstGeom prst="rect">
            <a:avLst/>
          </a:prstGeom>
          <a:ln>
            <a:noFill/>
          </a:ln>
        </p:spPr>
      </p:pic>
      <p:sp>
        <p:nvSpPr>
          <p:cNvPr id="13" name="화살표: 아래쪽 12">
            <a:extLst>
              <a:ext uri="{FF2B5EF4-FFF2-40B4-BE49-F238E27FC236}">
                <a16:creationId xmlns:a16="http://schemas.microsoft.com/office/drawing/2014/main" id="{51198FE5-0872-E332-2F56-575A9502E4BC}"/>
              </a:ext>
            </a:extLst>
          </p:cNvPr>
          <p:cNvSpPr/>
          <p:nvPr/>
        </p:nvSpPr>
        <p:spPr>
          <a:xfrm rot="2366778">
            <a:off x="4340956" y="2552280"/>
            <a:ext cx="220980" cy="1364488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화살표: 아래쪽 13">
            <a:extLst>
              <a:ext uri="{FF2B5EF4-FFF2-40B4-BE49-F238E27FC236}">
                <a16:creationId xmlns:a16="http://schemas.microsoft.com/office/drawing/2014/main" id="{325AD7BD-9971-6933-F6BB-51FD2B02E96E}"/>
              </a:ext>
            </a:extLst>
          </p:cNvPr>
          <p:cNvSpPr/>
          <p:nvPr/>
        </p:nvSpPr>
        <p:spPr>
          <a:xfrm rot="799646">
            <a:off x="4819885" y="2754234"/>
            <a:ext cx="220980" cy="1364488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화살표: 아래쪽 14">
            <a:extLst>
              <a:ext uri="{FF2B5EF4-FFF2-40B4-BE49-F238E27FC236}">
                <a16:creationId xmlns:a16="http://schemas.microsoft.com/office/drawing/2014/main" id="{46423B61-3618-CCDE-F65C-962E90FC251D}"/>
              </a:ext>
            </a:extLst>
          </p:cNvPr>
          <p:cNvSpPr/>
          <p:nvPr/>
        </p:nvSpPr>
        <p:spPr>
          <a:xfrm rot="20482378">
            <a:off x="5389554" y="2760291"/>
            <a:ext cx="220980" cy="1364488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5B8A36D-1452-F0FD-31CB-AFAA6B15CCE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86" y="2408673"/>
            <a:ext cx="3156357" cy="177597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840E994C-BC36-F05F-F3F3-984C04ACE7F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642" y="2190481"/>
            <a:ext cx="3156358" cy="177597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394FD497-67CE-A060-7EA0-E9C7D92CA93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041" y="4400533"/>
            <a:ext cx="3156357" cy="177597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0B9A558-380D-3C17-2B6A-EC28075D0570}"/>
              </a:ext>
            </a:extLst>
          </p:cNvPr>
          <p:cNvSpPr txBox="1"/>
          <p:nvPr/>
        </p:nvSpPr>
        <p:spPr>
          <a:xfrm>
            <a:off x="4293332" y="3060724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①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5CFEC2-6CBF-BF64-50C9-FFB9CEE04FCF}"/>
              </a:ext>
            </a:extLst>
          </p:cNvPr>
          <p:cNvSpPr txBox="1"/>
          <p:nvPr/>
        </p:nvSpPr>
        <p:spPr>
          <a:xfrm>
            <a:off x="400600" y="2420644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0DC19D-064C-4502-3C9B-AB1B332B0FFD}"/>
              </a:ext>
            </a:extLst>
          </p:cNvPr>
          <p:cNvSpPr txBox="1"/>
          <p:nvPr/>
        </p:nvSpPr>
        <p:spPr>
          <a:xfrm>
            <a:off x="4744001" y="3321982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②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27BF82-46D7-F05D-4C1E-312FF0CE9DC3}"/>
              </a:ext>
            </a:extLst>
          </p:cNvPr>
          <p:cNvSpPr txBox="1"/>
          <p:nvPr/>
        </p:nvSpPr>
        <p:spPr>
          <a:xfrm>
            <a:off x="3365869" y="4393136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②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7F43EE-0372-89C4-8C01-2EFBDA61F0B6}"/>
              </a:ext>
            </a:extLst>
          </p:cNvPr>
          <p:cNvSpPr txBox="1"/>
          <p:nvPr/>
        </p:nvSpPr>
        <p:spPr>
          <a:xfrm>
            <a:off x="5318767" y="3197884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③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603FE1-AD9D-3703-E38B-716B5BB810F4}"/>
              </a:ext>
            </a:extLst>
          </p:cNvPr>
          <p:cNvSpPr txBox="1"/>
          <p:nvPr/>
        </p:nvSpPr>
        <p:spPr>
          <a:xfrm>
            <a:off x="6402984" y="2218169"/>
            <a:ext cx="346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+mj-ea"/>
                <a:ea typeface="+mj-ea"/>
              </a:rPr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206734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그림 132">
            <a:extLst>
              <a:ext uri="{FF2B5EF4-FFF2-40B4-BE49-F238E27FC236}">
                <a16:creationId xmlns:a16="http://schemas.microsoft.com/office/drawing/2014/main" id="{63771DC7-D06D-37AE-B013-C8BB66AE4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700" t="13229" r="8708" b="5936"/>
          <a:stretch/>
        </p:blipFill>
        <p:spPr>
          <a:xfrm>
            <a:off x="628745" y="2294271"/>
            <a:ext cx="4572261" cy="3909132"/>
          </a:xfrm>
          <a:prstGeom prst="rect">
            <a:avLst/>
          </a:prstGeom>
        </p:spPr>
      </p:pic>
      <p:sp>
        <p:nvSpPr>
          <p:cNvPr id="134" name="원호 133">
            <a:extLst>
              <a:ext uri="{FF2B5EF4-FFF2-40B4-BE49-F238E27FC236}">
                <a16:creationId xmlns:a16="http://schemas.microsoft.com/office/drawing/2014/main" id="{42A65965-7107-201B-093A-1E326A70FECB}"/>
              </a:ext>
            </a:extLst>
          </p:cNvPr>
          <p:cNvSpPr>
            <a:spLocks noChangeAspect="1"/>
          </p:cNvSpPr>
          <p:nvPr/>
        </p:nvSpPr>
        <p:spPr>
          <a:xfrm rot="7179251">
            <a:off x="2388327" y="4080986"/>
            <a:ext cx="2124000" cy="2124000"/>
          </a:xfrm>
          <a:prstGeom prst="arc">
            <a:avLst>
              <a:gd name="adj1" fmla="val 16110961"/>
              <a:gd name="adj2" fmla="val 16101112"/>
            </a:avLst>
          </a:prstGeom>
          <a:solidFill>
            <a:schemeClr val="bg1">
              <a:alpha val="27000"/>
            </a:schemeClr>
          </a:solidFill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196" name="원호 195">
            <a:extLst>
              <a:ext uri="{FF2B5EF4-FFF2-40B4-BE49-F238E27FC236}">
                <a16:creationId xmlns:a16="http://schemas.microsoft.com/office/drawing/2014/main" id="{5FF029B0-01DF-62B6-FF5B-A89A6F5B1DC3}"/>
              </a:ext>
            </a:extLst>
          </p:cNvPr>
          <p:cNvSpPr>
            <a:spLocks noChangeAspect="1"/>
          </p:cNvSpPr>
          <p:nvPr/>
        </p:nvSpPr>
        <p:spPr>
          <a:xfrm rot="13762677">
            <a:off x="1867751" y="3542996"/>
            <a:ext cx="3186000" cy="3186000"/>
          </a:xfrm>
          <a:prstGeom prst="arc">
            <a:avLst>
              <a:gd name="adj1" fmla="val 16110961"/>
              <a:gd name="adj2" fmla="val 10375891"/>
            </a:avLst>
          </a:prstGeom>
          <a:solidFill>
            <a:schemeClr val="bg1">
              <a:alpha val="27000"/>
            </a:schemeClr>
          </a:solidFill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195" name="원호 194">
            <a:extLst>
              <a:ext uri="{FF2B5EF4-FFF2-40B4-BE49-F238E27FC236}">
                <a16:creationId xmlns:a16="http://schemas.microsoft.com/office/drawing/2014/main" id="{F2242EB3-21A4-E99C-E875-32500FD5FB10}"/>
              </a:ext>
            </a:extLst>
          </p:cNvPr>
          <p:cNvSpPr>
            <a:spLocks noChangeAspect="1"/>
          </p:cNvSpPr>
          <p:nvPr/>
        </p:nvSpPr>
        <p:spPr>
          <a:xfrm rot="13762677">
            <a:off x="1336751" y="3011996"/>
            <a:ext cx="4248000" cy="4248000"/>
          </a:xfrm>
          <a:prstGeom prst="arc">
            <a:avLst>
              <a:gd name="adj1" fmla="val 16858407"/>
              <a:gd name="adj2" fmla="val 5433819"/>
            </a:avLst>
          </a:prstGeom>
          <a:solidFill>
            <a:schemeClr val="bg1">
              <a:alpha val="27000"/>
            </a:schemeClr>
          </a:solidFill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4B0F5858-ABDB-960A-3C85-00949FE7E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736A57E-B690-4E8F-BEE9-C202C1AE9F3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FDAA938-08A2-838D-9DD0-274446D33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입지분석</a:t>
            </a:r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38CF56C8-63DC-0EF6-4DCA-14568727036C}"/>
              </a:ext>
            </a:extLst>
          </p:cNvPr>
          <p:cNvSpPr/>
          <p:nvPr/>
        </p:nvSpPr>
        <p:spPr>
          <a:xfrm>
            <a:off x="638919" y="735330"/>
            <a:ext cx="8635255" cy="707886"/>
          </a:xfrm>
          <a:prstGeom prst="rect">
            <a:avLst/>
          </a:prstGeom>
          <a:scene3d>
            <a:camera prst="obliqueTopLeft"/>
            <a:lightRig rig="threePt" dir="t"/>
          </a:scene3d>
        </p:spPr>
        <p:txBody>
          <a:bodyPr wrap="square">
            <a:spAutoFit/>
          </a:bodyPr>
          <a:lstStyle/>
          <a:p>
            <a:pPr algn="ctr" defTabSz="990570">
              <a:defRPr/>
            </a:pPr>
            <a:r>
              <a:rPr lang="ko-KR" altLang="en-US" sz="2000" spc="-162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바다조망 및 초등학교 도보 통학 가능 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입지 강점 보유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  <a:p>
            <a:pPr algn="ctr" defTabSz="990570">
              <a:defRPr/>
            </a:pP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삼천포지역 중심 </a:t>
            </a:r>
            <a:r>
              <a:rPr lang="ko-KR" altLang="en-US" sz="2000" spc="-162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생활권역으로 기존 형성 생활 인프라 </a:t>
            </a:r>
            <a:r>
              <a:rPr lang="ko-KR" altLang="en-US" sz="2000" spc="-162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이용 편리</a:t>
            </a:r>
            <a:endParaRPr lang="en-US" altLang="ko-KR" sz="2000" spc="-162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107" name="그룹 106">
            <a:extLst>
              <a:ext uri="{FF2B5EF4-FFF2-40B4-BE49-F238E27FC236}">
                <a16:creationId xmlns:a16="http://schemas.microsoft.com/office/drawing/2014/main" id="{064B5D54-E9D8-62A6-D402-4257835031CC}"/>
              </a:ext>
            </a:extLst>
          </p:cNvPr>
          <p:cNvGrpSpPr/>
          <p:nvPr/>
        </p:nvGrpSpPr>
        <p:grpSpPr>
          <a:xfrm>
            <a:off x="5306914" y="2289164"/>
            <a:ext cx="4146649" cy="723074"/>
            <a:chOff x="6816750" y="2372247"/>
            <a:chExt cx="4266053" cy="723074"/>
          </a:xfrm>
        </p:grpSpPr>
        <p:sp>
          <p:nvSpPr>
            <p:cNvPr id="108" name="직사각형 107">
              <a:extLst>
                <a:ext uri="{FF2B5EF4-FFF2-40B4-BE49-F238E27FC236}">
                  <a16:creationId xmlns:a16="http://schemas.microsoft.com/office/drawing/2014/main" id="{8857B85B-8EF2-9ADA-FE34-BD13CBE7006D}"/>
                </a:ext>
              </a:extLst>
            </p:cNvPr>
            <p:cNvSpPr/>
            <p:nvPr/>
          </p:nvSpPr>
          <p:spPr>
            <a:xfrm>
              <a:off x="7460210" y="2372247"/>
              <a:ext cx="3604446" cy="684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09" name="직사각형 108">
              <a:extLst>
                <a:ext uri="{FF2B5EF4-FFF2-40B4-BE49-F238E27FC236}">
                  <a16:creationId xmlns:a16="http://schemas.microsoft.com/office/drawing/2014/main" id="{441FF1BD-C867-374C-91CE-25F76F4C824B}"/>
                </a:ext>
              </a:extLst>
            </p:cNvPr>
            <p:cNvSpPr/>
            <p:nvPr/>
          </p:nvSpPr>
          <p:spPr>
            <a:xfrm>
              <a:off x="7448656" y="2394446"/>
              <a:ext cx="3634147" cy="628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사업지 인접 버스정거장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(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동금사거리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) 2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개노선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운행중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: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일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1~2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회 운행노선으로 접근성 열위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삼천포 터미널 이용 광역 이동 접근성 양호 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자가 이용 시 남일로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삼상로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인접 진주시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고성군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남해군 인접지역 이동 편리</a:t>
              </a:r>
              <a:endParaRPr lang="en-US" altLang="ko-KR" sz="800" spc="-70" dirty="0">
                <a:ln w="3175">
                  <a:solidFill>
                    <a:prstClr val="black">
                      <a:lumMod val="50000"/>
                      <a:lumOff val="50000"/>
                      <a:alpha val="30000"/>
                    </a:prstClr>
                  </a:solidFill>
                </a:ln>
                <a:latin typeface="+mj-ea"/>
                <a:ea typeface="+mj-ea"/>
              </a:endParaRPr>
            </a:p>
          </p:txBody>
        </p:sp>
        <p:grpSp>
          <p:nvGrpSpPr>
            <p:cNvPr id="110" name="그룹 109">
              <a:extLst>
                <a:ext uri="{FF2B5EF4-FFF2-40B4-BE49-F238E27FC236}">
                  <a16:creationId xmlns:a16="http://schemas.microsoft.com/office/drawing/2014/main" id="{70208270-E3FA-205C-1651-37AA567B9839}"/>
                </a:ext>
              </a:extLst>
            </p:cNvPr>
            <p:cNvGrpSpPr/>
            <p:nvPr/>
          </p:nvGrpSpPr>
          <p:grpSpPr>
            <a:xfrm>
              <a:off x="6816750" y="2395477"/>
              <a:ext cx="511679" cy="699844"/>
              <a:chOff x="6978825" y="7149309"/>
              <a:chExt cx="473656" cy="699844"/>
            </a:xfrm>
          </p:grpSpPr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2CD3ED37-479A-3E1E-C1F7-D589DD325482}"/>
                  </a:ext>
                </a:extLst>
              </p:cNvPr>
              <p:cNvSpPr txBox="1"/>
              <p:nvPr/>
            </p:nvSpPr>
            <p:spPr>
              <a:xfrm>
                <a:off x="6978825" y="7618321"/>
                <a:ext cx="47365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900" b="1" spc="-150" dirty="0">
                    <a:ln w="0">
                      <a:solidFill>
                        <a:schemeClr val="tx1">
                          <a:alpha val="20000"/>
                        </a:schemeClr>
                      </a:solidFill>
                    </a:ln>
                    <a:latin typeface="+mj-ea"/>
                    <a:ea typeface="+mj-ea"/>
                  </a:rPr>
                  <a:t>교통여건</a:t>
                </a:r>
              </a:p>
            </p:txBody>
          </p:sp>
          <p:pic>
            <p:nvPicPr>
              <p:cNvPr id="113" name="그림 112">
                <a:extLst>
                  <a:ext uri="{FF2B5EF4-FFF2-40B4-BE49-F238E27FC236}">
                    <a16:creationId xmlns:a16="http://schemas.microsoft.com/office/drawing/2014/main" id="{AB074715-6C45-CFE1-4AE7-D6D4BF5371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00533" y="7149309"/>
                <a:ext cx="445698" cy="501983"/>
              </a:xfrm>
              <a:prstGeom prst="rect">
                <a:avLst/>
              </a:prstGeom>
            </p:spPr>
          </p:pic>
        </p:grpSp>
        <p:sp>
          <p:nvSpPr>
            <p:cNvPr id="111" name="직사각형 110">
              <a:extLst>
                <a:ext uri="{FF2B5EF4-FFF2-40B4-BE49-F238E27FC236}">
                  <a16:creationId xmlns:a16="http://schemas.microsoft.com/office/drawing/2014/main" id="{343FD708-6E79-A1D1-1840-78BBCEE10877}"/>
                </a:ext>
              </a:extLst>
            </p:cNvPr>
            <p:cNvSpPr/>
            <p:nvPr/>
          </p:nvSpPr>
          <p:spPr>
            <a:xfrm>
              <a:off x="7365577" y="2372627"/>
              <a:ext cx="52150" cy="68456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2B623538-9D53-91C2-D4D0-4326DD29A263}"/>
              </a:ext>
            </a:extLst>
          </p:cNvPr>
          <p:cNvGrpSpPr/>
          <p:nvPr/>
        </p:nvGrpSpPr>
        <p:grpSpPr>
          <a:xfrm>
            <a:off x="5296510" y="3372515"/>
            <a:ext cx="4157053" cy="684942"/>
            <a:chOff x="6814323" y="3409192"/>
            <a:chExt cx="4157053" cy="684942"/>
          </a:xfrm>
        </p:grpSpPr>
        <p:grpSp>
          <p:nvGrpSpPr>
            <p:cNvPr id="115" name="그룹 114">
              <a:extLst>
                <a:ext uri="{FF2B5EF4-FFF2-40B4-BE49-F238E27FC236}">
                  <a16:creationId xmlns:a16="http://schemas.microsoft.com/office/drawing/2014/main" id="{FE94FBD0-2A12-A570-A8E4-BD2BD6439507}"/>
                </a:ext>
              </a:extLst>
            </p:cNvPr>
            <p:cNvGrpSpPr/>
            <p:nvPr/>
          </p:nvGrpSpPr>
          <p:grpSpPr>
            <a:xfrm>
              <a:off x="6814323" y="3419468"/>
              <a:ext cx="511679" cy="674666"/>
              <a:chOff x="6815245" y="3408737"/>
              <a:chExt cx="511679" cy="674666"/>
            </a:xfrm>
          </p:grpSpPr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11CB4684-4EB5-4C8A-A22B-0D0DAB799A37}"/>
                  </a:ext>
                </a:extLst>
              </p:cNvPr>
              <p:cNvSpPr txBox="1"/>
              <p:nvPr/>
            </p:nvSpPr>
            <p:spPr>
              <a:xfrm>
                <a:off x="6815245" y="3852571"/>
                <a:ext cx="51167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900" b="1" spc="-150" dirty="0">
                    <a:ln w="0">
                      <a:solidFill>
                        <a:schemeClr val="tx1">
                          <a:alpha val="20000"/>
                        </a:schemeClr>
                      </a:solidFill>
                    </a:ln>
                    <a:latin typeface="+mj-ea"/>
                    <a:ea typeface="+mj-ea"/>
                  </a:rPr>
                  <a:t>교육여건</a:t>
                </a:r>
              </a:p>
            </p:txBody>
          </p:sp>
          <p:pic>
            <p:nvPicPr>
              <p:cNvPr id="120" name="그림 119">
                <a:extLst>
                  <a:ext uri="{FF2B5EF4-FFF2-40B4-BE49-F238E27FC236}">
                    <a16:creationId xmlns:a16="http://schemas.microsoft.com/office/drawing/2014/main" id="{0129AFB1-0F18-0894-01A7-C424A158BD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4920" y="3408737"/>
                <a:ext cx="468000" cy="477359"/>
              </a:xfrm>
              <a:prstGeom prst="rect">
                <a:avLst/>
              </a:prstGeom>
            </p:spPr>
          </p:pic>
        </p:grpSp>
        <p:sp>
          <p:nvSpPr>
            <p:cNvPr id="116" name="직사각형 115">
              <a:extLst>
                <a:ext uri="{FF2B5EF4-FFF2-40B4-BE49-F238E27FC236}">
                  <a16:creationId xmlns:a16="http://schemas.microsoft.com/office/drawing/2014/main" id="{89A3CED6-2456-BF97-FFC6-955ED7FAAE9E}"/>
                </a:ext>
              </a:extLst>
            </p:cNvPr>
            <p:cNvSpPr/>
            <p:nvPr/>
          </p:nvSpPr>
          <p:spPr>
            <a:xfrm>
              <a:off x="7450095" y="3409192"/>
              <a:ext cx="3521281" cy="684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17" name="직사각형 116">
              <a:extLst>
                <a:ext uri="{FF2B5EF4-FFF2-40B4-BE49-F238E27FC236}">
                  <a16:creationId xmlns:a16="http://schemas.microsoft.com/office/drawing/2014/main" id="{E46707AA-51E0-4CEF-A9CA-794BE54EBAFF}"/>
                </a:ext>
              </a:extLst>
            </p:cNvPr>
            <p:cNvSpPr/>
            <p:nvPr/>
          </p:nvSpPr>
          <p:spPr>
            <a:xfrm>
              <a:off x="7438541" y="3431391"/>
              <a:ext cx="3532835" cy="628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n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노산초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최인접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위치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: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초등학교 도보통학 가능 → 지역 內 우수한 교육여건 보유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최인접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중학교 삼천포여중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삼천포중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도보통학 불가 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반경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1km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內 고등학교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3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개소 위치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</p:txBody>
        </p:sp>
        <p:sp>
          <p:nvSpPr>
            <p:cNvPr id="118" name="직사각형 117">
              <a:extLst>
                <a:ext uri="{FF2B5EF4-FFF2-40B4-BE49-F238E27FC236}">
                  <a16:creationId xmlns:a16="http://schemas.microsoft.com/office/drawing/2014/main" id="{0C3A03F8-8BA8-8C26-B089-29BF9BC0D325}"/>
                </a:ext>
              </a:extLst>
            </p:cNvPr>
            <p:cNvSpPr/>
            <p:nvPr/>
          </p:nvSpPr>
          <p:spPr>
            <a:xfrm>
              <a:off x="7355463" y="3409572"/>
              <a:ext cx="52150" cy="6845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</p:grp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AF749228-B88B-EB02-20E8-BB3D2DC41032}"/>
              </a:ext>
            </a:extLst>
          </p:cNvPr>
          <p:cNvGrpSpPr/>
          <p:nvPr/>
        </p:nvGrpSpPr>
        <p:grpSpPr>
          <a:xfrm>
            <a:off x="5312887" y="4417734"/>
            <a:ext cx="4152228" cy="707612"/>
            <a:chOff x="6830700" y="4494505"/>
            <a:chExt cx="4152228" cy="707612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6C931FCB-94BD-2F48-26BB-1414A335B816}"/>
                </a:ext>
              </a:extLst>
            </p:cNvPr>
            <p:cNvSpPr txBox="1"/>
            <p:nvPr/>
          </p:nvSpPr>
          <p:spPr>
            <a:xfrm>
              <a:off x="6830700" y="4971285"/>
              <a:ext cx="51167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b="1" spc="-150" dirty="0">
                  <a:ln w="0">
                    <a:solidFill>
                      <a:schemeClr val="tx1">
                        <a:alpha val="20000"/>
                      </a:schemeClr>
                    </a:solidFill>
                  </a:ln>
                  <a:latin typeface="+mj-ea"/>
                  <a:ea typeface="+mj-ea"/>
                </a:rPr>
                <a:t>편의시설</a:t>
              </a:r>
            </a:p>
          </p:txBody>
        </p:sp>
        <p:pic>
          <p:nvPicPr>
            <p:cNvPr id="123" name="그림 122">
              <a:extLst>
                <a:ext uri="{FF2B5EF4-FFF2-40B4-BE49-F238E27FC236}">
                  <a16:creationId xmlns:a16="http://schemas.microsoft.com/office/drawing/2014/main" id="{45F22310-0C64-0267-1AA3-9FE83F71D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2336" y="4494505"/>
              <a:ext cx="468000" cy="433223"/>
            </a:xfrm>
            <a:prstGeom prst="rect">
              <a:avLst/>
            </a:prstGeom>
          </p:spPr>
        </p:pic>
        <p:sp>
          <p:nvSpPr>
            <p:cNvPr id="124" name="직사각형 123">
              <a:extLst>
                <a:ext uri="{FF2B5EF4-FFF2-40B4-BE49-F238E27FC236}">
                  <a16:creationId xmlns:a16="http://schemas.microsoft.com/office/drawing/2014/main" id="{48FD8BEE-AAB3-724F-2267-F62021CA1CF0}"/>
                </a:ext>
              </a:extLst>
            </p:cNvPr>
            <p:cNvSpPr/>
            <p:nvPr/>
          </p:nvSpPr>
          <p:spPr>
            <a:xfrm>
              <a:off x="7472817" y="4516928"/>
              <a:ext cx="3510111" cy="684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25" name="직사각형 124">
              <a:extLst>
                <a:ext uri="{FF2B5EF4-FFF2-40B4-BE49-F238E27FC236}">
                  <a16:creationId xmlns:a16="http://schemas.microsoft.com/office/drawing/2014/main" id="{6DAD3AEF-9B16-1325-2646-E6F38ECFE42F}"/>
                </a:ext>
              </a:extLst>
            </p:cNvPr>
            <p:cNvSpPr/>
            <p:nvPr/>
          </p:nvSpPr>
          <p:spPr>
            <a:xfrm>
              <a:off x="7461264" y="4539127"/>
              <a:ext cx="3510112" cy="628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n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대형마트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2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개소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도보권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전통시장 등 삼천포 중심상업지역 인접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생활인프라 우수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사천경찰서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삼천포보건소 등 관공서 인접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사천시문화예술회관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삼천포종합운동장 이용 가능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</p:txBody>
        </p:sp>
        <p:sp>
          <p:nvSpPr>
            <p:cNvPr id="126" name="직사각형 125">
              <a:extLst>
                <a:ext uri="{FF2B5EF4-FFF2-40B4-BE49-F238E27FC236}">
                  <a16:creationId xmlns:a16="http://schemas.microsoft.com/office/drawing/2014/main" id="{89607A5B-32FC-A048-53CF-9778DACE145F}"/>
                </a:ext>
              </a:extLst>
            </p:cNvPr>
            <p:cNvSpPr/>
            <p:nvPr/>
          </p:nvSpPr>
          <p:spPr>
            <a:xfrm>
              <a:off x="7378185" y="4517308"/>
              <a:ext cx="52150" cy="6845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</p:grp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59EC6D4C-EA1A-A9DD-63D9-49E5BD658CFE}"/>
              </a:ext>
            </a:extLst>
          </p:cNvPr>
          <p:cNvGrpSpPr/>
          <p:nvPr/>
        </p:nvGrpSpPr>
        <p:grpSpPr>
          <a:xfrm>
            <a:off x="5306916" y="5485623"/>
            <a:ext cx="4129007" cy="715477"/>
            <a:chOff x="6824729" y="5485623"/>
            <a:chExt cx="4129007" cy="715477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03710C3-93A0-A464-D07B-71A10D7C0D66}"/>
                </a:ext>
              </a:extLst>
            </p:cNvPr>
            <p:cNvSpPr txBox="1"/>
            <p:nvPr/>
          </p:nvSpPr>
          <p:spPr>
            <a:xfrm>
              <a:off x="6824729" y="5970268"/>
              <a:ext cx="5116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b="1" spc="-150" dirty="0">
                  <a:ln w="0">
                    <a:solidFill>
                      <a:schemeClr val="tx1">
                        <a:alpha val="20000"/>
                      </a:schemeClr>
                    </a:solidFill>
                  </a:ln>
                  <a:latin typeface="+mj-ea"/>
                  <a:ea typeface="+mj-ea"/>
                </a:rPr>
                <a:t>주거환경</a:t>
              </a:r>
            </a:p>
          </p:txBody>
        </p:sp>
        <p:pic>
          <p:nvPicPr>
            <p:cNvPr id="129" name="그림 128">
              <a:extLst>
                <a:ext uri="{FF2B5EF4-FFF2-40B4-BE49-F238E27FC236}">
                  <a16:creationId xmlns:a16="http://schemas.microsoft.com/office/drawing/2014/main" id="{960D3206-A6B8-898C-9AD2-83EBFD098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5612" y="5525509"/>
              <a:ext cx="468000" cy="428809"/>
            </a:xfrm>
            <a:prstGeom prst="rect">
              <a:avLst/>
            </a:prstGeom>
          </p:spPr>
        </p:pic>
        <p:sp>
          <p:nvSpPr>
            <p:cNvPr id="130" name="직사각형 129">
              <a:extLst>
                <a:ext uri="{FF2B5EF4-FFF2-40B4-BE49-F238E27FC236}">
                  <a16:creationId xmlns:a16="http://schemas.microsoft.com/office/drawing/2014/main" id="{FA7C9D66-18B0-C2BC-91CC-C93F66211F48}"/>
                </a:ext>
              </a:extLst>
            </p:cNvPr>
            <p:cNvSpPr/>
            <p:nvPr/>
          </p:nvSpPr>
          <p:spPr>
            <a:xfrm>
              <a:off x="7378185" y="5487377"/>
              <a:ext cx="57715" cy="6828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>
                <a:solidFill>
                  <a:schemeClr val="tx1"/>
                </a:solidFill>
              </a:endParaRPr>
            </a:p>
          </p:txBody>
        </p:sp>
        <p:sp>
          <p:nvSpPr>
            <p:cNvPr id="131" name="직사각형 130">
              <a:extLst>
                <a:ext uri="{FF2B5EF4-FFF2-40B4-BE49-F238E27FC236}">
                  <a16:creationId xmlns:a16="http://schemas.microsoft.com/office/drawing/2014/main" id="{9E507CC4-DAF4-3613-056E-B96C52513B8A}"/>
                </a:ext>
              </a:extLst>
            </p:cNvPr>
            <p:cNvSpPr/>
            <p:nvPr/>
          </p:nvSpPr>
          <p:spPr>
            <a:xfrm>
              <a:off x="7472097" y="5485623"/>
              <a:ext cx="3481639" cy="684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132" name="직사각형 131">
              <a:extLst>
                <a:ext uri="{FF2B5EF4-FFF2-40B4-BE49-F238E27FC236}">
                  <a16:creationId xmlns:a16="http://schemas.microsoft.com/office/drawing/2014/main" id="{93F1451F-607E-34E8-7577-12C5CAA3F021}"/>
                </a:ext>
              </a:extLst>
            </p:cNvPr>
            <p:cNvSpPr/>
            <p:nvPr/>
          </p:nvSpPr>
          <p:spPr>
            <a:xfrm>
              <a:off x="7477676" y="5503959"/>
              <a:ext cx="3476060" cy="628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직선거리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400m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남해 위치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전세대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바다 조망 가능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사업지 동측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남일대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해수욕장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리조트 위치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/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도보권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이용거리 동창공원 위치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  <a:p>
              <a:pPr defTabSz="914491">
                <a:lnSpc>
                  <a:spcPct val="150000"/>
                </a:lnSpc>
              </a:pP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•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사업지 북측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기입주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APT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단지 위치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/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숙박시설 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2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개소 입점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·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 </a:t>
              </a:r>
              <a:r>
                <a:rPr lang="ko-KR" altLang="en-US" sz="800" spc="-70" dirty="0" err="1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운영중이나</a:t>
              </a:r>
              <a:r>
                <a:rPr lang="en-US" altLang="ko-KR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, </a:t>
              </a:r>
              <a:r>
                <a:rPr lang="ko-KR" altLang="en-US" sz="800" spc="-70" dirty="0">
                  <a:ln w="3175">
                    <a:solidFill>
                      <a:prstClr val="black">
                        <a:lumMod val="85000"/>
                        <a:lumOff val="15000"/>
                        <a:alpha val="30000"/>
                      </a:prstClr>
                    </a:solidFill>
                  </a:ln>
                  <a:latin typeface="+mj-ea"/>
                  <a:ea typeface="+mj-ea"/>
                  <a:cs typeface="Calibri" panose="020F0502020204030204" pitchFamily="34" charset="0"/>
                </a:rPr>
                <a:t>유해시설 인식 低</a:t>
              </a:r>
              <a:endParaRPr lang="en-US" altLang="ko-KR" sz="800" spc="-70" dirty="0">
                <a:ln w="3175">
                  <a:solidFill>
                    <a:prstClr val="black">
                      <a:lumMod val="85000"/>
                      <a:lumOff val="15000"/>
                      <a:alpha val="30000"/>
                    </a:prstClr>
                  </a:solidFill>
                </a:ln>
                <a:latin typeface="+mj-ea"/>
                <a:ea typeface="+mj-ea"/>
                <a:cs typeface="Calibri" panose="020F0502020204030204" pitchFamily="34" charset="0"/>
              </a:endParaRPr>
            </a:p>
          </p:txBody>
        </p:sp>
      </p:grpSp>
      <p:sp>
        <p:nvSpPr>
          <p:cNvPr id="136" name="자유형 3">
            <a:extLst>
              <a:ext uri="{FF2B5EF4-FFF2-40B4-BE49-F238E27FC236}">
                <a16:creationId xmlns:a16="http://schemas.microsoft.com/office/drawing/2014/main" id="{ED88D828-18D2-32D7-0003-614AB1DDF01F}"/>
              </a:ext>
            </a:extLst>
          </p:cNvPr>
          <p:cNvSpPr/>
          <p:nvPr/>
        </p:nvSpPr>
        <p:spPr>
          <a:xfrm>
            <a:off x="666750" y="3790950"/>
            <a:ext cx="4413250" cy="1485900"/>
          </a:xfrm>
          <a:custGeom>
            <a:avLst/>
            <a:gdLst>
              <a:gd name="connsiteX0" fmla="*/ 0 w 4413250"/>
              <a:gd name="connsiteY0" fmla="*/ 1174750 h 1485900"/>
              <a:gd name="connsiteX1" fmla="*/ 946150 w 4413250"/>
              <a:gd name="connsiteY1" fmla="*/ 1371600 h 1485900"/>
              <a:gd name="connsiteX2" fmla="*/ 1149350 w 4413250"/>
              <a:gd name="connsiteY2" fmla="*/ 1441450 h 1485900"/>
              <a:gd name="connsiteX3" fmla="*/ 1593850 w 4413250"/>
              <a:gd name="connsiteY3" fmla="*/ 1454150 h 1485900"/>
              <a:gd name="connsiteX4" fmla="*/ 1689100 w 4413250"/>
              <a:gd name="connsiteY4" fmla="*/ 1485900 h 1485900"/>
              <a:gd name="connsiteX5" fmla="*/ 1917700 w 4413250"/>
              <a:gd name="connsiteY5" fmla="*/ 984250 h 1485900"/>
              <a:gd name="connsiteX6" fmla="*/ 2838450 w 4413250"/>
              <a:gd name="connsiteY6" fmla="*/ 450850 h 1485900"/>
              <a:gd name="connsiteX7" fmla="*/ 3409950 w 4413250"/>
              <a:gd name="connsiteY7" fmla="*/ 330200 h 1485900"/>
              <a:gd name="connsiteX8" fmla="*/ 4413250 w 4413250"/>
              <a:gd name="connsiteY8" fmla="*/ 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3250" h="1485900">
                <a:moveTo>
                  <a:pt x="0" y="1174750"/>
                </a:moveTo>
                <a:lnTo>
                  <a:pt x="946150" y="1371600"/>
                </a:lnTo>
                <a:lnTo>
                  <a:pt x="1149350" y="1441450"/>
                </a:lnTo>
                <a:lnTo>
                  <a:pt x="1593850" y="1454150"/>
                </a:lnTo>
                <a:lnTo>
                  <a:pt x="1689100" y="1485900"/>
                </a:lnTo>
                <a:lnTo>
                  <a:pt x="1917700" y="984250"/>
                </a:lnTo>
                <a:lnTo>
                  <a:pt x="2838450" y="450850"/>
                </a:lnTo>
                <a:lnTo>
                  <a:pt x="3409950" y="330200"/>
                </a:lnTo>
                <a:lnTo>
                  <a:pt x="4413250" y="0"/>
                </a:lnTo>
              </a:path>
            </a:pathLst>
          </a:custGeom>
          <a:noFill/>
          <a:ln w="28575">
            <a:solidFill>
              <a:srgbClr val="DCA53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자유형 16">
            <a:extLst>
              <a:ext uri="{FF2B5EF4-FFF2-40B4-BE49-F238E27FC236}">
                <a16:creationId xmlns:a16="http://schemas.microsoft.com/office/drawing/2014/main" id="{F760080A-E6B5-295C-4FC3-41D80F6FA9A0}"/>
              </a:ext>
            </a:extLst>
          </p:cNvPr>
          <p:cNvSpPr/>
          <p:nvPr/>
        </p:nvSpPr>
        <p:spPr>
          <a:xfrm>
            <a:off x="2616200" y="4775200"/>
            <a:ext cx="2444750" cy="361950"/>
          </a:xfrm>
          <a:custGeom>
            <a:avLst/>
            <a:gdLst>
              <a:gd name="connsiteX0" fmla="*/ 0 w 2444750"/>
              <a:gd name="connsiteY0" fmla="*/ 0 h 361950"/>
              <a:gd name="connsiteX1" fmla="*/ 787400 w 2444750"/>
              <a:gd name="connsiteY1" fmla="*/ 184150 h 361950"/>
              <a:gd name="connsiteX2" fmla="*/ 971550 w 2444750"/>
              <a:gd name="connsiteY2" fmla="*/ 177800 h 361950"/>
              <a:gd name="connsiteX3" fmla="*/ 1562100 w 2444750"/>
              <a:gd name="connsiteY3" fmla="*/ 279400 h 361950"/>
              <a:gd name="connsiteX4" fmla="*/ 1809750 w 2444750"/>
              <a:gd name="connsiteY4" fmla="*/ 241300 h 361950"/>
              <a:gd name="connsiteX5" fmla="*/ 2178050 w 2444750"/>
              <a:gd name="connsiteY5" fmla="*/ 361950 h 361950"/>
              <a:gd name="connsiteX6" fmla="*/ 2381250 w 2444750"/>
              <a:gd name="connsiteY6" fmla="*/ 285750 h 361950"/>
              <a:gd name="connsiteX7" fmla="*/ 2444750 w 2444750"/>
              <a:gd name="connsiteY7" fmla="*/ 2984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4750" h="361950">
                <a:moveTo>
                  <a:pt x="0" y="0"/>
                </a:moveTo>
                <a:lnTo>
                  <a:pt x="787400" y="184150"/>
                </a:lnTo>
                <a:lnTo>
                  <a:pt x="971550" y="177800"/>
                </a:lnTo>
                <a:lnTo>
                  <a:pt x="1562100" y="279400"/>
                </a:lnTo>
                <a:lnTo>
                  <a:pt x="1809750" y="241300"/>
                </a:lnTo>
                <a:lnTo>
                  <a:pt x="2178050" y="361950"/>
                </a:lnTo>
                <a:lnTo>
                  <a:pt x="2381250" y="285750"/>
                </a:lnTo>
                <a:lnTo>
                  <a:pt x="2444750" y="298450"/>
                </a:lnTo>
              </a:path>
            </a:pathLst>
          </a:custGeom>
          <a:noFill/>
          <a:ln w="28575">
            <a:solidFill>
              <a:srgbClr val="DCA53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직사각형 137">
            <a:extLst>
              <a:ext uri="{FF2B5EF4-FFF2-40B4-BE49-F238E27FC236}">
                <a16:creationId xmlns:a16="http://schemas.microsoft.com/office/drawing/2014/main" id="{0D5E1355-3C3C-505B-7D07-5B8A7A3CEDC3}"/>
              </a:ext>
            </a:extLst>
          </p:cNvPr>
          <p:cNvSpPr/>
          <p:nvPr/>
        </p:nvSpPr>
        <p:spPr>
          <a:xfrm>
            <a:off x="4292937" y="3741361"/>
            <a:ext cx="949772" cy="21597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glow" dir="t"/>
          </a:scene3d>
          <a:sp3d prstMaterial="matte">
            <a:bevelT/>
            <a:contourClr>
              <a:sysClr val="windowText" lastClr="000000"/>
            </a:contourClr>
          </a:sp3d>
        </p:spPr>
        <p:txBody>
          <a:bodyPr wrap="none" rtlCol="0" anchor="ctr">
            <a:sp3d extrusionH="50800" contourW="19050" prstMaterial="matte">
              <a:bevelT w="152400" h="152400" prst="artDeco"/>
              <a:contourClr>
                <a:schemeClr val="tx1"/>
              </a:contourClr>
            </a:sp3d>
          </a:bodyPr>
          <a:lstStyle/>
          <a:p>
            <a:pPr algn="ctr" latinLnBrk="0"/>
            <a:r>
              <a:rPr lang="ko-KR" altLang="en-US" sz="1000" b="1" kern="0" dirty="0" err="1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  <a:cs typeface="조선일보명조" panose="02030304000000000000" pitchFamily="18" charset="-127"/>
              </a:rPr>
              <a:t>삼상로</a:t>
            </a:r>
            <a:endParaRPr lang="en-US" altLang="ko-KR" sz="1000" b="1" kern="0" dirty="0">
              <a:ln>
                <a:solidFill>
                  <a:prstClr val="white"/>
                </a:solidFill>
              </a:ln>
              <a:solidFill>
                <a:prstClr val="white"/>
              </a:solidFill>
              <a:latin typeface="Rix모던고딕 B" panose="02020603020101020101" pitchFamily="18" charset="-127"/>
              <a:ea typeface="Rix모던고딕 B" panose="02020603020101020101" pitchFamily="18" charset="-127"/>
              <a:cs typeface="조선일보명조" panose="02030304000000000000" pitchFamily="18" charset="-127"/>
            </a:endParaRPr>
          </a:p>
        </p:txBody>
      </p: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0F947DEB-0467-F985-BFCA-F7CF91020780}"/>
              </a:ext>
            </a:extLst>
          </p:cNvPr>
          <p:cNvSpPr/>
          <p:nvPr/>
        </p:nvSpPr>
        <p:spPr>
          <a:xfrm>
            <a:off x="4232456" y="5020098"/>
            <a:ext cx="949772" cy="21597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glow" dir="t"/>
          </a:scene3d>
          <a:sp3d prstMaterial="matte">
            <a:bevelT/>
            <a:contourClr>
              <a:sysClr val="windowText" lastClr="000000"/>
            </a:contourClr>
          </a:sp3d>
        </p:spPr>
        <p:txBody>
          <a:bodyPr wrap="none" rtlCol="0" anchor="ctr">
            <a:sp3d extrusionH="50800" contourW="19050" prstMaterial="matte">
              <a:bevelT w="152400" h="152400" prst="artDeco"/>
              <a:contourClr>
                <a:schemeClr val="tx1"/>
              </a:contourClr>
            </a:sp3d>
          </a:bodyPr>
          <a:lstStyle/>
          <a:p>
            <a:pPr algn="ctr" latinLnBrk="0"/>
            <a:r>
              <a:rPr lang="ko-KR" altLang="en-US" sz="1000" b="1" kern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  <a:cs typeface="조선일보명조" panose="02030304000000000000" pitchFamily="18" charset="-127"/>
              </a:rPr>
              <a:t>남일로</a:t>
            </a:r>
            <a:endParaRPr lang="en-US" altLang="ko-KR" sz="1000" b="1" kern="0" dirty="0">
              <a:ln>
                <a:solidFill>
                  <a:prstClr val="white"/>
                </a:solidFill>
              </a:ln>
              <a:solidFill>
                <a:prstClr val="white"/>
              </a:solidFill>
              <a:latin typeface="Rix모던고딕 B" panose="02020603020101020101" pitchFamily="18" charset="-127"/>
              <a:ea typeface="Rix모던고딕 B" panose="02020603020101020101" pitchFamily="18" charset="-127"/>
              <a:cs typeface="조선일보명조" panose="02030304000000000000" pitchFamily="18" charset="-127"/>
            </a:endParaRPr>
          </a:p>
        </p:txBody>
      </p:sp>
      <p:sp>
        <p:nvSpPr>
          <p:cNvPr id="140" name="타원 139">
            <a:extLst>
              <a:ext uri="{FF2B5EF4-FFF2-40B4-BE49-F238E27FC236}">
                <a16:creationId xmlns:a16="http://schemas.microsoft.com/office/drawing/2014/main" id="{A94F6BA9-918E-FCB7-F244-F7A3443DDC67}"/>
              </a:ext>
            </a:extLst>
          </p:cNvPr>
          <p:cNvSpPr/>
          <p:nvPr/>
        </p:nvSpPr>
        <p:spPr>
          <a:xfrm>
            <a:off x="2600232" y="2719511"/>
            <a:ext cx="140852" cy="134482"/>
          </a:xfrm>
          <a:prstGeom prst="ellipse">
            <a:avLst/>
          </a:prstGeom>
          <a:solidFill>
            <a:schemeClr val="accent3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41" name="Rectangle 662">
            <a:extLst>
              <a:ext uri="{FF2B5EF4-FFF2-40B4-BE49-F238E27FC236}">
                <a16:creationId xmlns:a16="http://schemas.microsoft.com/office/drawing/2014/main" id="{C54ABC1E-E2B9-E9F2-5513-DE7C793CB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642" y="2722391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이마트</a:t>
            </a:r>
            <a:endParaRPr lang="en-US" altLang="ko-KR" sz="900" b="1" spc="-1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2" name="타원 141">
            <a:extLst>
              <a:ext uri="{FF2B5EF4-FFF2-40B4-BE49-F238E27FC236}">
                <a16:creationId xmlns:a16="http://schemas.microsoft.com/office/drawing/2014/main" id="{3CC0ED0F-CDE9-2CA4-AAC7-A7547CFA1F03}"/>
              </a:ext>
            </a:extLst>
          </p:cNvPr>
          <p:cNvSpPr/>
          <p:nvPr/>
        </p:nvSpPr>
        <p:spPr>
          <a:xfrm>
            <a:off x="2870634" y="4042183"/>
            <a:ext cx="140852" cy="134482"/>
          </a:xfrm>
          <a:prstGeom prst="ellipse">
            <a:avLst/>
          </a:prstGeom>
          <a:solidFill>
            <a:schemeClr val="accent6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43" name="Rectangle 662">
            <a:extLst>
              <a:ext uri="{FF2B5EF4-FFF2-40B4-BE49-F238E27FC236}">
                <a16:creationId xmlns:a16="http://schemas.microsoft.com/office/drawing/2014/main" id="{21468F51-E782-90CC-196E-42E80ECF0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060" y="4028021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터미널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4" name="타원 143">
            <a:extLst>
              <a:ext uri="{FF2B5EF4-FFF2-40B4-BE49-F238E27FC236}">
                <a16:creationId xmlns:a16="http://schemas.microsoft.com/office/drawing/2014/main" id="{68652BA4-F491-14A3-6AC4-23939CAAF67D}"/>
              </a:ext>
            </a:extLst>
          </p:cNvPr>
          <p:cNvSpPr/>
          <p:nvPr/>
        </p:nvSpPr>
        <p:spPr>
          <a:xfrm>
            <a:off x="3144303" y="5048689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Rectangle 662">
            <a:extLst>
              <a:ext uri="{FF2B5EF4-FFF2-40B4-BE49-F238E27FC236}">
                <a16:creationId xmlns:a16="http://schemas.microsoft.com/office/drawing/2014/main" id="{D916D01A-AC94-5754-F486-0C4E9BCE1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830" y="5205119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노산초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6" name="타원 145">
            <a:extLst>
              <a:ext uri="{FF2B5EF4-FFF2-40B4-BE49-F238E27FC236}">
                <a16:creationId xmlns:a16="http://schemas.microsoft.com/office/drawing/2014/main" id="{BEFC4964-6CAC-ADB7-D558-F0DF3F1EC1BE}"/>
              </a:ext>
            </a:extLst>
          </p:cNvPr>
          <p:cNvSpPr/>
          <p:nvPr/>
        </p:nvSpPr>
        <p:spPr>
          <a:xfrm>
            <a:off x="3363185" y="5050720"/>
            <a:ext cx="185989" cy="177576"/>
          </a:xfrm>
          <a:prstGeom prst="ellipse">
            <a:avLst/>
          </a:prstGeom>
          <a:solidFill>
            <a:srgbClr val="C00000"/>
          </a:solidFill>
          <a:ln w="444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모서리가 둥근 직사각형 117">
            <a:extLst>
              <a:ext uri="{FF2B5EF4-FFF2-40B4-BE49-F238E27FC236}">
                <a16:creationId xmlns:a16="http://schemas.microsoft.com/office/drawing/2014/main" id="{6D60170D-B472-9AE5-A2A7-FDBE5B0C7BC9}"/>
              </a:ext>
            </a:extLst>
          </p:cNvPr>
          <p:cNvSpPr/>
          <p:nvPr/>
        </p:nvSpPr>
        <p:spPr>
          <a:xfrm>
            <a:off x="3560749" y="4874077"/>
            <a:ext cx="722795" cy="235933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SITE</a:t>
            </a:r>
            <a:endParaRPr lang="ko-KR" altLang="en-US" dirty="0">
              <a:ln>
                <a:solidFill>
                  <a:schemeClr val="accent1">
                    <a:alpha val="0"/>
                  </a:schemeClr>
                </a:solidFill>
              </a:ln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8" name="이등변 삼각형 147">
            <a:extLst>
              <a:ext uri="{FF2B5EF4-FFF2-40B4-BE49-F238E27FC236}">
                <a16:creationId xmlns:a16="http://schemas.microsoft.com/office/drawing/2014/main" id="{9D947DE0-E3BE-831C-493D-4B815E67D2AB}"/>
              </a:ext>
            </a:extLst>
          </p:cNvPr>
          <p:cNvSpPr/>
          <p:nvPr/>
        </p:nvSpPr>
        <p:spPr>
          <a:xfrm rot="12868202" flipH="1">
            <a:off x="3502059" y="5017356"/>
            <a:ext cx="154392" cy="189966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49" name="타원 148">
            <a:extLst>
              <a:ext uri="{FF2B5EF4-FFF2-40B4-BE49-F238E27FC236}">
                <a16:creationId xmlns:a16="http://schemas.microsoft.com/office/drawing/2014/main" id="{031A87FF-802C-89FB-88A7-6C48A0581A75}"/>
              </a:ext>
            </a:extLst>
          </p:cNvPr>
          <p:cNvSpPr/>
          <p:nvPr/>
        </p:nvSpPr>
        <p:spPr>
          <a:xfrm>
            <a:off x="3229861" y="4665927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Rectangle 662">
            <a:extLst>
              <a:ext uri="{FF2B5EF4-FFF2-40B4-BE49-F238E27FC236}">
                <a16:creationId xmlns:a16="http://schemas.microsoft.com/office/drawing/2014/main" id="{6D7E010A-276B-4E2C-D5EA-D7EE3C910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7388" y="4822357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공고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1" name="타원 150">
            <a:extLst>
              <a:ext uri="{FF2B5EF4-FFF2-40B4-BE49-F238E27FC236}">
                <a16:creationId xmlns:a16="http://schemas.microsoft.com/office/drawing/2014/main" id="{B44680C8-338C-2697-8BB7-464710C28B4F}"/>
              </a:ext>
            </a:extLst>
          </p:cNvPr>
          <p:cNvSpPr/>
          <p:nvPr/>
        </p:nvSpPr>
        <p:spPr>
          <a:xfrm>
            <a:off x="2631654" y="4609795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Rectangle 662">
            <a:extLst>
              <a:ext uri="{FF2B5EF4-FFF2-40B4-BE49-F238E27FC236}">
                <a16:creationId xmlns:a16="http://schemas.microsoft.com/office/drawing/2014/main" id="{49004091-A7FB-13A8-25DA-FBD53B034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471" y="4524006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여고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3" name="타원 152">
            <a:extLst>
              <a:ext uri="{FF2B5EF4-FFF2-40B4-BE49-F238E27FC236}">
                <a16:creationId xmlns:a16="http://schemas.microsoft.com/office/drawing/2014/main" id="{3F9237DF-0D3D-9BA7-4BE4-BC6EB0D65C3B}"/>
              </a:ext>
            </a:extLst>
          </p:cNvPr>
          <p:cNvSpPr/>
          <p:nvPr/>
        </p:nvSpPr>
        <p:spPr>
          <a:xfrm>
            <a:off x="2715439" y="4484731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Rectangle 662">
            <a:extLst>
              <a:ext uri="{FF2B5EF4-FFF2-40B4-BE49-F238E27FC236}">
                <a16:creationId xmlns:a16="http://schemas.microsoft.com/office/drawing/2014/main" id="{34162286-C3D6-435C-FF64-4A6562A32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132" y="4339515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문선초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5" name="타원 154">
            <a:extLst>
              <a:ext uri="{FF2B5EF4-FFF2-40B4-BE49-F238E27FC236}">
                <a16:creationId xmlns:a16="http://schemas.microsoft.com/office/drawing/2014/main" id="{D4000BC1-6EB1-6213-9771-2BD8C357E2E8}"/>
              </a:ext>
            </a:extLst>
          </p:cNvPr>
          <p:cNvSpPr/>
          <p:nvPr/>
        </p:nvSpPr>
        <p:spPr>
          <a:xfrm>
            <a:off x="2229758" y="5135996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Rectangle 662">
            <a:extLst>
              <a:ext uri="{FF2B5EF4-FFF2-40B4-BE49-F238E27FC236}">
                <a16:creationId xmlns:a16="http://schemas.microsoft.com/office/drawing/2014/main" id="{C33C8A1D-245A-38D8-7152-BF137BC5C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285" y="5292426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7" name="타원 156">
            <a:extLst>
              <a:ext uri="{FF2B5EF4-FFF2-40B4-BE49-F238E27FC236}">
                <a16:creationId xmlns:a16="http://schemas.microsoft.com/office/drawing/2014/main" id="{530A32D5-0AC2-E2CE-ADA2-064E914AC154}"/>
              </a:ext>
            </a:extLst>
          </p:cNvPr>
          <p:cNvSpPr/>
          <p:nvPr/>
        </p:nvSpPr>
        <p:spPr>
          <a:xfrm>
            <a:off x="1424356" y="4970918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8" name="Rectangle 662">
            <a:extLst>
              <a:ext uri="{FF2B5EF4-FFF2-40B4-BE49-F238E27FC236}">
                <a16:creationId xmlns:a16="http://schemas.microsoft.com/office/drawing/2014/main" id="{225D725E-8C64-9F35-608A-2635C2F8D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883" y="5127348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대방초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59" name="타원 158">
            <a:extLst>
              <a:ext uri="{FF2B5EF4-FFF2-40B4-BE49-F238E27FC236}">
                <a16:creationId xmlns:a16="http://schemas.microsoft.com/office/drawing/2014/main" id="{0403611B-4DCD-3BA5-CDEB-7125F77A7603}"/>
              </a:ext>
            </a:extLst>
          </p:cNvPr>
          <p:cNvSpPr/>
          <p:nvPr/>
        </p:nvSpPr>
        <p:spPr>
          <a:xfrm>
            <a:off x="3769566" y="4036182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Rectangle 662">
            <a:extLst>
              <a:ext uri="{FF2B5EF4-FFF2-40B4-BE49-F238E27FC236}">
                <a16:creationId xmlns:a16="http://schemas.microsoft.com/office/drawing/2014/main" id="{55FA0C30-037C-B639-AA2F-2CB788708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7093" y="4192612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</a:t>
            </a: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중앙고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1" name="타원 160">
            <a:extLst>
              <a:ext uri="{FF2B5EF4-FFF2-40B4-BE49-F238E27FC236}">
                <a16:creationId xmlns:a16="http://schemas.microsoft.com/office/drawing/2014/main" id="{D90C02CB-E276-3C3B-FA97-291D7FA961A6}"/>
              </a:ext>
            </a:extLst>
          </p:cNvPr>
          <p:cNvSpPr/>
          <p:nvPr/>
        </p:nvSpPr>
        <p:spPr>
          <a:xfrm>
            <a:off x="3222333" y="3666881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Rectangle 662">
            <a:extLst>
              <a:ext uri="{FF2B5EF4-FFF2-40B4-BE49-F238E27FC236}">
                <a16:creationId xmlns:a16="http://schemas.microsoft.com/office/drawing/2014/main" id="{A088E0DB-152D-3361-F26F-867A3F141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5014" y="3812025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삼천포고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3" name="타원 162">
            <a:extLst>
              <a:ext uri="{FF2B5EF4-FFF2-40B4-BE49-F238E27FC236}">
                <a16:creationId xmlns:a16="http://schemas.microsoft.com/office/drawing/2014/main" id="{D45388CE-CFF5-343A-47F5-ACF9F573B8FF}"/>
              </a:ext>
            </a:extLst>
          </p:cNvPr>
          <p:cNvSpPr/>
          <p:nvPr/>
        </p:nvSpPr>
        <p:spPr>
          <a:xfrm>
            <a:off x="2843149" y="3899440"/>
            <a:ext cx="140852" cy="134482"/>
          </a:xfrm>
          <a:prstGeom prst="ellipse">
            <a:avLst/>
          </a:prstGeom>
          <a:solidFill>
            <a:schemeClr val="accent3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64" name="Rectangle 662">
            <a:extLst>
              <a:ext uri="{FF2B5EF4-FFF2-40B4-BE49-F238E27FC236}">
                <a16:creationId xmlns:a16="http://schemas.microsoft.com/office/drawing/2014/main" id="{E6F65D80-F4AC-4B67-B0A3-40DF2843B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842" y="3752680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홈플러스</a:t>
            </a:r>
            <a:endParaRPr lang="en-US" altLang="ko-KR" sz="900" b="1" spc="-1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5" name="타원 164">
            <a:extLst>
              <a:ext uri="{FF2B5EF4-FFF2-40B4-BE49-F238E27FC236}">
                <a16:creationId xmlns:a16="http://schemas.microsoft.com/office/drawing/2014/main" id="{943C5764-C3B4-8E77-83B1-5E5EBD6D1C25}"/>
              </a:ext>
            </a:extLst>
          </p:cNvPr>
          <p:cNvSpPr/>
          <p:nvPr/>
        </p:nvSpPr>
        <p:spPr>
          <a:xfrm>
            <a:off x="3712961" y="3755345"/>
            <a:ext cx="140852" cy="134482"/>
          </a:xfrm>
          <a:prstGeom prst="ellipse">
            <a:avLst/>
          </a:prstGeom>
          <a:solidFill>
            <a:schemeClr val="accent3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66" name="Rectangle 662">
            <a:extLst>
              <a:ext uri="{FF2B5EF4-FFF2-40B4-BE49-F238E27FC236}">
                <a16:creationId xmlns:a16="http://schemas.microsoft.com/office/drawing/2014/main" id="{4AB10BC5-056E-AAC7-3C7D-E088119D1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731" y="3748615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종합운동장</a:t>
            </a:r>
            <a:endParaRPr lang="en-US" altLang="ko-KR" sz="900" b="1" spc="-1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7" name="타원 166">
            <a:extLst>
              <a:ext uri="{FF2B5EF4-FFF2-40B4-BE49-F238E27FC236}">
                <a16:creationId xmlns:a16="http://schemas.microsoft.com/office/drawing/2014/main" id="{47B19C33-9E79-1909-E094-3E42E7AD9FF9}"/>
              </a:ext>
            </a:extLst>
          </p:cNvPr>
          <p:cNvSpPr/>
          <p:nvPr/>
        </p:nvSpPr>
        <p:spPr>
          <a:xfrm>
            <a:off x="2790147" y="5168049"/>
            <a:ext cx="140852" cy="134482"/>
          </a:xfrm>
          <a:prstGeom prst="ellipse">
            <a:avLst/>
          </a:prstGeom>
          <a:solidFill>
            <a:schemeClr val="accent5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68" name="Rectangle 662">
            <a:extLst>
              <a:ext uri="{FF2B5EF4-FFF2-40B4-BE49-F238E27FC236}">
                <a16:creationId xmlns:a16="http://schemas.microsoft.com/office/drawing/2014/main" id="{9BE4D55E-972D-E43B-E441-5BE3A2804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0209" y="5342042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동창공원</a:t>
            </a:r>
            <a:endParaRPr lang="en-US" altLang="ko-KR" sz="900" b="1" spc="-1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69" name="타원 168">
            <a:extLst>
              <a:ext uri="{FF2B5EF4-FFF2-40B4-BE49-F238E27FC236}">
                <a16:creationId xmlns:a16="http://schemas.microsoft.com/office/drawing/2014/main" id="{964A4FA0-09FA-6EC4-71C4-11B067FA5B77}"/>
              </a:ext>
            </a:extLst>
          </p:cNvPr>
          <p:cNvSpPr/>
          <p:nvPr/>
        </p:nvSpPr>
        <p:spPr>
          <a:xfrm>
            <a:off x="2093119" y="4849920"/>
            <a:ext cx="140852" cy="134482"/>
          </a:xfrm>
          <a:prstGeom prst="ellipse">
            <a:avLst/>
          </a:prstGeom>
          <a:solidFill>
            <a:schemeClr val="accent5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70" name="Rectangle 662">
            <a:extLst>
              <a:ext uri="{FF2B5EF4-FFF2-40B4-BE49-F238E27FC236}">
                <a16:creationId xmlns:a16="http://schemas.microsoft.com/office/drawing/2014/main" id="{226F72A8-DE92-6FBD-DA4C-039A4101C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314" y="4671510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망산</a:t>
            </a:r>
            <a:endParaRPr lang="en-US" altLang="ko-KR" sz="900" b="1" spc="-1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1" name="타원 170">
            <a:extLst>
              <a:ext uri="{FF2B5EF4-FFF2-40B4-BE49-F238E27FC236}">
                <a16:creationId xmlns:a16="http://schemas.microsoft.com/office/drawing/2014/main" id="{3F14A772-C326-C6F8-3AEE-3BA38417F370}"/>
              </a:ext>
            </a:extLst>
          </p:cNvPr>
          <p:cNvSpPr/>
          <p:nvPr/>
        </p:nvSpPr>
        <p:spPr>
          <a:xfrm>
            <a:off x="2370495" y="3967235"/>
            <a:ext cx="140852" cy="134482"/>
          </a:xfrm>
          <a:prstGeom prst="ellipse">
            <a:avLst/>
          </a:prstGeom>
          <a:solidFill>
            <a:schemeClr val="accent3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72" name="Rectangle 662">
            <a:extLst>
              <a:ext uri="{FF2B5EF4-FFF2-40B4-BE49-F238E27FC236}">
                <a16:creationId xmlns:a16="http://schemas.microsoft.com/office/drawing/2014/main" id="{461B31E2-6608-346D-0807-0C320F91A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041" y="3896788"/>
            <a:ext cx="65346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사천시 문화예술회관</a:t>
            </a:r>
            <a:endParaRPr lang="en-US" altLang="ko-KR" sz="900" b="1" spc="-1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3" name="타원 172">
            <a:extLst>
              <a:ext uri="{FF2B5EF4-FFF2-40B4-BE49-F238E27FC236}">
                <a16:creationId xmlns:a16="http://schemas.microsoft.com/office/drawing/2014/main" id="{081A0A38-6F42-D028-9BD2-2F2894BA16CC}"/>
              </a:ext>
            </a:extLst>
          </p:cNvPr>
          <p:cNvSpPr/>
          <p:nvPr/>
        </p:nvSpPr>
        <p:spPr>
          <a:xfrm>
            <a:off x="4392471" y="5502096"/>
            <a:ext cx="140852" cy="134482"/>
          </a:xfrm>
          <a:prstGeom prst="ellipse">
            <a:avLst/>
          </a:prstGeom>
          <a:solidFill>
            <a:schemeClr val="accent5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74" name="Rectangle 662">
            <a:extLst>
              <a:ext uri="{FF2B5EF4-FFF2-40B4-BE49-F238E27FC236}">
                <a16:creationId xmlns:a16="http://schemas.microsoft.com/office/drawing/2014/main" id="{75E4C253-9651-0E99-9B5B-45569F768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533" y="5676089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남일대</a:t>
            </a:r>
            <a:r>
              <a:rPr lang="ko-KR" altLang="en-US" sz="900" b="1" spc="-150" dirty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해수욕장</a:t>
            </a:r>
            <a:endParaRPr lang="en-US" altLang="ko-KR" sz="900" b="1" spc="-1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5" name="타원 174">
            <a:extLst>
              <a:ext uri="{FF2B5EF4-FFF2-40B4-BE49-F238E27FC236}">
                <a16:creationId xmlns:a16="http://schemas.microsoft.com/office/drawing/2014/main" id="{58151424-ABF6-8B46-7C30-400695991768}"/>
              </a:ext>
            </a:extLst>
          </p:cNvPr>
          <p:cNvSpPr/>
          <p:nvPr/>
        </p:nvSpPr>
        <p:spPr>
          <a:xfrm>
            <a:off x="3604726" y="5464265"/>
            <a:ext cx="140852" cy="134482"/>
          </a:xfrm>
          <a:prstGeom prst="ellipse">
            <a:avLst/>
          </a:prstGeom>
          <a:solidFill>
            <a:schemeClr val="accent6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6" name="Rectangle 662">
            <a:extLst>
              <a:ext uri="{FF2B5EF4-FFF2-40B4-BE49-F238E27FC236}">
                <a16:creationId xmlns:a16="http://schemas.microsoft.com/office/drawing/2014/main" id="{D0F07845-A062-944C-BBEE-360F95109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419" y="5617142"/>
            <a:ext cx="65346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여객터미널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7" name="타원 176">
            <a:extLst>
              <a:ext uri="{FF2B5EF4-FFF2-40B4-BE49-F238E27FC236}">
                <a16:creationId xmlns:a16="http://schemas.microsoft.com/office/drawing/2014/main" id="{692F4267-D4F6-F6AC-F5CB-DB6506CAA7C8}"/>
              </a:ext>
            </a:extLst>
          </p:cNvPr>
          <p:cNvSpPr/>
          <p:nvPr/>
        </p:nvSpPr>
        <p:spPr>
          <a:xfrm>
            <a:off x="2780492" y="5607513"/>
            <a:ext cx="140852" cy="134482"/>
          </a:xfrm>
          <a:prstGeom prst="ellipse">
            <a:avLst/>
          </a:prstGeom>
          <a:solidFill>
            <a:schemeClr val="accent6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78" name="Rectangle 662">
            <a:extLst>
              <a:ext uri="{FF2B5EF4-FFF2-40B4-BE49-F238E27FC236}">
                <a16:creationId xmlns:a16="http://schemas.microsoft.com/office/drawing/2014/main" id="{F0D27FA1-E732-8C66-1A93-4CAFA3F00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85" y="5760390"/>
            <a:ext cx="653465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사랑포</a:t>
            </a: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여객터미널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79" name="타원 178">
            <a:extLst>
              <a:ext uri="{FF2B5EF4-FFF2-40B4-BE49-F238E27FC236}">
                <a16:creationId xmlns:a16="http://schemas.microsoft.com/office/drawing/2014/main" id="{A3CAF302-4A57-D4D8-494A-40464D78ED16}"/>
              </a:ext>
            </a:extLst>
          </p:cNvPr>
          <p:cNvSpPr/>
          <p:nvPr/>
        </p:nvSpPr>
        <p:spPr>
          <a:xfrm>
            <a:off x="1845602" y="5541607"/>
            <a:ext cx="140852" cy="134482"/>
          </a:xfrm>
          <a:prstGeom prst="ellipse">
            <a:avLst/>
          </a:prstGeom>
          <a:solidFill>
            <a:schemeClr val="accent6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0" name="Rectangle 662">
            <a:extLst>
              <a:ext uri="{FF2B5EF4-FFF2-40B4-BE49-F238E27FC236}">
                <a16:creationId xmlns:a16="http://schemas.microsoft.com/office/drawing/2014/main" id="{80735932-D42A-AE3E-19B7-FCC37D997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295" y="5694484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항</a:t>
            </a:r>
            <a:endParaRPr lang="en-US" altLang="ko-KR" sz="900" b="1" spc="-1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1" name="타원 180">
            <a:extLst>
              <a:ext uri="{FF2B5EF4-FFF2-40B4-BE49-F238E27FC236}">
                <a16:creationId xmlns:a16="http://schemas.microsoft.com/office/drawing/2014/main" id="{DD94AF62-DAF0-0700-3BD8-7D385293F6C2}"/>
              </a:ext>
            </a:extLst>
          </p:cNvPr>
          <p:cNvSpPr/>
          <p:nvPr/>
        </p:nvSpPr>
        <p:spPr>
          <a:xfrm>
            <a:off x="3355618" y="2971591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accent3"/>
              </a:solidFill>
            </a:endParaRPr>
          </a:p>
        </p:txBody>
      </p:sp>
      <p:sp>
        <p:nvSpPr>
          <p:cNvPr id="182" name="Rectangle 662">
            <a:extLst>
              <a:ext uri="{FF2B5EF4-FFF2-40B4-BE49-F238E27FC236}">
                <a16:creationId xmlns:a16="http://schemas.microsoft.com/office/drawing/2014/main" id="{EBDE94F3-B434-28F1-8D53-A74DF047E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145" y="3128021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</a:t>
            </a: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제일중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3" name="타원 182">
            <a:extLst>
              <a:ext uri="{FF2B5EF4-FFF2-40B4-BE49-F238E27FC236}">
                <a16:creationId xmlns:a16="http://schemas.microsoft.com/office/drawing/2014/main" id="{B02F740F-91DC-F31C-16DA-331A586589F8}"/>
              </a:ext>
            </a:extLst>
          </p:cNvPr>
          <p:cNvSpPr/>
          <p:nvPr/>
        </p:nvSpPr>
        <p:spPr>
          <a:xfrm>
            <a:off x="4588603" y="3599640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Rectangle 662">
            <a:extLst>
              <a:ext uri="{FF2B5EF4-FFF2-40B4-BE49-F238E27FC236}">
                <a16:creationId xmlns:a16="http://schemas.microsoft.com/office/drawing/2014/main" id="{E546E878-B2C9-BB71-72F6-3911754F1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2296" y="3440157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용산초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5" name="타원 184">
            <a:extLst>
              <a:ext uri="{FF2B5EF4-FFF2-40B4-BE49-F238E27FC236}">
                <a16:creationId xmlns:a16="http://schemas.microsoft.com/office/drawing/2014/main" id="{0EF66E50-F6FE-EFE7-976C-339F71ABAA0F}"/>
              </a:ext>
            </a:extLst>
          </p:cNvPr>
          <p:cNvSpPr/>
          <p:nvPr/>
        </p:nvSpPr>
        <p:spPr>
          <a:xfrm>
            <a:off x="2610494" y="2460804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6" name="Rectangle 662">
            <a:extLst>
              <a:ext uri="{FF2B5EF4-FFF2-40B4-BE49-F238E27FC236}">
                <a16:creationId xmlns:a16="http://schemas.microsoft.com/office/drawing/2014/main" id="{480039B5-2216-3C75-1D86-664E9B413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864" y="2461549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대성초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7" name="타원 186">
            <a:extLst>
              <a:ext uri="{FF2B5EF4-FFF2-40B4-BE49-F238E27FC236}">
                <a16:creationId xmlns:a16="http://schemas.microsoft.com/office/drawing/2014/main" id="{16450EE2-FA5A-25B1-F955-7850903C6022}"/>
              </a:ext>
            </a:extLst>
          </p:cNvPr>
          <p:cNvSpPr/>
          <p:nvPr/>
        </p:nvSpPr>
        <p:spPr>
          <a:xfrm>
            <a:off x="3920954" y="4017129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Rectangle 662">
            <a:extLst>
              <a:ext uri="{FF2B5EF4-FFF2-40B4-BE49-F238E27FC236}">
                <a16:creationId xmlns:a16="http://schemas.microsoft.com/office/drawing/2014/main" id="{03BD040E-A354-2892-02AB-83C1E4D96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1766" y="4013934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 중앙여중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89" name="타원 188">
            <a:extLst>
              <a:ext uri="{FF2B5EF4-FFF2-40B4-BE49-F238E27FC236}">
                <a16:creationId xmlns:a16="http://schemas.microsoft.com/office/drawing/2014/main" id="{A7CF2287-7139-1CEE-0A5A-589226EEEA86}"/>
              </a:ext>
            </a:extLst>
          </p:cNvPr>
          <p:cNvSpPr/>
          <p:nvPr/>
        </p:nvSpPr>
        <p:spPr>
          <a:xfrm>
            <a:off x="3363260" y="3667420"/>
            <a:ext cx="140852" cy="134482"/>
          </a:xfrm>
          <a:prstGeom prst="ellipse">
            <a:avLst/>
          </a:prstGeom>
          <a:solidFill>
            <a:schemeClr val="accent4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0" name="Rectangle 662">
            <a:extLst>
              <a:ext uri="{FF2B5EF4-FFF2-40B4-BE49-F238E27FC236}">
                <a16:creationId xmlns:a16="http://schemas.microsoft.com/office/drawing/2014/main" id="{A4C2CEC4-D1D6-5333-D15A-EA31C4B67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311" y="3518071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 err="1">
                <a:ln w="11430"/>
                <a:solidFill>
                  <a:schemeClr val="accent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삼천포중</a:t>
            </a:r>
            <a:endParaRPr lang="en-US" altLang="ko-KR" sz="900" b="1" spc="-150" dirty="0">
              <a:ln w="11430"/>
              <a:solidFill>
                <a:schemeClr val="accent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1" name="모서리가 둥근 직사각형 172">
            <a:extLst>
              <a:ext uri="{FF2B5EF4-FFF2-40B4-BE49-F238E27FC236}">
                <a16:creationId xmlns:a16="http://schemas.microsoft.com/office/drawing/2014/main" id="{569DB946-0375-083F-53CB-B8C5AB19C255}"/>
              </a:ext>
            </a:extLst>
          </p:cNvPr>
          <p:cNvSpPr/>
          <p:nvPr/>
        </p:nvSpPr>
        <p:spPr>
          <a:xfrm>
            <a:off x="4315102" y="4747814"/>
            <a:ext cx="273501" cy="953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6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 km</a:t>
            </a:r>
            <a:endParaRPr lang="ko-KR" altLang="en-US" sz="6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2" name="모서리가 둥근 직사각형 175">
            <a:extLst>
              <a:ext uri="{FF2B5EF4-FFF2-40B4-BE49-F238E27FC236}">
                <a16:creationId xmlns:a16="http://schemas.microsoft.com/office/drawing/2014/main" id="{1DD9B3CD-2856-6A2D-B7B1-82E6DC81321C}"/>
              </a:ext>
            </a:extLst>
          </p:cNvPr>
          <p:cNvSpPr/>
          <p:nvPr/>
        </p:nvSpPr>
        <p:spPr>
          <a:xfrm>
            <a:off x="4706046" y="4318223"/>
            <a:ext cx="273501" cy="953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6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1.5 km</a:t>
            </a:r>
            <a:endParaRPr lang="ko-KR" altLang="en-US" sz="6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3" name="모서리가 둥근 직사각형 177">
            <a:extLst>
              <a:ext uri="{FF2B5EF4-FFF2-40B4-BE49-F238E27FC236}">
                <a16:creationId xmlns:a16="http://schemas.microsoft.com/office/drawing/2014/main" id="{F81CDC4D-8A0F-A128-14A4-B8AAF6FF0811}"/>
              </a:ext>
            </a:extLst>
          </p:cNvPr>
          <p:cNvSpPr/>
          <p:nvPr/>
        </p:nvSpPr>
        <p:spPr>
          <a:xfrm>
            <a:off x="4356856" y="3225656"/>
            <a:ext cx="273501" cy="953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6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 km</a:t>
            </a:r>
            <a:endParaRPr lang="ko-KR" altLang="en-US" sz="6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94" name="직사각형 193">
            <a:extLst>
              <a:ext uri="{FF2B5EF4-FFF2-40B4-BE49-F238E27FC236}">
                <a16:creationId xmlns:a16="http://schemas.microsoft.com/office/drawing/2014/main" id="{C951C86E-8C8B-9AED-293B-21A56FDD5D78}"/>
              </a:ext>
            </a:extLst>
          </p:cNvPr>
          <p:cNvSpPr/>
          <p:nvPr/>
        </p:nvSpPr>
        <p:spPr>
          <a:xfrm>
            <a:off x="468196" y="4934346"/>
            <a:ext cx="949772" cy="21597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glow" dir="t"/>
          </a:scene3d>
          <a:sp3d prstMaterial="matte">
            <a:bevelT/>
            <a:contourClr>
              <a:sysClr val="windowText" lastClr="000000"/>
            </a:contourClr>
          </a:sp3d>
        </p:spPr>
        <p:txBody>
          <a:bodyPr wrap="none" rtlCol="0" anchor="ctr">
            <a:sp3d extrusionH="50800" contourW="19050" prstMaterial="matte">
              <a:bevelT w="152400" h="152400" prst="artDeco"/>
              <a:contourClr>
                <a:schemeClr val="tx1"/>
              </a:contourClr>
            </a:sp3d>
          </a:bodyPr>
          <a:lstStyle/>
          <a:p>
            <a:pPr algn="ctr" latinLnBrk="0"/>
            <a:r>
              <a:rPr lang="ko-KR" altLang="en-US" sz="1000" b="1" kern="0" dirty="0" err="1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Rix모던고딕 B" panose="02020603020101020101" pitchFamily="18" charset="-127"/>
                <a:ea typeface="Rix모던고딕 B" panose="02020603020101020101" pitchFamily="18" charset="-127"/>
                <a:cs typeface="조선일보명조" panose="02030304000000000000" pitchFamily="18" charset="-127"/>
              </a:rPr>
              <a:t>각산로</a:t>
            </a:r>
            <a:endParaRPr lang="en-US" altLang="ko-KR" sz="1000" b="1" kern="0" dirty="0">
              <a:ln>
                <a:solidFill>
                  <a:prstClr val="white"/>
                </a:solidFill>
              </a:ln>
              <a:solidFill>
                <a:prstClr val="white"/>
              </a:solidFill>
              <a:latin typeface="Rix모던고딕 B" panose="02020603020101020101" pitchFamily="18" charset="-127"/>
              <a:ea typeface="Rix모던고딕 B" panose="02020603020101020101" pitchFamily="18" charset="-127"/>
              <a:cs typeface="조선일보명조" panose="02030304000000000000" pitchFamily="18" charset="-127"/>
            </a:endParaRPr>
          </a:p>
        </p:txBody>
      </p:sp>
      <p:sp>
        <p:nvSpPr>
          <p:cNvPr id="197" name="타원 196">
            <a:extLst>
              <a:ext uri="{FF2B5EF4-FFF2-40B4-BE49-F238E27FC236}">
                <a16:creationId xmlns:a16="http://schemas.microsoft.com/office/drawing/2014/main" id="{D6178972-52C9-885B-48C2-6A7CDC963B73}"/>
              </a:ext>
            </a:extLst>
          </p:cNvPr>
          <p:cNvSpPr/>
          <p:nvPr/>
        </p:nvSpPr>
        <p:spPr>
          <a:xfrm>
            <a:off x="2866472" y="4751277"/>
            <a:ext cx="140852" cy="134482"/>
          </a:xfrm>
          <a:prstGeom prst="ellipse">
            <a:avLst/>
          </a:prstGeom>
          <a:solidFill>
            <a:schemeClr val="accent3"/>
          </a:solidFill>
          <a:ln w="317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2EB800"/>
              </a:solidFill>
            </a:endParaRPr>
          </a:p>
        </p:txBody>
      </p:sp>
      <p:sp>
        <p:nvSpPr>
          <p:cNvPr id="199" name="Rectangle 662">
            <a:extLst>
              <a:ext uri="{FF2B5EF4-FFF2-40B4-BE49-F238E27FC236}">
                <a16:creationId xmlns:a16="http://schemas.microsoft.com/office/drawing/2014/main" id="{AAD13234-1639-7B62-EA1A-DC4BA46F9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652" y="4897561"/>
            <a:ext cx="653465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ctr"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ko-KR" altLang="en-US" sz="900" b="1" spc="-150" dirty="0">
                <a:ln w="11430"/>
                <a:solidFill>
                  <a:schemeClr val="accent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사천경찰서</a:t>
            </a:r>
            <a:endParaRPr lang="en-US" altLang="ko-KR" sz="900" b="1" spc="-150" dirty="0">
              <a:ln w="11430"/>
              <a:solidFill>
                <a:schemeClr val="accent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57202" y="149630"/>
            <a:ext cx="2036616" cy="307777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/>
            <a:r>
              <a:rPr lang="en-US" altLang="ko-KR" sz="2000" spc="-8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Ⅱ. </a:t>
            </a:r>
            <a:r>
              <a:rPr lang="ko-KR" altLang="en-US" sz="2000" spc="-8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입지 분석</a:t>
            </a:r>
            <a:endParaRPr lang="ko-KR" altLang="en-US" sz="1600" spc="-8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2618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E7976BF-916A-303E-9230-39BBEE251DF5}"/>
              </a:ext>
            </a:extLst>
          </p:cNvPr>
          <p:cNvSpPr txBox="1"/>
          <p:nvPr/>
        </p:nvSpPr>
        <p:spPr>
          <a:xfrm>
            <a:off x="154664" y="2575626"/>
            <a:ext cx="4952244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/>
              <a:t>No.1 브랜드가 만드는 사천 최초 프리미엄 라이프</a:t>
            </a:r>
          </a:p>
          <a:p>
            <a:r>
              <a:rPr lang="ko-KR" altLang="en-US" sz="1100" dirty="0" err="1"/>
              <a:t>e편한세상</a:t>
            </a:r>
            <a:r>
              <a:rPr lang="ko-KR" altLang="en-US" sz="1100" dirty="0"/>
              <a:t> 삼천포 </a:t>
            </a:r>
            <a:r>
              <a:rPr lang="ko-KR" altLang="en-US" sz="1100" dirty="0" err="1"/>
              <a:t>오션프라임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사천 </a:t>
            </a:r>
            <a:r>
              <a:rPr lang="ko-KR" altLang="en-US" sz="1100" dirty="0" err="1"/>
              <a:t>최고층</a:t>
            </a:r>
            <a:r>
              <a:rPr lang="ko-KR" altLang="en-US" sz="1100" dirty="0"/>
              <a:t> 49층 랜드마크와 스카이 라운지</a:t>
            </a:r>
          </a:p>
          <a:p>
            <a:r>
              <a:rPr lang="ko-KR" altLang="en-US" sz="1100" dirty="0"/>
              <a:t>여유로움을 누리는 다양한 단지 내 시설</a:t>
            </a:r>
          </a:p>
          <a:p>
            <a:r>
              <a:rPr lang="ko-KR" altLang="en-US" sz="1100" dirty="0"/>
              <a:t>교육, 생활, 자연 등 풍부한 생활인프라</a:t>
            </a:r>
          </a:p>
          <a:p>
            <a:r>
              <a:rPr lang="ko-KR" altLang="en-US" sz="1100" dirty="0"/>
              <a:t>사계절 삶의 휴식이 되는 </a:t>
            </a:r>
            <a:r>
              <a:rPr lang="ko-KR" altLang="en-US" sz="1100" dirty="0" err="1"/>
              <a:t>전세대</a:t>
            </a:r>
            <a:r>
              <a:rPr lang="ko-KR" altLang="en-US" sz="1100" dirty="0"/>
              <a:t> </a:t>
            </a:r>
            <a:r>
              <a:rPr lang="ko-KR" altLang="en-US" sz="1100" dirty="0" err="1"/>
              <a:t>오션뷰</a:t>
            </a:r>
            <a:endParaRPr lang="ko-KR" altLang="en-US" sz="1100" dirty="0"/>
          </a:p>
          <a:p>
            <a:r>
              <a:rPr lang="ko-KR" altLang="en-US" sz="1100" dirty="0"/>
              <a:t>매일이 즐거운 </a:t>
            </a:r>
            <a:r>
              <a:rPr lang="ko-KR" altLang="en-US" sz="1100" dirty="0" err="1"/>
              <a:t>오션라이프가</a:t>
            </a:r>
            <a:r>
              <a:rPr lang="ko-KR" altLang="en-US" sz="1100" dirty="0"/>
              <a:t> 찾아옵니다</a:t>
            </a:r>
          </a:p>
          <a:p>
            <a:endParaRPr lang="ko-KR" altLang="en-US" sz="1100" dirty="0"/>
          </a:p>
          <a:p>
            <a:r>
              <a:rPr lang="ko-KR" altLang="en-US" sz="1100" dirty="0"/>
              <a:t>No.1 브랜드가 만드는 사천 최초 프리미엄 라이프</a:t>
            </a:r>
          </a:p>
          <a:p>
            <a:r>
              <a:rPr lang="ko-KR" altLang="en-US" sz="1100" dirty="0" err="1"/>
              <a:t>e편한세상</a:t>
            </a:r>
            <a:r>
              <a:rPr lang="ko-KR" altLang="en-US" sz="1100" dirty="0"/>
              <a:t> 삼천포 </a:t>
            </a:r>
            <a:r>
              <a:rPr lang="ko-KR" altLang="en-US" sz="1100" dirty="0" err="1"/>
              <a:t>오션프라임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7월 주택전시관 오픈 예정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총 677세대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분양문의 1544.4299</a:t>
            </a:r>
          </a:p>
          <a:p>
            <a:r>
              <a:rPr lang="ko-KR" altLang="en-US" sz="1100" dirty="0"/>
              <a:t>시행수탁사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대한토지신탁(주)  시행위탁사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삼천포역사개발(주)  </a:t>
            </a:r>
            <a:endParaRPr lang="en-US" altLang="ko-KR" sz="1100" dirty="0"/>
          </a:p>
          <a:p>
            <a:r>
              <a:rPr lang="ko-KR" altLang="en-US" sz="1100" dirty="0"/>
              <a:t>시공사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DL이앤씨</a:t>
            </a:r>
            <a:r>
              <a:rPr lang="ko-KR" altLang="en-US" sz="1100" dirty="0"/>
              <a:t>(주)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9E3972-381D-7CBA-9E07-0BE644EB15B8}"/>
              </a:ext>
            </a:extLst>
          </p:cNvPr>
          <p:cNvSpPr txBox="1"/>
          <p:nvPr/>
        </p:nvSpPr>
        <p:spPr>
          <a:xfrm>
            <a:off x="4799092" y="2571014"/>
            <a:ext cx="4952244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>
                <a:solidFill>
                  <a:srgbClr val="FF0000"/>
                </a:solidFill>
              </a:rPr>
              <a:t>사천에서 최초로 만나는 </a:t>
            </a:r>
            <a:r>
              <a:rPr lang="en-US" altLang="ko-KR" sz="1100" dirty="0">
                <a:solidFill>
                  <a:srgbClr val="FF0000"/>
                </a:solidFill>
              </a:rPr>
              <a:t>No.1 </a:t>
            </a:r>
            <a:r>
              <a:rPr lang="ko-KR" altLang="en-US" sz="1100" dirty="0">
                <a:solidFill>
                  <a:srgbClr val="FF0000"/>
                </a:solidFill>
              </a:rPr>
              <a:t>브랜드 프리미엄 라이프</a:t>
            </a:r>
            <a:endParaRPr lang="en-US" altLang="ko-KR" sz="1100" dirty="0">
              <a:solidFill>
                <a:srgbClr val="FF0000"/>
              </a:solidFill>
            </a:endParaRPr>
          </a:p>
          <a:p>
            <a:r>
              <a:rPr lang="ko-KR" altLang="en-US" sz="1100" dirty="0" err="1"/>
              <a:t>e편한세상</a:t>
            </a:r>
            <a:r>
              <a:rPr lang="ko-KR" altLang="en-US" sz="1100" dirty="0"/>
              <a:t> 삼천포 </a:t>
            </a:r>
            <a:r>
              <a:rPr lang="ko-KR" altLang="en-US" sz="1100" dirty="0" err="1"/>
              <a:t>오션프라임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최고 49층 랜드마크와 스카이 라운지</a:t>
            </a:r>
          </a:p>
          <a:p>
            <a:r>
              <a:rPr lang="ko-KR" altLang="en-US" sz="1100" dirty="0"/>
              <a:t>여유로움을 누리는 다양한 단지 내 시설</a:t>
            </a:r>
          </a:p>
          <a:p>
            <a:r>
              <a:rPr lang="ko-KR" altLang="en-US" sz="1100" dirty="0"/>
              <a:t>교육, 생활, 자연 등 풍부한 생활인프라</a:t>
            </a:r>
          </a:p>
          <a:p>
            <a:r>
              <a:rPr lang="ko-KR" altLang="en-US" sz="1100" dirty="0"/>
              <a:t>사계절 삶의 휴식이 되는 </a:t>
            </a:r>
            <a:r>
              <a:rPr lang="ko-KR" altLang="en-US" sz="1100" dirty="0" err="1"/>
              <a:t>전세대</a:t>
            </a:r>
            <a:r>
              <a:rPr lang="ko-KR" altLang="en-US" sz="1100" dirty="0"/>
              <a:t> </a:t>
            </a:r>
            <a:r>
              <a:rPr lang="ko-KR" altLang="en-US" sz="1100" dirty="0" err="1"/>
              <a:t>오션뷰</a:t>
            </a:r>
            <a:endParaRPr lang="ko-KR" altLang="en-US" sz="1100" dirty="0"/>
          </a:p>
          <a:p>
            <a:r>
              <a:rPr lang="ko-KR" altLang="en-US" sz="1100" dirty="0"/>
              <a:t>매일이 즐거운 </a:t>
            </a:r>
            <a:r>
              <a:rPr lang="ko-KR" altLang="en-US" sz="1100" dirty="0" err="1"/>
              <a:t>오션라이프가</a:t>
            </a:r>
            <a:r>
              <a:rPr lang="ko-KR" altLang="en-US" sz="1100" dirty="0"/>
              <a:t> 찾아옵니다</a:t>
            </a:r>
          </a:p>
          <a:p>
            <a:endParaRPr lang="ko-KR" altLang="en-US" sz="1100" dirty="0"/>
          </a:p>
          <a:p>
            <a:r>
              <a:rPr lang="ko-KR" altLang="en-US" sz="1100" dirty="0"/>
              <a:t>No.1 브랜드가 만드는 사천 최초 프리미엄 라이프</a:t>
            </a:r>
          </a:p>
          <a:p>
            <a:r>
              <a:rPr lang="ko-KR" altLang="en-US" sz="1100" dirty="0" err="1"/>
              <a:t>e편한세상</a:t>
            </a:r>
            <a:r>
              <a:rPr lang="ko-KR" altLang="en-US" sz="1100" dirty="0"/>
              <a:t> 삼천포 </a:t>
            </a:r>
            <a:r>
              <a:rPr lang="ko-KR" altLang="en-US" sz="1100" dirty="0" err="1"/>
              <a:t>오션프라임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7월 주택전시관 오픈 예정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총 677세대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분양문의 1544.4299</a:t>
            </a:r>
          </a:p>
          <a:p>
            <a:r>
              <a:rPr lang="ko-KR" altLang="en-US" sz="1100" dirty="0"/>
              <a:t>시행수탁사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대한토지신탁(주)  시행위탁사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삼천포역사개발(주)  시공사 </a:t>
            </a:r>
            <a:r>
              <a:rPr lang="ko-KR" altLang="en-US" sz="1100" dirty="0" err="1"/>
              <a:t>ㅣ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DL이앤씨</a:t>
            </a:r>
            <a:r>
              <a:rPr lang="ko-KR" altLang="en-US" sz="1100" dirty="0"/>
              <a:t>(주)  </a:t>
            </a:r>
            <a:r>
              <a:rPr lang="ko-KR" altLang="en-US" sz="1100" dirty="0" err="1">
                <a:solidFill>
                  <a:srgbClr val="FF0000"/>
                </a:solidFill>
              </a:rPr>
              <a:t>분양사</a:t>
            </a:r>
            <a:r>
              <a:rPr lang="ko-KR" altLang="en-US" sz="1100" dirty="0">
                <a:solidFill>
                  <a:srgbClr val="FF0000"/>
                </a:solidFill>
              </a:rPr>
              <a:t> </a:t>
            </a:r>
            <a:r>
              <a:rPr lang="ko-KR" altLang="en-US" sz="1100" dirty="0" err="1">
                <a:solidFill>
                  <a:srgbClr val="FF0000"/>
                </a:solidFill>
              </a:rPr>
              <a:t>ㅣ</a:t>
            </a:r>
            <a:r>
              <a:rPr lang="ko-KR" altLang="en-US" sz="1100" dirty="0">
                <a:solidFill>
                  <a:srgbClr val="FF0000"/>
                </a:solidFill>
              </a:rPr>
              <a:t> </a:t>
            </a:r>
            <a:r>
              <a:rPr lang="ko-KR" altLang="en-US" sz="1100" dirty="0" err="1">
                <a:solidFill>
                  <a:srgbClr val="FF0000"/>
                </a:solidFill>
              </a:rPr>
              <a:t>세원미</a:t>
            </a:r>
            <a:r>
              <a:rPr lang="ko-KR" altLang="en-US" sz="1100" dirty="0">
                <a:solidFill>
                  <a:srgbClr val="FF0000"/>
                </a:solidFill>
              </a:rPr>
              <a:t>(주)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C81CC2-8FA9-022E-2ABA-94233EE56203}"/>
              </a:ext>
            </a:extLst>
          </p:cNvPr>
          <p:cNvSpPr txBox="1"/>
          <p:nvPr/>
        </p:nvSpPr>
        <p:spPr>
          <a:xfrm>
            <a:off x="154664" y="2163778"/>
            <a:ext cx="10182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&lt;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기존 자막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&gt;</a:t>
            </a:r>
            <a:endParaRPr lang="ko-KR" altLang="en-US" sz="14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305EA7-8D01-6EC8-7F05-8149A6670011}"/>
              </a:ext>
            </a:extLst>
          </p:cNvPr>
          <p:cNvSpPr txBox="1"/>
          <p:nvPr/>
        </p:nvSpPr>
        <p:spPr>
          <a:xfrm>
            <a:off x="4799092" y="2159166"/>
            <a:ext cx="1383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&lt;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변경 예정 자막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j-ea"/>
                <a:ea typeface="+mj-ea"/>
              </a:rPr>
              <a:t>&gt;</a:t>
            </a:r>
            <a:endParaRPr lang="ko-KR" altLang="en-US" sz="14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48158-626E-0B82-F3A2-780EAD8C18A1}"/>
              </a:ext>
            </a:extLst>
          </p:cNvPr>
          <p:cNvSpPr txBox="1"/>
          <p:nvPr/>
        </p:nvSpPr>
        <p:spPr>
          <a:xfrm>
            <a:off x="4799092" y="5315799"/>
            <a:ext cx="5023918" cy="89255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*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사천지역 내 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이편한세상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 첫 사업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rPr>
              <a:t>Fact</a:t>
            </a:r>
          </a:p>
          <a:p>
            <a:pPr algn="l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*[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대한민국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No.1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아파트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]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는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e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n-ea"/>
              </a:rPr>
              <a:t>편한세상의 브랜드 아이덴티티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+mn-ea"/>
            </a:endParaRPr>
          </a:p>
          <a:p>
            <a:pPr algn="l"/>
            <a:endParaRPr lang="en-US" altLang="ko-KR" sz="1400" dirty="0">
              <a:ln>
                <a:solidFill>
                  <a:schemeClr val="accent1">
                    <a:alpha val="0"/>
                  </a:schemeClr>
                </a:solidFill>
              </a:ln>
              <a:latin typeface="+mj-ea"/>
              <a:ea typeface="+mj-ea"/>
            </a:endParaRPr>
          </a:p>
          <a:p>
            <a:pPr algn="l"/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결론 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: 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사천에서 처음만나는 </a:t>
            </a:r>
            <a:r>
              <a:rPr lang="en-US" altLang="ko-KR" sz="14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e</a:t>
            </a:r>
            <a:r>
              <a:rPr lang="ko-KR" altLang="en-US" sz="14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+mj-ea"/>
                <a:ea typeface="+mj-ea"/>
              </a:rPr>
              <a:t>편한세상의 브랜드 프리미엄</a:t>
            </a:r>
            <a:endParaRPr lang="ko-KR" altLang="en-US" sz="14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84120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보고서">
      <a:dk1>
        <a:srgbClr val="34383B"/>
      </a:dk1>
      <a:lt1>
        <a:srgbClr val="FFFFFF"/>
      </a:lt1>
      <a:dk2>
        <a:srgbClr val="4B5055"/>
      </a:dk2>
      <a:lt2>
        <a:srgbClr val="44546A"/>
      </a:lt2>
      <a:accent1>
        <a:srgbClr val="C7D4E1"/>
      </a:accent1>
      <a:accent2>
        <a:srgbClr val="F5D1B7"/>
      </a:accent2>
      <a:accent3>
        <a:srgbClr val="F4C96B"/>
      </a:accent3>
      <a:accent4>
        <a:srgbClr val="E98138"/>
      </a:accent4>
      <a:accent5>
        <a:srgbClr val="7A9A82"/>
      </a:accent5>
      <a:accent6>
        <a:srgbClr val="DB3E4D"/>
      </a:accent6>
      <a:hlink>
        <a:srgbClr val="5F5F5F"/>
      </a:hlink>
      <a:folHlink>
        <a:srgbClr val="919191"/>
      </a:folHlink>
    </a:clrScheme>
    <a:fontScheme name="코펍">
      <a:majorFont>
        <a:latin typeface="KoPub돋움체 Bold"/>
        <a:ea typeface="KoPub돋움체 Bold"/>
        <a:cs typeface=""/>
      </a:majorFont>
      <a:minorFont>
        <a:latin typeface="KoPub돋움체 Medium"/>
        <a:ea typeface="KoPub돋움체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400" dirty="0" smtClean="0">
            <a:ln>
              <a:solidFill>
                <a:schemeClr val="accent1">
                  <a:alpha val="0"/>
                </a:schemeClr>
              </a:solidFill>
            </a:ln>
            <a:solidFill>
              <a:schemeClr val="tx1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5727</TotalTime>
  <Words>533</Words>
  <Application>Microsoft Office PowerPoint</Application>
  <PresentationFormat>A4 용지(210x297mm)</PresentationFormat>
  <Paragraphs>123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Arial</vt:lpstr>
      <vt:lpstr>Wingdings</vt:lpstr>
      <vt:lpstr>Rix모던고딕 B</vt:lpstr>
      <vt:lpstr>맑은 고딕</vt:lpstr>
      <vt:lpstr>KoPub돋움체 Bold</vt:lpstr>
      <vt:lpstr>KoPub돋움체 Light</vt:lpstr>
      <vt:lpstr>KoPub돋움체 Medium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 대웅</dc:creator>
  <cp:lastModifiedBy>hmin319@naver.com</cp:lastModifiedBy>
  <cp:revision>129</cp:revision>
  <dcterms:created xsi:type="dcterms:W3CDTF">2022-05-10T05:53:00Z</dcterms:created>
  <dcterms:modified xsi:type="dcterms:W3CDTF">2022-07-06T09:15:44Z</dcterms:modified>
</cp:coreProperties>
</file>