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149"/>
    <a:srgbClr val="3547C7"/>
    <a:srgbClr val="EEEEF6"/>
    <a:srgbClr val="512F95"/>
    <a:srgbClr val="F2F2F8"/>
    <a:srgbClr val="EE4C1A"/>
    <a:srgbClr val="361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592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452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78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80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830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39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008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391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720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583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6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1785-7E57-4AAD-8BF0-41C3651CA421}" type="datetimeFigureOut">
              <a:rPr lang="ko-KR" altLang="en-US" smtClean="0"/>
              <a:t>2022-07-05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A147D-B391-4445-B591-E5E48B2B03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30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58D325C6-8125-48EE-84ED-648FFC8BB23E}"/>
              </a:ext>
            </a:extLst>
          </p:cNvPr>
          <p:cNvGrpSpPr/>
          <p:nvPr/>
        </p:nvGrpSpPr>
        <p:grpSpPr>
          <a:xfrm>
            <a:off x="615742" y="2951290"/>
            <a:ext cx="2000869" cy="903325"/>
            <a:chOff x="615742" y="2951290"/>
            <a:chExt cx="2000869" cy="903325"/>
          </a:xfrm>
        </p:grpSpPr>
        <p:sp>
          <p:nvSpPr>
            <p:cNvPr id="20" name="TextBox 19"/>
            <p:cNvSpPr txBox="1"/>
            <p:nvPr/>
          </p:nvSpPr>
          <p:spPr>
            <a:xfrm>
              <a:off x="615742" y="3376535"/>
              <a:ext cx="2000869" cy="47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2020</a:t>
              </a:r>
              <a:r>
                <a:rPr lang="ko-KR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년 일본 내</a:t>
              </a:r>
              <a:endParaRPr lang="en-US" altLang="ko-KR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1" dirty="0" err="1">
                  <a:solidFill>
                    <a:srgbClr val="EA5149"/>
                  </a:solidFill>
                  <a:latin typeface="+mn-ea"/>
                </a:rPr>
                <a:t>이어팁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 부문 판매 </a:t>
              </a:r>
              <a:r>
                <a:rPr lang="en-US" altLang="ko-KR" sz="1000" b="1" dirty="0">
                  <a:solidFill>
                    <a:srgbClr val="EA5149"/>
                  </a:solidFill>
                  <a:latin typeface="+mn-ea"/>
                </a:rPr>
                <a:t>1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등</a:t>
              </a:r>
              <a:r>
                <a:rPr lang="en-US" altLang="ko-KR" sz="1000" b="1" dirty="0">
                  <a:solidFill>
                    <a:srgbClr val="EA5149"/>
                  </a:solidFill>
                  <a:latin typeface="+mn-ea"/>
                </a:rPr>
                <a:t>, 2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등 달성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5742" y="2951290"/>
              <a:ext cx="845552" cy="42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latin typeface="+mn-ea"/>
                </a:rPr>
                <a:t>AZLA</a:t>
              </a:r>
              <a:endParaRPr lang="ko-KR" altLang="en-US" sz="2000" b="1" dirty="0">
                <a:latin typeface="+mn-ea"/>
              </a:endParaRP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84634EC8-43B1-4641-9B8B-24C1D2609229}"/>
              </a:ext>
            </a:extLst>
          </p:cNvPr>
          <p:cNvGrpSpPr/>
          <p:nvPr/>
        </p:nvGrpSpPr>
        <p:grpSpPr>
          <a:xfrm>
            <a:off x="2643785" y="1767529"/>
            <a:ext cx="6567527" cy="4328640"/>
            <a:chOff x="1832598" y="1098191"/>
            <a:chExt cx="7817535" cy="5152516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8C99B2F2-B8DF-48AB-AFD3-68C6D50A688A}"/>
                </a:ext>
              </a:extLst>
            </p:cNvPr>
            <p:cNvGrpSpPr/>
            <p:nvPr/>
          </p:nvGrpSpPr>
          <p:grpSpPr>
            <a:xfrm>
              <a:off x="3849733" y="1098191"/>
              <a:ext cx="5800400" cy="5119791"/>
              <a:chOff x="3849733" y="1098191"/>
              <a:chExt cx="5800400" cy="5119791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5D77C1FA-51F4-44F4-B609-EB58526A4A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9733" y="3347259"/>
                <a:ext cx="5800230" cy="2870723"/>
              </a:xfrm>
              <a:prstGeom prst="rect">
                <a:avLst/>
              </a:prstGeom>
            </p:spPr>
          </p:pic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4A5A521D-FD6A-4FF2-8E41-42B89902A9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9903" y="1098191"/>
                <a:ext cx="5800230" cy="2249069"/>
              </a:xfrm>
              <a:prstGeom prst="rect">
                <a:avLst/>
              </a:prstGeom>
            </p:spPr>
          </p:pic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9A339D12-83EE-4450-9A91-6A895D2ABE5A}"/>
                  </a:ext>
                </a:extLst>
              </p:cNvPr>
              <p:cNvSpPr/>
              <p:nvPr/>
            </p:nvSpPr>
            <p:spPr>
              <a:xfrm>
                <a:off x="4214190" y="3530619"/>
                <a:ext cx="3220279" cy="2020892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</p:grpSp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68672E0B-5641-4FBE-A9E1-9BBC9BD16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2598" y="1098191"/>
              <a:ext cx="2016965" cy="5152516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6BC40B2-00A9-44AF-AA20-BA3CEAFA4885}"/>
              </a:ext>
            </a:extLst>
          </p:cNvPr>
          <p:cNvSpPr txBox="1"/>
          <p:nvPr/>
        </p:nvSpPr>
        <p:spPr>
          <a:xfrm>
            <a:off x="4347706" y="925249"/>
            <a:ext cx="1210588" cy="425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b="1" dirty="0">
                <a:solidFill>
                  <a:srgbClr val="3547C7"/>
                </a:solidFill>
                <a:latin typeface="+mn-ea"/>
              </a:rPr>
              <a:t>일본성과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CF1744-CAA9-4BC0-8689-32DE5A0BDB2D}"/>
              </a:ext>
            </a:extLst>
          </p:cNvPr>
          <p:cNvSpPr txBox="1"/>
          <p:nvPr/>
        </p:nvSpPr>
        <p:spPr>
          <a:xfrm>
            <a:off x="8908024" y="545399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solidFill>
                  <a:srgbClr val="3547C7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F908CF-F6A1-4709-9C33-AB342B5854AC}"/>
              </a:ext>
            </a:extLst>
          </p:cNvPr>
          <p:cNvSpPr txBox="1"/>
          <p:nvPr/>
        </p:nvSpPr>
        <p:spPr>
          <a:xfrm>
            <a:off x="9211312" y="54539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800" b="1" dirty="0">
                <a:solidFill>
                  <a:srgbClr val="3547C7"/>
                </a:solidFill>
                <a:latin typeface="+mj-ea"/>
                <a:ea typeface="+mj-ea"/>
              </a:rPr>
              <a:t>경쟁력</a:t>
            </a:r>
            <a:endParaRPr lang="en-US" altLang="ko-KR" sz="800" b="1" dirty="0">
              <a:solidFill>
                <a:srgbClr val="3547C7"/>
              </a:solidFill>
              <a:latin typeface="+mj-ea"/>
              <a:ea typeface="+mj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4AB3AB-3E33-4EA7-A260-C7E042E4F424}"/>
              </a:ext>
            </a:extLst>
          </p:cNvPr>
          <p:cNvSpPr txBox="1"/>
          <p:nvPr/>
        </p:nvSpPr>
        <p:spPr>
          <a:xfrm>
            <a:off x="263159" y="545399"/>
            <a:ext cx="63190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rgbClr val="3547C7"/>
                </a:solidFill>
                <a:latin typeface="+mj-ea"/>
                <a:ea typeface="+mj-ea"/>
              </a:rPr>
              <a:t>제품 성과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A5B8A791-4B33-415F-8F5E-421289508FAF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>
            <a:off x="895063" y="653121"/>
            <a:ext cx="8012961" cy="0"/>
          </a:xfrm>
          <a:prstGeom prst="line">
            <a:avLst/>
          </a:prstGeom>
          <a:ln>
            <a:solidFill>
              <a:srgbClr val="354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FC44922-DF75-6580-B563-5A7A86E6F470}"/>
              </a:ext>
            </a:extLst>
          </p:cNvPr>
          <p:cNvSpPr txBox="1"/>
          <p:nvPr/>
        </p:nvSpPr>
        <p:spPr>
          <a:xfrm>
            <a:off x="2476500" y="6438739"/>
            <a:ext cx="495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800" dirty="0"/>
              <a:t>https://www.e-earphone.jp/user_data/annual_ranking_202</a:t>
            </a:r>
            <a:r>
              <a:rPr lang="en-US" altLang="ko-KR" sz="800" dirty="0"/>
              <a:t>0</a:t>
            </a:r>
            <a:r>
              <a:rPr lang="ko-KR" altLang="en-US" sz="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548777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00E92184-4B0B-66AF-CB25-44E38E2CBB2F}"/>
              </a:ext>
            </a:extLst>
          </p:cNvPr>
          <p:cNvGrpSpPr/>
          <p:nvPr/>
        </p:nvGrpSpPr>
        <p:grpSpPr>
          <a:xfrm>
            <a:off x="3121901" y="1767528"/>
            <a:ext cx="4872785" cy="4522142"/>
            <a:chOff x="4334915" y="1767528"/>
            <a:chExt cx="4872785" cy="4522142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7B52074F-B50E-B280-D7FE-3C0A1CBF0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720" r="7059"/>
            <a:stretch/>
          </p:blipFill>
          <p:spPr>
            <a:xfrm>
              <a:off x="4334915" y="3615575"/>
              <a:ext cx="4872785" cy="2674095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C9A8E67B-D213-5F94-D725-7D890A377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4915" y="1767528"/>
              <a:ext cx="4872785" cy="1894420"/>
            </a:xfrm>
            <a:prstGeom prst="rect">
              <a:avLst/>
            </a:prstGeom>
          </p:spPr>
        </p:pic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9A339D12-83EE-4450-9A91-6A895D2ABE5A}"/>
                </a:ext>
              </a:extLst>
            </p:cNvPr>
            <p:cNvSpPr/>
            <p:nvPr/>
          </p:nvSpPr>
          <p:spPr>
            <a:xfrm>
              <a:off x="4644565" y="3811017"/>
              <a:ext cx="4347035" cy="1818258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58D325C6-8125-48EE-84ED-648FFC8BB23E}"/>
              </a:ext>
            </a:extLst>
          </p:cNvPr>
          <p:cNvGrpSpPr/>
          <p:nvPr/>
        </p:nvGrpSpPr>
        <p:grpSpPr>
          <a:xfrm>
            <a:off x="615742" y="2951290"/>
            <a:ext cx="2000869" cy="903325"/>
            <a:chOff x="615742" y="2951290"/>
            <a:chExt cx="2000869" cy="903325"/>
          </a:xfrm>
        </p:grpSpPr>
        <p:sp>
          <p:nvSpPr>
            <p:cNvPr id="20" name="TextBox 19"/>
            <p:cNvSpPr txBox="1"/>
            <p:nvPr/>
          </p:nvSpPr>
          <p:spPr>
            <a:xfrm>
              <a:off x="615742" y="3376535"/>
              <a:ext cx="2000869" cy="47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2021</a:t>
              </a:r>
              <a:r>
                <a:rPr lang="ko-KR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년 일본 내</a:t>
              </a:r>
              <a:endParaRPr lang="en-US" altLang="ko-KR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1" dirty="0" err="1">
                  <a:solidFill>
                    <a:srgbClr val="EA5149"/>
                  </a:solidFill>
                  <a:latin typeface="+mn-ea"/>
                </a:rPr>
                <a:t>이어팁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 부문 판매 </a:t>
              </a:r>
              <a:r>
                <a:rPr lang="en-US" altLang="ko-KR" sz="1000" b="1" dirty="0">
                  <a:solidFill>
                    <a:srgbClr val="EA5149"/>
                  </a:solidFill>
                  <a:latin typeface="+mn-ea"/>
                </a:rPr>
                <a:t>1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등</a:t>
              </a:r>
              <a:r>
                <a:rPr lang="en-US" altLang="ko-KR" sz="1000" b="1" dirty="0">
                  <a:solidFill>
                    <a:srgbClr val="EA5149"/>
                  </a:solidFill>
                  <a:latin typeface="+mn-ea"/>
                </a:rPr>
                <a:t>~3</a:t>
              </a:r>
              <a:r>
                <a:rPr lang="ko-KR" altLang="en-US" sz="1000" b="1" dirty="0">
                  <a:solidFill>
                    <a:srgbClr val="EA5149"/>
                  </a:solidFill>
                  <a:latin typeface="+mn-ea"/>
                </a:rPr>
                <a:t>등 달성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5742" y="2951290"/>
              <a:ext cx="845552" cy="42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latin typeface="+mn-ea"/>
                </a:rPr>
                <a:t>AZLA</a:t>
              </a:r>
              <a:endParaRPr lang="ko-KR" altLang="en-US" sz="2000" b="1" dirty="0">
                <a:latin typeface="+mn-ea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6BC40B2-00A9-44AF-AA20-BA3CEAFA4885}"/>
              </a:ext>
            </a:extLst>
          </p:cNvPr>
          <p:cNvSpPr txBox="1"/>
          <p:nvPr/>
        </p:nvSpPr>
        <p:spPr>
          <a:xfrm>
            <a:off x="4347706" y="925249"/>
            <a:ext cx="1210588" cy="425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b="1" dirty="0">
                <a:solidFill>
                  <a:srgbClr val="3547C7"/>
                </a:solidFill>
                <a:latin typeface="+mn-ea"/>
              </a:rPr>
              <a:t>일본성과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CF1744-CAA9-4BC0-8689-32DE5A0BDB2D}"/>
              </a:ext>
            </a:extLst>
          </p:cNvPr>
          <p:cNvSpPr txBox="1"/>
          <p:nvPr/>
        </p:nvSpPr>
        <p:spPr>
          <a:xfrm>
            <a:off x="8908024" y="545399"/>
            <a:ext cx="303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>
                <a:solidFill>
                  <a:srgbClr val="3547C7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F908CF-F6A1-4709-9C33-AB342B5854AC}"/>
              </a:ext>
            </a:extLst>
          </p:cNvPr>
          <p:cNvSpPr txBox="1"/>
          <p:nvPr/>
        </p:nvSpPr>
        <p:spPr>
          <a:xfrm>
            <a:off x="9211312" y="54539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800" b="1" dirty="0">
                <a:solidFill>
                  <a:srgbClr val="3547C7"/>
                </a:solidFill>
                <a:latin typeface="+mj-ea"/>
                <a:ea typeface="+mj-ea"/>
              </a:rPr>
              <a:t>경쟁력</a:t>
            </a:r>
            <a:endParaRPr lang="en-US" altLang="ko-KR" sz="800" b="1" dirty="0">
              <a:solidFill>
                <a:srgbClr val="3547C7"/>
              </a:solidFill>
              <a:latin typeface="+mj-ea"/>
              <a:ea typeface="+mj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4AB3AB-3E33-4EA7-A260-C7E042E4F424}"/>
              </a:ext>
            </a:extLst>
          </p:cNvPr>
          <p:cNvSpPr txBox="1"/>
          <p:nvPr/>
        </p:nvSpPr>
        <p:spPr>
          <a:xfrm>
            <a:off x="263159" y="545399"/>
            <a:ext cx="63190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rgbClr val="3547C7"/>
                </a:solidFill>
                <a:latin typeface="+mj-ea"/>
                <a:ea typeface="+mj-ea"/>
              </a:rPr>
              <a:t>제품 성과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A5B8A791-4B33-415F-8F5E-421289508FAF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>
            <a:off x="895063" y="653121"/>
            <a:ext cx="8012961" cy="0"/>
          </a:xfrm>
          <a:prstGeom prst="line">
            <a:avLst/>
          </a:prstGeom>
          <a:ln>
            <a:solidFill>
              <a:srgbClr val="354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2A7364F-AC2B-5BE3-4CA5-C7355A9FCB2A}"/>
              </a:ext>
            </a:extLst>
          </p:cNvPr>
          <p:cNvSpPr txBox="1"/>
          <p:nvPr/>
        </p:nvSpPr>
        <p:spPr>
          <a:xfrm>
            <a:off x="2476500" y="6438739"/>
            <a:ext cx="495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800" dirty="0"/>
              <a:t>https://www.e-earphone.jp/user_data/annual_ranking_2021/</a:t>
            </a:r>
          </a:p>
        </p:txBody>
      </p:sp>
    </p:spTree>
    <p:extLst>
      <p:ext uri="{BB962C8B-B14F-4D97-AF65-F5344CB8AC3E}">
        <p14:creationId xmlns:p14="http://schemas.microsoft.com/office/powerpoint/2010/main" val="3361558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75</Words>
  <Application>Microsoft Office PowerPoint</Application>
  <PresentationFormat>A4 용지(210x297mm)</PresentationFormat>
  <Paragraphs>16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design</dc:creator>
  <cp:lastModifiedBy>김 희진</cp:lastModifiedBy>
  <cp:revision>12</cp:revision>
  <cp:lastPrinted>2021-10-25T08:11:30Z</cp:lastPrinted>
  <dcterms:created xsi:type="dcterms:W3CDTF">2021-10-25T05:52:58Z</dcterms:created>
  <dcterms:modified xsi:type="dcterms:W3CDTF">2022-07-05T07:28:58Z</dcterms:modified>
</cp:coreProperties>
</file>