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34" r:id="rId3"/>
    <p:sldId id="332" r:id="rId4"/>
    <p:sldId id="335" r:id="rId5"/>
    <p:sldId id="293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A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7A94D9-7B9B-4413-B597-2F2D5F1A8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2B4D915-27AF-4897-A555-B390EE920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87C241-12A5-481C-B672-8333E1BB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2022-05-10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EB5BEB-3F4A-42B5-A91B-088B2982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F940591-06EA-455B-9650-7080F7BB6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460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6A0938-6A19-4600-8CC0-C2274C7A1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BEF38C-2E3A-41A6-A031-36F6F7207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E0361A-24A7-449A-85E2-D92DBBCE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2022-05-10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C91C03-ECB5-4E04-B475-80C5B1E3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D0D94C-D47C-4C3C-B25A-FAE656C3D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62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9E8CDDC-B1E7-43B1-8D33-338512E85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AD58513-E9B6-440B-A3FA-1F956FD14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F3ADAA-A9D1-4787-8F62-6D961C1E4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2022-05-10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FFD446-6930-4EA8-B40F-D6BAC93A3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8E29F6-B336-495F-A703-510C128F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540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74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3CB9A7-0D69-4B21-A925-BED32A28D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9908BD-CB47-4C03-A0C0-CC845EE71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C0751FD-A836-43EA-BBF6-D48AAE098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2022-05-10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A206DD-4944-4BD3-8DDA-1D0DEE09F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5A05A5-0431-4DCC-AC5E-B1D84527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99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186318-7613-4768-8DB7-204B0FCC8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35AAE4A-1B7B-4357-84B0-5CC93E925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59ADFC-40DC-496D-8F64-24AACA669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2022-05-10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28C1BB0-2296-4C58-AD73-E0161B90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C021D0-07AF-4CF8-B179-28516D19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753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14CC05-DF4A-4552-AE9B-B445C203A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C24C4B-60D2-4A74-AC2A-7929EF0E4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3A5EDFD-D066-4B25-B17D-30139C7C6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5A18C54-4FA4-4822-A143-AEE88542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2022-05-10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88E55D2-676F-4935-A199-FD107E8DA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A72BD2F-1CE6-4E14-AA30-055AB033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506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91638B-068D-44E0-8BA3-A926F5E07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B3D1BC4-CFCE-4380-8AA9-A3ABD7F9E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F840316-9DC5-498D-9ECA-A5A530D6A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BD4A59B-3640-4966-A0D0-958EC7DE8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0F390A2-C97F-4AC9-BC67-18D43E2CD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471578C-D062-4031-A045-9E1D59B87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2022-05-10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EC77249-FAF5-442E-9B6F-1DB725484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362ED78-299E-4F68-A32C-3438B388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283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278E3B-CBBF-4159-9713-96F80071C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A00ADC4-220A-4572-BA48-6349A8F1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2022-05-10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6C1DAE8-C3B6-4F37-A5CE-F0B523F51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5D4CD6A-6D5E-47ED-8535-7AE5140ED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233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1E276D7-411B-4847-8A69-115D73531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2022-05-10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3D9746E-43F0-4E78-B84F-3A157059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48BCC15-7EDA-42D6-8468-78A3BEA6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31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46D7A9-D5CA-4C2F-AB8D-A74C56669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99295C-9AF9-4D8D-A578-0732E27F6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9203D83-68D7-445A-835F-A88F338B0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4FAEFC7-6799-421F-B510-EEC7F5F27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2022-05-10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6EB25C-490F-474B-9541-7EC0CB7D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1D9CA4E-B8AD-4A29-8E58-B70C50AC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32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7C3705-D80F-4791-AA97-7355EAE7F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3434888-047A-4562-9C25-91E66460F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793789C-3CB8-4608-9A62-8BAA38E7F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D37068E-3181-46D7-83E1-C4BCDE557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2022-05-10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3662A37-2265-44A9-9DF2-4DA05DD0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84C6709-2C08-45F5-820C-876821B81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333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AB04D94-C0CB-4EB3-A427-FA1F09C95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B226B04-0646-41B9-9EF2-08B7B0981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00EFAA-E3ED-43D4-A2CF-181103D91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FE1B5-32AA-475B-A543-9853C53330C4}" type="datetimeFigureOut">
              <a:rPr lang="ko-KR" altLang="en-US" smtClean="0"/>
              <a:t>2022-05-10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B9E58A4-1244-4D10-86E1-3D06A2139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398A26-5E7B-4B71-8568-BBDB6B676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478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-11551"/>
            <a:ext cx="12192000" cy="68695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270EE45B-85D7-4BFF-9885-3C4AEC73675A}"/>
              </a:ext>
            </a:extLst>
          </p:cNvPr>
          <p:cNvGrpSpPr/>
          <p:nvPr/>
        </p:nvGrpSpPr>
        <p:grpSpPr>
          <a:xfrm>
            <a:off x="315209" y="2016758"/>
            <a:ext cx="11144152" cy="2271658"/>
            <a:chOff x="290271" y="1805388"/>
            <a:chExt cx="11144152" cy="2271658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09163A50-B076-4AA0-87FC-A27820F12E85}"/>
                </a:ext>
              </a:extLst>
            </p:cNvPr>
            <p:cNvSpPr/>
            <p:nvPr/>
          </p:nvSpPr>
          <p:spPr>
            <a:xfrm>
              <a:off x="321324" y="1902513"/>
              <a:ext cx="9474091" cy="400053"/>
            </a:xfrm>
            <a:prstGeom prst="rect">
              <a:avLst/>
            </a:prstGeom>
          </p:spPr>
          <p:txBody>
            <a:bodyPr wrap="square" lIns="121856" tIns="60932" rIns="121856" bIns="60932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ko-KR" altLang="en-US" sz="2000" dirty="0" err="1">
                  <a:solidFill>
                    <a:schemeClr val="bg1"/>
                  </a:solidFill>
                  <a:ea typeface="CJ ONLYONE NEW 본문 Regular" panose="00000500000000000000" pitchFamily="2" charset="-127"/>
                </a:rPr>
                <a:t>나이스인디아</a:t>
              </a:r>
              <a:endParaRPr lang="en-US" altLang="ko-KR" sz="2000" dirty="0">
                <a:solidFill>
                  <a:schemeClr val="bg1"/>
                </a:solidFill>
                <a:ea typeface="CJ ONLYONE NEW 본문 Regular" panose="00000500000000000000" pitchFamily="2" charset="-127"/>
              </a:endParaRP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0E366CAE-1EEC-4FB3-B804-2656C8B64EFE}"/>
                </a:ext>
              </a:extLst>
            </p:cNvPr>
            <p:cNvGrpSpPr/>
            <p:nvPr/>
          </p:nvGrpSpPr>
          <p:grpSpPr>
            <a:xfrm>
              <a:off x="290271" y="1805388"/>
              <a:ext cx="11144152" cy="2271658"/>
              <a:chOff x="290271" y="1778754"/>
              <a:chExt cx="11144152" cy="2271658"/>
            </a:xfrm>
          </p:grpSpPr>
          <p:cxnSp>
            <p:nvCxnSpPr>
              <p:cNvPr id="4" name="직선 연결선 3">
                <a:extLst>
                  <a:ext uri="{FF2B5EF4-FFF2-40B4-BE49-F238E27FC236}">
                    <a16:creationId xmlns:a16="http://schemas.microsoft.com/office/drawing/2014/main" id="{BFFB974D-4DA4-4B7C-8FF2-FD78525BA1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7323" y="1778754"/>
                <a:ext cx="1616435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1FE1D81D-6913-444E-9366-C6F1D4B9B373}"/>
                  </a:ext>
                </a:extLst>
              </p:cNvPr>
              <p:cNvSpPr/>
              <p:nvPr/>
            </p:nvSpPr>
            <p:spPr>
              <a:xfrm>
                <a:off x="290271" y="2522625"/>
                <a:ext cx="1114415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ko-KR" altLang="en-US" sz="6000" b="1" spc="-300" dirty="0">
                    <a:solidFill>
                      <a:schemeClr val="bg1"/>
                    </a:solidFill>
                    <a:ea typeface="CJ ONLYONE NEW 본문 Regular" panose="00000500000000000000" pitchFamily="2" charset="-127"/>
                  </a:rPr>
                  <a:t>빗물차단 방충망</a:t>
                </a:r>
                <a:endParaRPr lang="en-US" altLang="ko-KR" sz="6000" b="1" spc="-300" dirty="0">
                  <a:solidFill>
                    <a:schemeClr val="bg1"/>
                  </a:solidFill>
                  <a:ea typeface="CJ ONLYONE NEW 본문 Regular" panose="00000500000000000000" pitchFamily="2" charset="-127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D1DDE8-936B-4DC0-BF1B-27AEE6664140}"/>
                  </a:ext>
                </a:extLst>
              </p:cNvPr>
              <p:cNvSpPr txBox="1"/>
              <p:nvPr/>
            </p:nvSpPr>
            <p:spPr>
              <a:xfrm>
                <a:off x="389568" y="3650302"/>
                <a:ext cx="137409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  <a:latin typeface="CJ ONLYONE NEW 본문 Regular" panose="00000500000000000000" pitchFamily="2" charset="-127"/>
                    <a:ea typeface="Sandoll 고딕Neo1 07 Bold" panose="020B0600000101010101" pitchFamily="34" charset="-127"/>
                  </a:rPr>
                  <a:t>VERSION.  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CJ ONLYONE NEW 본문 Regular" panose="00000500000000000000" pitchFamily="2" charset="-127"/>
                    <a:ea typeface="Sandoll 고딕Neo1 07 Bold" panose="020B0600000101010101" pitchFamily="34" charset="-127"/>
                  </a:rPr>
                  <a:t>1.0</a:t>
                </a:r>
              </a:p>
              <a:p>
                <a:pPr lvl="0"/>
                <a:r>
                  <a:rPr lang="en-US" altLang="ko-KR" sz="900" dirty="0">
                    <a:solidFill>
                      <a:schemeClr val="bg1"/>
                    </a:solidFill>
                    <a:latin typeface="CJ ONLYONE NEW 본문 Regular" panose="00000500000000000000" pitchFamily="2" charset="-127"/>
                    <a:ea typeface="Sandoll 고딕Neo1 07 Bold" panose="020B0600000101010101" pitchFamily="34" charset="-127"/>
                  </a:rPr>
                  <a:t>UPDATE.  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CJ ONLYONE NEW 본문 Regular" panose="00000500000000000000" pitchFamily="2" charset="-127"/>
                    <a:ea typeface="Sandoll 고딕Neo1 07 Bold" panose="020B0600000101010101" pitchFamily="34" charset="-127"/>
                  </a:rPr>
                  <a:t>2022.05.09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D8FA05-0701-4D05-8D3A-D156C872E827}"/>
                  </a:ext>
                </a:extLst>
              </p:cNvPr>
              <p:cNvSpPr txBox="1"/>
              <p:nvPr/>
            </p:nvSpPr>
            <p:spPr>
              <a:xfrm>
                <a:off x="1637193" y="3650302"/>
                <a:ext cx="1847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endParaRPr lang="en-US" altLang="ko-KR" sz="1000" b="1" dirty="0">
                  <a:solidFill>
                    <a:schemeClr val="bg1"/>
                  </a:solidFill>
                  <a:latin typeface="CJ ONLYONE NEW 본문 Regular" panose="00000500000000000000" pitchFamily="2" charset="-127"/>
                  <a:ea typeface="Sandoll 고딕Neo1 07 Bold" panose="020B0600000101010101" pitchFamily="34" charset="-127"/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9E6582DA-E614-4FFB-A4A8-9CE79BD5A2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654" y="3557742"/>
                <a:ext cx="3385255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09163A50-B076-4AA0-87FC-A27820F12E85}"/>
              </a:ext>
            </a:extLst>
          </p:cNvPr>
          <p:cNvSpPr/>
          <p:nvPr/>
        </p:nvSpPr>
        <p:spPr>
          <a:xfrm>
            <a:off x="9163878" y="246277"/>
            <a:ext cx="2739797" cy="400053"/>
          </a:xfrm>
          <a:prstGeom prst="rect">
            <a:avLst/>
          </a:prstGeom>
        </p:spPr>
        <p:txBody>
          <a:bodyPr wrap="square" lIns="121856" tIns="60932" rIns="121856" bIns="60932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altLang="ko-KR" sz="2000" dirty="0">
                <a:solidFill>
                  <a:schemeClr val="bg1"/>
                </a:solidFill>
                <a:ea typeface="CJ ONLYONE NEW 본문 Regular" panose="00000500000000000000" pitchFamily="2" charset="-127"/>
              </a:rPr>
              <a:t>15</a:t>
            </a:r>
            <a:r>
              <a:rPr lang="ko-KR" altLang="en-US" sz="2000" dirty="0">
                <a:solidFill>
                  <a:schemeClr val="bg1"/>
                </a:solidFill>
                <a:ea typeface="CJ ONLYONE NEW 본문 Regular" panose="00000500000000000000" pitchFamily="2" charset="-127"/>
              </a:rPr>
              <a:t>초 제품 광고 영상</a:t>
            </a:r>
            <a:endParaRPr lang="en-US" altLang="ko-KR" sz="2000" dirty="0">
              <a:solidFill>
                <a:schemeClr val="bg1"/>
              </a:solidFill>
              <a:ea typeface="CJ ONLYONE NEW 본문 Regular" panose="00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928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EEB0E80C-0D89-7EC7-EAF3-1A91F7BC9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309887"/>
              </p:ext>
            </p:extLst>
          </p:nvPr>
        </p:nvGraphicFramePr>
        <p:xfrm>
          <a:off x="248478" y="1411357"/>
          <a:ext cx="11628783" cy="4637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847">
                  <a:extLst>
                    <a:ext uri="{9D8B030D-6E8A-4147-A177-3AD203B41FA5}">
                      <a16:colId xmlns:a16="http://schemas.microsoft.com/office/drawing/2014/main" val="2600239877"/>
                    </a:ext>
                  </a:extLst>
                </a:gridCol>
                <a:gridCol w="3606188">
                  <a:extLst>
                    <a:ext uri="{9D8B030D-6E8A-4147-A177-3AD203B41FA5}">
                      <a16:colId xmlns:a16="http://schemas.microsoft.com/office/drawing/2014/main" val="575113235"/>
                    </a:ext>
                  </a:extLst>
                </a:gridCol>
                <a:gridCol w="3617844">
                  <a:extLst>
                    <a:ext uri="{9D8B030D-6E8A-4147-A177-3AD203B41FA5}">
                      <a16:colId xmlns:a16="http://schemas.microsoft.com/office/drawing/2014/main" val="4167909891"/>
                    </a:ext>
                  </a:extLst>
                </a:gridCol>
                <a:gridCol w="3607904">
                  <a:extLst>
                    <a:ext uri="{9D8B030D-6E8A-4147-A177-3AD203B41FA5}">
                      <a16:colId xmlns:a16="http://schemas.microsoft.com/office/drawing/2014/main" val="808475621"/>
                    </a:ext>
                  </a:extLst>
                </a:gridCol>
              </a:tblGrid>
              <a:tr h="34713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#1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#2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#3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472949"/>
                  </a:ext>
                </a:extLst>
              </a:tr>
              <a:tr h="2387379"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화면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522738"/>
                  </a:ext>
                </a:extLst>
              </a:tr>
              <a:tr h="622336"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연출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제품 연출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창문 옆 바닥에 </a:t>
                      </a:r>
                      <a:r>
                        <a:rPr lang="ko-KR" altLang="en-US" sz="1400" dirty="0" err="1">
                          <a:solidFill>
                            <a:schemeClr val="tx1"/>
                          </a:solidFill>
                        </a:rPr>
                        <a:t>물떨어져있는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 장면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기존 방충망과 </a:t>
                      </a:r>
                      <a:r>
                        <a:rPr lang="ko-KR" altLang="en-US" sz="1400" dirty="0" err="1">
                          <a:solidFill>
                            <a:schemeClr val="tx1"/>
                          </a:solidFill>
                        </a:rPr>
                        <a:t>나이스인디아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 방충망에</a:t>
                      </a:r>
                      <a:endParaRPr lang="en-US" altLang="ko-KR" sz="1400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sz="1400" dirty="0" err="1">
                          <a:solidFill>
                            <a:schemeClr val="tx1"/>
                          </a:solidFill>
                        </a:rPr>
                        <a:t>물흘리며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 비교 샷</a:t>
                      </a:r>
                      <a:endParaRPr lang="en-US" altLang="ko-K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015788"/>
                  </a:ext>
                </a:extLst>
              </a:tr>
              <a:tr h="622336"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자막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err="1">
                          <a:solidFill>
                            <a:schemeClr val="tx1"/>
                          </a:solidFill>
                        </a:rPr>
                        <a:t>나이스인디아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 빗물차단 미세방충망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아직 비 오면 창문 </a:t>
                      </a:r>
                      <a:r>
                        <a:rPr lang="ko-KR" alt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열렸나</a:t>
                      </a:r>
                      <a:r>
                        <a:rPr lang="ko-KR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걱정하시나요</a:t>
                      </a:r>
                      <a:r>
                        <a:rPr lang="en-US" altLang="ko-K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altLang="ko-K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특허 기술 코팅으로 빗물 차단</a:t>
                      </a:r>
                      <a:r>
                        <a:rPr lang="en-US" altLang="ko-K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  <a:endParaRPr lang="en-US" altLang="ko-KR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481500"/>
                  </a:ext>
                </a:extLst>
              </a:tr>
              <a:tr h="622336"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기타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분할</a:t>
                      </a:r>
                    </a:p>
                    <a:p>
                      <a:pPr latinLnBrk="1"/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983497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1CE5C6E1-D015-89EE-1886-A8071197E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417681"/>
              </p:ext>
            </p:extLst>
          </p:nvPr>
        </p:nvGraphicFramePr>
        <p:xfrm>
          <a:off x="248478" y="548641"/>
          <a:ext cx="722403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557">
                  <a:extLst>
                    <a:ext uri="{9D8B030D-6E8A-4147-A177-3AD203B41FA5}">
                      <a16:colId xmlns:a16="http://schemas.microsoft.com/office/drawing/2014/main" val="3168691872"/>
                    </a:ext>
                  </a:extLst>
                </a:gridCol>
                <a:gridCol w="5736475">
                  <a:extLst>
                    <a:ext uri="{9D8B030D-6E8A-4147-A177-3AD203B41FA5}">
                      <a16:colId xmlns:a16="http://schemas.microsoft.com/office/drawing/2014/main" val="2623095588"/>
                    </a:ext>
                  </a:extLst>
                </a:gridCol>
              </a:tblGrid>
              <a:tr h="3379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활용 소재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제품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소품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모델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남자 손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086811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441622AD-29BA-F927-1107-72144AC49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750" y="1981305"/>
            <a:ext cx="2545410" cy="195800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85EFF58-4D8B-9E5A-C524-807215416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368" y="1981305"/>
            <a:ext cx="2545411" cy="195800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DDA47FD-186F-C386-C331-CD903508BA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321" b="22766"/>
          <a:stretch/>
        </p:blipFill>
        <p:spPr>
          <a:xfrm>
            <a:off x="8490487" y="2236304"/>
            <a:ext cx="3196917" cy="137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9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EEB0E80C-0D89-7EC7-EAF3-1A91F7BC9F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069949"/>
              </p:ext>
            </p:extLst>
          </p:nvPr>
        </p:nvGraphicFramePr>
        <p:xfrm>
          <a:off x="248478" y="1411357"/>
          <a:ext cx="11628783" cy="4655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847">
                  <a:extLst>
                    <a:ext uri="{9D8B030D-6E8A-4147-A177-3AD203B41FA5}">
                      <a16:colId xmlns:a16="http://schemas.microsoft.com/office/drawing/2014/main" val="2600239877"/>
                    </a:ext>
                  </a:extLst>
                </a:gridCol>
                <a:gridCol w="3606188">
                  <a:extLst>
                    <a:ext uri="{9D8B030D-6E8A-4147-A177-3AD203B41FA5}">
                      <a16:colId xmlns:a16="http://schemas.microsoft.com/office/drawing/2014/main" val="575113235"/>
                    </a:ext>
                  </a:extLst>
                </a:gridCol>
                <a:gridCol w="3617844">
                  <a:extLst>
                    <a:ext uri="{9D8B030D-6E8A-4147-A177-3AD203B41FA5}">
                      <a16:colId xmlns:a16="http://schemas.microsoft.com/office/drawing/2014/main" val="4167909891"/>
                    </a:ext>
                  </a:extLst>
                </a:gridCol>
                <a:gridCol w="3607904">
                  <a:extLst>
                    <a:ext uri="{9D8B030D-6E8A-4147-A177-3AD203B41FA5}">
                      <a16:colId xmlns:a16="http://schemas.microsoft.com/office/drawing/2014/main" val="808475621"/>
                    </a:ext>
                  </a:extLst>
                </a:gridCol>
              </a:tblGrid>
              <a:tr h="34713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#4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#5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#6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472949"/>
                  </a:ext>
                </a:extLst>
              </a:tr>
              <a:tr h="2387379"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화면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522738"/>
                  </a:ext>
                </a:extLst>
              </a:tr>
              <a:tr h="622336"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연출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err="1">
                          <a:solidFill>
                            <a:schemeClr val="tx1"/>
                          </a:solidFill>
                        </a:rPr>
                        <a:t>방충망뒤에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400" dirty="0" err="1">
                          <a:solidFill>
                            <a:schemeClr val="tx1"/>
                          </a:solidFill>
                        </a:rPr>
                        <a:t>휴지대고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 휴지가 </a:t>
                      </a:r>
                      <a:r>
                        <a:rPr lang="ko-KR" altLang="en-US" sz="1400" dirty="0" err="1">
                          <a:solidFill>
                            <a:schemeClr val="tx1"/>
                          </a:solidFill>
                        </a:rPr>
                        <a:t>젖지않는</a:t>
                      </a:r>
                      <a:endParaRPr lang="en-US" altLang="ko-KR" sz="1400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장면</a:t>
                      </a:r>
                      <a:endParaRPr lang="en-US" altLang="ko-K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타사 방충망과 물고임 비교</a:t>
                      </a:r>
                      <a:endParaRPr lang="en-US" altLang="ko-K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제품과 함께 제품 구성품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교체세트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 밖으로 연출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015788"/>
                  </a:ext>
                </a:extLst>
              </a:tr>
              <a:tr h="657761"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자막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기존 대비 </a:t>
                      </a:r>
                      <a:r>
                        <a:rPr lang="en-US" altLang="ko-K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90% </a:t>
                      </a:r>
                      <a:r>
                        <a:rPr lang="ko-KR" alt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빗물 차단</a:t>
                      </a:r>
                      <a:r>
                        <a:rPr lang="en-US" altLang="ko-K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  <a:endParaRPr lang="en-US" altLang="ko-K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방충망 물 고임 없이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</a:rPr>
                        <a:t>!</a:t>
                      </a:r>
                      <a:endParaRPr lang="en-US" altLang="ko-KR" sz="1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빗물로 자가세척</a:t>
                      </a: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</a:rPr>
                        <a:t>셀프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</a:rPr>
                        <a:t> 교체 세트로 </a:t>
                      </a:r>
                      <a:r>
                        <a:rPr lang="ko-KR" altLang="en-US" sz="1400" smtClean="0">
                          <a:solidFill>
                            <a:schemeClr val="tx1"/>
                          </a:solidFill>
                        </a:rPr>
                        <a:t>직접 바꿔보세요</a:t>
                      </a: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481500"/>
                  </a:ext>
                </a:extLst>
              </a:tr>
              <a:tr h="622336">
                <a:tc>
                  <a:txBody>
                    <a:bodyPr/>
                    <a:lstStyle/>
                    <a:p>
                      <a:pPr algn="ctr" latinLnBrk="1"/>
                      <a:endParaRPr lang="en-US" altLang="ko-KR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기타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</a:rPr>
                        <a:t>분할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ko-KR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983497"/>
                  </a:ext>
                </a:extLst>
              </a:tr>
            </a:tbl>
          </a:graphicData>
        </a:graphic>
      </p:graphicFrame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1CE5C6E1-D015-89EE-1886-A8071197E9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858149"/>
              </p:ext>
            </p:extLst>
          </p:nvPr>
        </p:nvGraphicFramePr>
        <p:xfrm>
          <a:off x="248478" y="548641"/>
          <a:ext cx="722403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557">
                  <a:extLst>
                    <a:ext uri="{9D8B030D-6E8A-4147-A177-3AD203B41FA5}">
                      <a16:colId xmlns:a16="http://schemas.microsoft.com/office/drawing/2014/main" val="3168691872"/>
                    </a:ext>
                  </a:extLst>
                </a:gridCol>
                <a:gridCol w="5736475">
                  <a:extLst>
                    <a:ext uri="{9D8B030D-6E8A-4147-A177-3AD203B41FA5}">
                      <a16:colId xmlns:a16="http://schemas.microsoft.com/office/drawing/2014/main" val="2623095588"/>
                    </a:ext>
                  </a:extLst>
                </a:gridCol>
              </a:tblGrid>
              <a:tr h="3379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활용 소재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제품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소품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 모델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남자 손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086811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id="{0E9C558D-588E-BA45-3CF1-D057923482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22" r="15474"/>
          <a:stretch/>
        </p:blipFill>
        <p:spPr>
          <a:xfrm rot="16200000">
            <a:off x="1907126" y="1892696"/>
            <a:ext cx="1924775" cy="212110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46C8A70-2E1A-622A-C015-759826790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020" y="1990862"/>
            <a:ext cx="2443273" cy="187944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42BE725-F887-A12E-9929-DD9327436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8122" y="1981305"/>
            <a:ext cx="2545410" cy="195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26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1DD67B27-6145-F3F3-C2C5-7A6786BF9E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807067"/>
              </p:ext>
            </p:extLst>
          </p:nvPr>
        </p:nvGraphicFramePr>
        <p:xfrm>
          <a:off x="1454425" y="2281363"/>
          <a:ext cx="722403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557">
                  <a:extLst>
                    <a:ext uri="{9D8B030D-6E8A-4147-A177-3AD203B41FA5}">
                      <a16:colId xmlns:a16="http://schemas.microsoft.com/office/drawing/2014/main" val="3168691872"/>
                    </a:ext>
                  </a:extLst>
                </a:gridCol>
                <a:gridCol w="5736475">
                  <a:extLst>
                    <a:ext uri="{9D8B030D-6E8A-4147-A177-3AD203B41FA5}">
                      <a16:colId xmlns:a16="http://schemas.microsoft.com/office/drawing/2014/main" val="2623095588"/>
                    </a:ext>
                  </a:extLst>
                </a:gridCol>
              </a:tblGrid>
              <a:tr h="3379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GIF 1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일반 방충망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자사제품 발수도 비교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물고임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08681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5F1BD6F-FAC8-591C-75F5-3140C8D8D30B}"/>
              </a:ext>
            </a:extLst>
          </p:cNvPr>
          <p:cNvSpPr txBox="1"/>
          <p:nvPr/>
        </p:nvSpPr>
        <p:spPr>
          <a:xfrm>
            <a:off x="424898" y="322230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dirty="0">
                <a:solidFill>
                  <a:schemeClr val="tx1"/>
                </a:solidFill>
              </a:rPr>
              <a:t>추가 </a:t>
            </a:r>
            <a:r>
              <a:rPr lang="en-US" altLang="ko-KR" b="1" dirty="0">
                <a:solidFill>
                  <a:schemeClr val="tx1"/>
                </a:solidFill>
              </a:rPr>
              <a:t>GIF </a:t>
            </a:r>
            <a:r>
              <a:rPr lang="ko-KR" altLang="en-US" b="1" dirty="0">
                <a:solidFill>
                  <a:schemeClr val="tx1"/>
                </a:solidFill>
              </a:rPr>
              <a:t>파일 요청 건</a:t>
            </a:r>
            <a:endParaRPr lang="ko-KR" altLang="en-US" b="1" dirty="0"/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298C74DF-1764-2205-AAD2-64D86E3C2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153002"/>
              </p:ext>
            </p:extLst>
          </p:nvPr>
        </p:nvGraphicFramePr>
        <p:xfrm>
          <a:off x="1454425" y="2847894"/>
          <a:ext cx="722403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557">
                  <a:extLst>
                    <a:ext uri="{9D8B030D-6E8A-4147-A177-3AD203B41FA5}">
                      <a16:colId xmlns:a16="http://schemas.microsoft.com/office/drawing/2014/main" val="3168691872"/>
                    </a:ext>
                  </a:extLst>
                </a:gridCol>
                <a:gridCol w="5736475">
                  <a:extLst>
                    <a:ext uri="{9D8B030D-6E8A-4147-A177-3AD203B41FA5}">
                      <a16:colId xmlns:a16="http://schemas.microsoft.com/office/drawing/2014/main" val="2623095588"/>
                    </a:ext>
                  </a:extLst>
                </a:gridCol>
              </a:tblGrid>
              <a:tr h="3379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GIF 2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통기성 비교</a:t>
                      </a:r>
                      <a:endParaRPr lang="en-US" altLang="ko-KR" dirty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방충망 뒤에 비닐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휴지를 부착 후 바람 불어 비교</a:t>
                      </a: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086811"/>
                  </a:ext>
                </a:extLst>
              </a:tr>
            </a:tbl>
          </a:graphicData>
        </a:graphic>
      </p:graphicFrame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8CA2C3D9-33D6-0F08-0058-35590AD3A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317989"/>
              </p:ext>
            </p:extLst>
          </p:nvPr>
        </p:nvGraphicFramePr>
        <p:xfrm>
          <a:off x="1454425" y="3889054"/>
          <a:ext cx="722403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557">
                  <a:extLst>
                    <a:ext uri="{9D8B030D-6E8A-4147-A177-3AD203B41FA5}">
                      <a16:colId xmlns:a16="http://schemas.microsoft.com/office/drawing/2014/main" val="3168691872"/>
                    </a:ext>
                  </a:extLst>
                </a:gridCol>
                <a:gridCol w="5736475">
                  <a:extLst>
                    <a:ext uri="{9D8B030D-6E8A-4147-A177-3AD203B41FA5}">
                      <a16:colId xmlns:a16="http://schemas.microsoft.com/office/drawing/2014/main" val="2623095588"/>
                    </a:ext>
                  </a:extLst>
                </a:gridCol>
              </a:tblGrid>
              <a:tr h="33793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GIF 3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dirty="0">
                          <a:solidFill>
                            <a:schemeClr val="tx1"/>
                          </a:solidFill>
                        </a:rPr>
                        <a:t>원단 구김 비교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08681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1E0F46E-D615-A2B2-C958-D23F038D934A}"/>
              </a:ext>
            </a:extLst>
          </p:cNvPr>
          <p:cNvSpPr txBox="1"/>
          <p:nvPr/>
        </p:nvSpPr>
        <p:spPr>
          <a:xfrm>
            <a:off x="8227114" y="2299023"/>
            <a:ext cx="2994163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ko-KR" dirty="0"/>
              <a:t>15</a:t>
            </a:r>
            <a:r>
              <a:rPr lang="ko-KR" altLang="en-US" dirty="0"/>
              <a:t>초 </a:t>
            </a:r>
            <a:r>
              <a:rPr lang="ko-KR" altLang="en-US" dirty="0" err="1"/>
              <a:t>영상안</a:t>
            </a:r>
            <a:r>
              <a:rPr lang="ko-KR" altLang="en-US" dirty="0"/>
              <a:t> 포함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C0CDA6-3CF1-DD74-3A57-86B023933A20}"/>
              </a:ext>
            </a:extLst>
          </p:cNvPr>
          <p:cNvSpPr txBox="1"/>
          <p:nvPr/>
        </p:nvSpPr>
        <p:spPr>
          <a:xfrm>
            <a:off x="8227114" y="3088420"/>
            <a:ext cx="2994163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ko-KR" altLang="en-US" dirty="0"/>
              <a:t>미포함 </a:t>
            </a:r>
            <a:r>
              <a:rPr lang="en-US" altLang="ko-KR" dirty="0"/>
              <a:t>(</a:t>
            </a:r>
            <a:r>
              <a:rPr lang="ko-KR" altLang="en-US" dirty="0"/>
              <a:t>추가제작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41A049-4C71-3DC8-BD1A-E7F82F67B4E4}"/>
              </a:ext>
            </a:extLst>
          </p:cNvPr>
          <p:cNvSpPr txBox="1"/>
          <p:nvPr/>
        </p:nvSpPr>
        <p:spPr>
          <a:xfrm>
            <a:off x="8227114" y="3889054"/>
            <a:ext cx="2994163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ko-KR" altLang="en-US" dirty="0"/>
              <a:t>미포함 </a:t>
            </a:r>
            <a:r>
              <a:rPr lang="en-US" altLang="ko-KR" dirty="0"/>
              <a:t>(</a:t>
            </a:r>
            <a:r>
              <a:rPr lang="ko-KR" altLang="en-US" dirty="0"/>
              <a:t>추가제작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7437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C469F2EF-D7C5-4FDB-AFE9-EE960408D128}"/>
              </a:ext>
            </a:extLst>
          </p:cNvPr>
          <p:cNvSpPr/>
          <p:nvPr/>
        </p:nvSpPr>
        <p:spPr>
          <a:xfrm>
            <a:off x="0" y="-11551"/>
            <a:ext cx="12192000" cy="68695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FE1D81D-6913-444E-9366-C6F1D4B9B373}"/>
              </a:ext>
            </a:extLst>
          </p:cNvPr>
          <p:cNvSpPr/>
          <p:nvPr/>
        </p:nvSpPr>
        <p:spPr>
          <a:xfrm>
            <a:off x="9511396" y="2949519"/>
            <a:ext cx="19937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6000" b="1" spc="-300" dirty="0">
                <a:solidFill>
                  <a:schemeClr val="bg1"/>
                </a:solidFill>
                <a:ea typeface="CJ ONLYONE NEW 본문 Regular" panose="00000500000000000000" pitchFamily="2" charset="-127"/>
              </a:rPr>
              <a:t>END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BFFB974D-4DA4-4B7C-8FF2-FD78525BA1DC}"/>
              </a:ext>
            </a:extLst>
          </p:cNvPr>
          <p:cNvCxnSpPr/>
          <p:nvPr/>
        </p:nvCxnSpPr>
        <p:spPr>
          <a:xfrm>
            <a:off x="5720304" y="3872661"/>
            <a:ext cx="53696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197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4213</TotalTime>
  <Words>183</Words>
  <Application>Microsoft Office PowerPoint</Application>
  <PresentationFormat>와이드스크린</PresentationFormat>
  <Paragraphs>70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CJ ONLYONE NEW 본문 Regular</vt:lpstr>
      <vt:lpstr>Sandoll 고딕Neo1 07 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Cha Jaemin</dc:creator>
  <cp:lastModifiedBy>ghdtm7@naver.com</cp:lastModifiedBy>
  <cp:revision>204</cp:revision>
  <dcterms:created xsi:type="dcterms:W3CDTF">2020-06-07T11:33:37Z</dcterms:created>
  <dcterms:modified xsi:type="dcterms:W3CDTF">2022-05-10T04:47:58Z</dcterms:modified>
</cp:coreProperties>
</file>