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5" r:id="rId2"/>
    <p:sldId id="564" r:id="rId3"/>
    <p:sldId id="565" r:id="rId4"/>
    <p:sldId id="566" r:id="rId5"/>
  </p:sldIdLst>
  <p:sldSz cx="9906000" cy="6858000" type="A4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sz="1000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CC"/>
    <a:srgbClr val="008080"/>
    <a:srgbClr val="FFFFCC"/>
    <a:srgbClr val="003399"/>
    <a:srgbClr val="000066"/>
    <a:srgbClr val="3333CC"/>
    <a:srgbClr val="6600CC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7120" autoAdjust="0"/>
  </p:normalViewPr>
  <p:slideViewPr>
    <p:cSldViewPr>
      <p:cViewPr>
        <p:scale>
          <a:sx n="125" d="100"/>
          <a:sy n="125" d="100"/>
        </p:scale>
        <p:origin x="-1146" y="-17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 defTabSz="914586" eaLnBrk="1" latinLnBrk="1" hangingPunct="1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 algn="r" defTabSz="914586" eaLnBrk="1" latinLnBrk="1" hangingPunct="1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 defTabSz="914586" eaLnBrk="1" latinLnBrk="1" hangingPunct="1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4C2C341D-D356-41FD-9E25-E3DE3AD93763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0588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 defTabSz="914586" eaLnBrk="1" latinLnBrk="1" hangingPunct="1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 algn="r" defTabSz="914586" eaLnBrk="1" latinLnBrk="1" hangingPunct="1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84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56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ko-KR" noProof="0"/>
              <a:t>마스터 문자열 유형 편집</a:t>
            </a:r>
          </a:p>
          <a:p>
            <a:pPr lvl="1"/>
            <a:r>
              <a:rPr lang="ko-KR" altLang="ko-KR" noProof="0"/>
              <a:t>둘째 수준</a:t>
            </a:r>
          </a:p>
          <a:p>
            <a:pPr lvl="2"/>
            <a:r>
              <a:rPr lang="ko-KR" altLang="ko-KR" noProof="0"/>
              <a:t>셋째 수준</a:t>
            </a:r>
          </a:p>
          <a:p>
            <a:pPr lvl="3"/>
            <a:r>
              <a:rPr lang="ko-KR" altLang="ko-KR" noProof="0"/>
              <a:t>넷째 수준</a:t>
            </a:r>
          </a:p>
          <a:p>
            <a:pPr lvl="4"/>
            <a:r>
              <a:rPr lang="ko-KR" altLang="ko-KR" noProof="0"/>
              <a:t>다섯째 수준</a:t>
            </a:r>
          </a:p>
        </p:txBody>
      </p:sp>
      <p:sp>
        <p:nvSpPr>
          <p:cNvPr id="205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 defTabSz="914586" eaLnBrk="1" latinLnBrk="1" hangingPunct="1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5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8" tIns="45713" rIns="91428" bIns="45713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4A8C3BD-4EEF-411B-AF9A-2851C1C7F8B8}" type="slidenum">
              <a:rPr lang="ko-KR" altLang="ko-KR"/>
              <a:pPr>
                <a:defRPr/>
              </a:pPr>
              <a:t>‹#›</a:t>
            </a:fld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201391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fld id="{C00C4C84-2917-47E8-A1EF-7FF63FB8D8F1}" type="slidenum">
              <a:rPr lang="ko-KR" altLang="ko-KR" sz="1200" smtClean="0">
                <a:latin typeface="Times New Roman" pitchFamily="18" charset="0"/>
              </a:rPr>
              <a:pPr/>
              <a:t>0</a:t>
            </a:fld>
            <a:endParaRPr lang="ko-KR" altLang="ko-KR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슬라이드 이미지 개체 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  <p:sp>
        <p:nvSpPr>
          <p:cNvPr id="922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fld id="{73B47D66-CBBB-4EE9-88CA-F79A9A9A3821}" type="slidenum">
              <a:rPr lang="ko-KR" altLang="ko-KR" sz="1200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ko-KR" altLang="ko-KR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fld id="{1E7B2DCD-46F3-41A8-A5AE-FE95D95E475A}" type="slidenum">
              <a:rPr lang="ko-KR" altLang="ko-KR" sz="1200" smtClean="0">
                <a:solidFill>
                  <a:srgbClr val="000000"/>
                </a:solidFill>
                <a:latin typeface="Times New Roman" pitchFamily="18" charset="0"/>
              </a:rPr>
              <a:pPr/>
              <a:t>2</a:t>
            </a:fld>
            <a:endParaRPr lang="ko-KR" altLang="ko-KR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슬라이드 이미지 개체 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굴림" charset="-127"/>
            </a:endParaRPr>
          </a:p>
        </p:txBody>
      </p:sp>
      <p:sp>
        <p:nvSpPr>
          <p:cNvPr id="1126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fld id="{6390DDBA-03CB-401C-ABB8-54056025C207}" type="slidenum">
              <a:rPr lang="ko-KR" altLang="ko-KR" sz="1200" smtClean="0">
                <a:solidFill>
                  <a:srgbClr val="000000"/>
                </a:solidFill>
                <a:latin typeface="Times New Roman" pitchFamily="18" charset="0"/>
              </a:rPr>
              <a:pPr/>
              <a:t>3</a:t>
            </a:fld>
            <a:endParaRPr lang="ko-KR" altLang="ko-KR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1981200"/>
            <a:ext cx="4876800" cy="7620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>
            <a:lvl1pPr algn="ctr">
              <a:defRPr sz="1800" b="0">
                <a:ea typeface="휴먼엑스포" pitchFamily="18" charset="-127"/>
              </a:defRPr>
            </a:lvl1pPr>
          </a:lstStyle>
          <a:p>
            <a:pPr lvl="0"/>
            <a:r>
              <a:rPr lang="ko-KR" altLang="en-US" noProof="0"/>
              <a:t>마스터 제목 유형을 편집하려면 누르십시오.</a:t>
            </a:r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000500" y="45720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kumimoji="0" sz="1200" b="1">
                <a:latin typeface="Times New Roman" panose="02020603050405020304" pitchFamily="18" charset="0"/>
                <a:ea typeface="HY신명조" panose="02030600000101010101" pitchFamily="18" charset="-127"/>
              </a:defRPr>
            </a:lvl1pPr>
          </a:lstStyle>
          <a:p>
            <a:pPr>
              <a:defRPr/>
            </a:pPr>
            <a:r>
              <a:rPr lang="ko-KR" altLang="en-US"/>
              <a:t>2004-03-02</a:t>
            </a:r>
            <a:endParaRPr lang="en-US" altLang="ko-KR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05200" y="52451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kumimoji="0" sz="1600">
                <a:latin typeface="+mn-lt"/>
                <a:ea typeface="+mj-ea"/>
              </a:defRPr>
            </a:lvl1pPr>
          </a:lstStyle>
          <a:p>
            <a:pPr>
              <a:defRPr/>
            </a:pPr>
            <a:r>
              <a:rPr lang="ko-KR" altLang="en-US"/>
              <a:t>마케팅부문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026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85321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673100"/>
            <a:ext cx="2228850" cy="545306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673100"/>
            <a:ext cx="6534150" cy="54530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2574954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495300" y="673100"/>
            <a:ext cx="8915400" cy="5453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35739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3992985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25158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40703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43433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655067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035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33234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85874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73100"/>
            <a:ext cx="84201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유형 편집</a:t>
            </a:r>
          </a:p>
        </p:txBody>
      </p:sp>
      <p:sp>
        <p:nvSpPr>
          <p:cNvPr id="1027" name="Rectangle 1032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0" y="673100"/>
            <a:ext cx="9906000" cy="76200"/>
          </a:xfrm>
          <a:prstGeom prst="rect">
            <a:avLst/>
          </a:prstGeom>
          <a:gradFill rotWithShape="0">
            <a:gsLst>
              <a:gs pos="0">
                <a:srgbClr val="EAEAEA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latinLnBrk="1" hangingPunct="1">
              <a:defRPr/>
            </a:pPr>
            <a:endParaRPr lang="ko-KR" altLang="en-US"/>
          </a:p>
        </p:txBody>
      </p:sp>
      <p:sp>
        <p:nvSpPr>
          <p:cNvPr id="1028" name="Rectangle 103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87375" y="0"/>
            <a:ext cx="247650" cy="609600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latinLnBrk="1" hangingPunct="1"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367" r:id="rId1"/>
    <p:sldLayoutId id="2147488356" r:id="rId2"/>
    <p:sldLayoutId id="2147488357" r:id="rId3"/>
    <p:sldLayoutId id="2147488358" r:id="rId4"/>
    <p:sldLayoutId id="2147488359" r:id="rId5"/>
    <p:sldLayoutId id="2147488360" r:id="rId6"/>
    <p:sldLayoutId id="2147488361" r:id="rId7"/>
    <p:sldLayoutId id="2147488362" r:id="rId8"/>
    <p:sldLayoutId id="2147488363" r:id="rId9"/>
    <p:sldLayoutId id="2147488364" r:id="rId10"/>
    <p:sldLayoutId id="2147488365" r:id="rId11"/>
    <p:sldLayoutId id="2147488366" r:id="rId12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Times New Roman" pitchFamily="18" charset="0"/>
          <a:ea typeface="HY신명조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Times New Roman" pitchFamily="18" charset="0"/>
          <a:ea typeface="HY신명조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Times New Roman" pitchFamily="18" charset="0"/>
          <a:ea typeface="HY신명조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Times New Roman" pitchFamily="18" charset="0"/>
          <a:ea typeface="HY신명조" pitchFamily="18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Times New Roman" pitchFamily="18" charset="0"/>
          <a:ea typeface="HY신명조" pitchFamily="18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Times New Roman" pitchFamily="18" charset="0"/>
          <a:ea typeface="HY신명조" pitchFamily="18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Times New Roman" pitchFamily="18" charset="0"/>
          <a:ea typeface="HY신명조" pitchFamily="18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Times New Roman" pitchFamily="18" charset="0"/>
          <a:ea typeface="HY신명조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849313" y="115888"/>
            <a:ext cx="635952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r>
              <a:rPr kumimoji="0" lang="en-US" altLang="ko-KR" sz="1600" b="1">
                <a:latin typeface="돋움" pitchFamily="50" charset="-127"/>
                <a:ea typeface="돋움" pitchFamily="50" charset="-127"/>
              </a:rPr>
              <a:t> </a:t>
            </a:r>
            <a:r>
              <a:rPr kumimoji="0" lang="ko-KR" altLang="en-US" sz="1600" b="1">
                <a:latin typeface="맑은 고딕" pitchFamily="50" charset="-127"/>
                <a:ea typeface="맑은 고딕" pitchFamily="50" charset="-127"/>
              </a:rPr>
              <a:t>  </a:t>
            </a:r>
            <a:endParaRPr kumimoji="0" lang="en-US" altLang="ko-KR" sz="12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75" name="내용 개체 틀 1"/>
          <p:cNvSpPr>
            <a:spLocks noGrp="1"/>
          </p:cNvSpPr>
          <p:nvPr>
            <p:ph/>
          </p:nvPr>
        </p:nvSpPr>
        <p:spPr bwMode="auto">
          <a:xfrm>
            <a:off x="-15875" y="1772816"/>
            <a:ext cx="9906000" cy="576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FontTx/>
              <a:buNone/>
            </a:pPr>
            <a:r>
              <a:rPr lang="ko-KR" altLang="en-US" sz="6000" b="1" i="1" dirty="0" smtClean="0">
                <a:latin typeface="맑은 고딕" pitchFamily="50" charset="-127"/>
                <a:ea typeface="맑은 고딕" pitchFamily="50" charset="-127"/>
              </a:rPr>
              <a:t>제주 </a:t>
            </a:r>
            <a:r>
              <a:rPr lang="ko-KR" altLang="en-US" sz="6000" b="1" i="1" dirty="0" err="1" smtClean="0">
                <a:latin typeface="맑은 고딕" pitchFamily="50" charset="-127"/>
                <a:ea typeface="맑은 고딕" pitchFamily="50" charset="-127"/>
              </a:rPr>
              <a:t>용암수</a:t>
            </a:r>
            <a:r>
              <a:rPr lang="ko-KR" altLang="en-US" sz="6000" b="1" i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6000" b="1" i="1" dirty="0" err="1" smtClean="0">
                <a:latin typeface="맑은 고딕" pitchFamily="50" charset="-127"/>
                <a:ea typeface="맑은 고딕" pitchFamily="50" charset="-127"/>
              </a:rPr>
              <a:t>원샷</a:t>
            </a:r>
            <a:r>
              <a:rPr lang="ko-KR" altLang="en-US" sz="6000" b="1" i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6000" b="1" i="1" dirty="0" err="1" smtClean="0">
                <a:latin typeface="맑은 고딕" pitchFamily="50" charset="-127"/>
                <a:ea typeface="맑은 고딕" pitchFamily="50" charset="-127"/>
              </a:rPr>
              <a:t>가글</a:t>
            </a:r>
            <a:endParaRPr lang="en-US" altLang="ko-KR" sz="18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/>
            </a:extLst>
          </p:cNvPr>
          <p:cNvSpPr/>
          <p:nvPr/>
        </p:nvSpPr>
        <p:spPr>
          <a:xfrm>
            <a:off x="-15875" y="3068638"/>
            <a:ext cx="9906000" cy="47625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077" name="직사각형 1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4338638" y="3654425"/>
            <a:ext cx="3455987" cy="313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latinLnBrk="1" hangingPunct="1">
              <a:lnSpc>
                <a:spcPct val="150000"/>
              </a:lnSpc>
              <a:buFontTx/>
              <a:buAutoNum type="arabicPeriod"/>
              <a:defRPr/>
            </a:pPr>
            <a:r>
              <a:rPr lang="ko-KR" altLang="en-US" sz="1100" dirty="0" err="1" smtClean="0">
                <a:latin typeface="맑은 고딕" pitchFamily="50" charset="-127"/>
                <a:ea typeface="맑은 고딕" pitchFamily="50" charset="-127"/>
              </a:rPr>
              <a:t>종합인포모셜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(4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분 기준</a:t>
            </a: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179" y="115888"/>
            <a:ext cx="2373253" cy="1440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5514" name="Group 186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60117330"/>
              </p:ext>
            </p:extLst>
          </p:nvPr>
        </p:nvGraphicFramePr>
        <p:xfrm>
          <a:off x="204788" y="476250"/>
          <a:ext cx="9572748" cy="6203402"/>
        </p:xfrm>
        <a:graphic>
          <a:graphicData uri="http://schemas.openxmlformats.org/drawingml/2006/table">
            <a:tbl>
              <a:tblPr/>
              <a:tblGrid>
                <a:gridCol w="283771">
                  <a:extLst>
                    <a:ext uri="{9D8B030D-6E8A-4147-A177-3AD203B41FA5}"/>
                  </a:extLst>
                </a:gridCol>
                <a:gridCol w="2664279">
                  <a:extLst>
                    <a:ext uri="{9D8B030D-6E8A-4147-A177-3AD203B41FA5}"/>
                  </a:extLst>
                </a:gridCol>
                <a:gridCol w="3312349">
                  <a:extLst>
                    <a:ext uri="{9D8B030D-6E8A-4147-A177-3AD203B41FA5}"/>
                  </a:extLst>
                </a:gridCol>
                <a:gridCol w="3312349">
                  <a:extLst>
                    <a:ext uri="{9D8B030D-6E8A-4147-A177-3AD203B41FA5}"/>
                  </a:extLst>
                </a:gridCol>
              </a:tblGrid>
              <a:tr h="288454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93" marR="89993" marT="46781" marB="467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비디오</a:t>
                      </a:r>
                    </a:p>
                  </a:txBody>
                  <a:tcPr marL="89993" marR="89993" marT="46781" marB="4678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자막</a:t>
                      </a:r>
                    </a:p>
                  </a:txBody>
                  <a:tcPr marL="89993" marR="89993" marT="46781" marB="4678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오디오</a:t>
                      </a:r>
                    </a:p>
                  </a:txBody>
                  <a:tcPr marL="89993" marR="89993" marT="46781" marB="4678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/>
                </a:extLst>
              </a:tr>
              <a:tr h="1398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kumimoji="0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86" marR="89986" marT="46695" marB="4669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위협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니즈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타이틀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남자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하는 모습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흑백 전환 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여자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하는 모습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흑백 전환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빈 통의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컵 엎질러져 있는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자막 강조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74" marR="89974" marT="46761" marB="467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화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~</a:t>
                      </a: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하다고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개운하다고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아직도 정체불명 유해한 성분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입안이 건조해지는 알코올 성분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가글을</a:t>
                      </a: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사용하십니까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?</a:t>
                      </a:r>
                    </a:p>
                  </a:txBody>
                  <a:tcPr marL="89963" marR="89963" marT="46741" marB="467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입속이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화하다고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개운하다고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아직도 정체불명 유해한 성분의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가글을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입안이 건조해지는 알코올 성분이 들어간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가글을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사용하십니까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?</a:t>
                      </a:r>
                    </a:p>
                  </a:txBody>
                  <a:tcPr marL="68559" marR="685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4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kumimoji="0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86" marR="89986" marT="46695" marB="4669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제품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인트로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맑은 물 이미지 소스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용암수가 제품 용기에 들어가는 듯한 모션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제품컷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로고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74" marR="89974" marT="46761" marB="467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“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맑은 물이 맑은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입속을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만든다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”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물이 다른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가글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차원이 다른 구강 관리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세계 최초 용암해수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가글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제주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용암수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8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담은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원샷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가글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</a:txBody>
                  <a:tcPr marL="89963" marR="89963" marT="46741" marB="467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맑은 물이 맑은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입속을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만든다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물이 다른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가글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차원이 다른 구강 관리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세계 최초 용암해수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가글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제주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용암수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가글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8559" marR="685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5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kumimoji="0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86" marR="89986" marT="46695" marB="4669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제주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용암수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이야기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제주도 청정 자연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바다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산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하늘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땅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푸릇하고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맑은 이미지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현무암에서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필터링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되어 맑은 물 똑똑 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바라눌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제주 워터 마크 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맑은 물 폭탄처럼 터지는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74" marR="89974" marT="46761" marB="467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청정 제주 바다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천혜의 자연에서 찾은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프리미엄 구강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케어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40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만 년 동안 품어온 제주의 보물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현무암 용암층에서 자연 여과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 세계 유일한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건강水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 “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바라눌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제주 워터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”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인증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일반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정제수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NO!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 풍부한 미네랄을 자랑하는 용암해수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100%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첨가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</a:txBody>
                  <a:tcPr marL="89963" marR="89963" marT="46741" marB="467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청정 제주 바다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천혜의 자연에서 찾은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프리미엄 구강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케어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 년 동안 품어온 제주의 보물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현무암 용암층에서 자연적으로 필터 된 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세계 유일 제주만의 건강한 물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바라눌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제주 워터 인증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일반 물로는 흉내 낼 수 없는 풍부한 미네랄을 자랑하는 용암해수만을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정제수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대신 가득 넣었습니다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68559" marR="685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7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endParaRPr kumimoji="0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86" marR="89986" marT="46695" marB="4669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 2D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니즈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효과 효능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구강 내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3D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이미지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충치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충치균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치주 질환 그림 치아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잇몸 질환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입안에서 풍기는 입 냄새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변색치아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엉망진창 무너진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입속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내 상태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입안에 들어간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싹 씻기는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치아 미백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잇몸 건강해지는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74" marR="89974" marT="46761" marB="467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 충치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예방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충치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원인균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억제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치주 질환 예방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잇몸 질환 예방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 지독한 입 냄새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치아 미백 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 구강 내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건강한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pH 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유지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원샷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원킬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걱정 마세요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</a:txBody>
                  <a:tcPr marL="89963" marR="89963" marT="46741" marB="467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충치 예방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충치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원인균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억제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치주 질환 예방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잇몸 질환 예방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지독한 입 냄새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치아 미백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구강 내 건강한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피에치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유지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원킬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구강관리 이제 걱정하지 마세요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</a:txBody>
                  <a:tcPr marL="68559" marR="685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5" name="Rectangle 6"/>
          <p:cNvSpPr>
            <a:spLocks noChangeArrowheads="1"/>
          </p:cNvSpPr>
          <p:nvPr/>
        </p:nvSpPr>
        <p:spPr bwMode="auto">
          <a:xfrm>
            <a:off x="200025" y="-100013"/>
            <a:ext cx="6359525" cy="50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r>
              <a:rPr kumimoji="0"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종합 </a:t>
            </a:r>
            <a:r>
              <a:rPr kumimoji="0" lang="ko-KR" altLang="en-US" sz="1600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인포모셜</a:t>
            </a:r>
            <a:r>
              <a:rPr kumimoji="0"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자막 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광고방송 상단 고지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en-US" altLang="ko-KR" b="1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직사각형 4">
            <a:extLst>
              <a:ext uri="{FF2B5EF4-FFF2-40B4-BE49-F238E27FC236}"/>
            </a:extLst>
          </p:cNvPr>
          <p:cNvSpPr/>
          <p:nvPr/>
        </p:nvSpPr>
        <p:spPr>
          <a:xfrm>
            <a:off x="0" y="333375"/>
            <a:ext cx="9906000" cy="4445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5514" name="Group 186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17048402"/>
              </p:ext>
            </p:extLst>
          </p:nvPr>
        </p:nvGraphicFramePr>
        <p:xfrm>
          <a:off x="128588" y="479996"/>
          <a:ext cx="9648949" cy="6298466"/>
        </p:xfrm>
        <a:graphic>
          <a:graphicData uri="http://schemas.openxmlformats.org/drawingml/2006/table">
            <a:tbl>
              <a:tblPr/>
              <a:tblGrid>
                <a:gridCol w="287908">
                  <a:extLst>
                    <a:ext uri="{9D8B030D-6E8A-4147-A177-3AD203B41FA5}"/>
                  </a:extLst>
                </a:gridCol>
                <a:gridCol w="2952328">
                  <a:extLst>
                    <a:ext uri="{9D8B030D-6E8A-4147-A177-3AD203B41FA5}"/>
                  </a:extLst>
                </a:gridCol>
                <a:gridCol w="3096344">
                  <a:extLst>
                    <a:ext uri="{9D8B030D-6E8A-4147-A177-3AD203B41FA5}"/>
                  </a:extLst>
                </a:gridCol>
                <a:gridCol w="3312369">
                  <a:extLst>
                    <a:ext uri="{9D8B030D-6E8A-4147-A177-3AD203B41FA5}"/>
                  </a:extLst>
                </a:gridCol>
              </a:tblGrid>
              <a:tr h="284708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93" marR="89993" marT="46777" marB="467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비디오</a:t>
                      </a:r>
                    </a:p>
                  </a:txBody>
                  <a:tcPr marL="89993" marR="89993" marT="46777" marB="467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자막</a:t>
                      </a:r>
                    </a:p>
                  </a:txBody>
                  <a:tcPr marL="89993" marR="89993" marT="46777" marB="467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오디오</a:t>
                      </a:r>
                    </a:p>
                  </a:txBody>
                  <a:tcPr marL="89993" marR="89993" marT="46777" marB="467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/>
                </a:extLst>
              </a:tr>
              <a:tr h="10487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endParaRPr kumimoji="0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86" marR="89986" marT="46691" marB="466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용기 특허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누르면 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가글액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올라오는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특허증 노출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상단부에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올라온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거꾸로 해도 다시 내려가지 않는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74" marR="89974" marT="46757" marB="46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누르면 딱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1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회분씩만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알맞게 올라오는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특허 등록 용기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다시 내려가지 않으니까 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온 가족 함께 사용해도 위생적으로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</a:txBody>
                  <a:tcPr marL="89963" marR="89963" marT="46737" marB="46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누르면 딱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회분씩만 알맞게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청결을 생각한 특허 용기로 더 깨끗하게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한번 올라온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가글액이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다시 내려가지 않으니까 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온 가족 함께 사용해도 더 위생적으로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</a:txBody>
                  <a:tcPr marL="68559" marR="685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5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endParaRPr kumimoji="0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86" marR="89986" marT="46691" marB="466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모델링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4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 할아버지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중년 남녀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학생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노인 할아버지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누르고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마시고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가글가글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중년 남자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누르고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마시고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가글가글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중년 여성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누르고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마시고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가글가글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학생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여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?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남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?) –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누르고 마시고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가글가글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74" marR="89974" marT="46757" marB="46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바싹바싹 마르고 냄새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?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누르고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원샷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 </a:t>
                      </a:r>
                    </a:p>
                    <a:p>
                      <a:pPr marL="171450" marR="0" lvl="0" indent="-17145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매번 할 수 없는 양치질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?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누르고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원샷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  <a:p>
                      <a:pPr marL="171450" marR="0" lvl="0" indent="-17145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입속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세균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염증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충치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?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누르고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원샷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  <a:p>
                      <a:pPr marL="171450" marR="0" lvl="0" indent="-17145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하얗고 튼튼한 치아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?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누르고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원샷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</a:txBody>
                  <a:tcPr marL="89963" marR="89963" marT="46737" marB="46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바싹바싹 마르고 냄새가 날 때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누르고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매번 양치질을 할 수 없을 때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누르고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입속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세균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구강 질환이 걱정될 때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누르고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하얗고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튼튼한 치아 관리를 원할 때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누르고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</a:txBody>
                  <a:tcPr marL="68559" marR="685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0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endParaRPr kumimoji="0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86" marR="89986" marT="46691" marB="466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가격 구성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300ml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 이미지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개별가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표기 화살표 쫙 긋고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300ml 4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+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휴대용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 이미지에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파격가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29,800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1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만원 추가 자막 강조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(300ml 4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+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휴대용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)+(300ml4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+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휴대용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이미지에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파격가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39,800</a:t>
                      </a:r>
                    </a:p>
                  </a:txBody>
                  <a:tcPr marL="89974" marR="89974" marT="46757" marB="46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지금 선택하세요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개별가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1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병 당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9,900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 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보시는 지금 이 순간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파격가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29,800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“1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만 원만 추가하세요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” 1+1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대박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구성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특별가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39,800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</a:txBody>
                  <a:tcPr marL="89963" marR="89963" marT="46737" marB="46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망설이지 말고 지금 선택하세요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개별가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9,900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아닙니다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보시는 지금 이 순간 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대용량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병에 휴대용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 이 모두가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파격가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29,800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여기에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만원만 더 추가하세요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 플러스 원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대박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구성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대용량 무려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 여기에 휴대용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 완벽 더블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39,800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 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8559" marR="685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4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</a:t>
                      </a:r>
                      <a:endParaRPr kumimoji="0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86" marR="89986" marT="46691" marB="466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종합 특장점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용암수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+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성분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+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불검출 성분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제품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뷰티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또는 모델링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가글하고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제품 살펴보며 흡족한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제주 용암해수 맑은 이미지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뒷면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성분표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강조되는 이미지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자연 원료 각 해당 원료 이미지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r>
                        <a:rPr lang="ko-KR" altLang="en-US" sz="8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인삼</a:t>
                      </a:r>
                      <a:r>
                        <a:rPr lang="en-US" altLang="ko-KR" sz="8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홍삼</a:t>
                      </a:r>
                      <a:r>
                        <a:rPr lang="en-US" altLang="ko-KR" sz="8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고삼</a:t>
                      </a:r>
                      <a:r>
                        <a:rPr lang="en-US" altLang="ko-KR" sz="8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감초</a:t>
                      </a:r>
                      <a:r>
                        <a:rPr lang="en-US" altLang="ko-KR" sz="8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프로폴리스</a:t>
                      </a:r>
                      <a:r>
                        <a:rPr lang="en-US" altLang="ko-KR" sz="8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자일리톨</a:t>
                      </a:r>
                      <a:r>
                        <a:rPr lang="en-US" altLang="ko-KR" sz="8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페퍼민트 </a:t>
                      </a:r>
                      <a:endPara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불검출 테스트 표 이미지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남녀노소 치아 보이는 밝은 미소 이미지 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74" marR="89974" marT="46757" marB="46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제주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용암수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kumimoji="0" lang="ko-KR" altLang="en-US" sz="800" b="0" i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담은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원샷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가글은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다릅니다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성분을 공개할 수 있는 자신감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 일반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정제수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NO! 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청정 제주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용암수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100%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인삼</a:t>
                      </a:r>
                      <a:r>
                        <a:rPr lang="en-US" altLang="ko-KR" sz="8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8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홍삼</a:t>
                      </a:r>
                      <a:r>
                        <a:rPr lang="en-US" altLang="ko-KR" sz="8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800" b="0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고삼</a:t>
                      </a:r>
                      <a:r>
                        <a:rPr lang="en-US" altLang="ko-KR" sz="8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8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감초</a:t>
                      </a:r>
                      <a:r>
                        <a:rPr lang="en-US" altLang="ko-KR" sz="8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8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프로폴리스</a:t>
                      </a:r>
                      <a:r>
                        <a:rPr lang="en-US" altLang="ko-KR" sz="8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800" b="0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자일리톨</a:t>
                      </a:r>
                      <a:r>
                        <a:rPr lang="en-US" altLang="ko-KR" sz="8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8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페퍼민트 등 </a:t>
                      </a:r>
                      <a:endParaRPr lang="en-US" altLang="ko-KR" sz="9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 자연에서 나는 식물성 원료와 허브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더 순하게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 </a:t>
                      </a:r>
                      <a:r>
                        <a:rPr lang="en-US" altLang="ko-KR" sz="9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15</a:t>
                      </a:r>
                      <a:r>
                        <a:rPr lang="ko-KR" altLang="en-US" sz="9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가지 유해 물질 불검출 테스트 완료</a:t>
                      </a:r>
                      <a:endParaRPr lang="en-US" altLang="ko-KR" sz="900" b="0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無 유해 성분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어린이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임산부도 안심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 無 색소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치아 색소 침착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NO! </a:t>
                      </a:r>
                    </a:p>
                  </a:txBody>
                  <a:tcPr marL="89963" marR="89963" marT="46737" marB="467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제주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용암수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가글은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다릅니다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성분을 공개할 수 있는 자신감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일반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정제수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아닌 청정 제주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용암수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백퍼센트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여기에 인삼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홍삼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고삼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감초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프로폴리스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자일리톨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페퍼민트 등 자연에서 나는 귀한 식물성 원료와 허브로 더 순하게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가지 유해물질 불검출 테스트 완료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유해 성분 없이 어린이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임산부도 안심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색소를 넣지 않아 더욱 안전하게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</a:txBody>
                  <a:tcPr marL="68559" marR="685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9" name="Rectangle 6"/>
          <p:cNvSpPr>
            <a:spLocks noChangeArrowheads="1"/>
          </p:cNvSpPr>
          <p:nvPr/>
        </p:nvSpPr>
        <p:spPr bwMode="auto">
          <a:xfrm>
            <a:off x="200025" y="-100013"/>
            <a:ext cx="6359525" cy="50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r>
              <a:rPr kumimoji="0"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종합 </a:t>
            </a:r>
            <a:r>
              <a:rPr kumimoji="0" lang="ko-KR" altLang="en-US" sz="1600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인포모셜</a:t>
            </a:r>
            <a:r>
              <a:rPr kumimoji="0"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자막 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광고방송 상단 고지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en-US" altLang="ko-KR" b="1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>
            <a:extLst>
              <a:ext uri="{FF2B5EF4-FFF2-40B4-BE49-F238E27FC236}"/>
            </a:extLst>
          </p:cNvPr>
          <p:cNvSpPr/>
          <p:nvPr/>
        </p:nvSpPr>
        <p:spPr>
          <a:xfrm>
            <a:off x="0" y="333375"/>
            <a:ext cx="9906000" cy="4445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3" name="직선 화살표 연결선 2"/>
          <p:cNvCxnSpPr/>
          <p:nvPr/>
        </p:nvCxnSpPr>
        <p:spPr bwMode="auto">
          <a:xfrm>
            <a:off x="4160912" y="3376424"/>
            <a:ext cx="1584176" cy="0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5514" name="Group 186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295067826"/>
              </p:ext>
            </p:extLst>
          </p:nvPr>
        </p:nvGraphicFramePr>
        <p:xfrm>
          <a:off x="100347" y="476671"/>
          <a:ext cx="9677188" cy="6215124"/>
        </p:xfrm>
        <a:graphic>
          <a:graphicData uri="http://schemas.openxmlformats.org/drawingml/2006/table">
            <a:tbl>
              <a:tblPr/>
              <a:tblGrid>
                <a:gridCol w="316150">
                  <a:extLst>
                    <a:ext uri="{9D8B030D-6E8A-4147-A177-3AD203B41FA5}"/>
                  </a:extLst>
                </a:gridCol>
                <a:gridCol w="2808311">
                  <a:extLst>
                    <a:ext uri="{9D8B030D-6E8A-4147-A177-3AD203B41FA5}"/>
                  </a:extLst>
                </a:gridCol>
                <a:gridCol w="3168351">
                  <a:extLst>
                    <a:ext uri="{9D8B030D-6E8A-4147-A177-3AD203B41FA5}"/>
                  </a:extLst>
                </a:gridCol>
                <a:gridCol w="3384376">
                  <a:extLst>
                    <a:ext uri="{9D8B030D-6E8A-4147-A177-3AD203B41FA5}"/>
                  </a:extLst>
                </a:gridCol>
              </a:tblGrid>
              <a:tr h="242301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93" marR="89993" marT="46788" marB="467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비디오</a:t>
                      </a:r>
                    </a:p>
                  </a:txBody>
                  <a:tcPr marL="89993" marR="89993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자막</a:t>
                      </a:r>
                    </a:p>
                  </a:txBody>
                  <a:tcPr marL="89993" marR="89993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오디오</a:t>
                      </a:r>
                    </a:p>
                  </a:txBody>
                  <a:tcPr marL="89993" marR="89993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/>
                </a:extLst>
              </a:tr>
              <a:tr h="12738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  <a:endParaRPr kumimoji="0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87" marR="89987" marT="46699" marB="4669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 2D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효능 효과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제품 로고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의약외품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표기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입속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세균 제거 효과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풍겨 나오는 입 냄새 사라지는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치아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잇몸 확대 컷 질환 예방되는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피나고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무너지는 잇몸 생기 찾는 모습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75" marR="89975" marT="46765" marB="467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제주 </a:t>
                      </a:r>
                      <a:r>
                        <a:rPr kumimoji="0" lang="ko-KR" altLang="en-US" sz="1000" b="1" i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용암수</a:t>
                      </a:r>
                      <a:r>
                        <a:rPr kumimoji="0" lang="ko-KR" altLang="en-US" sz="800" b="1" i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담은 </a:t>
                      </a:r>
                      <a:r>
                        <a:rPr kumimoji="0" lang="ko-KR" altLang="en-US" sz="1000" b="1" i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원샷</a:t>
                      </a:r>
                      <a:r>
                        <a:rPr kumimoji="0" lang="ko-KR" altLang="en-US" sz="1000" b="1" i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1000" b="1" i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가글</a:t>
                      </a:r>
                      <a:r>
                        <a:rPr kumimoji="0" lang="ko-KR" altLang="en-US" sz="1000" b="1" i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en-US" altLang="ko-KR" sz="1000" b="1" i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구강 관리 전문 </a:t>
                      </a:r>
                      <a:r>
                        <a:rPr kumimoji="0" lang="ko-KR" altLang="en-US" sz="1000" b="1" i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식약처</a:t>
                      </a:r>
                      <a:r>
                        <a:rPr kumimoji="0" lang="ko-KR" altLang="en-US" sz="1000" b="1" i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1000" b="1" i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의약외품</a:t>
                      </a:r>
                      <a:endParaRPr kumimoji="0" lang="en-US" altLang="ko-KR" sz="1000" b="1" i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i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 충치 원인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뮤탄스균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99.9%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항균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12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시간  입 냄새 제거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√ </a:t>
                      </a:r>
                      <a:r>
                        <a:rPr kumimoji="0"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치은염 </a:t>
                      </a:r>
                      <a:r>
                        <a:rPr kumimoji="0"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잇몸질환</a:t>
                      </a:r>
                      <a:r>
                        <a:rPr kumimoji="0"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 / </a:t>
                      </a:r>
                      <a:r>
                        <a:rPr kumimoji="0"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치주 질환 예방</a:t>
                      </a:r>
                      <a:endParaRPr kumimoji="0" lang="en-US" altLang="ko-KR" sz="1000" b="1" i="1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64" marR="89964" marT="46745" marB="46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제주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용암수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담은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가글은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구강관리 전문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식약처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의약외품입니다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충치의 원인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뮤탄스균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99.9%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제거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 입 냄새 제거 효과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치은염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치주염 치주 질환 예방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8560" marR="6856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4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kumimoji="0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86" marR="89986" marT="46702" marB="46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모델링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노인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거울보고 입가 볼 만지면서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가글가글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미소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중년 여성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식사 후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가글가글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미소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중년 남자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커피 마시고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가글가글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미소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학생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여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?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남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?) –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캔음료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떡볶이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과자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가글가글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미소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75" marR="89975" marT="46765" marB="467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30</a:t>
                      </a: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초 </a:t>
                      </a:r>
                      <a:r>
                        <a:rPr lang="ko-KR" altLang="en-US" sz="1000" b="1" i="1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가글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 100</a:t>
                      </a: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세 시대 구강 행복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  <a:p>
                      <a:pPr marL="171450" marR="0" lvl="0" indent="-17145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나이를 먹어도 튼튼함 </a:t>
                      </a:r>
                      <a:r>
                        <a:rPr lang="ko-KR" altLang="en-US" sz="1000" b="1" i="1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원샷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 </a:t>
                      </a:r>
                    </a:p>
                    <a:p>
                      <a:pPr marL="171450" marR="0" lvl="0" indent="-17145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식사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후에도 개운함 </a:t>
                      </a:r>
                      <a:r>
                        <a:rPr lang="ko-KR" altLang="en-US" sz="1000" b="1" i="1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원샷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  <a:p>
                      <a:pPr marL="171450" marR="0" lvl="0" indent="-17145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커피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흡연에도 향긋함 </a:t>
                      </a:r>
                      <a:r>
                        <a:rPr lang="ko-KR" altLang="en-US" sz="1000" b="1" i="1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원샷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  <a:p>
                      <a:pPr marL="171450" marR="0" lvl="0" indent="-17145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달고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, </a:t>
                      </a: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매운 간식 후 건강함 </a:t>
                      </a:r>
                      <a:r>
                        <a:rPr lang="ko-KR" altLang="en-US" sz="1000" b="1" i="1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원샷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</a:txBody>
                  <a:tcPr marL="89963" marR="89963" marT="46748" marB="467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초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가글로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얻어지는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 시대 구강 행복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나이를 먹어도 튼튼함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식사 후에도 개운함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커피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흡연에도 향긋함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달고 매운 간식 먹고 난 뒤 건강함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</a:txBody>
                  <a:tcPr marL="68559" marR="685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4602">
                <a:tc>
                  <a:txBody>
                    <a:bodyPr/>
                    <a:lstStyle/>
                    <a:p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986" marR="89986" marT="46702" marB="46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특허 용기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+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맛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소구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특허증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누르면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가글액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올라오는 모습 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하단부로 내려가지 않는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가글액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물 폭탄 터지듯 싱그러운 느낌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맛이 다른 제품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뷰티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또는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과일별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컬러감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74" marR="89974" marT="46768" marB="467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누르면 딱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1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회분씩만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알맞게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위생적인 특허 용기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i="1" baseline="0" dirty="0" smtClean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남녀노소 원하는 맛으로 구강 </a:t>
                      </a:r>
                      <a:r>
                        <a:rPr lang="ko-KR" altLang="en-US" sz="1000" b="1" i="1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케어</a:t>
                      </a:r>
                      <a:endParaRPr lang="en-US" altLang="ko-KR" sz="1000" b="1" i="1" baseline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달콤하고 향긋한 피치</a:t>
                      </a:r>
                      <a:endParaRPr lang="en-US" altLang="ko-KR" sz="1000" b="1" i="1" baseline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상쾌하고 개운한 </a:t>
                      </a:r>
                      <a:r>
                        <a:rPr lang="ko-KR" altLang="en-US" sz="1000" b="1" i="1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민트</a:t>
                      </a:r>
                      <a:endParaRPr lang="en-US" altLang="ko-KR" sz="1000" b="1" i="1" baseline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</a:txBody>
                  <a:tcPr marL="89963" marR="89963" marT="46748" marB="467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누르면 딱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회분씩만 알맞게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특허 용기로 더욱더 위생적으로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원하는 맛으로 골라서 구강 </a:t>
                      </a:r>
                      <a:r>
                        <a:rPr lang="ko-KR" altLang="en-US" sz="1000" b="0" i="0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케어</a:t>
                      </a:r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하세요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달콤하고 향긋한 피치 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상쾌하고 개운한 </a:t>
                      </a:r>
                      <a:r>
                        <a:rPr lang="ko-KR" altLang="en-US" sz="1000" b="0" i="0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민트</a:t>
                      </a:r>
                      <a:endParaRPr lang="ko-KR" altLang="en-US" sz="1000" b="0" i="0" baseline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8559" marR="685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38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</a:t>
                      </a:r>
                      <a:endParaRPr kumimoji="0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86" marR="89986" marT="46702" marB="46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가격 구성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300ml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 이미지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개별가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표기 화살표 쫙 긋고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300ml 4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+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휴대용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 이미지에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파격가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29800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1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만 원 추가 자막 강조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(300ml 4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+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휴대용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)+(300ml4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+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휴대용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병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이미지에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파격가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39800</a:t>
                      </a:r>
                    </a:p>
                  </a:txBody>
                  <a:tcPr marL="89974" marR="89974" marT="46768" marB="467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제주 </a:t>
                      </a:r>
                      <a:r>
                        <a:rPr lang="ko-KR" altLang="en-US" sz="1000" b="1" i="1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용암수</a:t>
                      </a: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가글</a:t>
                      </a: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원샷</a:t>
                      </a: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하세요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!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개별가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1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병 당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9,900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 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보시는 지금 이 순간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파격가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29,800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“1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만 원만 추가 시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” 1+1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대박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구성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특별가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39,800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</a:t>
                      </a:r>
                      <a:endParaRPr lang="en-US" altLang="ko-KR" sz="1000" b="1" i="1" baseline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</a:txBody>
                  <a:tcPr marL="89963" marR="89963" marT="46748" marB="467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이제 제주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용암수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가글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할 때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개별가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 당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9900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 아닙니다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보시는 지금 이 순간 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대용량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병에 휴대용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 이 모두가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파격가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29,800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원여기에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만원만 더 추가하시면 원 플러스 원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대박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구성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대용량 무려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 여기에 휴대용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 완벽더블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39,800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  <a:endParaRPr lang="en-US" altLang="ko-KR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8559" marR="685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6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13</a:t>
                      </a:r>
                      <a:endParaRPr kumimoji="0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86" marR="89986" marT="46702" marB="467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&lt;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엔딩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# </a:t>
                      </a:r>
                      <a:r>
                        <a:rPr kumimoji="0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제품뷰티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로고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9974" marR="89974" marT="46768" marB="467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맑은 자연을 담아</a:t>
                      </a:r>
                      <a:r>
                        <a:rPr lang="en-US" altLang="ko-KR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물이 다른 </a:t>
                      </a:r>
                      <a:r>
                        <a:rPr lang="ko-KR" altLang="en-US" sz="1000" b="1" i="1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가글</a:t>
                      </a:r>
                      <a:endParaRPr lang="en-US" altLang="ko-KR" sz="1000" b="1" i="1" baseline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제주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용암수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800" b="0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담은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원샷</a:t>
                      </a:r>
                      <a:r>
                        <a:rPr lang="ko-KR" altLang="en-US" sz="1000" b="1" i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 </a:t>
                      </a:r>
                      <a:r>
                        <a:rPr lang="ko-KR" altLang="en-US" sz="1000" b="1" i="1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나눔고딕"/>
                        </a:rPr>
                        <a:t>가글</a:t>
                      </a:r>
                      <a:endParaRPr lang="en-US" altLang="ko-KR" sz="1000" b="1" i="1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나눔고딕"/>
                      </a:endParaRPr>
                    </a:p>
                  </a:txBody>
                  <a:tcPr marL="89963" marR="89963" marT="46748" marB="467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맑은 자연을 담아 물이 다른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가글</a:t>
                      </a:r>
                      <a:endParaRPr lang="ko-KR" altLang="en-US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제주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용암수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담은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원샷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가글</a:t>
                      </a:r>
                      <a:endParaRPr lang="ko-KR" altLang="en-US" sz="1000" b="0" i="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8559" marR="685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8" name="Rectangle 6"/>
          <p:cNvSpPr>
            <a:spLocks noChangeArrowheads="1"/>
          </p:cNvSpPr>
          <p:nvPr/>
        </p:nvSpPr>
        <p:spPr bwMode="auto">
          <a:xfrm>
            <a:off x="200025" y="-100013"/>
            <a:ext cx="6359525" cy="50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latinLnBrk="1" hangingPunct="1"/>
            <a:r>
              <a:rPr kumimoji="0"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종합 </a:t>
            </a:r>
            <a:r>
              <a:rPr kumimoji="0" lang="ko-KR" altLang="en-US" sz="1600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인포모셜</a:t>
            </a:r>
            <a:r>
              <a:rPr kumimoji="0"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자막 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광고방송 상단 고지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en-US" altLang="ko-KR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en-US" altLang="ko-KR" b="1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>
            <a:extLst>
              <a:ext uri="{FF2B5EF4-FFF2-40B4-BE49-F238E27FC236}"/>
            </a:extLst>
          </p:cNvPr>
          <p:cNvSpPr/>
          <p:nvPr/>
        </p:nvSpPr>
        <p:spPr>
          <a:xfrm>
            <a:off x="0" y="333375"/>
            <a:ext cx="9906000" cy="4445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688" y="793181"/>
            <a:ext cx="868487" cy="310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직선 화살표 연결선 6"/>
          <p:cNvCxnSpPr/>
          <p:nvPr/>
        </p:nvCxnSpPr>
        <p:spPr bwMode="auto">
          <a:xfrm>
            <a:off x="4160912" y="5301208"/>
            <a:ext cx="1584176" cy="0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획팀">
  <a:themeElements>
    <a:clrScheme name="기획팀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획팀">
      <a:majorFont>
        <a:latin typeface="Times New Roman"/>
        <a:ea typeface="HY신명조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획팀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획팀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획팀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획팀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획팀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획팀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획팀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38764</TotalTime>
  <Words>1425</Words>
  <Application>Microsoft Office PowerPoint</Application>
  <PresentationFormat>A4 용지(210x297mm)</PresentationFormat>
  <Paragraphs>238</Paragraphs>
  <Slides>4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기획팀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pop</cp:lastModifiedBy>
  <cp:revision>4768</cp:revision>
  <cp:lastPrinted>2022-04-20T02:02:06Z</cp:lastPrinted>
  <dcterms:created xsi:type="dcterms:W3CDTF">2017-02-13T04:56:47Z</dcterms:created>
  <dcterms:modified xsi:type="dcterms:W3CDTF">2022-04-21T02:23:32Z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C:\Users\sunmi lee\Desktop\171020__오트리마카다미아홀릭.ppt</vt:lpwstr>
  </property>
</Properties>
</file>