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5" r:id="rId3"/>
    <p:sldId id="256" r:id="rId4"/>
    <p:sldId id="261" r:id="rId5"/>
    <p:sldId id="263" r:id="rId6"/>
    <p:sldId id="266" r:id="rId7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67" autoAdjust="0"/>
    <p:restoredTop sz="94660"/>
  </p:normalViewPr>
  <p:slideViewPr>
    <p:cSldViewPr snapToGrid="0">
      <p:cViewPr varScale="1">
        <p:scale>
          <a:sx n="67" d="100"/>
          <a:sy n="67" d="100"/>
        </p:scale>
        <p:origin x="72" y="9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E748C-F98B-4BB3-B18C-82870458F357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89EAA-7441-414D-ACC5-E995CDE2478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30497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E748C-F98B-4BB3-B18C-82870458F357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89EAA-7441-414D-ACC5-E995CDE2478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254868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E748C-F98B-4BB3-B18C-82870458F357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89EAA-7441-414D-ACC5-E995CDE2478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066918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E748C-F98B-4BB3-B18C-82870458F357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89EAA-7441-414D-ACC5-E995CDE2478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14589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E748C-F98B-4BB3-B18C-82870458F357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89EAA-7441-414D-ACC5-E995CDE2478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584022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E748C-F98B-4BB3-B18C-82870458F357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89EAA-7441-414D-ACC5-E995CDE2478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376336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E748C-F98B-4BB3-B18C-82870458F357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89EAA-7441-414D-ACC5-E995CDE2478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034013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E748C-F98B-4BB3-B18C-82870458F357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89EAA-7441-414D-ACC5-E995CDE2478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05586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E748C-F98B-4BB3-B18C-82870458F357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89EAA-7441-414D-ACC5-E995CDE2478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188429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E748C-F98B-4BB3-B18C-82870458F357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89EAA-7441-414D-ACC5-E995CDE2478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961815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E748C-F98B-4BB3-B18C-82870458F357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89EAA-7441-414D-ACC5-E995CDE2478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63977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1E748C-F98B-4BB3-B18C-82870458F357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389EAA-7441-414D-ACC5-E995CDE2478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953900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8387" y="1290636"/>
            <a:ext cx="7219951" cy="5087043"/>
          </a:xfrm>
          <a:prstGeom prst="rect">
            <a:avLst/>
          </a:prstGeom>
        </p:spPr>
      </p:pic>
      <p:sp>
        <p:nvSpPr>
          <p:cNvPr id="5" name="직사각형 4"/>
          <p:cNvSpPr/>
          <p:nvPr/>
        </p:nvSpPr>
        <p:spPr>
          <a:xfrm>
            <a:off x="3400425" y="2428875"/>
            <a:ext cx="2657475" cy="4572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6738939" y="4953000"/>
            <a:ext cx="2233612" cy="4572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TextBox 6"/>
          <p:cNvSpPr txBox="1"/>
          <p:nvPr/>
        </p:nvSpPr>
        <p:spPr>
          <a:xfrm>
            <a:off x="7301747" y="5410200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mtClean="0">
                <a:solidFill>
                  <a:srgbClr val="FF0000"/>
                </a:solidFill>
              </a:rPr>
              <a:t>해당상품</a:t>
            </a:r>
            <a:endParaRPr lang="ko-KR" altLang="en-US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14563" y="415705"/>
            <a:ext cx="59522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/>
              <a:t>기업도시에 이어 새롭게 선보이는</a:t>
            </a:r>
          </a:p>
          <a:p>
            <a:r>
              <a:rPr lang="en-US" altLang="ko-KR" dirty="0" smtClean="0"/>
              <a:t>: </a:t>
            </a:r>
            <a:r>
              <a:rPr lang="ko-KR" altLang="en-US" dirty="0" smtClean="0"/>
              <a:t>원주 기업도시에 이은 </a:t>
            </a:r>
            <a:r>
              <a:rPr lang="en-US" altLang="ko-KR" dirty="0" smtClean="0"/>
              <a:t>2</a:t>
            </a:r>
            <a:r>
              <a:rPr lang="ko-KR" altLang="en-US" dirty="0" smtClean="0"/>
              <a:t>번째 반도유보라 아파트임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806022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6537" y="942975"/>
            <a:ext cx="6581775" cy="5915025"/>
          </a:xfrm>
          <a:prstGeom prst="rect">
            <a:avLst/>
          </a:prstGeom>
        </p:spPr>
      </p:pic>
      <p:sp>
        <p:nvSpPr>
          <p:cNvPr id="4" name="직사각형 3"/>
          <p:cNvSpPr/>
          <p:nvPr/>
        </p:nvSpPr>
        <p:spPr>
          <a:xfrm>
            <a:off x="6572250" y="4071937"/>
            <a:ext cx="1257300" cy="3429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mtClean="0"/>
              <a:t>원주천</a:t>
            </a:r>
            <a:endParaRPr lang="ko-KR" altLang="en-US" dirty="0"/>
          </a:p>
        </p:txBody>
      </p:sp>
      <p:sp>
        <p:nvSpPr>
          <p:cNvPr id="5" name="직사각형 4"/>
          <p:cNvSpPr/>
          <p:nvPr/>
        </p:nvSpPr>
        <p:spPr>
          <a:xfrm>
            <a:off x="4595813" y="3900487"/>
            <a:ext cx="1257300" cy="3429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mtClean="0"/>
              <a:t>홈플러스</a:t>
            </a:r>
            <a:endParaRPr lang="ko-KR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776537" y="358554"/>
            <a:ext cx="59522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err="1" smtClean="0"/>
              <a:t>사업지</a:t>
            </a:r>
            <a:r>
              <a:rPr lang="ko-KR" altLang="en-US" dirty="0" smtClean="0"/>
              <a:t> 인근 </a:t>
            </a:r>
            <a:r>
              <a:rPr lang="ko-KR" altLang="en-US" dirty="0" err="1" smtClean="0"/>
              <a:t>홈플러스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원주천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970028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5312" y="1314943"/>
            <a:ext cx="9767047" cy="5225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02889" y="430306"/>
            <a:ext cx="52100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err="1" smtClean="0"/>
              <a:t>도심권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혁신도심권</a:t>
            </a:r>
            <a:r>
              <a:rPr lang="ko-KR" altLang="en-US" dirty="0" smtClean="0"/>
              <a:t> 더블 생활권</a:t>
            </a:r>
            <a:endParaRPr lang="en-US" altLang="ko-KR" dirty="0" smtClean="0"/>
          </a:p>
          <a:p>
            <a:r>
              <a:rPr lang="ko-KR" altLang="en-US" dirty="0" smtClean="0"/>
              <a:t>원주 구도심과 혁신도시를 연결하는 입지에 위치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949808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46314" y="164405"/>
            <a:ext cx="66313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KT - ICT </a:t>
            </a:r>
            <a:r>
              <a:rPr lang="ko-KR" altLang="en-US" dirty="0" smtClean="0"/>
              <a:t>특화 리스트</a:t>
            </a:r>
            <a:endParaRPr lang="ko-KR" altLang="en-US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846" y="616226"/>
            <a:ext cx="11201400" cy="6124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06533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그림 33"/>
          <p:cNvPicPr>
            <a:picLocks noChangeAspect="1"/>
          </p:cNvPicPr>
          <p:nvPr/>
        </p:nvPicPr>
        <p:blipFill rotWithShape="1">
          <a:blip r:embed="rId2"/>
          <a:srcRect t="16304"/>
          <a:stretch/>
        </p:blipFill>
        <p:spPr>
          <a:xfrm>
            <a:off x="772215" y="1346637"/>
            <a:ext cx="10743510" cy="5221982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1044007" y="451535"/>
            <a:ext cx="66313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5bay </a:t>
            </a:r>
            <a:r>
              <a:rPr lang="ko-KR" altLang="en-US" dirty="0" err="1" smtClean="0"/>
              <a:t>특화세대</a:t>
            </a:r>
            <a:r>
              <a:rPr lang="en-US" altLang="ko-KR" dirty="0" smtClean="0"/>
              <a:t>(</a:t>
            </a:r>
            <a:r>
              <a:rPr lang="ko-KR" altLang="en-US" dirty="0" err="1" smtClean="0"/>
              <a:t>일부세대</a:t>
            </a:r>
            <a:r>
              <a:rPr lang="en-US" altLang="ko-KR" dirty="0" smtClean="0"/>
              <a:t>), </a:t>
            </a:r>
          </a:p>
          <a:p>
            <a:r>
              <a:rPr lang="ko-KR" altLang="en-US" dirty="0" err="1" smtClean="0"/>
              <a:t>펜트리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알파룸</a:t>
            </a:r>
            <a:endParaRPr lang="ko-KR" altLang="en-US" dirty="0"/>
          </a:p>
        </p:txBody>
      </p:sp>
      <p:sp>
        <p:nvSpPr>
          <p:cNvPr id="36" name="직사각형 35"/>
          <p:cNvSpPr/>
          <p:nvPr/>
        </p:nvSpPr>
        <p:spPr>
          <a:xfrm>
            <a:off x="4359662" y="1495425"/>
            <a:ext cx="3527037" cy="5073194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33997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표 6">
            <a:extLst>
              <a:ext uri="{FF2B5EF4-FFF2-40B4-BE49-F238E27FC236}">
                <a16:creationId xmlns:a16="http://schemas.microsoft.com/office/drawing/2014/main" id="{78E06E01-E2A8-47E9-ADA5-11527CD867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640265"/>
              </p:ext>
            </p:extLst>
          </p:nvPr>
        </p:nvGraphicFramePr>
        <p:xfrm>
          <a:off x="399011" y="2766859"/>
          <a:ext cx="11355187" cy="2704320"/>
        </p:xfrm>
        <a:graphic>
          <a:graphicData uri="http://schemas.openxmlformats.org/drawingml/2006/table">
            <a:tbl>
              <a:tblPr/>
              <a:tblGrid>
                <a:gridCol w="8976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466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235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9728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9728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9728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497285">
                  <a:extLst>
                    <a:ext uri="{9D8B030D-6E8A-4147-A177-3AD203B41FA5}">
                      <a16:colId xmlns:a16="http://schemas.microsoft.com/office/drawing/2014/main" val="2394482616"/>
                    </a:ext>
                  </a:extLst>
                </a:gridCol>
                <a:gridCol w="998190">
                  <a:extLst>
                    <a:ext uri="{9D8B030D-6E8A-4147-A177-3AD203B41FA5}">
                      <a16:colId xmlns:a16="http://schemas.microsoft.com/office/drawing/2014/main" val="3018987560"/>
                    </a:ext>
                  </a:extLst>
                </a:gridCol>
              </a:tblGrid>
              <a:tr h="121274"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1200" spc="-30" dirty="0">
                          <a:ln>
                            <a:solidFill>
                              <a:srgbClr val="4F81BD">
                                <a:alpha val="0"/>
                              </a:srgbClr>
                            </a:solidFill>
                          </a:ln>
                          <a:solidFill>
                            <a:schemeClr val="bg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KoPubWorld돋움체 Medium" panose="00000600000000000000" pitchFamily="2" charset="-127"/>
                        </a:rPr>
                        <a:t>구분</a:t>
                      </a: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  <a:lumOff val="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spc="-30" dirty="0">
                          <a:ln>
                            <a:solidFill>
                              <a:srgbClr val="4F81BD">
                                <a:alpha val="0"/>
                              </a:srgbClr>
                            </a:solidFill>
                          </a:ln>
                          <a:solidFill>
                            <a:schemeClr val="bg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KoPubWorld돋움체 Medium" panose="00000600000000000000" pitchFamily="2" charset="-127"/>
                        </a:rPr>
                        <a:t>TYPE</a:t>
                      </a:r>
                      <a:endParaRPr lang="ko-KR" altLang="en-US" sz="1400" b="1" kern="1200" spc="-30" dirty="0">
                        <a:ln>
                          <a:solidFill>
                            <a:srgbClr val="4F81BD">
                              <a:alpha val="0"/>
                            </a:srgbClr>
                          </a:solidFill>
                        </a:ln>
                        <a:solidFill>
                          <a:schemeClr val="bg1"/>
                        </a:solidFill>
                        <a:latin typeface="KoPub돋움체 Medium" panose="02020603020101020101" pitchFamily="18" charset="-127"/>
                        <a:ea typeface="KoPub돋움체 Medium" panose="02020603020101020101" pitchFamily="18" charset="-127"/>
                        <a:cs typeface="KoPubWorld돋움체 Medium" panose="00000600000000000000" pitchFamily="2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  <a:lumOff val="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1200" spc="-30" dirty="0" err="1">
                          <a:ln>
                            <a:solidFill>
                              <a:srgbClr val="4F81BD">
                                <a:alpha val="0"/>
                              </a:srgbClr>
                            </a:solidFill>
                          </a:ln>
                          <a:solidFill>
                            <a:schemeClr val="bg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KoPubWorld돋움체 Medium" panose="00000600000000000000" pitchFamily="2" charset="-127"/>
                        </a:rPr>
                        <a:t>세대수</a:t>
                      </a:r>
                      <a:endParaRPr lang="ko-KR" altLang="en-US" sz="1400" b="1" kern="1200" spc="-30" dirty="0">
                        <a:ln>
                          <a:solidFill>
                            <a:srgbClr val="4F81BD">
                              <a:alpha val="0"/>
                            </a:srgbClr>
                          </a:solidFill>
                        </a:ln>
                        <a:solidFill>
                          <a:schemeClr val="bg1"/>
                        </a:solidFill>
                        <a:latin typeface="KoPub돋움체 Medium" panose="02020603020101020101" pitchFamily="18" charset="-127"/>
                        <a:ea typeface="KoPub돋움체 Medium" panose="02020603020101020101" pitchFamily="18" charset="-127"/>
                        <a:cs typeface="KoPubWorld돋움체 Medium" panose="00000600000000000000" pitchFamily="2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  <a:lumOff val="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1200" spc="-30" dirty="0">
                          <a:ln>
                            <a:solidFill>
                              <a:srgbClr val="4F81BD">
                                <a:alpha val="0"/>
                              </a:srgbClr>
                            </a:solidFill>
                          </a:ln>
                          <a:solidFill>
                            <a:schemeClr val="bg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KoPubWorld돋움체 Medium" panose="00000600000000000000" pitchFamily="2" charset="-127"/>
                        </a:rPr>
                        <a:t>전용</a:t>
                      </a:r>
                      <a:r>
                        <a:rPr lang="en-US" altLang="ko-KR" sz="1400" b="1" kern="1200" spc="-30" dirty="0">
                          <a:ln>
                            <a:solidFill>
                              <a:srgbClr val="4F81BD">
                                <a:alpha val="0"/>
                              </a:srgbClr>
                            </a:solidFill>
                          </a:ln>
                          <a:solidFill>
                            <a:schemeClr val="bg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KoPubWorld돋움체 Medium" panose="00000600000000000000" pitchFamily="2" charset="-127"/>
                        </a:rPr>
                        <a:t> </a:t>
                      </a:r>
                      <a:r>
                        <a:rPr lang="ko-KR" altLang="en-US" sz="1400" b="1" kern="1200" spc="-30" dirty="0">
                          <a:ln>
                            <a:solidFill>
                              <a:srgbClr val="4F81BD">
                                <a:alpha val="0"/>
                              </a:srgbClr>
                            </a:solidFill>
                          </a:ln>
                          <a:solidFill>
                            <a:schemeClr val="bg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KoPubWorld돋움체 Medium" panose="00000600000000000000" pitchFamily="2" charset="-127"/>
                        </a:rPr>
                        <a:t>면적</a:t>
                      </a: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  <a:lumOff val="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b="1" kern="1200" spc="-30" dirty="0">
                        <a:ln>
                          <a:solidFill>
                            <a:srgbClr val="4F81BD">
                              <a:alpha val="0"/>
                            </a:srgbClr>
                          </a:solidFill>
                        </a:ln>
                        <a:solidFill>
                          <a:schemeClr val="bg1"/>
                        </a:solidFill>
                        <a:latin typeface="KoPub돋움체 Medium" panose="02020603020101020101" pitchFamily="18" charset="-127"/>
                        <a:ea typeface="KoPub돋움체 Medium" panose="02020603020101020101" pitchFamily="18" charset="-127"/>
                        <a:cs typeface="KoPubWorld돋움체 Medium" panose="00000600000000000000" pitchFamily="2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  <a:lumOff val="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1200" spc="-30">
                          <a:ln>
                            <a:solidFill>
                              <a:srgbClr val="4F81BD">
                                <a:alpha val="0"/>
                              </a:srgbClr>
                            </a:solidFill>
                          </a:ln>
                          <a:solidFill>
                            <a:schemeClr val="bg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KoPubWorld돋움체 Medium" panose="00000600000000000000" pitchFamily="2" charset="-127"/>
                        </a:rPr>
                        <a:t>공급 면적</a:t>
                      </a:r>
                      <a:endParaRPr lang="ko-KR" altLang="en-US" sz="1400" b="1" kern="1200" spc="-30" dirty="0">
                        <a:ln>
                          <a:solidFill>
                            <a:srgbClr val="4F81BD">
                              <a:alpha val="0"/>
                            </a:srgbClr>
                          </a:solidFill>
                        </a:ln>
                        <a:solidFill>
                          <a:schemeClr val="bg1"/>
                        </a:solidFill>
                        <a:latin typeface="KoPub돋움체 Medium" panose="02020603020101020101" pitchFamily="18" charset="-127"/>
                        <a:ea typeface="KoPub돋움체 Medium" panose="02020603020101020101" pitchFamily="18" charset="-127"/>
                        <a:cs typeface="KoPubWorld돋움체 Medium" panose="00000600000000000000" pitchFamily="2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  <a:lumOff val="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b="1" kern="1200" spc="-30" dirty="0">
                        <a:ln>
                          <a:solidFill>
                            <a:srgbClr val="4F81BD">
                              <a:alpha val="0"/>
                            </a:srgbClr>
                          </a:solidFill>
                        </a:ln>
                        <a:solidFill>
                          <a:schemeClr val="bg1"/>
                        </a:solidFill>
                        <a:latin typeface="KoPub돋움체 Medium" panose="02020603020101020101" pitchFamily="18" charset="-127"/>
                        <a:ea typeface="KoPub돋움체 Medium" panose="02020603020101020101" pitchFamily="18" charset="-127"/>
                        <a:cs typeface="KoPubWorld돋움체 Medium" panose="00000600000000000000" pitchFamily="2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  <a:lumOff val="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1200" spc="-30" dirty="0">
                          <a:ln>
                            <a:solidFill>
                              <a:srgbClr val="4F81BD">
                                <a:alpha val="0"/>
                              </a:srgbClr>
                            </a:solidFill>
                          </a:ln>
                          <a:solidFill>
                            <a:schemeClr val="bg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KoPubWorld돋움체 Medium" panose="00000600000000000000" pitchFamily="2" charset="-127"/>
                        </a:rPr>
                        <a:t>비율</a:t>
                      </a: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  <a:lumOff val="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127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1200" spc="-30" dirty="0">
                          <a:ln>
                            <a:solidFill>
                              <a:srgbClr val="4F81BD">
                                <a:alpha val="0"/>
                              </a:srgbClr>
                            </a:solidFill>
                          </a:ln>
                          <a:solidFill>
                            <a:schemeClr val="bg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KoPubWorld돋움체 Medium" panose="00000600000000000000" pitchFamily="2" charset="-127"/>
                        </a:rPr>
                        <a:t>㎡</a:t>
                      </a: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  <a:lumOff val="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1200" spc="-30" dirty="0">
                          <a:ln>
                            <a:solidFill>
                              <a:srgbClr val="4F81BD">
                                <a:alpha val="0"/>
                              </a:srgbClr>
                            </a:solidFill>
                          </a:ln>
                          <a:solidFill>
                            <a:schemeClr val="bg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KoPubWorld돋움체 Medium" panose="00000600000000000000" pitchFamily="2" charset="-127"/>
                        </a:rPr>
                        <a:t>평</a:t>
                      </a: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  <a:lumOff val="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1200" spc="-30" dirty="0">
                          <a:ln>
                            <a:solidFill>
                              <a:srgbClr val="4F81BD">
                                <a:alpha val="0"/>
                              </a:srgbClr>
                            </a:solidFill>
                          </a:ln>
                          <a:solidFill>
                            <a:schemeClr val="bg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KoPubWorld돋움체 Medium" panose="00000600000000000000" pitchFamily="2" charset="-127"/>
                        </a:rPr>
                        <a:t>㎡</a:t>
                      </a: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  <a:lumOff val="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1200" spc="-30">
                          <a:ln>
                            <a:solidFill>
                              <a:srgbClr val="4F81BD">
                                <a:alpha val="0"/>
                              </a:srgbClr>
                            </a:solidFill>
                          </a:ln>
                          <a:solidFill>
                            <a:schemeClr val="bg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KoPubWorld돋움체 Medium" panose="00000600000000000000" pitchFamily="2" charset="-127"/>
                        </a:rPr>
                        <a:t>평</a:t>
                      </a:r>
                      <a:endParaRPr lang="ko-KR" altLang="en-US" sz="1400" b="1" kern="1200" spc="-30" dirty="0">
                        <a:ln>
                          <a:solidFill>
                            <a:srgbClr val="4F81BD">
                              <a:alpha val="0"/>
                            </a:srgbClr>
                          </a:solidFill>
                        </a:ln>
                        <a:solidFill>
                          <a:schemeClr val="bg1"/>
                        </a:solidFill>
                        <a:latin typeface="KoPub돋움체 Medium" panose="02020603020101020101" pitchFamily="18" charset="-127"/>
                        <a:ea typeface="KoPub돋움체 Medium" panose="02020603020101020101" pitchFamily="18" charset="-127"/>
                        <a:cs typeface="KoPubWorld돋움체 Medium" panose="00000600000000000000" pitchFamily="2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  <a:lumOff val="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b="1" kern="1200" spc="-30" dirty="0">
                        <a:ln>
                          <a:solidFill>
                            <a:srgbClr val="4F81BD">
                              <a:alpha val="0"/>
                            </a:srgbClr>
                          </a:solidFill>
                        </a:ln>
                        <a:solidFill>
                          <a:schemeClr val="bg1"/>
                        </a:solidFill>
                        <a:latin typeface="KoPub돋움체 Medium" panose="02020603020101020101" pitchFamily="18" charset="-127"/>
                        <a:ea typeface="KoPub돋움체 Medium" panose="02020603020101020101" pitchFamily="18" charset="-127"/>
                        <a:cs typeface="KoPubWorld돋움체 Medium" panose="00000600000000000000" pitchFamily="2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  <a:lumOff val="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2546">
                <a:tc rowSpan="6"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b="0" kern="1200" spc="-30" dirty="0">
                          <a:ln>
                            <a:solidFill>
                              <a:srgbClr val="4F81BD">
                                <a:alpha val="0"/>
                              </a:srgb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KoPubWorld돋움체 Medium" panose="00000600000000000000" pitchFamily="2" charset="-127"/>
                        </a:rPr>
                        <a:t>아파트</a:t>
                      </a: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0" dirty="0"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KoPubWorld돋움체 Medium" panose="00000600000000000000" pitchFamily="2" charset="-127"/>
                        </a:rPr>
                        <a:t>67</a:t>
                      </a:r>
                      <a:endParaRPr lang="ko-KR" altLang="en-US" sz="1400" b="0" dirty="0">
                        <a:solidFill>
                          <a:schemeClr val="tx1"/>
                        </a:solidFill>
                        <a:latin typeface="KoPub돋움체 Medium" panose="02020603020101020101" pitchFamily="18" charset="-127"/>
                        <a:ea typeface="KoPub돋움체 Medium" panose="02020603020101020101" pitchFamily="18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KoPubWorld돋움체 Medium" panose="00000600000000000000" pitchFamily="2" charset="-127"/>
                        </a:rPr>
                        <a:t>97</a:t>
                      </a:r>
                      <a:endParaRPr lang="ko-KR" altLang="en-US" sz="1400" b="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KoPub돋움체 Medium" panose="02020603020101020101" pitchFamily="18" charset="-127"/>
                        <a:ea typeface="KoPub돋움체 Medium" panose="02020603020101020101" pitchFamily="18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KoPubWorld돋움체 Medium" panose="00000600000000000000" pitchFamily="2" charset="-127"/>
                        </a:rPr>
                        <a:t>67.4148</a:t>
                      </a:r>
                      <a:endParaRPr lang="ko-KR" altLang="en-US" sz="1400" b="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KoPub돋움체 Medium" panose="02020603020101020101" pitchFamily="18" charset="-127"/>
                        <a:ea typeface="KoPub돋움체 Medium" panose="02020603020101020101" pitchFamily="18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KoPubWorld돋움체 Medium" panose="00000600000000000000" pitchFamily="2" charset="-127"/>
                        </a:rPr>
                        <a:t>20.39</a:t>
                      </a:r>
                      <a:r>
                        <a:rPr lang="ko-KR" altLang="en-US" sz="1400" b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KoPubWorld돋움체 Medium" panose="00000600000000000000" pitchFamily="2" charset="-127"/>
                        </a:rPr>
                        <a:t>평</a:t>
                      </a:r>
                      <a:endParaRPr lang="en-US" altLang="ko-KR" sz="1400" b="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KoPub돋움체 Medium" panose="02020603020101020101" pitchFamily="18" charset="-127"/>
                        <a:ea typeface="KoPub돋움체 Medium" panose="02020603020101020101" pitchFamily="18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kern="1200" spc="-30" dirty="0">
                          <a:ln>
                            <a:solidFill>
                              <a:srgbClr val="4F81BD">
                                <a:alpha val="0"/>
                              </a:srgb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KoPubWorld돋움체 Medium" panose="00000600000000000000" pitchFamily="2" charset="-127"/>
                        </a:rPr>
                        <a:t>89.1998</a:t>
                      </a: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KoPubWorld돋움체 Medium" panose="00000600000000000000" pitchFamily="2" charset="-127"/>
                        </a:rPr>
                        <a:t>26.98</a:t>
                      </a:r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KoPubWorld돋움체 Medium" panose="00000600000000000000" pitchFamily="2" charset="-127"/>
                        </a:rPr>
                        <a:t>평</a:t>
                      </a: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Medium" panose="02020603020101020101" pitchFamily="18" charset="-127"/>
                        <a:ea typeface="KoPub돋움체 Medium" panose="02020603020101020101" pitchFamily="18" charset="-127"/>
                        <a:cs typeface="KoPubWorld돋움체 Medium" panose="00000600000000000000" pitchFamily="2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KoPubWorld돋움체 Medium" panose="00000600000000000000" pitchFamily="2" charset="-127"/>
                        </a:rPr>
                        <a:t>20.38%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0438939"/>
                  </a:ext>
                </a:extLst>
              </a:tr>
              <a:tr h="1325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0" dirty="0"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KoPubWorld돋움체 Medium" panose="00000600000000000000" pitchFamily="2" charset="-127"/>
                        </a:rPr>
                        <a:t>84A</a:t>
                      </a:r>
                      <a:endParaRPr lang="ko-KR" altLang="en-US" sz="1400" b="0" dirty="0">
                        <a:solidFill>
                          <a:schemeClr val="tx1"/>
                        </a:solidFill>
                        <a:latin typeface="KoPub돋움체 Medium" panose="02020603020101020101" pitchFamily="18" charset="-127"/>
                        <a:ea typeface="KoPub돋움체 Medium" panose="02020603020101020101" pitchFamily="18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KoPubWorld돋움체 Medium" panose="00000600000000000000" pitchFamily="2" charset="-127"/>
                        </a:rPr>
                        <a:t>190</a:t>
                      </a:r>
                      <a:endParaRPr lang="ko-KR" altLang="en-US" sz="1400" b="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KoPub돋움체 Medium" panose="02020603020101020101" pitchFamily="18" charset="-127"/>
                        <a:ea typeface="KoPub돋움체 Medium" panose="02020603020101020101" pitchFamily="18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KoPubWorld돋움체 Medium" panose="00000600000000000000" pitchFamily="2" charset="-127"/>
                        </a:rPr>
                        <a:t>84.9895</a:t>
                      </a:r>
                      <a:endParaRPr lang="ko-KR" altLang="en-US" sz="1400" b="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KoPub돋움체 Medium" panose="02020603020101020101" pitchFamily="18" charset="-127"/>
                        <a:ea typeface="KoPub돋움체 Medium" panose="02020603020101020101" pitchFamily="18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KoPubWorld돋움체 Medium" panose="00000600000000000000" pitchFamily="2" charset="-127"/>
                        </a:rPr>
                        <a:t>25.71</a:t>
                      </a:r>
                      <a:r>
                        <a:rPr lang="ko-KR" altLang="en-US" sz="1400" b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KoPubWorld돋움체 Medium" panose="00000600000000000000" pitchFamily="2" charset="-127"/>
                        </a:rPr>
                        <a:t>평</a:t>
                      </a:r>
                      <a:endParaRPr lang="en-US" altLang="ko-KR" sz="1400" b="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KoPub돋움체 Medium" panose="02020603020101020101" pitchFamily="18" charset="-127"/>
                        <a:ea typeface="KoPub돋움체 Medium" panose="02020603020101020101" pitchFamily="18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kern="1200" spc="-30" dirty="0">
                          <a:ln>
                            <a:solidFill>
                              <a:srgbClr val="4F81BD">
                                <a:alpha val="0"/>
                              </a:srgb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KoPubWorld돋움체 Medium" panose="00000600000000000000" pitchFamily="2" charset="-127"/>
                        </a:rPr>
                        <a:t>112.5483</a:t>
                      </a: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KoPubWorld돋움체 Medium" panose="00000600000000000000" pitchFamily="2" charset="-127"/>
                        </a:rPr>
                        <a:t>34.05</a:t>
                      </a:r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KoPubWorld돋움체 Medium" panose="00000600000000000000" pitchFamily="2" charset="-127"/>
                        </a:rPr>
                        <a:t>평</a:t>
                      </a: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Medium" panose="02020603020101020101" pitchFamily="18" charset="-127"/>
                        <a:ea typeface="KoPub돋움체 Medium" panose="02020603020101020101" pitchFamily="18" charset="-127"/>
                        <a:cs typeface="KoPubWorld돋움체 Medium" panose="00000600000000000000" pitchFamily="2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KoPubWorld돋움체 Medium" panose="00000600000000000000" pitchFamily="2" charset="-127"/>
                        </a:rPr>
                        <a:t>39.92%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8662698"/>
                  </a:ext>
                </a:extLst>
              </a:tr>
              <a:tr h="1325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0" dirty="0"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KoPubWorld돋움체 Medium" panose="00000600000000000000" pitchFamily="2" charset="-127"/>
                        </a:rPr>
                        <a:t>84B</a:t>
                      </a:r>
                      <a:endParaRPr lang="ko-KR" altLang="en-US" sz="1400" b="0" dirty="0">
                        <a:solidFill>
                          <a:schemeClr val="tx1"/>
                        </a:solidFill>
                        <a:latin typeface="KoPub돋움체 Medium" panose="02020603020101020101" pitchFamily="18" charset="-127"/>
                        <a:ea typeface="KoPub돋움체 Medium" panose="02020603020101020101" pitchFamily="18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KoPubWorld돋움체 Medium" panose="00000600000000000000" pitchFamily="2" charset="-127"/>
                        </a:rPr>
                        <a:t>28</a:t>
                      </a:r>
                      <a:endParaRPr lang="ko-KR" altLang="en-US" sz="1400" b="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KoPub돋움체 Medium" panose="02020603020101020101" pitchFamily="18" charset="-127"/>
                        <a:ea typeface="KoPub돋움체 Medium" panose="02020603020101020101" pitchFamily="18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KoPubWorld돋움체 Medium" panose="00000600000000000000" pitchFamily="2" charset="-127"/>
                        </a:rPr>
                        <a:t>84.9814</a:t>
                      </a:r>
                      <a:endParaRPr lang="ko-KR" altLang="en-US" sz="1400" b="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KoPub돋움체 Medium" panose="02020603020101020101" pitchFamily="18" charset="-127"/>
                        <a:ea typeface="KoPub돋움체 Medium" panose="02020603020101020101" pitchFamily="18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KoPubWorld돋움체 Medium" panose="00000600000000000000" pitchFamily="2" charset="-127"/>
                        </a:rPr>
                        <a:t>25.71</a:t>
                      </a:r>
                      <a:r>
                        <a:rPr lang="ko-KR" altLang="en-US" sz="1400" b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KoPubWorld돋움체 Medium" panose="00000600000000000000" pitchFamily="2" charset="-127"/>
                        </a:rPr>
                        <a:t>푱</a:t>
                      </a:r>
                      <a:endParaRPr lang="en-US" altLang="ko-KR" sz="1400" b="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KoPub돋움체 Medium" panose="02020603020101020101" pitchFamily="18" charset="-127"/>
                        <a:ea typeface="KoPub돋움체 Medium" panose="02020603020101020101" pitchFamily="18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kern="1200" spc="-30" dirty="0">
                          <a:ln>
                            <a:solidFill>
                              <a:srgbClr val="4F81BD">
                                <a:alpha val="0"/>
                              </a:srgb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KoPubWorld돋움체 Medium" panose="00000600000000000000" pitchFamily="2" charset="-127"/>
                        </a:rPr>
                        <a:t>113.2944</a:t>
                      </a: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KoPubWorld돋움체 Medium" panose="00000600000000000000" pitchFamily="2" charset="-127"/>
                        </a:rPr>
                        <a:t>34.27</a:t>
                      </a:r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KoPubWorld돋움체 Medium" panose="00000600000000000000" pitchFamily="2" charset="-127"/>
                        </a:rPr>
                        <a:t>평</a:t>
                      </a: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Medium" panose="02020603020101020101" pitchFamily="18" charset="-127"/>
                        <a:ea typeface="KoPub돋움체 Medium" panose="02020603020101020101" pitchFamily="18" charset="-127"/>
                        <a:cs typeface="KoPubWorld돋움체 Medium" panose="00000600000000000000" pitchFamily="2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KoPubWorld돋움체 Medium" panose="00000600000000000000" pitchFamily="2" charset="-127"/>
                        </a:rPr>
                        <a:t>5.88%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0882312"/>
                  </a:ext>
                </a:extLst>
              </a:tr>
              <a:tr h="1325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0" dirty="0"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KoPubWorld돋움체 Medium" panose="00000600000000000000" pitchFamily="2" charset="-127"/>
                        </a:rPr>
                        <a:t>84C</a:t>
                      </a:r>
                      <a:endParaRPr lang="ko-KR" altLang="en-US" sz="1400" b="0" dirty="0">
                        <a:solidFill>
                          <a:schemeClr val="tx1"/>
                        </a:solidFill>
                        <a:latin typeface="KoPub돋움체 Medium" panose="02020603020101020101" pitchFamily="18" charset="-127"/>
                        <a:ea typeface="KoPub돋움체 Medium" panose="02020603020101020101" pitchFamily="18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KoPubWorld돋움체 Medium" panose="00000600000000000000" pitchFamily="2" charset="-127"/>
                        </a:rPr>
                        <a:t>116</a:t>
                      </a:r>
                      <a:endParaRPr lang="ko-KR" altLang="en-US" sz="1400" b="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KoPub돋움체 Medium" panose="02020603020101020101" pitchFamily="18" charset="-127"/>
                        <a:ea typeface="KoPub돋움체 Medium" panose="02020603020101020101" pitchFamily="18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KoPubWorld돋움체 Medium" panose="00000600000000000000" pitchFamily="2" charset="-127"/>
                        </a:rPr>
                        <a:t>84.9106</a:t>
                      </a:r>
                      <a:endParaRPr lang="ko-KR" altLang="en-US" sz="1400" b="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KoPub돋움체 Medium" panose="02020603020101020101" pitchFamily="18" charset="-127"/>
                        <a:ea typeface="KoPub돋움체 Medium" panose="02020603020101020101" pitchFamily="18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KoPubWorld돋움체 Medium" panose="00000600000000000000" pitchFamily="2" charset="-127"/>
                        </a:rPr>
                        <a:t>25.69</a:t>
                      </a:r>
                      <a:r>
                        <a:rPr lang="ko-KR" altLang="en-US" sz="1400" b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KoPubWorld돋움체 Medium" panose="00000600000000000000" pitchFamily="2" charset="-127"/>
                        </a:rPr>
                        <a:t>평</a:t>
                      </a:r>
                      <a:endParaRPr lang="en-US" altLang="ko-KR" sz="1400" b="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KoPub돋움체 Medium" panose="02020603020101020101" pitchFamily="18" charset="-127"/>
                        <a:ea typeface="KoPub돋움체 Medium" panose="02020603020101020101" pitchFamily="18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kern="1200" spc="-30" dirty="0">
                          <a:ln>
                            <a:solidFill>
                              <a:srgbClr val="4F81BD">
                                <a:alpha val="0"/>
                              </a:srgb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KoPubWorld돋움체 Medium" panose="00000600000000000000" pitchFamily="2" charset="-127"/>
                        </a:rPr>
                        <a:t>112.3809</a:t>
                      </a: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KoPubWorld돋움체 Medium" panose="00000600000000000000" pitchFamily="2" charset="-127"/>
                        </a:rPr>
                        <a:t>34.00</a:t>
                      </a:r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KoPubWorld돋움체 Medium" panose="00000600000000000000" pitchFamily="2" charset="-127"/>
                        </a:rPr>
                        <a:t>평</a:t>
                      </a: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Medium" panose="02020603020101020101" pitchFamily="18" charset="-127"/>
                        <a:ea typeface="KoPub돋움체 Medium" panose="02020603020101020101" pitchFamily="18" charset="-127"/>
                        <a:cs typeface="KoPubWorld돋움체 Medium" panose="00000600000000000000" pitchFamily="2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KoPubWorld돋움체 Medium" panose="00000600000000000000" pitchFamily="2" charset="-127"/>
                        </a:rPr>
                        <a:t>24.37%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6704874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0" dirty="0"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KoPubWorld돋움체 Medium" panose="00000600000000000000" pitchFamily="2" charset="-127"/>
                        </a:rPr>
                        <a:t>102</a:t>
                      </a:r>
                      <a:endParaRPr lang="ko-KR" altLang="en-US" sz="1400" b="0" dirty="0">
                        <a:solidFill>
                          <a:schemeClr val="tx1"/>
                        </a:solidFill>
                        <a:latin typeface="KoPub돋움체 Medium" panose="02020603020101020101" pitchFamily="18" charset="-127"/>
                        <a:ea typeface="KoPub돋움체 Medium" panose="02020603020101020101" pitchFamily="18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KoPubWorld돋움체 Medium" panose="00000600000000000000" pitchFamily="2" charset="-127"/>
                        </a:rPr>
                        <a:t>44</a:t>
                      </a:r>
                      <a:endParaRPr lang="ko-KR" altLang="en-US" sz="1400" b="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KoPub돋움체 Medium" panose="02020603020101020101" pitchFamily="18" charset="-127"/>
                        <a:ea typeface="KoPub돋움체 Medium" panose="02020603020101020101" pitchFamily="18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KoPubWorld돋움체 Medium" panose="00000600000000000000" pitchFamily="2" charset="-127"/>
                        </a:rPr>
                        <a:t>102.9003</a:t>
                      </a:r>
                      <a:endParaRPr lang="ko-KR" altLang="en-US" sz="1400" b="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KoPub돋움체 Medium" panose="02020603020101020101" pitchFamily="18" charset="-127"/>
                        <a:ea typeface="KoPub돋움체 Medium" panose="02020603020101020101" pitchFamily="18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KoPubWorld돋움체 Medium" panose="00000600000000000000" pitchFamily="2" charset="-127"/>
                        </a:rPr>
                        <a:t>31.13</a:t>
                      </a:r>
                      <a:r>
                        <a:rPr lang="ko-KR" altLang="en-US" sz="1400" b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KoPubWorld돋움체 Medium" panose="00000600000000000000" pitchFamily="2" charset="-127"/>
                        </a:rPr>
                        <a:t>평</a:t>
                      </a:r>
                      <a:endParaRPr lang="en-US" altLang="ko-KR" sz="1400" b="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KoPub돋움체 Medium" panose="02020603020101020101" pitchFamily="18" charset="-127"/>
                        <a:ea typeface="KoPub돋움체 Medium" panose="02020603020101020101" pitchFamily="18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kern="1200" spc="-30" dirty="0">
                          <a:ln>
                            <a:solidFill>
                              <a:srgbClr val="4F81BD">
                                <a:alpha val="0"/>
                              </a:srgb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KoPubWorld돋움체 Medium" panose="00000600000000000000" pitchFamily="2" charset="-127"/>
                        </a:rPr>
                        <a:t>135.6064</a:t>
                      </a: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KoPubWorld돋움체 Medium" panose="00000600000000000000" pitchFamily="2" charset="-127"/>
                        </a:rPr>
                        <a:t>41.02</a:t>
                      </a:r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KoPubWorld돋움체 Medium" panose="00000600000000000000" pitchFamily="2" charset="-127"/>
                        </a:rPr>
                        <a:t>평</a:t>
                      </a: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Medium" panose="02020603020101020101" pitchFamily="18" charset="-127"/>
                        <a:ea typeface="KoPub돋움체 Medium" panose="02020603020101020101" pitchFamily="18" charset="-127"/>
                        <a:cs typeface="KoPubWorld돋움체 Medium" panose="00000600000000000000" pitchFamily="2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KoPubWorld돋움체 Medium" panose="00000600000000000000" pitchFamily="2" charset="-127"/>
                        </a:rPr>
                        <a:t>9.24%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966192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0" dirty="0"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KoPubWorld돋움체 Medium" panose="00000600000000000000" pitchFamily="2" charset="-127"/>
                        </a:rPr>
                        <a:t>125</a:t>
                      </a:r>
                      <a:endParaRPr lang="ko-KR" altLang="en-US" sz="1400" b="0" dirty="0">
                        <a:solidFill>
                          <a:schemeClr val="tx1"/>
                        </a:solidFill>
                        <a:latin typeface="KoPub돋움체 Medium" panose="02020603020101020101" pitchFamily="18" charset="-127"/>
                        <a:ea typeface="KoPub돋움체 Medium" panose="02020603020101020101" pitchFamily="18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KoPubWorld돋움체 Medium" panose="00000600000000000000" pitchFamily="2" charset="-127"/>
                        </a:rPr>
                        <a:t>1</a:t>
                      </a:r>
                      <a:endParaRPr lang="ko-KR" altLang="en-US" sz="1400" b="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KoPub돋움체 Medium" panose="02020603020101020101" pitchFamily="18" charset="-127"/>
                        <a:ea typeface="KoPub돋움체 Medium" panose="02020603020101020101" pitchFamily="18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KoPubWorld돋움체 Medium" panose="00000600000000000000" pitchFamily="2" charset="-127"/>
                        </a:rPr>
                        <a:t>125.5925</a:t>
                      </a:r>
                      <a:endParaRPr lang="ko-KR" altLang="en-US" sz="1400" b="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KoPub돋움체 Medium" panose="02020603020101020101" pitchFamily="18" charset="-127"/>
                        <a:ea typeface="KoPub돋움체 Medium" panose="02020603020101020101" pitchFamily="18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KoPubWorld돋움체 Medium" panose="00000600000000000000" pitchFamily="2" charset="-127"/>
                        </a:rPr>
                        <a:t>37.99</a:t>
                      </a:r>
                      <a:r>
                        <a:rPr lang="ko-KR" altLang="en-US" sz="1400" b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KoPubWorld돋움체 Medium" panose="00000600000000000000" pitchFamily="2" charset="-127"/>
                        </a:rPr>
                        <a:t>평</a:t>
                      </a:r>
                      <a:endParaRPr lang="en-US" altLang="ko-KR" sz="1400" b="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KoPub돋움체 Medium" panose="02020603020101020101" pitchFamily="18" charset="-127"/>
                        <a:ea typeface="KoPub돋움체 Medium" panose="02020603020101020101" pitchFamily="18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kern="1200" spc="-30" dirty="0">
                          <a:ln>
                            <a:solidFill>
                              <a:srgbClr val="4F81BD">
                                <a:alpha val="0"/>
                              </a:srgb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KoPubWorld돋움체 Medium" panose="00000600000000000000" pitchFamily="2" charset="-127"/>
                        </a:rPr>
                        <a:t>168.2822</a:t>
                      </a: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KoPubWorld돋움체 Medium" panose="00000600000000000000" pitchFamily="2" charset="-127"/>
                        </a:rPr>
                        <a:t>50.91</a:t>
                      </a:r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KoPubWorld돋움체 Medium" panose="00000600000000000000" pitchFamily="2" charset="-127"/>
                        </a:rPr>
                        <a:t>평</a:t>
                      </a: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Medium" panose="02020603020101020101" pitchFamily="18" charset="-127"/>
                        <a:ea typeface="KoPub돋움체 Medium" panose="02020603020101020101" pitchFamily="18" charset="-127"/>
                        <a:cs typeface="KoPubWorld돋움체 Medium" panose="00000600000000000000" pitchFamily="2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KoPubWorld돋움체 Medium" panose="00000600000000000000" pitchFamily="2" charset="-127"/>
                        </a:rPr>
                        <a:t>0.21%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9367513"/>
                  </a:ext>
                </a:extLst>
              </a:tr>
              <a:tr h="132546">
                <a:tc gridSpan="2"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0" kern="1200" spc="-30" dirty="0">
                          <a:ln>
                            <a:solidFill>
                              <a:srgbClr val="4F81BD">
                                <a:alpha val="0"/>
                              </a:srgbClr>
                            </a:solidFill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KoPubWorld돋움체 Medium" panose="00000600000000000000" pitchFamily="2" charset="-127"/>
                        </a:rPr>
                        <a:t>합   계</a:t>
                      </a: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00" b="0" kern="1200" spc="-30" dirty="0">
                        <a:ln>
                          <a:solidFill>
                            <a:srgbClr val="4F81BD">
                              <a:alpha val="0"/>
                            </a:srgbClr>
                          </a:solidFill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476</a:t>
                      </a:r>
                      <a:endParaRPr lang="ko-KR" altLang="en-US" sz="1400" dirty="0">
                        <a:latin typeface="KoPub돋움체 Medium" panose="02020603020101020101" pitchFamily="18" charset="-127"/>
                        <a:ea typeface="KoPub돋움체 Medium" panose="02020603020101020101" pitchFamily="18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0" kern="1200" spc="-30" dirty="0">
                        <a:ln>
                          <a:solidFill>
                            <a:srgbClr val="4F81BD">
                              <a:alpha val="0"/>
                            </a:srgbClr>
                          </a:solidFill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KoPub돋움체 Medium" panose="02020603020101020101" pitchFamily="18" charset="-127"/>
                        <a:ea typeface="KoPub돋움체 Medium" panose="02020603020101020101" pitchFamily="18" charset="-127"/>
                        <a:cs typeface="KoPubWorld돋움체 Medium" panose="00000600000000000000" pitchFamily="2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400" b="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KoPub돋움체 Medium" panose="02020603020101020101" pitchFamily="18" charset="-127"/>
                        <a:ea typeface="KoPub돋움체 Medium" panose="02020603020101020101" pitchFamily="18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0" kern="1200" spc="-30" dirty="0">
                        <a:ln>
                          <a:solidFill>
                            <a:srgbClr val="4F81BD">
                              <a:alpha val="0"/>
                            </a:srgbClr>
                          </a:solidFill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KoPub돋움체 Medium" panose="02020603020101020101" pitchFamily="18" charset="-127"/>
                        <a:ea typeface="KoPub돋움체 Medium" panose="02020603020101020101" pitchFamily="18" charset="-127"/>
                        <a:cs typeface="KoPubWorld돋움체 Medium" panose="00000600000000000000" pitchFamily="2" charset="-127"/>
                      </a:endParaRPr>
                    </a:p>
                  </a:txBody>
                  <a:tcPr marL="72000" marR="72000" marT="36000" marB="36000"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Medium" panose="02020603020101020101" pitchFamily="18" charset="-127"/>
                        <a:ea typeface="KoPub돋움체 Medium" panose="02020603020101020101" pitchFamily="18" charset="-127"/>
                        <a:cs typeface="KoPubWorld돋움체 Medium" panose="00000600000000000000" pitchFamily="2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Medium" panose="02020603020101020101" pitchFamily="18" charset="-127"/>
                        <a:ea typeface="KoPub돋움체 Medium" panose="02020603020101020101" pitchFamily="18" charset="-127"/>
                        <a:cs typeface="KoPubWorld돋움체 Medium" panose="00000600000000000000" pitchFamily="2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8" name="직사각형 7"/>
          <p:cNvSpPr/>
          <p:nvPr/>
        </p:nvSpPr>
        <p:spPr>
          <a:xfrm>
            <a:off x="1290550" y="3650587"/>
            <a:ext cx="9466119" cy="90478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/>
          <p:cNvSpPr txBox="1"/>
          <p:nvPr/>
        </p:nvSpPr>
        <p:spPr>
          <a:xfrm>
            <a:off x="1476008" y="1003812"/>
            <a:ext cx="66313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/>
              <a:t>총 </a:t>
            </a:r>
            <a:r>
              <a:rPr lang="en-US" altLang="ko-KR" dirty="0"/>
              <a:t>476</a:t>
            </a:r>
            <a:r>
              <a:rPr lang="ko-KR" altLang="en-US" dirty="0"/>
              <a:t>세대 </a:t>
            </a:r>
            <a:r>
              <a:rPr lang="en-US" altLang="ko-KR" dirty="0"/>
              <a:t>/ 67~125 4</a:t>
            </a:r>
            <a:r>
              <a:rPr lang="ko-KR" altLang="en-US" dirty="0"/>
              <a:t>개 타입 구성</a:t>
            </a:r>
          </a:p>
          <a:p>
            <a:r>
              <a:rPr lang="en-US" altLang="ko-KR" dirty="0"/>
              <a:t>70.17% </a:t>
            </a:r>
            <a:r>
              <a:rPr lang="ko-KR" altLang="en-US" dirty="0"/>
              <a:t>비율의 </a:t>
            </a:r>
            <a:r>
              <a:rPr lang="en-US" altLang="ko-KR" dirty="0"/>
              <a:t>84㎡Type</a:t>
            </a:r>
            <a:r>
              <a:rPr lang="ko-KR" altLang="en-US" dirty="0"/>
              <a:t>이 메인</a:t>
            </a:r>
          </a:p>
        </p:txBody>
      </p:sp>
    </p:spTree>
    <p:extLst>
      <p:ext uri="{BB962C8B-B14F-4D97-AF65-F5344CB8AC3E}">
        <p14:creationId xmlns:p14="http://schemas.microsoft.com/office/powerpoint/2010/main" val="30022963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137</Words>
  <Application>Microsoft Office PowerPoint</Application>
  <PresentationFormat>와이드스크린</PresentationFormat>
  <Paragraphs>68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1" baseType="lpstr">
      <vt:lpstr>Arial</vt:lpstr>
      <vt:lpstr>KoPubWorld돋움체 Medium</vt:lpstr>
      <vt:lpstr>KoPub돋움체 Medium</vt:lpstr>
      <vt:lpstr>맑은 고딕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admin</dc:creator>
  <cp:lastModifiedBy>admin</cp:lastModifiedBy>
  <cp:revision>30</cp:revision>
  <dcterms:created xsi:type="dcterms:W3CDTF">2022-03-17T06:38:35Z</dcterms:created>
  <dcterms:modified xsi:type="dcterms:W3CDTF">2022-03-31T01:14:31Z</dcterms:modified>
</cp:coreProperties>
</file>