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3"/>
  </p:notesMasterIdLst>
  <p:sldIdLst>
    <p:sldId id="282" r:id="rId2"/>
  </p:sldIdLst>
  <p:sldSz cx="6858000" cy="9144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601" autoAdjust="0"/>
  </p:normalViewPr>
  <p:slideViewPr>
    <p:cSldViewPr>
      <p:cViewPr varScale="1">
        <p:scale>
          <a:sx n="77" d="100"/>
          <a:sy n="77" d="100"/>
        </p:scale>
        <p:origin x="-660" y="-228"/>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FD0EB7-AC94-4A33-A934-7D2AE76CBBAB}" type="datetimeFigureOut">
              <a:rPr lang="ko-KR" altLang="en-US" smtClean="0"/>
              <a:t>2021-03-23</a:t>
            </a:fld>
            <a:endParaRPr lang="ko-KR" altLang="en-US"/>
          </a:p>
        </p:txBody>
      </p:sp>
      <p:sp>
        <p:nvSpPr>
          <p:cNvPr id="4" name="슬라이드 이미지 개체 틀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6" name="바닥글 개체 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A7B455-B88E-4EAC-B9F1-27D4E6EF4989}" type="slidenum">
              <a:rPr lang="ko-KR" altLang="en-US" smtClean="0"/>
              <a:t>‹#›</a:t>
            </a:fld>
            <a:endParaRPr lang="ko-KR" altLang="en-US"/>
          </a:p>
        </p:txBody>
      </p:sp>
    </p:spTree>
    <p:extLst>
      <p:ext uri="{BB962C8B-B14F-4D97-AF65-F5344CB8AC3E}">
        <p14:creationId xmlns:p14="http://schemas.microsoft.com/office/powerpoint/2010/main" val="3835803524"/>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514350" y="2840570"/>
            <a:ext cx="5829300" cy="1960033"/>
          </a:xfr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ko-KR" altLang="en-US"/>
          </a:p>
        </p:txBody>
      </p:sp>
      <p:sp>
        <p:nvSpPr>
          <p:cNvPr id="4" name="날짜 개체 틀 3"/>
          <p:cNvSpPr>
            <a:spLocks noGrp="1"/>
          </p:cNvSpPr>
          <p:nvPr>
            <p:ph type="dt" sz="half" idx="10"/>
          </p:nvPr>
        </p:nvSpPr>
        <p:spPr/>
        <p:txBody>
          <a:bodyPr/>
          <a:lstStyle/>
          <a:p>
            <a:fld id="{BC886873-51B8-4B93-8BAA-C4FBBAA9FFF7}" type="datetimeFigureOut">
              <a:rPr lang="ko-KR" altLang="en-US" smtClean="0"/>
              <a:pPr/>
              <a:t>2021-03-23</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654F245-06F3-43D4-B2EB-3DE31EEDF11F}" type="slidenum">
              <a:rPr lang="ko-KR" altLang="en-US" smtClean="0"/>
              <a:pPr/>
              <a:t>‹#›</a:t>
            </a:fld>
            <a:endParaRPr lang="ko-KR"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BC886873-51B8-4B93-8BAA-C4FBBAA9FFF7}" type="datetimeFigureOut">
              <a:rPr lang="ko-KR" altLang="en-US" smtClean="0"/>
              <a:pPr/>
              <a:t>2021-03-23</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654F245-06F3-43D4-B2EB-3DE31EEDF11F}" type="slidenum">
              <a:rPr lang="ko-KR" altLang="en-US" smtClean="0"/>
              <a:pPr/>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4972050" y="366188"/>
            <a:ext cx="1543050" cy="7802033"/>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342900" y="366188"/>
            <a:ext cx="4514850" cy="7802033"/>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BC886873-51B8-4B93-8BAA-C4FBBAA9FFF7}" type="datetimeFigureOut">
              <a:rPr lang="ko-KR" altLang="en-US" smtClean="0"/>
              <a:pPr/>
              <a:t>2021-03-23</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654F245-06F3-43D4-B2EB-3DE31EEDF11F}" type="slidenum">
              <a:rPr lang="ko-KR" altLang="en-US" smtClean="0"/>
              <a:pPr/>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BC886873-51B8-4B93-8BAA-C4FBBAA9FFF7}" type="datetimeFigureOut">
              <a:rPr lang="ko-KR" altLang="en-US" smtClean="0"/>
              <a:pPr/>
              <a:t>2021-03-23</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654F245-06F3-43D4-B2EB-3DE31EEDF11F}" type="slidenum">
              <a:rPr lang="ko-KR" altLang="en-US" smtClean="0"/>
              <a:pPr/>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541735" y="5875867"/>
            <a:ext cx="5829300" cy="1816100"/>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541735" y="3875621"/>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4" name="날짜 개체 틀 3"/>
          <p:cNvSpPr>
            <a:spLocks noGrp="1"/>
          </p:cNvSpPr>
          <p:nvPr>
            <p:ph type="dt" sz="half" idx="10"/>
          </p:nvPr>
        </p:nvSpPr>
        <p:spPr/>
        <p:txBody>
          <a:bodyPr/>
          <a:lstStyle/>
          <a:p>
            <a:fld id="{BC886873-51B8-4B93-8BAA-C4FBBAA9FFF7}" type="datetimeFigureOut">
              <a:rPr lang="ko-KR" altLang="en-US" smtClean="0"/>
              <a:pPr/>
              <a:t>2021-03-23</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654F245-06F3-43D4-B2EB-3DE31EEDF11F}" type="slidenum">
              <a:rPr lang="ko-KR" altLang="en-US" smtClean="0"/>
              <a:pPr/>
              <a:t>‹#›</a:t>
            </a:fld>
            <a:endParaRPr lang="ko-KR"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342900" y="2133604"/>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3486150" y="2133604"/>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날짜 개체 틀 4"/>
          <p:cNvSpPr>
            <a:spLocks noGrp="1"/>
          </p:cNvSpPr>
          <p:nvPr>
            <p:ph type="dt" sz="half" idx="10"/>
          </p:nvPr>
        </p:nvSpPr>
        <p:spPr/>
        <p:txBody>
          <a:bodyPr/>
          <a:lstStyle/>
          <a:p>
            <a:fld id="{BC886873-51B8-4B93-8BAA-C4FBBAA9FFF7}" type="datetimeFigureOut">
              <a:rPr lang="ko-KR" altLang="en-US" smtClean="0"/>
              <a:pPr/>
              <a:t>2021-03-23</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654F245-06F3-43D4-B2EB-3DE31EEDF11F}" type="slidenum">
              <a:rPr lang="ko-KR" altLang="en-US" smtClean="0"/>
              <a:pPr/>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342902"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342902"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3483771"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3483771"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날짜 개체 틀 6"/>
          <p:cNvSpPr>
            <a:spLocks noGrp="1"/>
          </p:cNvSpPr>
          <p:nvPr>
            <p:ph type="dt" sz="half" idx="10"/>
          </p:nvPr>
        </p:nvSpPr>
        <p:spPr/>
        <p:txBody>
          <a:bodyPr/>
          <a:lstStyle/>
          <a:p>
            <a:fld id="{BC886873-51B8-4B93-8BAA-C4FBBAA9FFF7}" type="datetimeFigureOut">
              <a:rPr lang="ko-KR" altLang="en-US" smtClean="0"/>
              <a:pPr/>
              <a:t>2021-03-23</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3654F245-06F3-43D4-B2EB-3DE31EEDF11F}" type="slidenum">
              <a:rPr lang="ko-KR" altLang="en-US" smtClean="0"/>
              <a:pPr/>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날짜 개체 틀 2"/>
          <p:cNvSpPr>
            <a:spLocks noGrp="1"/>
          </p:cNvSpPr>
          <p:nvPr>
            <p:ph type="dt" sz="half" idx="10"/>
          </p:nvPr>
        </p:nvSpPr>
        <p:spPr/>
        <p:txBody>
          <a:bodyPr/>
          <a:lstStyle/>
          <a:p>
            <a:fld id="{BC886873-51B8-4B93-8BAA-C4FBBAA9FFF7}" type="datetimeFigureOut">
              <a:rPr lang="ko-KR" altLang="en-US" smtClean="0"/>
              <a:pPr/>
              <a:t>2021-03-23</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3654F245-06F3-43D4-B2EB-3DE31EEDF11F}" type="slidenum">
              <a:rPr lang="ko-KR" altLang="en-US" smtClean="0"/>
              <a:pPr/>
              <a:t>‹#›</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BC886873-51B8-4B93-8BAA-C4FBBAA9FFF7}" type="datetimeFigureOut">
              <a:rPr lang="ko-KR" altLang="en-US" smtClean="0"/>
              <a:pPr/>
              <a:t>2021-03-23</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3654F245-06F3-43D4-B2EB-3DE31EEDF11F}" type="slidenum">
              <a:rPr lang="ko-KR" altLang="en-US" smtClean="0"/>
              <a:pPr/>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342902" y="364067"/>
            <a:ext cx="2256235" cy="1549400"/>
          </a:xfr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2681289" y="364070"/>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342902" y="1913470"/>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BC886873-51B8-4B93-8BAA-C4FBBAA9FFF7}" type="datetimeFigureOut">
              <a:rPr lang="ko-KR" altLang="en-US" smtClean="0"/>
              <a:pPr/>
              <a:t>2021-03-23</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654F245-06F3-43D4-B2EB-3DE31EEDF11F}" type="slidenum">
              <a:rPr lang="ko-KR" altLang="en-US" smtClean="0"/>
              <a:pPr/>
              <a:t>‹#›</a:t>
            </a:fld>
            <a:endParaRPr lang="ko-KR"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344216" y="6400801"/>
            <a:ext cx="4114800" cy="755651"/>
          </a:xfr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1344216" y="7156452"/>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BC886873-51B8-4B93-8BAA-C4FBBAA9FFF7}" type="datetimeFigureOut">
              <a:rPr lang="ko-KR" altLang="en-US" smtClean="0"/>
              <a:pPr/>
              <a:t>2021-03-23</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654F245-06F3-43D4-B2EB-3DE31EEDF11F}" type="slidenum">
              <a:rPr lang="ko-KR" altLang="en-US" smtClean="0"/>
              <a:pPr/>
              <a:t>‹#›</a:t>
            </a:fld>
            <a:endParaRPr lang="ko-KR"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342900" y="2133604"/>
            <a:ext cx="6172200" cy="6034617"/>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2"/>
          </p:nvPr>
        </p:nvSpPr>
        <p:spPr>
          <a:xfrm>
            <a:off x="342900" y="8475137"/>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BC886873-51B8-4B93-8BAA-C4FBBAA9FFF7}" type="datetimeFigureOut">
              <a:rPr lang="ko-KR" altLang="en-US" smtClean="0"/>
              <a:pPr/>
              <a:t>2021-03-23</a:t>
            </a:fld>
            <a:endParaRPr lang="ko-KR" altLang="en-US"/>
          </a:p>
        </p:txBody>
      </p:sp>
      <p:sp>
        <p:nvSpPr>
          <p:cNvPr id="5" name="바닥글 개체 틀 4"/>
          <p:cNvSpPr>
            <a:spLocks noGrp="1"/>
          </p:cNvSpPr>
          <p:nvPr>
            <p:ph type="ftr" sz="quarter" idx="3"/>
          </p:nvPr>
        </p:nvSpPr>
        <p:spPr>
          <a:xfrm>
            <a:off x="2343150" y="8475137"/>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4914900" y="8475137"/>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3654F245-06F3-43D4-B2EB-3DE31EEDF11F}" type="slidenum">
              <a:rPr lang="ko-KR" altLang="en-US" smtClean="0"/>
              <a:pPr/>
              <a:t>‹#›</a:t>
            </a:fld>
            <a:endParaRPr lang="ko-KR"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ww.lungenaerzte-im-netz.de/untersuchungen/" TargetMode="External"/><Relationship Id="rId13" Type="http://schemas.openxmlformats.org/officeDocument/2006/relationships/hyperlink" Target="https://www.lungenaerzte-im-netz.de/nc/glossar/source/default/term/das-neue-coronavirus/" TargetMode="External"/><Relationship Id="rId18" Type="http://schemas.openxmlformats.org/officeDocument/2006/relationships/hyperlink" Target="https://www.lungenaerzte-im-netz.de/unsere-atemwege/aufbau/die-unteren-atemwege/" TargetMode="External"/><Relationship Id="rId26" Type="http://schemas.openxmlformats.org/officeDocument/2006/relationships/hyperlink" Target="http://www.neurologen-und-psychiater-im-netz.org/" TargetMode="External"/><Relationship Id="rId3" Type="http://schemas.openxmlformats.org/officeDocument/2006/relationships/hyperlink" Target="http://www.vpneumo.de/" TargetMode="External"/><Relationship Id="rId21" Type="http://schemas.openxmlformats.org/officeDocument/2006/relationships/hyperlink" Target="https://www.lungenaerzte-im-netz.de/disclaimer/" TargetMode="External"/><Relationship Id="rId7" Type="http://schemas.openxmlformats.org/officeDocument/2006/relationships/hyperlink" Target="https://www.lungenaerzte-im-netz.de/krankheiten/" TargetMode="External"/><Relationship Id="rId12" Type="http://schemas.openxmlformats.org/officeDocument/2006/relationships/hyperlink" Target="https://www.lungenaerzte-im-netz.de/news-archiv/" TargetMode="External"/><Relationship Id="rId17" Type="http://schemas.openxmlformats.org/officeDocument/2006/relationships/hyperlink" Target="https://www.lungenaerzte-im-netz.de/unsere-atemwege/aufbau/die-oberen-atemwege/" TargetMode="External"/><Relationship Id="rId25" Type="http://schemas.openxmlformats.org/officeDocument/2006/relationships/hyperlink" Target="http://www.internisten-im-netz.de/" TargetMode="External"/><Relationship Id="rId2" Type="http://schemas.openxmlformats.org/officeDocument/2006/relationships/hyperlink" Target="https://www.lungenaerzte-im-netz.de/startseite/" TargetMode="External"/><Relationship Id="rId16" Type="http://schemas.openxmlformats.org/officeDocument/2006/relationships/hyperlink" Target="https://www.lungenaerzte-im-netz.de/news-archiv/meldung/article/eine-nicht-invasive-beatmung-ist-der-invasiven-beatmung-aus-mehreren-gruenden-vorzuziehen/" TargetMode="External"/><Relationship Id="rId20" Type="http://schemas.openxmlformats.org/officeDocument/2006/relationships/hyperlink" Target="https://www.lungenaerzte-im-netz.de/datenschutz/" TargetMode="External"/><Relationship Id="rId29" Type="http://schemas.openxmlformats.org/officeDocument/2006/relationships/hyperlink" Target="https://www.reha-hilft-krebspatienten.de/" TargetMode="External"/><Relationship Id="rId1" Type="http://schemas.openxmlformats.org/officeDocument/2006/relationships/slideLayout" Target="../slideLayouts/slideLayout2.xml"/><Relationship Id="rId6" Type="http://schemas.openxmlformats.org/officeDocument/2006/relationships/hyperlink" Target="https://www.lungenaerzte-im-netz.de/unsere-atemwege/aufbau/" TargetMode="External"/><Relationship Id="rId11" Type="http://schemas.openxmlformats.org/officeDocument/2006/relationships/hyperlink" Target="https://www.lungenaerzte-im-netz.de/event-kalender/" TargetMode="External"/><Relationship Id="rId24" Type="http://schemas.openxmlformats.org/officeDocument/2006/relationships/hyperlink" Target="http://www.frauenaerzte-im-netz.de/" TargetMode="External"/><Relationship Id="rId5" Type="http://schemas.openxmlformats.org/officeDocument/2006/relationships/hyperlink" Target="https://www.lungenaerzte-im-netz.de/aerzte/" TargetMode="External"/><Relationship Id="rId15" Type="http://schemas.openxmlformats.org/officeDocument/2006/relationships/hyperlink" Target="https://www.lungenaerzte-im-netz.de/krankheiten/covid-19/was-ist-covid-19/" TargetMode="External"/><Relationship Id="rId23" Type="http://schemas.openxmlformats.org/officeDocument/2006/relationships/hyperlink" Target="http://www.kinderaerzte-im-netz.de/" TargetMode="External"/><Relationship Id="rId28" Type="http://schemas.openxmlformats.org/officeDocument/2006/relationships/hyperlink" Target="http://www.anaesthesisten-im-netz.de/" TargetMode="External"/><Relationship Id="rId10" Type="http://schemas.openxmlformats.org/officeDocument/2006/relationships/hyperlink" Target="https://www.lungenaerzte-im-netz.de/reha/was-bedeutet-eigentlich-reha/" TargetMode="External"/><Relationship Id="rId19" Type="http://schemas.openxmlformats.org/officeDocument/2006/relationships/hyperlink" Target="https://www.lungenaerzte-im-netz.de/impressum/" TargetMode="External"/><Relationship Id="rId31" Type="http://schemas.openxmlformats.org/officeDocument/2006/relationships/image" Target="../media/image1.png"/><Relationship Id="rId4" Type="http://schemas.openxmlformats.org/officeDocument/2006/relationships/hyperlink" Target="http://lungenstiftung.de/" TargetMode="External"/><Relationship Id="rId9" Type="http://schemas.openxmlformats.org/officeDocument/2006/relationships/hyperlink" Target="https://www.lungenaerzte-im-netz.de/rauchstopp/leichte-und-starke-raucher/" TargetMode="External"/><Relationship Id="rId14" Type="http://schemas.openxmlformats.org/officeDocument/2006/relationships/hyperlink" Target="https://www.lungenaerzte-im-netz.de/news-archiv/meldung/article/sars-cov2-viren-koennen-bei-schwerem-verlauf-massive-gefaessschaeden-verursachen/" TargetMode="External"/><Relationship Id="rId22" Type="http://schemas.openxmlformats.org/officeDocument/2006/relationships/hyperlink" Target="https://www.lungenaerzte-im-netz.de/kontakt/" TargetMode="External"/><Relationship Id="rId27" Type="http://schemas.openxmlformats.org/officeDocument/2006/relationships/hyperlink" Target="http://www.hno-aerzte-im-netz.de/" TargetMode="External"/><Relationship Id="rId30" Type="http://schemas.openxmlformats.org/officeDocument/2006/relationships/hyperlink" Target="http://www.kinderaerzte-im-netz.a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123006" y="0"/>
            <a:ext cx="7016632" cy="1005274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220" tIns="0" rIns="0" bIns="19044" numCol="1" anchor="ctr" anchorCtr="0" compatLnSpc="1">
            <a:prstTxWarp prst="textNoShape">
              <a:avLst/>
            </a:prstTxWarp>
            <a:spAutoFit/>
          </a:bodyPr>
          <a:lstStyle/>
          <a:p>
            <a:pPr marL="0" marR="0" lvl="0" indent="0" algn="l" defTabSz="914400" rtl="0" eaLnBrk="1" fontAlgn="base" latinLnBrk="1" hangingPunct="1">
              <a:lnSpc>
                <a:spcPct val="100000"/>
              </a:lnSpc>
              <a:spcBef>
                <a:spcPct val="0"/>
              </a:spcBef>
              <a:spcAft>
                <a:spcPct val="0"/>
              </a:spcAft>
              <a:buClrTx/>
              <a:buSzTx/>
              <a:buFontTx/>
              <a:buNone/>
              <a:tabLst/>
            </a:pPr>
            <a:r>
              <a:rPr kumimoji="1" lang="ko-KR" altLang="ko-KR" sz="3200" b="0" i="0" u="none" strike="noStrike" cap="none" normalizeH="0" baseline="0" dirty="0" smtClean="0">
                <a:ln>
                  <a:noFill/>
                </a:ln>
                <a:solidFill>
                  <a:srgbClr val="33689A"/>
                </a:solidFill>
                <a:effectLst/>
                <a:latin typeface="Arial" pitchFamily="34" charset="0"/>
                <a:ea typeface="Ubuntu Condensed"/>
                <a:cs typeface="Arial" pitchFamily="34" charset="0"/>
                <a:hlinkClick r:id="rId2"/>
              </a:rPr>
              <a:t>LUNGENÄRZTE</a:t>
            </a:r>
          </a:p>
          <a:p>
            <a:pPr marL="0" marR="0" lvl="0" indent="0" algn="l" defTabSz="914400" rtl="0" eaLnBrk="0" fontAlgn="base" latinLnBrk="0" hangingPunct="0">
              <a:lnSpc>
                <a:spcPct val="100000"/>
              </a:lnSpc>
              <a:spcBef>
                <a:spcPct val="0"/>
              </a:spcBef>
              <a:spcAft>
                <a:spcPct val="0"/>
              </a:spcAft>
              <a:buClrTx/>
              <a:buSzTx/>
              <a:buFontTx/>
              <a:buNone/>
              <a:tabLst/>
            </a:pPr>
            <a:r>
              <a:rPr kumimoji="1" lang="ko-KR" altLang="ko-KR" sz="2400" b="0" i="0" u="none" strike="noStrike" cap="none" normalizeH="0" baseline="0" dirty="0" smtClean="0">
                <a:ln>
                  <a:noFill/>
                </a:ln>
                <a:solidFill>
                  <a:srgbClr val="33689A"/>
                </a:solidFill>
                <a:effectLst/>
                <a:latin typeface="Arial" pitchFamily="34" charset="0"/>
                <a:ea typeface="Ubuntu Condensed"/>
                <a:cs typeface="Arial" pitchFamily="34" charset="0"/>
                <a:hlinkClick r:id="rId2"/>
              </a:rPr>
              <a:t>im Netz</a:t>
            </a:r>
            <a:endParaRPr kumimoji="1" lang="ko-KR" altLang="ko-KR" sz="600" b="0" i="0" u="none" strike="noStrike" cap="none" normalizeH="0" baseline="0" dirty="0" smtClean="0">
              <a:ln>
                <a:noFill/>
              </a:ln>
              <a:solidFill>
                <a:srgbClr val="000000"/>
              </a:solidFill>
              <a:effectLst/>
              <a:latin typeface="Arial" pitchFamily="34" charset="0"/>
              <a:ea typeface="굴림" pitchFamily="50" charset="-127"/>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1" lang="ko-KR" altLang="ko-KR" sz="700" b="0" i="0" u="none" strike="noStrike" cap="none" normalizeH="0" baseline="0" dirty="0" smtClean="0">
                <a:ln>
                  <a:noFill/>
                </a:ln>
                <a:solidFill>
                  <a:srgbClr val="686868"/>
                </a:solidFill>
                <a:effectLst/>
                <a:latin typeface="Arial" pitchFamily="34" charset="0"/>
                <a:ea typeface="굴림" pitchFamily="50" charset="-127"/>
                <a:cs typeface="Arial" pitchFamily="34" charset="0"/>
                <a:hlinkClick r:id="rId3"/>
              </a:rPr>
              <a:t>In Zusammenarbeit mit:</a:t>
            </a:r>
            <a:endParaRPr kumimoji="1" lang="ko-KR" altLang="ko-KR" sz="600" b="0" i="0" u="none" strike="noStrike" cap="none" normalizeH="0" baseline="0" dirty="0" smtClean="0">
              <a:ln>
                <a:noFill/>
              </a:ln>
              <a:solidFill>
                <a:srgbClr val="33689A"/>
              </a:solidFill>
              <a:effectLst/>
              <a:latin typeface="Arial" pitchFamily="34" charset="0"/>
              <a:ea typeface="굴림" pitchFamily="50" charset="-127"/>
              <a:cs typeface="Arial" pitchFamily="34" charset="0"/>
              <a:hlinkClick r:id="rId4"/>
            </a:endParaRPr>
          </a:p>
          <a:p>
            <a:pPr marL="0" marR="0" lvl="0" indent="0" algn="l" defTabSz="914400" rtl="0" eaLnBrk="0" fontAlgn="base" latinLnBrk="0" hangingPunct="0">
              <a:lnSpc>
                <a:spcPct val="100000"/>
              </a:lnSpc>
              <a:spcBef>
                <a:spcPct val="0"/>
              </a:spcBef>
              <a:spcAft>
                <a:spcPct val="0"/>
              </a:spcAft>
              <a:buClrTx/>
              <a:buSzTx/>
              <a:buFontTx/>
              <a:buNone/>
              <a:tabLst/>
            </a:pP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hlinkClick r:id="rId4"/>
              </a:rPr>
              <a:t>Herausgeber:</a:t>
            </a:r>
            <a:endParaRPr kumimoji="1" lang="ko-KR" altLang="ko-KR" sz="600" b="0" i="0" u="none" strike="noStrike" cap="none" normalizeH="0" baseline="0" dirty="0" smtClean="0">
              <a:ln>
                <a:noFill/>
              </a:ln>
              <a:solidFill>
                <a:schemeClr val="tx1"/>
              </a:solidFill>
              <a:effectLst/>
              <a:latin typeface="굴림" pitchFamily="50" charset="-127"/>
              <a:ea typeface="굴림" pitchFamily="50" charset="-127"/>
              <a:cs typeface="굴림" pitchFamily="50" charset="-127"/>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1" lang="ko-KR" altLang="ko-KR" sz="1200" b="0" i="0" u="none" strike="noStrike" cap="none" normalizeH="0" baseline="0" dirty="0" smtClean="0">
                <a:ln>
                  <a:noFill/>
                </a:ln>
                <a:solidFill>
                  <a:srgbClr val="555555"/>
                </a:solidFill>
                <a:effectLst/>
                <a:latin typeface="Arial" pitchFamily="34" charset="0"/>
                <a:ea typeface="Ubuntu Condensed"/>
                <a:cs typeface="Arial" pitchFamily="34" charset="0"/>
                <a:hlinkClick r:id="rId2" tooltip="Startseite"/>
              </a:rPr>
              <a:t>Startseite</a:t>
            </a:r>
            <a:endParaRPr kumimoji="1" lang="ko-KR" altLang="ko-KR" sz="1200" b="0" i="0" u="none" strike="noStrike" cap="none" normalizeH="0" baseline="0" dirty="0" smtClean="0">
              <a:ln>
                <a:noFill/>
              </a:ln>
              <a:solidFill>
                <a:srgbClr val="555555"/>
              </a:solidFill>
              <a:effectLst/>
              <a:latin typeface="Arial" pitchFamily="34" charset="0"/>
              <a:ea typeface="Ubuntu Condensed"/>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startAt="2"/>
              <a:tabLst/>
            </a:pPr>
            <a:r>
              <a:rPr kumimoji="1" lang="ko-KR" altLang="ko-KR" sz="1200" b="0" i="0" u="none" strike="noStrike" cap="none" normalizeH="0" baseline="0" dirty="0" smtClean="0">
                <a:ln>
                  <a:noFill/>
                </a:ln>
                <a:solidFill>
                  <a:srgbClr val="555555"/>
                </a:solidFill>
                <a:effectLst/>
                <a:latin typeface="Arial" pitchFamily="34" charset="0"/>
                <a:ea typeface="Ubuntu Condensed"/>
                <a:cs typeface="Arial" pitchFamily="34" charset="0"/>
                <a:hlinkClick r:id="rId5" tooltip="Arzt/Kliniksuche"/>
              </a:rPr>
              <a:t>Arzt/Kliniksuche</a:t>
            </a:r>
            <a:endParaRPr kumimoji="1" lang="ko-KR" altLang="ko-KR" sz="1200" b="0" i="0" u="none" strike="noStrike" cap="none" normalizeH="0" baseline="0" dirty="0" smtClean="0">
              <a:ln>
                <a:noFill/>
              </a:ln>
              <a:solidFill>
                <a:srgbClr val="555555"/>
              </a:solidFill>
              <a:effectLst/>
              <a:latin typeface="Arial" pitchFamily="34" charset="0"/>
              <a:ea typeface="Ubuntu Condensed"/>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startAt="3"/>
              <a:tabLst/>
            </a:pPr>
            <a:r>
              <a:rPr kumimoji="1" lang="ko-KR" altLang="ko-KR" sz="1200" b="0" i="0" u="none" strike="noStrike" cap="none" normalizeH="0" baseline="0" dirty="0" smtClean="0">
                <a:ln>
                  <a:noFill/>
                </a:ln>
                <a:solidFill>
                  <a:srgbClr val="555555"/>
                </a:solidFill>
                <a:effectLst/>
                <a:latin typeface="Arial" pitchFamily="34" charset="0"/>
                <a:ea typeface="Ubuntu Condensed"/>
                <a:cs typeface="Arial" pitchFamily="34" charset="0"/>
                <a:hlinkClick r:id="rId6" tooltip="Unsere Atemwege"/>
              </a:rPr>
              <a:t>Unsere Atemwege</a:t>
            </a:r>
            <a:endParaRPr kumimoji="1" lang="ko-KR" altLang="ko-KR" sz="1200" b="0" i="0" u="none" strike="noStrike" cap="none" normalizeH="0" baseline="0" dirty="0" smtClean="0">
              <a:ln>
                <a:noFill/>
              </a:ln>
              <a:solidFill>
                <a:srgbClr val="555555"/>
              </a:solidFill>
              <a:effectLst/>
              <a:latin typeface="Arial" pitchFamily="34" charset="0"/>
              <a:ea typeface="Ubuntu Condensed"/>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startAt="4"/>
              <a:tabLst/>
            </a:pPr>
            <a:r>
              <a:rPr kumimoji="1" lang="ko-KR" altLang="ko-KR" sz="1200" b="0" i="0" u="none" strike="noStrike" cap="none" normalizeH="0" baseline="0" dirty="0" smtClean="0">
                <a:ln>
                  <a:noFill/>
                </a:ln>
                <a:solidFill>
                  <a:srgbClr val="555555"/>
                </a:solidFill>
                <a:effectLst/>
                <a:latin typeface="Arial" pitchFamily="34" charset="0"/>
                <a:ea typeface="Ubuntu Condensed"/>
                <a:cs typeface="Arial" pitchFamily="34" charset="0"/>
                <a:hlinkClick r:id="rId7" tooltip="Krankheiten"/>
              </a:rPr>
              <a:t>Krankheiten</a:t>
            </a:r>
            <a:endParaRPr kumimoji="1" lang="ko-KR" altLang="ko-KR" sz="1200" b="0" i="0" u="none" strike="noStrike" cap="none" normalizeH="0" baseline="0" dirty="0" smtClean="0">
              <a:ln>
                <a:noFill/>
              </a:ln>
              <a:solidFill>
                <a:srgbClr val="555555"/>
              </a:solidFill>
              <a:effectLst/>
              <a:latin typeface="Arial" pitchFamily="34" charset="0"/>
              <a:ea typeface="Ubuntu Condensed"/>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startAt="5"/>
              <a:tabLst/>
            </a:pPr>
            <a:r>
              <a:rPr kumimoji="1" lang="ko-KR" altLang="ko-KR" sz="1200" b="0" i="0" u="none" strike="noStrike" cap="none" normalizeH="0" baseline="0" dirty="0" smtClean="0">
                <a:ln>
                  <a:noFill/>
                </a:ln>
                <a:solidFill>
                  <a:srgbClr val="555555"/>
                </a:solidFill>
                <a:effectLst/>
                <a:latin typeface="Arial" pitchFamily="34" charset="0"/>
                <a:ea typeface="Ubuntu Condensed"/>
                <a:cs typeface="Arial" pitchFamily="34" charset="0"/>
                <a:hlinkClick r:id="rId8" tooltip="Untersuchungen"/>
              </a:rPr>
              <a:t>Untersuchungen</a:t>
            </a:r>
            <a:endParaRPr kumimoji="1" lang="ko-KR" altLang="ko-KR" sz="1200" b="0" i="0" u="none" strike="noStrike" cap="none" normalizeH="0" baseline="0" dirty="0" smtClean="0">
              <a:ln>
                <a:noFill/>
              </a:ln>
              <a:solidFill>
                <a:srgbClr val="555555"/>
              </a:solidFill>
              <a:effectLst/>
              <a:latin typeface="Arial" pitchFamily="34" charset="0"/>
              <a:ea typeface="Ubuntu Condensed"/>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startAt="6"/>
              <a:tabLst/>
            </a:pPr>
            <a:r>
              <a:rPr kumimoji="1" lang="ko-KR" altLang="ko-KR" sz="1200" b="0" i="0" u="none" strike="noStrike" cap="none" normalizeH="0" baseline="0" dirty="0" smtClean="0">
                <a:ln>
                  <a:noFill/>
                </a:ln>
                <a:solidFill>
                  <a:srgbClr val="555555"/>
                </a:solidFill>
                <a:effectLst/>
                <a:latin typeface="Arial" pitchFamily="34" charset="0"/>
                <a:ea typeface="Ubuntu Condensed"/>
                <a:cs typeface="Arial" pitchFamily="34" charset="0"/>
                <a:hlinkClick r:id="rId9" tooltip="Rauchstopp"/>
              </a:rPr>
              <a:t>Rauchstopp</a:t>
            </a:r>
            <a:endParaRPr kumimoji="1" lang="ko-KR" altLang="ko-KR" sz="1200" b="0" i="0" u="none" strike="noStrike" cap="none" normalizeH="0" baseline="0" dirty="0" smtClean="0">
              <a:ln>
                <a:noFill/>
              </a:ln>
              <a:solidFill>
                <a:srgbClr val="555555"/>
              </a:solidFill>
              <a:effectLst/>
              <a:latin typeface="Arial" pitchFamily="34" charset="0"/>
              <a:ea typeface="Ubuntu Condensed"/>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startAt="7"/>
              <a:tabLst/>
            </a:pPr>
            <a:r>
              <a:rPr kumimoji="1" lang="ko-KR" altLang="ko-KR" sz="1200" b="0" i="0" u="none" strike="noStrike" cap="none" normalizeH="0" baseline="0" dirty="0" smtClean="0">
                <a:ln>
                  <a:noFill/>
                </a:ln>
                <a:solidFill>
                  <a:srgbClr val="555555"/>
                </a:solidFill>
                <a:effectLst/>
                <a:latin typeface="Arial" pitchFamily="34" charset="0"/>
                <a:ea typeface="Ubuntu Condensed"/>
                <a:cs typeface="Arial" pitchFamily="34" charset="0"/>
                <a:hlinkClick r:id="rId10" tooltip="Reha"/>
              </a:rPr>
              <a:t>Reha</a:t>
            </a:r>
            <a:endParaRPr kumimoji="1" lang="ko-KR" altLang="ko-KR" sz="1200" b="0" i="0" u="none" strike="noStrike" cap="none" normalizeH="0" baseline="0" dirty="0" smtClean="0">
              <a:ln>
                <a:noFill/>
              </a:ln>
              <a:solidFill>
                <a:srgbClr val="555555"/>
              </a:solidFill>
              <a:effectLst/>
              <a:latin typeface="Arial" pitchFamily="34" charset="0"/>
              <a:ea typeface="Ubuntu Condensed"/>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startAt="8"/>
              <a:tabLst/>
            </a:pPr>
            <a:r>
              <a:rPr kumimoji="1" lang="ko-KR" altLang="ko-KR" sz="1200" b="0" i="0" u="none" strike="noStrike" cap="none" normalizeH="0" baseline="0" dirty="0" smtClean="0">
                <a:ln>
                  <a:noFill/>
                </a:ln>
                <a:solidFill>
                  <a:srgbClr val="555555"/>
                </a:solidFill>
                <a:effectLst/>
                <a:latin typeface="Arial" pitchFamily="34" charset="0"/>
                <a:ea typeface="Ubuntu Condensed"/>
                <a:cs typeface="Arial" pitchFamily="34" charset="0"/>
                <a:hlinkClick r:id="rId11" tooltip="Event-Kalender"/>
              </a:rPr>
              <a:t>Event-Kalender</a:t>
            </a:r>
            <a:endParaRPr kumimoji="1" lang="ko-KR" altLang="ko-KR" sz="600" b="0" i="0" u="none" strike="noStrike" cap="none" normalizeH="0" baseline="0" dirty="0" smtClean="0">
              <a:ln>
                <a:noFill/>
              </a:ln>
              <a:solidFill>
                <a:srgbClr val="000000"/>
              </a:solidFill>
              <a:effectLst/>
              <a:latin typeface="Arial" pitchFamily="34" charset="0"/>
              <a:ea typeface="굴림" pitchFamily="50" charset="-127"/>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1" lang="ko-KR" altLang="ko-KR" sz="800" b="0" i="0" u="none" strike="noStrike" cap="none" normalizeH="0" baseline="0" dirty="0" smtClean="0">
                <a:ln>
                  <a:noFill/>
                </a:ln>
                <a:solidFill>
                  <a:srgbClr val="6C6B69"/>
                </a:solidFill>
                <a:effectLst/>
                <a:latin typeface="Arial" pitchFamily="34" charset="0"/>
                <a:ea typeface="굴림" pitchFamily="50" charset="-127"/>
                <a:cs typeface="Arial" pitchFamily="34" charset="0"/>
              </a:rPr>
              <a:t>Sie sind hier: </a:t>
            </a:r>
            <a:r>
              <a:rPr kumimoji="1" lang="ko-KR" altLang="ko-KR" sz="800" b="0" i="0" u="sng" strike="noStrike" cap="none" normalizeH="0" baseline="0" dirty="0" smtClean="0">
                <a:ln>
                  <a:noFill/>
                </a:ln>
                <a:solidFill>
                  <a:srgbClr val="33689A"/>
                </a:solidFill>
                <a:effectLst/>
                <a:latin typeface="Arial" pitchFamily="34" charset="0"/>
                <a:ea typeface="굴림" pitchFamily="50" charset="-127"/>
                <a:cs typeface="Arial" pitchFamily="34" charset="0"/>
                <a:hlinkClick r:id="rId2"/>
              </a:rPr>
              <a:t>Startseite</a:t>
            </a:r>
            <a:r>
              <a:rPr kumimoji="1" lang="ko-KR" altLang="ko-KR" sz="800" b="0" i="0" u="none" strike="noStrike" cap="none" normalizeH="0" baseline="0" dirty="0" smtClean="0">
                <a:ln>
                  <a:noFill/>
                </a:ln>
                <a:solidFill>
                  <a:srgbClr val="6C6B69"/>
                </a:solidFill>
                <a:effectLst/>
                <a:latin typeface="Arial" pitchFamily="34" charset="0"/>
                <a:ea typeface="굴림" pitchFamily="50" charset="-127"/>
                <a:cs typeface="Arial" pitchFamily="34" charset="0"/>
              </a:rPr>
              <a:t> //  </a:t>
            </a:r>
            <a:r>
              <a:rPr kumimoji="1" lang="ko-KR" altLang="ko-KR" sz="800" b="0" i="0" u="sng" strike="noStrike" cap="none" normalizeH="0" baseline="0" dirty="0" smtClean="0">
                <a:ln>
                  <a:noFill/>
                </a:ln>
                <a:solidFill>
                  <a:srgbClr val="33689A"/>
                </a:solidFill>
                <a:effectLst/>
                <a:latin typeface="Arial" pitchFamily="34" charset="0"/>
                <a:ea typeface="굴림" pitchFamily="50" charset="-127"/>
                <a:cs typeface="Arial" pitchFamily="34" charset="0"/>
                <a:hlinkClick r:id="rId12" tooltip="News-Archiv"/>
              </a:rPr>
              <a:t>News-Archiv</a:t>
            </a:r>
            <a:r>
              <a:rPr kumimoji="1" lang="ko-KR" altLang="ko-KR" sz="800" b="0" i="0" u="none" strike="noStrike" cap="none" normalizeH="0" baseline="0" dirty="0" smtClean="0">
                <a:ln>
                  <a:noFill/>
                </a:ln>
                <a:solidFill>
                  <a:srgbClr val="6C6B69"/>
                </a:solidFill>
                <a:effectLst/>
                <a:latin typeface="Arial" pitchFamily="34" charset="0"/>
                <a:ea typeface="굴림" pitchFamily="50" charset="-127"/>
                <a:cs typeface="Arial" pitchFamily="34" charset="0"/>
              </a:rPr>
              <a:t> // Meldung</a:t>
            </a:r>
            <a:endParaRPr kumimoji="1" lang="ko-KR" altLang="ko-KR" sz="600" b="0" i="0" u="none" strike="noStrike" cap="none" normalizeH="0" baseline="0" dirty="0" smtClean="0">
              <a:ln>
                <a:noFill/>
              </a:ln>
              <a:solidFill>
                <a:srgbClr val="000000"/>
              </a:solidFill>
              <a:effectLst/>
              <a:latin typeface="Arial" pitchFamily="34" charset="0"/>
              <a:ea typeface="굴림" pitchFamily="50" charset="-127"/>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1" lang="ko-KR" altLang="ko-KR" sz="800" b="0" i="0" u="none" strike="noStrike" cap="none" normalizeH="0" baseline="0" dirty="0" smtClean="0">
                <a:ln>
                  <a:noFill/>
                </a:ln>
                <a:solidFill>
                  <a:srgbClr val="777777"/>
                </a:solidFill>
                <a:effectLst/>
                <a:latin typeface="Arial" pitchFamily="34" charset="0"/>
                <a:ea typeface="굴림" pitchFamily="50" charset="-127"/>
                <a:cs typeface="Arial" pitchFamily="34" charset="0"/>
              </a:rPr>
              <a:t>23.10.2020</a:t>
            </a:r>
            <a:endParaRPr kumimoji="1" lang="ko-KR" altLang="ko-KR" sz="1800" b="1" i="0" u="none" strike="noStrike" cap="none" normalizeH="0" baseline="0" dirty="0" smtClean="0">
              <a:ln>
                <a:noFill/>
              </a:ln>
              <a:solidFill>
                <a:srgbClr val="33689A"/>
              </a:solidFill>
              <a:effectLst/>
              <a:latin typeface="Arial" pitchFamily="34" charset="0"/>
              <a:ea typeface="Ubuntu Condensed"/>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1" lang="ko-KR" altLang="ko-KR" sz="1800" b="1" i="0" u="none" strike="noStrike" cap="none" normalizeH="0" baseline="0" dirty="0" smtClean="0">
                <a:ln>
                  <a:noFill/>
                </a:ln>
                <a:solidFill>
                  <a:srgbClr val="33689A"/>
                </a:solidFill>
                <a:effectLst/>
                <a:latin typeface="Arial" pitchFamily="34" charset="0"/>
                <a:ea typeface="Ubuntu Condensed"/>
                <a:cs typeface="Arial" pitchFamily="34" charset="0"/>
              </a:rPr>
              <a:t>Kaltes Plasma gegen das Coronavirus in ersten Tests wirksam</a:t>
            </a:r>
          </a:p>
          <a:p>
            <a:pPr marL="0" marR="0" lvl="0" indent="0" algn="l" defTabSz="914400" rtl="0" eaLnBrk="0" fontAlgn="base" latinLnBrk="0" hangingPunct="0">
              <a:lnSpc>
                <a:spcPct val="100000"/>
              </a:lnSpc>
              <a:spcBef>
                <a:spcPct val="0"/>
              </a:spcBef>
              <a:spcAft>
                <a:spcPct val="0"/>
              </a:spcAft>
              <a:buClrTx/>
              <a:buSzTx/>
              <a:buFontTx/>
              <a:buNone/>
              <a:tabLst/>
            </a:pPr>
            <a:r>
              <a:rPr kumimoji="1" lang="ko-KR" altLang="ko-KR" sz="900" b="1" i="0" u="none" strike="noStrike" cap="none" normalizeH="0" baseline="0" dirty="0" smtClean="0">
                <a:ln>
                  <a:noFill/>
                </a:ln>
                <a:solidFill>
                  <a:srgbClr val="555555"/>
                </a:solidFill>
                <a:effectLst/>
                <a:latin typeface="Arial" pitchFamily="34" charset="0"/>
                <a:ea typeface="굴림" pitchFamily="50" charset="-127"/>
                <a:cs typeface="Arial" pitchFamily="34" charset="0"/>
              </a:rPr>
              <a:t>Kaltes atmosphärisches Plasma - also ionisierte Luft – kann </a:t>
            </a:r>
            <a:r>
              <a:rPr kumimoji="1" lang="ko-KR" altLang="ko-KR" sz="900" b="1" i="0" u="none" strike="noStrike" cap="none" normalizeH="0" baseline="0" dirty="0" smtClean="0">
                <a:ln>
                  <a:noFill/>
                </a:ln>
                <a:solidFill>
                  <a:srgbClr val="33689A"/>
                </a:solidFill>
                <a:effectLst/>
                <a:latin typeface="Arial" pitchFamily="34" charset="0"/>
                <a:ea typeface="굴림" pitchFamily="50" charset="-127"/>
                <a:cs typeface="Arial" pitchFamily="34" charset="0"/>
                <a:hlinkClick r:id="rId13"/>
              </a:rPr>
              <a:t>Sars-CoV-2</a:t>
            </a:r>
            <a:r>
              <a:rPr kumimoji="1" lang="ko-KR" altLang="ko-KR" sz="900" b="1" i="0" u="none" strike="noStrike" cap="none" normalizeH="0" baseline="0" dirty="0" smtClean="0">
                <a:ln>
                  <a:noFill/>
                </a:ln>
                <a:solidFill>
                  <a:srgbClr val="555555"/>
                </a:solidFill>
                <a:effectLst/>
                <a:latin typeface="Arial" pitchFamily="34" charset="0"/>
                <a:ea typeface="굴림" pitchFamily="50" charset="-127"/>
                <a:cs typeface="Arial" pitchFamily="34" charset="0"/>
              </a:rPr>
              <a:t>-Viren in Zellkulturen unschädlich machen und wird daher zum Einsatz bei der Behandlung von Covid-19-Patienten getestet.</a:t>
            </a:r>
            <a:endParaRPr kumimoji="1" lang="ko-KR" altLang="ko-KR" sz="600" b="0" i="0" u="none" strike="noStrike" cap="none" normalizeH="0" baseline="0" dirty="0" smtClean="0">
              <a:ln>
                <a:noFill/>
              </a:ln>
              <a:solidFill>
                <a:srgbClr val="000000"/>
              </a:solidFill>
              <a:effectLst/>
              <a:latin typeface="Arial" pitchFamily="34" charset="0"/>
              <a:ea typeface="굴림" pitchFamily="50" charset="-127"/>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rPr>
              <a:t>Viele </a:t>
            </a:r>
            <a:r>
              <a:rPr kumimoji="1" lang="ko-KR" altLang="ko-KR" sz="900" b="0" i="0" u="none" strike="noStrike" cap="none" normalizeH="0" baseline="0" dirty="0" smtClean="0">
                <a:ln>
                  <a:noFill/>
                </a:ln>
                <a:solidFill>
                  <a:srgbClr val="33689A"/>
                </a:solidFill>
                <a:effectLst/>
                <a:latin typeface="Arial" pitchFamily="34" charset="0"/>
                <a:ea typeface="굴림" pitchFamily="50" charset="-127"/>
                <a:cs typeface="Arial" pitchFamily="34" charset="0"/>
                <a:hlinkClick r:id="rId14"/>
              </a:rPr>
              <a:t>schwer erkrankte</a:t>
            </a: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rPr>
              <a:t> </a:t>
            </a:r>
            <a:r>
              <a:rPr kumimoji="1" lang="ko-KR" altLang="ko-KR" sz="900" b="0" i="0" u="none" strike="noStrike" cap="none" normalizeH="0" baseline="0" dirty="0" smtClean="0">
                <a:ln>
                  <a:noFill/>
                </a:ln>
                <a:solidFill>
                  <a:srgbClr val="33689A"/>
                </a:solidFill>
                <a:effectLst/>
                <a:latin typeface="Arial" pitchFamily="34" charset="0"/>
                <a:ea typeface="굴림" pitchFamily="50" charset="-127"/>
                <a:cs typeface="Arial" pitchFamily="34" charset="0"/>
                <a:hlinkClick r:id="rId15"/>
              </a:rPr>
              <a:t>Covid-19-Patienten</a:t>
            </a: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rPr>
              <a:t> kämpfen nicht allein mit dem Coronavirus. Etwa die Hälfte der Menschen, die </a:t>
            </a:r>
            <a:r>
              <a:rPr kumimoji="1" lang="ko-KR" altLang="ko-KR" sz="900" b="0" i="0" u="none" strike="noStrike" cap="none" normalizeH="0" baseline="0" dirty="0" smtClean="0">
                <a:ln>
                  <a:noFill/>
                </a:ln>
                <a:solidFill>
                  <a:srgbClr val="33689A"/>
                </a:solidFill>
                <a:effectLst/>
                <a:latin typeface="Arial" pitchFamily="34" charset="0"/>
                <a:ea typeface="굴림" pitchFamily="50" charset="-127"/>
                <a:cs typeface="Arial" pitchFamily="34" charset="0"/>
                <a:hlinkClick r:id="rId16"/>
              </a:rPr>
              <a:t>künstlich beatmet</a:t>
            </a: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rPr>
              <a:t> wurden und trotzdem verstorben sind, hatte sich während ihres Krankenhausaufenthalts zusätzlich mit gefährlichen Bakterien angesteckt. Eine Therapie mit kaltem Plasma könnte solche Superinfektionen verhindern und außerdem die Gefahr, dass sich das Krankenhauspersonal mit dem Coronavirus ansteckt, reduzieren. Darauf deuten erste vorläufige Tests, in denen kaltes atmosphärisches Plasma - also ionisierte Luft - Sars-CoV-2 in Zellkulturen unschädlich machte. Um zu klären, ob kaltes Plasma tatsächlich bei der Behandlung der Erkrankung helfen kann, wurden nun Untersuchungen sowohl in Zellkulturen als auch mit Covid-19-Patienten initiiert. Das berichtet die Max-Planck-Gesellschaft.</a:t>
            </a:r>
            <a:endParaRPr kumimoji="1" lang="ko-KR" altLang="ko-KR" sz="600" b="0" i="0" u="none" strike="noStrike" cap="none" normalizeH="0" baseline="0" dirty="0" smtClean="0">
              <a:ln>
                <a:noFill/>
              </a:ln>
              <a:solidFill>
                <a:srgbClr val="000000"/>
              </a:solidFill>
              <a:effectLst/>
              <a:latin typeface="Arial" pitchFamily="34" charset="0"/>
              <a:ea typeface="굴림" pitchFamily="50" charset="-127"/>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rPr>
              <a:t>Plasma ist der Brennstoff der Sterne. In einer stark verdünnten kalten Variante beseitigt ionisiertes Gas, genauer gesagt ionisierte Luft aber auch Bakterien etwa aus chronisch infizierten Wunden. Manche Viren tötet das atmosphärische Plasma ebenfalls, wie Julia Zimmermann, Leiterin der technischen Entwicklung einer Firma (namens </a:t>
            </a:r>
            <a:r>
              <a:rPr kumimoji="1" lang="ko-KR" altLang="ko-KR" sz="900" b="0" i="1" u="none" strike="noStrike" cap="none" normalizeH="0" baseline="0" dirty="0" smtClean="0">
                <a:ln>
                  <a:noFill/>
                </a:ln>
                <a:solidFill>
                  <a:srgbClr val="555555"/>
                </a:solidFill>
                <a:effectLst/>
                <a:latin typeface="Arial" pitchFamily="34" charset="0"/>
                <a:ea typeface="굴림" pitchFamily="50" charset="-127"/>
                <a:cs typeface="Arial" pitchFamily="34" charset="0"/>
              </a:rPr>
              <a:t>terraplasma medical)</a:t>
            </a: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rPr>
              <a:t>, gemeinsam mit verschiedenen Kooperationspartnern in Studien mit Noro- und Adenoviren in Lösung bereits gezeigt hat. Und es könnte auch bei der Behandlung von Covid-19-Patienten helfen. „Wir haben Hinweise aus ersten Tests, dass kaltes atmosphärisches Plasma Coronaviren in Lösung abtötet“, berichtet Jens Kirsch, Geschäftsführer derselben Firma. „Das ist für ns besonders interessant, weil die Viren sich auf Schleimhäuten ebenfalls in Flüssigkeiten, zum Beispiel im Speichel, befinden.“</a:t>
            </a:r>
            <a:endParaRPr kumimoji="1" lang="ko-KR" altLang="ko-KR" sz="600" b="0" i="0" u="none" strike="noStrike" cap="none" normalizeH="0" baseline="0" dirty="0" smtClean="0">
              <a:ln>
                <a:noFill/>
              </a:ln>
              <a:solidFill>
                <a:srgbClr val="000000"/>
              </a:solidFill>
              <a:effectLst/>
              <a:latin typeface="Arial" pitchFamily="34" charset="0"/>
              <a:ea typeface="굴림" pitchFamily="50" charset="-127"/>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rPr>
              <a:t>Die ersten Untersuchungen machten die Forschenden gemeinsam mit einem Team um Albrecht von Brunn, Wissenschaftler am Max von Pettenkofer-Institut der Ludwig-Maximilians-Universität (LMU) München. Das vorläufige Ergebnis, wonach kaltes Plasma das Coronavirus abtöten kann, gab Anlass für weitere Studien. Gemeinsam mit dem Fraunhofer-Institut für Toxikologie und Experimentelle Medizin soll umfassender analysiert werden, wie kaltes atmosphärisches Plasma auf Viren in Zellkulturen wirkt. Zum anderen sind gemeinsam mit den Kliniken der Universität Regensburg und der LMU Studien an Patienten geplant. Die klinischen Studien sind nicht zuletzt deshalb ohne die sonst üblichen Tierversuche möglich, weil die Forschenden hier auf vorhergehenden Untersuchungen aufbauen können. „Wir wissen bereits, dass kalte Plasmen die Schleimhäute nicht schädigen, wenn wir das richtige Plasmadesign verwenden und die Dosis gewisse Grenzwerte nicht übersteigt“, erklärt Gregor Morfill, ehemaliger Direktor am Max-Planck-Institut für extraterrestrische Physik, Gründer der Firma terraplasma und wissenschaftlicher Berater von terraplasma medical.</a:t>
            </a:r>
            <a:endParaRPr kumimoji="1" lang="ko-KR" altLang="ko-KR" sz="600" b="0" i="0" u="none" strike="noStrike" cap="none" normalizeH="0" baseline="0" dirty="0" smtClean="0">
              <a:ln>
                <a:noFill/>
              </a:ln>
              <a:solidFill>
                <a:srgbClr val="000000"/>
              </a:solidFill>
              <a:effectLst/>
              <a:latin typeface="Arial" pitchFamily="34" charset="0"/>
              <a:ea typeface="굴림" pitchFamily="50" charset="-127"/>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rPr>
              <a:t>Mit den Studien wollen die Forschenden verschiedene Fragen beantworten. Sie wollen nicht nur klären, ob eine Behandlung mit kaltem Plasma unterbinden kann, dass sich künstlich beatmete Covid-19-Patienten mit Krankenhauskeimen anstecken und sich die Heilungschancen so deutlich verschlechtern. Sie wollen auch herausfinden, ob ionisierte Luft die Viruslast in Mund, Nase und Rachen von Covid-19-Patienten deutlich reduziert. Das könnte nicht nur helfen, das Ansteckungsrisiko für das medizinische Personal auf den Intensivstationen zu senken. „Wir hoffen, dass wir bei Covid-19-Patienten, deren Lunge noch frei von dem Virus ist, langfristig auch eine Ausbreitung vom </a:t>
            </a:r>
            <a:r>
              <a:rPr kumimoji="1" lang="ko-KR" altLang="ko-KR" sz="900" b="0" i="0" u="none" strike="noStrike" cap="none" normalizeH="0" baseline="0" dirty="0" smtClean="0">
                <a:ln>
                  <a:noFill/>
                </a:ln>
                <a:solidFill>
                  <a:srgbClr val="33689A"/>
                </a:solidFill>
                <a:effectLst/>
                <a:latin typeface="Arial" pitchFamily="34" charset="0"/>
                <a:ea typeface="굴림" pitchFamily="50" charset="-127"/>
                <a:cs typeface="Arial" pitchFamily="34" charset="0"/>
                <a:hlinkClick r:id="rId17"/>
              </a:rPr>
              <a:t>Mund-Nase-Rachenraum</a:t>
            </a: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rPr>
              <a:t> in den </a:t>
            </a:r>
            <a:r>
              <a:rPr kumimoji="1" lang="ko-KR" altLang="ko-KR" sz="900" b="0" i="0" u="none" strike="noStrike" cap="none" normalizeH="0" baseline="0" dirty="0" smtClean="0">
                <a:ln>
                  <a:noFill/>
                </a:ln>
                <a:solidFill>
                  <a:srgbClr val="33689A"/>
                </a:solidFill>
                <a:effectLst/>
                <a:latin typeface="Arial" pitchFamily="34" charset="0"/>
                <a:ea typeface="굴림" pitchFamily="50" charset="-127"/>
                <a:cs typeface="Arial" pitchFamily="34" charset="0"/>
                <a:hlinkClick r:id="rId18"/>
              </a:rPr>
              <a:t>unteren Atemtrakt</a:t>
            </a: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rPr>
              <a:t> verhindern können“, so Jens Kirsch. „Auf diese Weise könnte sich der Anteil der Covid-19-Patienten, die auf Intensivstationen behandelt oder sogar künstlich beatmet werden müssen, verringern lassen.“</a:t>
            </a:r>
            <a:endParaRPr kumimoji="1" lang="ko-KR" altLang="ko-KR" sz="600" b="0" i="0" u="none" strike="noStrike" cap="none" normalizeH="0" baseline="0" dirty="0" smtClean="0">
              <a:ln>
                <a:noFill/>
              </a:ln>
              <a:solidFill>
                <a:srgbClr val="000000"/>
              </a:solidFill>
              <a:effectLst/>
              <a:latin typeface="Arial" pitchFamily="34" charset="0"/>
              <a:ea typeface="굴림" pitchFamily="50" charset="-127"/>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rPr>
              <a:t>Um das kalte Plasma im oberen Atemtrakt anwenden zu können, wurde ein Gerät, mit dem chronisch infizierte Wunden behandelt werden, so umfunktioniert, dass es kaltes atmosphärisches Plasma erzeugen kann. Ehe Ärztinnen und Ärzte damit jedoch die ersten Covid-19-Patienten therapieren können, muss die klinischen Studien zunächst noch die jeweils zuständige Ethikkommission billigen. „In sechs bis sieben Monaten rechnen wir aber mit den ersten Ergebnissen“, meint Gregor Morfill.</a:t>
            </a:r>
            <a:endParaRPr kumimoji="1" lang="ko-KR" altLang="ko-KR" sz="600" b="0" i="0" u="none" strike="noStrike" cap="none" normalizeH="0" baseline="0" dirty="0" smtClean="0">
              <a:ln>
                <a:noFill/>
              </a:ln>
              <a:solidFill>
                <a:srgbClr val="000000"/>
              </a:solidFill>
              <a:effectLst/>
              <a:latin typeface="Arial" pitchFamily="34" charset="0"/>
              <a:ea typeface="굴림" pitchFamily="50" charset="-127"/>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1" lang="ko-KR" altLang="ko-KR" sz="900" b="0" i="1" u="none" strike="noStrike" cap="none" normalizeH="0" baseline="0" dirty="0" smtClean="0">
                <a:ln>
                  <a:noFill/>
                </a:ln>
                <a:solidFill>
                  <a:srgbClr val="555555"/>
                </a:solidFill>
                <a:effectLst/>
                <a:latin typeface="Arial" pitchFamily="34" charset="0"/>
                <a:ea typeface="굴림" pitchFamily="50" charset="-127"/>
                <a:cs typeface="Arial" pitchFamily="34" charset="0"/>
              </a:rPr>
              <a:t>Quelle: Max-Planck-Gesellschaft &amp; </a:t>
            </a:r>
            <a:r>
              <a:rPr kumimoji="1" lang="ko-KR" altLang="ko-KR" sz="900" b="0" i="1" u="none" strike="noStrike" cap="none" normalizeH="0" baseline="0" dirty="0" smtClean="0">
                <a:ln>
                  <a:noFill/>
                </a:ln>
                <a:solidFill>
                  <a:srgbClr val="33689A"/>
                </a:solidFill>
                <a:effectLst/>
                <a:latin typeface="Arial" pitchFamily="34" charset="0"/>
                <a:ea typeface="굴림" pitchFamily="50" charset="-127"/>
                <a:cs typeface="Arial" pitchFamily="34" charset="0"/>
                <a:hlinkClick r:id="rId15"/>
              </a:rPr>
              <a:t>Corona</a:t>
            </a:r>
            <a:r>
              <a:rPr kumimoji="1" lang="ko-KR" altLang="ko-KR" sz="900" b="0" i="1" u="none" strike="noStrike" cap="none" normalizeH="0" baseline="0" dirty="0" smtClean="0">
                <a:ln>
                  <a:noFill/>
                </a:ln>
                <a:solidFill>
                  <a:srgbClr val="555555"/>
                </a:solidFill>
                <a:effectLst/>
                <a:latin typeface="Arial" pitchFamily="34" charset="0"/>
                <a:ea typeface="굴림" pitchFamily="50" charset="-127"/>
                <a:cs typeface="Arial" pitchFamily="34" charset="0"/>
              </a:rPr>
              <a:t> Medizin Plasmaphysik</a:t>
            </a:r>
            <a:endParaRPr kumimoji="1" lang="ko-KR" altLang="ko-KR" sz="600" b="0" i="0" u="none" strike="noStrike" cap="none" normalizeH="0" baseline="0" dirty="0" smtClean="0">
              <a:ln>
                <a:noFill/>
              </a:ln>
              <a:solidFill>
                <a:srgbClr val="000000"/>
              </a:solidFill>
              <a:effectLst/>
              <a:latin typeface="Arial" pitchFamily="34" charset="0"/>
              <a:ea typeface="굴림" pitchFamily="50" charset="-127"/>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rPr>
              <a:t> </a:t>
            </a:r>
            <a:endParaRPr kumimoji="1" lang="ko-KR" altLang="ko-KR" sz="600" b="0" i="0" u="none" strike="noStrike" cap="none" normalizeH="0" baseline="0" dirty="0" smtClean="0">
              <a:ln>
                <a:noFill/>
              </a:ln>
              <a:solidFill>
                <a:srgbClr val="000000"/>
              </a:solidFill>
              <a:effectLst/>
              <a:latin typeface="Arial" pitchFamily="34" charset="0"/>
              <a:ea typeface="굴림" pitchFamily="50" charset="-127"/>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rPr>
              <a:t> </a:t>
            </a:r>
            <a:endParaRPr kumimoji="1" lang="ko-KR" altLang="ko-KR" sz="600" b="0" i="0" u="none" strike="noStrike" cap="none" normalizeH="0" baseline="0" dirty="0" smtClean="0">
              <a:ln>
                <a:noFill/>
              </a:ln>
              <a:solidFill>
                <a:srgbClr val="000000"/>
              </a:solidFill>
              <a:effectLst/>
              <a:latin typeface="Arial" pitchFamily="34" charset="0"/>
              <a:ea typeface="굴림" pitchFamily="50" charset="-127"/>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rPr>
              <a:t> </a:t>
            </a:r>
            <a:endParaRPr kumimoji="1" lang="ko-KR" altLang="ko-KR" sz="600" b="0" i="0" u="none" strike="noStrike" cap="none" normalizeH="0" baseline="0" dirty="0" smtClean="0">
              <a:ln>
                <a:noFill/>
              </a:ln>
              <a:solidFill>
                <a:srgbClr val="000000"/>
              </a:solidFill>
              <a:effectLst/>
              <a:latin typeface="Arial" pitchFamily="34" charset="0"/>
              <a:ea typeface="굴림" pitchFamily="50" charset="-127"/>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1" lang="ko-KR" altLang="ko-KR" sz="1800" b="1" i="0" u="none" strike="noStrike" cap="none" normalizeH="0" baseline="0" dirty="0" smtClean="0">
                <a:ln>
                  <a:noFill/>
                </a:ln>
                <a:solidFill>
                  <a:srgbClr val="000000"/>
                </a:solidFill>
                <a:effectLst/>
                <a:latin typeface="Arial" pitchFamily="34" charset="0"/>
                <a:ea typeface="굴림" pitchFamily="50" charset="-127"/>
                <a:cs typeface="Arial" pitchFamily="34" charset="0"/>
              </a:rPr>
              <a:t>Links:</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1" lang="ko-KR" altLang="ko-KR" sz="1800" b="0" i="0" u="none" strike="noStrike" cap="none" normalizeH="0" baseline="0" dirty="0" smtClean="0">
                <a:ln>
                  <a:noFill/>
                </a:ln>
                <a:solidFill>
                  <a:srgbClr val="000000"/>
                </a:solidFill>
                <a:effectLst/>
                <a:latin typeface="Arial" pitchFamily="34" charset="0"/>
                <a:ea typeface="굴림" pitchFamily="50" charset="-127"/>
                <a:cs typeface="Arial" pitchFamily="34" charset="0"/>
              </a:rPr>
              <a:t>©fotoliaxrender_Fotolia.com</a:t>
            </a:r>
          </a:p>
          <a:p>
            <a:pPr marL="0" marR="0" lvl="0" indent="0" algn="r" defTabSz="914400" rtl="0" eaLnBrk="0" fontAlgn="base" latinLnBrk="0" hangingPunct="0">
              <a:lnSpc>
                <a:spcPct val="100000"/>
              </a:lnSpc>
              <a:spcBef>
                <a:spcPct val="0"/>
              </a:spcBef>
              <a:spcAft>
                <a:spcPct val="0"/>
              </a:spcAft>
              <a:buClrTx/>
              <a:buSzTx/>
              <a:buFontTx/>
              <a:buNone/>
              <a:tabLst/>
            </a:pP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hlinkClick r:id="rId19" tooltip="Impressum"/>
              </a:rPr>
              <a:t>Impressum</a:t>
            </a: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rPr>
              <a:t> | </a:t>
            </a: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hlinkClick r:id="rId20" tooltip="Datenschutz"/>
              </a:rPr>
              <a:t>Datenschutz</a:t>
            </a: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rPr>
              <a:t> | </a:t>
            </a: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hlinkClick r:id="rId21" tooltip="Disclaimer"/>
              </a:rPr>
              <a:t>Disclaimer</a:t>
            </a: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rPr>
              <a:t> | </a:t>
            </a: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hlinkClick r:id="rId22" tooltip="Kontakt"/>
              </a:rPr>
              <a:t>Kontakt</a:t>
            </a: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rPr>
              <a:t> | </a:t>
            </a:r>
            <a:endParaRPr kumimoji="1" lang="ko-KR" altLang="ko-KR" sz="600" b="0" i="0" u="none" strike="noStrike" cap="none" normalizeH="0" baseline="0" dirty="0" smtClean="0">
              <a:ln>
                <a:noFill/>
              </a:ln>
              <a:solidFill>
                <a:srgbClr val="000000"/>
              </a:solidFill>
              <a:effectLst/>
              <a:latin typeface="Arial" pitchFamily="34" charset="0"/>
              <a:ea typeface="굴림" pitchFamily="50" charset="-127"/>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rPr>
              <a:t>Weitere Gesundheitsthemen: </a:t>
            </a: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hlinkClick r:id="rId23" tooltip="Kinder- und Jugendheilkunde - www.kinderaerzte-im-netz.de"/>
              </a:rPr>
              <a:t>Kinder- und Jugendheilkunde</a:t>
            </a: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rPr>
              <a:t> | </a:t>
            </a: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hlinkClick r:id="rId24" tooltip="Frauengesundheit - www.frauenaerzte-im-netz.de"/>
              </a:rPr>
              <a:t>Frauengesundheit</a:t>
            </a: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rPr>
              <a:t> | </a:t>
            </a: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hlinkClick r:id="rId25" tooltip="Innere Medizin - www.internisten-im-netz.de"/>
              </a:rPr>
              <a:t>Allgemeine &amp; Innere Medizin</a:t>
            </a: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rPr>
              <a:t> | </a:t>
            </a: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hlinkClick r:id="rId26" tooltip="Neurologie &amp; Psychiatrie - www.neurologen-und-psychiater-im-netz.org"/>
              </a:rPr>
              <a:t>Neurologie &amp; Psychiatrie</a:t>
            </a: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rPr>
              <a:t> | </a:t>
            </a: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hlinkClick r:id="rId27" tooltip="Hals-Nasen-Ohren-Heilkunde - www.hno-aerzte-im-netz.de"/>
              </a:rPr>
              <a:t>HNO-Heilkunde</a:t>
            </a: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rPr>
              <a:t> | </a:t>
            </a:r>
            <a:endParaRPr kumimoji="1" lang="ko-KR" altLang="ko-KR" sz="600" b="0" i="0" u="none" strike="noStrike" cap="none" normalizeH="0" baseline="0" dirty="0" smtClean="0">
              <a:ln>
                <a:noFill/>
              </a:ln>
              <a:solidFill>
                <a:srgbClr val="000000"/>
              </a:solidFill>
              <a:effectLst/>
              <a:latin typeface="Arial" pitchFamily="34" charset="0"/>
              <a:ea typeface="굴림" pitchFamily="50" charset="-127"/>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hlinkClick r:id="rId28" tooltip="Anästhesiologie, Intensivmedizin, Notfallmedizin &amp; Schmerzmedizin - www.anaesthesisten-im-netz.de"/>
              </a:rPr>
              <a:t>Anästhesiologie, Intensivmedizin, Notfallmedizin &amp; Schmerzmedizin</a:t>
            </a: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rPr>
              <a:t> | </a:t>
            </a:r>
            <a:endParaRPr kumimoji="1" lang="ko-KR" altLang="ko-KR" sz="600" b="0" i="0" u="none" strike="noStrike" cap="none" normalizeH="0" baseline="0" dirty="0" smtClean="0">
              <a:ln>
                <a:noFill/>
              </a:ln>
              <a:solidFill>
                <a:srgbClr val="000000"/>
              </a:solidFill>
              <a:effectLst/>
              <a:latin typeface="Arial" pitchFamily="34" charset="0"/>
              <a:ea typeface="굴림" pitchFamily="50" charset="-127"/>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hlinkClick r:id="rId29" tooltip="Onkologische Rehabilitation"/>
              </a:rPr>
              <a:t>Onkologische Rehabilitation www.reha-hilft-krebspatienten.de</a:t>
            </a: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rPr>
              <a:t> | </a:t>
            </a:r>
            <a:endParaRPr kumimoji="1" lang="ko-KR" altLang="ko-KR" sz="600" b="0" i="0" u="none" strike="noStrike" cap="none" normalizeH="0" baseline="0" dirty="0" smtClean="0">
              <a:ln>
                <a:noFill/>
              </a:ln>
              <a:solidFill>
                <a:srgbClr val="000000"/>
              </a:solidFill>
              <a:effectLst/>
              <a:latin typeface="Arial" pitchFamily="34" charset="0"/>
              <a:ea typeface="굴림" pitchFamily="50" charset="-127"/>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hlinkClick r:id="rId30" tooltip="www.kinderaerzte-im-netz.at"/>
              </a:rPr>
              <a:t>www.kinderaerzte-im-netz.at</a:t>
            </a:r>
            <a:r>
              <a:rPr kumimoji="1" lang="ko-KR" altLang="ko-KR" sz="900" b="0" i="0" u="none" strike="noStrike" cap="none" normalizeH="0" baseline="0" dirty="0" smtClean="0">
                <a:ln>
                  <a:noFill/>
                </a:ln>
                <a:solidFill>
                  <a:srgbClr val="555555"/>
                </a:solidFill>
                <a:effectLst/>
                <a:latin typeface="Arial" pitchFamily="34" charset="0"/>
                <a:ea typeface="굴림" pitchFamily="50" charset="-127"/>
                <a:cs typeface="Arial" pitchFamily="34" charset="0"/>
              </a:rPr>
              <a:t> | </a:t>
            </a:r>
            <a:endParaRPr kumimoji="1" lang="ko-KR" altLang="ko-KR" sz="1800" b="0" i="0" u="none" strike="noStrike" cap="none" normalizeH="0" baseline="0" dirty="0" smtClean="0">
              <a:ln>
                <a:noFill/>
              </a:ln>
              <a:solidFill>
                <a:srgbClr val="000000"/>
              </a:solidFill>
              <a:effectLst/>
              <a:latin typeface="Arial" pitchFamily="34" charset="0"/>
              <a:ea typeface="굴림" pitchFamily="50" charset="-127"/>
              <a:cs typeface="Arial" pitchFamily="34" charset="0"/>
            </a:endParaRPr>
          </a:p>
        </p:txBody>
      </p:sp>
      <p:sp>
        <p:nvSpPr>
          <p:cNvPr id="5" name="Control 2"/>
          <p:cNvSpPr>
            <a:spLocks noChangeArrowheads="1" noChangeShapeType="1"/>
          </p:cNvSpPr>
          <p:nvPr/>
        </p:nvSpPr>
        <p:spPr bwMode="auto">
          <a:xfrm>
            <a:off x="0" y="0"/>
            <a:ext cx="571500" cy="270933"/>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ko-KR" altLang="en-US"/>
          </a:p>
        </p:txBody>
      </p:sp>
      <p:sp>
        <p:nvSpPr>
          <p:cNvPr id="6" name="Control 3"/>
          <p:cNvSpPr>
            <a:spLocks noChangeArrowheads="1" noChangeShapeType="1"/>
          </p:cNvSpPr>
          <p:nvPr/>
        </p:nvSpPr>
        <p:spPr bwMode="auto">
          <a:xfrm>
            <a:off x="0" y="0"/>
            <a:ext cx="571500" cy="270933"/>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ko-KR" altLang="en-US"/>
          </a:p>
        </p:txBody>
      </p:sp>
      <p:sp>
        <p:nvSpPr>
          <p:cNvPr id="7" name="AutoShape 4" descr="©fotoliaxrender_Fotolia.com"/>
          <p:cNvSpPr>
            <a:spLocks noChangeAspect="1" noChangeArrowheads="1"/>
          </p:cNvSpPr>
          <p:nvPr/>
        </p:nvSpPr>
        <p:spPr bwMode="auto">
          <a:xfrm>
            <a:off x="119062" y="-2842683"/>
            <a:ext cx="1785938" cy="31750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8" name="AutoShape 6" descr="©fotoliaxrender_Fotolia.com"/>
          <p:cNvSpPr>
            <a:spLocks noChangeAspect="1" noChangeArrowheads="1"/>
          </p:cNvSpPr>
          <p:nvPr/>
        </p:nvSpPr>
        <p:spPr bwMode="auto">
          <a:xfrm>
            <a:off x="126206" y="-192617"/>
            <a:ext cx="228600" cy="4064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p>
        </p:txBody>
      </p:sp>
      <p:pic>
        <p:nvPicPr>
          <p:cNvPr id="2050" name="Picture 2"/>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4221088" y="683568"/>
            <a:ext cx="2211932" cy="19727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81289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395</TotalTime>
  <Words>22</Words>
  <Application>Microsoft Office PowerPoint</Application>
  <PresentationFormat>화면 슬라이드 쇼(4:3)</PresentationFormat>
  <Paragraphs>32</Paragraphs>
  <Slides>1</Slides>
  <Notes>0</Notes>
  <HiddenSlides>0</HiddenSlides>
  <MMClips>0</MMClips>
  <ScaleCrop>false</ScaleCrop>
  <HeadingPairs>
    <vt:vector size="4" baseType="variant">
      <vt:variant>
        <vt:lpstr>테마</vt:lpstr>
      </vt:variant>
      <vt:variant>
        <vt:i4>1</vt:i4>
      </vt:variant>
      <vt:variant>
        <vt:lpstr>슬라이드 제목</vt:lpstr>
      </vt:variant>
      <vt:variant>
        <vt:i4>1</vt:i4>
      </vt:variant>
    </vt:vector>
  </HeadingPairs>
  <TitlesOfParts>
    <vt:vector size="2" baseType="lpstr">
      <vt:lpstr>Office 테마</vt:lpstr>
      <vt:lpstr>PowerPoint 프레젠테이션</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WMCS TX (Wireless Micro Current Stimulation treatment)</dc:title>
  <dc:creator>user</dc:creator>
  <cp:lastModifiedBy>user</cp:lastModifiedBy>
  <cp:revision>43</cp:revision>
  <dcterms:created xsi:type="dcterms:W3CDTF">2015-11-25T06:10:55Z</dcterms:created>
  <dcterms:modified xsi:type="dcterms:W3CDTF">2021-03-23T08:02:27Z</dcterms:modified>
</cp:coreProperties>
</file>