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6" r:id="rId3"/>
    <p:sldMasterId id="2147483664" r:id="rId4"/>
    <p:sldMasterId id="2147483668" r:id="rId5"/>
  </p:sldMasterIdLst>
  <p:notesMasterIdLst>
    <p:notesMasterId r:id="rId14"/>
  </p:notesMasterIdLst>
  <p:sldIdLst>
    <p:sldId id="258" r:id="rId6"/>
    <p:sldId id="448" r:id="rId7"/>
    <p:sldId id="291" r:id="rId8"/>
    <p:sldId id="443" r:id="rId9"/>
    <p:sldId id="444" r:id="rId10"/>
    <p:sldId id="449" r:id="rId11"/>
    <p:sldId id="446" r:id="rId12"/>
    <p:sldId id="447" r:id="rId13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9900"/>
    <a:srgbClr val="996600"/>
    <a:srgbClr val="006600"/>
    <a:srgbClr val="99CC00"/>
    <a:srgbClr val="FF3300"/>
    <a:srgbClr val="CCCC00"/>
    <a:srgbClr val="345A88"/>
    <a:srgbClr val="4774AB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832" autoAdjust="0"/>
  </p:normalViewPr>
  <p:slideViewPr>
    <p:cSldViewPr>
      <p:cViewPr varScale="1">
        <p:scale>
          <a:sx n="109" d="100"/>
          <a:sy n="109" d="100"/>
        </p:scale>
        <p:origin x="1854" y="7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A5C13-5105-482F-A3C7-45407267DF6F}" type="datetimeFigureOut">
              <a:rPr lang="ko-KR" altLang="en-US" smtClean="0"/>
              <a:pPr/>
              <a:t>2020-03-27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3D236-5838-456A-8B21-A6ED9BD02E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830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3D236-5838-456A-8B21-A6ED9BD02EE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D80B7C1-023B-4592-9959-D2142FFCA5A6}" type="datetime1">
              <a:rPr lang="ko-KR" altLang="en-US" smtClean="0"/>
              <a:pPr/>
              <a:t>2020-03-27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12FD00-87DE-4802-8831-085C96BEFD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4EF6CD-EDB7-41E9-8386-AF17FC1A0E3A}" type="datetime1">
              <a:rPr lang="ko-KR" altLang="en-US" smtClean="0"/>
              <a:pPr/>
              <a:t>2020-03-27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81EAC4-7275-4D48-AF42-048CD7A533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6266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CB2094-760D-4CF9-A24A-8D2C9321E723}" type="datetime1">
              <a:rPr lang="ko-KR" altLang="en-US" smtClean="0"/>
              <a:pPr/>
              <a:t>2020-03-27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E79357-D250-40F9-A037-B9659C22223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79992"/>
            <a:ext cx="7358114" cy="690562"/>
          </a:xfrm>
          <a:prstGeom prst="rect">
            <a:avLst/>
          </a:prstGeom>
        </p:spPr>
        <p:txBody>
          <a:bodyPr anchor="ctr"/>
          <a:lstStyle>
            <a:lvl1pPr algn="l">
              <a:defRPr sz="3200" spc="-15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42844" y="-27734"/>
            <a:ext cx="8286808" cy="690562"/>
          </a:xfrm>
          <a:prstGeom prst="rect">
            <a:avLst/>
          </a:prstGeom>
        </p:spPr>
        <p:txBody>
          <a:bodyPr anchor="ctr"/>
          <a:lstStyle>
            <a:lvl1pPr algn="l">
              <a:defRPr sz="3200" spc="-15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grpSp>
        <p:nvGrpSpPr>
          <p:cNvPr id="5" name="그룹 52"/>
          <p:cNvGrpSpPr/>
          <p:nvPr/>
        </p:nvGrpSpPr>
        <p:grpSpPr>
          <a:xfrm>
            <a:off x="-180528" y="980727"/>
            <a:ext cx="9565828" cy="6143191"/>
            <a:chOff x="-180528" y="980727"/>
            <a:chExt cx="9565828" cy="6143191"/>
          </a:xfrm>
        </p:grpSpPr>
        <p:grpSp>
          <p:nvGrpSpPr>
            <p:cNvPr id="7" name="그룹 25"/>
            <p:cNvGrpSpPr>
              <a:grpSpLocks/>
            </p:cNvGrpSpPr>
            <p:nvPr/>
          </p:nvGrpSpPr>
          <p:grpSpPr bwMode="auto">
            <a:xfrm>
              <a:off x="-180528" y="980727"/>
              <a:ext cx="9565828" cy="6143191"/>
              <a:chOff x="357158" y="1714488"/>
              <a:chExt cx="6917144" cy="4990965"/>
            </a:xfrm>
          </p:grpSpPr>
          <p:pic>
            <p:nvPicPr>
              <p:cNvPr id="9" name="Picture 2" descr="C:\Users\C201\Desktop\배경\학교_001\이미지소스\펼친책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srgbClr val="4F81BD">
                    <a:shade val="45000"/>
                    <a:satMod val="135000"/>
                  </a:srgb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57158" y="1714488"/>
                <a:ext cx="6917144" cy="4990965"/>
              </a:xfrm>
              <a:prstGeom prst="rect">
                <a:avLst/>
              </a:prstGeom>
              <a:noFill/>
            </p:spPr>
          </p:pic>
          <p:sp>
            <p:nvSpPr>
              <p:cNvPr id="10" name="직사각형 24"/>
              <p:cNvSpPr>
                <a:spLocks noChangeArrowheads="1"/>
              </p:cNvSpPr>
              <p:nvPr/>
            </p:nvSpPr>
            <p:spPr bwMode="auto">
              <a:xfrm>
                <a:off x="793386" y="2143303"/>
                <a:ext cx="5918168" cy="4019703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endParaRPr lang="ko-KR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3573413" y="1566317"/>
              <a:ext cx="2008237" cy="49297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>
            <a:extLst>
              <a:ext uri="{FF2B5EF4-FFF2-40B4-BE49-F238E27FC236}">
                <a16:creationId xmlns:a16="http://schemas.microsoft.com/office/drawing/2014/main" id="{29AB2767-B1C5-474B-A294-1F8A40A221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778" y="132167"/>
            <a:ext cx="1753940" cy="416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4EF6CD-EDB7-41E9-8386-AF17FC1A0E3A}" type="datetime1">
              <a:rPr lang="ko-KR" altLang="en-US" smtClean="0"/>
              <a:pPr/>
              <a:t>2020-03-27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81EAC4-7275-4D48-AF42-048CD7A533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배경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그림 9" descr="무늬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그림 17" descr="지도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363" y="1854433"/>
            <a:ext cx="9667173" cy="4574963"/>
          </a:xfrm>
          <a:prstGeom prst="rect">
            <a:avLst/>
          </a:prstGeom>
        </p:spPr>
      </p:pic>
      <p:pic>
        <p:nvPicPr>
          <p:cNvPr id="20" name="그림 19" descr="받침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3452" y="6028689"/>
            <a:ext cx="3929076" cy="686459"/>
          </a:xfrm>
          <a:prstGeom prst="rect">
            <a:avLst/>
          </a:prstGeom>
        </p:spPr>
      </p:pic>
      <p:pic>
        <p:nvPicPr>
          <p:cNvPr id="22" name="그림 21" descr="그래프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8" y="2643182"/>
            <a:ext cx="3933825" cy="1371600"/>
          </a:xfrm>
          <a:prstGeom prst="rect">
            <a:avLst/>
          </a:prstGeom>
        </p:spPr>
      </p:pic>
      <p:pic>
        <p:nvPicPr>
          <p:cNvPr id="21" name="그림 20" descr="디지털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692153" y="1357298"/>
            <a:ext cx="5237565" cy="4957143"/>
          </a:xfrm>
          <a:prstGeom prst="rect">
            <a:avLst/>
          </a:prstGeom>
        </p:spPr>
      </p:pic>
      <p:pic>
        <p:nvPicPr>
          <p:cNvPr id="19" name="그림 18" descr="나뭇잎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15140" y="-178754"/>
            <a:ext cx="2714644" cy="2178978"/>
          </a:xfrm>
          <a:prstGeom prst="rect">
            <a:avLst/>
          </a:prstGeom>
        </p:spPr>
      </p:pic>
      <p:pic>
        <p:nvPicPr>
          <p:cNvPr id="23" name="그림 22" descr="캐릭터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65470" y="4609693"/>
            <a:ext cx="1683543" cy="24050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배경_서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배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그림 3" descr="격자무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자유형 4"/>
          <p:cNvSpPr/>
          <p:nvPr/>
        </p:nvSpPr>
        <p:spPr>
          <a:xfrm rot="10800000">
            <a:off x="-11875" y="8"/>
            <a:ext cx="9167750" cy="1364131"/>
          </a:xfrm>
          <a:custGeom>
            <a:avLst/>
            <a:gdLst>
              <a:gd name="connsiteX0" fmla="*/ 0 w 9144000"/>
              <a:gd name="connsiteY0" fmla="*/ 136477 h 3548418"/>
              <a:gd name="connsiteX1" fmla="*/ 0 w 9144000"/>
              <a:gd name="connsiteY1" fmla="*/ 3548418 h 3548418"/>
              <a:gd name="connsiteX2" fmla="*/ 9144000 w 9144000"/>
              <a:gd name="connsiteY2" fmla="*/ 3548418 h 3548418"/>
              <a:gd name="connsiteX3" fmla="*/ 9144000 w 9144000"/>
              <a:gd name="connsiteY3" fmla="*/ 0 h 3548418"/>
              <a:gd name="connsiteX4" fmla="*/ 0 w 9144000"/>
              <a:gd name="connsiteY4" fmla="*/ 136477 h 3548418"/>
              <a:gd name="connsiteX0" fmla="*/ 0 w 9144000"/>
              <a:gd name="connsiteY0" fmla="*/ 1182806 h 4594747"/>
              <a:gd name="connsiteX1" fmla="*/ 0 w 9144000"/>
              <a:gd name="connsiteY1" fmla="*/ 4594747 h 4594747"/>
              <a:gd name="connsiteX2" fmla="*/ 9144000 w 9144000"/>
              <a:gd name="connsiteY2" fmla="*/ 4594747 h 4594747"/>
              <a:gd name="connsiteX3" fmla="*/ 9144000 w 9144000"/>
              <a:gd name="connsiteY3" fmla="*/ 1046329 h 4594747"/>
              <a:gd name="connsiteX4" fmla="*/ 0 w 9144000"/>
              <a:gd name="connsiteY4" fmla="*/ 1182806 h 4594747"/>
              <a:gd name="connsiteX0" fmla="*/ 0 w 9144000"/>
              <a:gd name="connsiteY0" fmla="*/ 1182806 h 4594747"/>
              <a:gd name="connsiteX1" fmla="*/ 0 w 9144000"/>
              <a:gd name="connsiteY1" fmla="*/ 4594747 h 4594747"/>
              <a:gd name="connsiteX2" fmla="*/ 9144000 w 9144000"/>
              <a:gd name="connsiteY2" fmla="*/ 4594747 h 4594747"/>
              <a:gd name="connsiteX3" fmla="*/ 9144000 w 9144000"/>
              <a:gd name="connsiteY3" fmla="*/ 1046329 h 4594747"/>
              <a:gd name="connsiteX4" fmla="*/ 0 w 9144000"/>
              <a:gd name="connsiteY4" fmla="*/ 1182806 h 4594747"/>
              <a:gd name="connsiteX0" fmla="*/ 0 w 9144000"/>
              <a:gd name="connsiteY0" fmla="*/ 636896 h 4048837"/>
              <a:gd name="connsiteX1" fmla="*/ 0 w 9144000"/>
              <a:gd name="connsiteY1" fmla="*/ 4048837 h 4048837"/>
              <a:gd name="connsiteX2" fmla="*/ 9144000 w 9144000"/>
              <a:gd name="connsiteY2" fmla="*/ 4048837 h 4048837"/>
              <a:gd name="connsiteX3" fmla="*/ 9144000 w 9144000"/>
              <a:gd name="connsiteY3" fmla="*/ 1046329 h 4048837"/>
              <a:gd name="connsiteX4" fmla="*/ 0 w 9144000"/>
              <a:gd name="connsiteY4" fmla="*/ 636896 h 4048837"/>
              <a:gd name="connsiteX0" fmla="*/ 0 w 9144000"/>
              <a:gd name="connsiteY0" fmla="*/ 896204 h 4048837"/>
              <a:gd name="connsiteX1" fmla="*/ 0 w 9144000"/>
              <a:gd name="connsiteY1" fmla="*/ 4048837 h 4048837"/>
              <a:gd name="connsiteX2" fmla="*/ 9144000 w 9144000"/>
              <a:gd name="connsiteY2" fmla="*/ 4048837 h 4048837"/>
              <a:gd name="connsiteX3" fmla="*/ 9144000 w 9144000"/>
              <a:gd name="connsiteY3" fmla="*/ 1046329 h 4048837"/>
              <a:gd name="connsiteX4" fmla="*/ 0 w 9144000"/>
              <a:gd name="connsiteY4" fmla="*/ 896204 h 4048837"/>
              <a:gd name="connsiteX0" fmla="*/ 0 w 9144000"/>
              <a:gd name="connsiteY0" fmla="*/ 896204 h 4048837"/>
              <a:gd name="connsiteX1" fmla="*/ 0 w 9144000"/>
              <a:gd name="connsiteY1" fmla="*/ 4048837 h 4048837"/>
              <a:gd name="connsiteX2" fmla="*/ 9144000 w 9144000"/>
              <a:gd name="connsiteY2" fmla="*/ 4048837 h 4048837"/>
              <a:gd name="connsiteX3" fmla="*/ 9144000 w 9144000"/>
              <a:gd name="connsiteY3" fmla="*/ 1046329 h 4048837"/>
              <a:gd name="connsiteX4" fmla="*/ 0 w 9144000"/>
              <a:gd name="connsiteY4" fmla="*/ 896204 h 4048837"/>
              <a:gd name="connsiteX0" fmla="*/ 0 w 9167750"/>
              <a:gd name="connsiteY0" fmla="*/ 0 h 3152633"/>
              <a:gd name="connsiteX1" fmla="*/ 0 w 9167750"/>
              <a:gd name="connsiteY1" fmla="*/ 3152633 h 3152633"/>
              <a:gd name="connsiteX2" fmla="*/ 9144000 w 9167750"/>
              <a:gd name="connsiteY2" fmla="*/ 3152633 h 3152633"/>
              <a:gd name="connsiteX3" fmla="*/ 9167750 w 9167750"/>
              <a:gd name="connsiteY3" fmla="*/ 1174666 h 3152633"/>
              <a:gd name="connsiteX4" fmla="*/ 0 w 9167750"/>
              <a:gd name="connsiteY4" fmla="*/ 0 h 3152633"/>
              <a:gd name="connsiteX0" fmla="*/ 0 w 9167750"/>
              <a:gd name="connsiteY0" fmla="*/ 841318 h 3024296"/>
              <a:gd name="connsiteX1" fmla="*/ 0 w 9167750"/>
              <a:gd name="connsiteY1" fmla="*/ 3024296 h 3024296"/>
              <a:gd name="connsiteX2" fmla="*/ 9144000 w 9167750"/>
              <a:gd name="connsiteY2" fmla="*/ 3024296 h 3024296"/>
              <a:gd name="connsiteX3" fmla="*/ 9167750 w 9167750"/>
              <a:gd name="connsiteY3" fmla="*/ 1046329 h 3024296"/>
              <a:gd name="connsiteX4" fmla="*/ 0 w 9167750"/>
              <a:gd name="connsiteY4" fmla="*/ 841318 h 3024296"/>
              <a:gd name="connsiteX0" fmla="*/ 0 w 9167750"/>
              <a:gd name="connsiteY0" fmla="*/ 1175625 h 3024296"/>
              <a:gd name="connsiteX1" fmla="*/ 0 w 9167750"/>
              <a:gd name="connsiteY1" fmla="*/ 3024296 h 3024296"/>
              <a:gd name="connsiteX2" fmla="*/ 9144000 w 9167750"/>
              <a:gd name="connsiteY2" fmla="*/ 3024296 h 3024296"/>
              <a:gd name="connsiteX3" fmla="*/ 9167750 w 9167750"/>
              <a:gd name="connsiteY3" fmla="*/ 1046329 h 3024296"/>
              <a:gd name="connsiteX4" fmla="*/ 0 w 9167750"/>
              <a:gd name="connsiteY4" fmla="*/ 1175625 h 3024296"/>
              <a:gd name="connsiteX0" fmla="*/ 0 w 9167750"/>
              <a:gd name="connsiteY0" fmla="*/ 873157 h 2721828"/>
              <a:gd name="connsiteX1" fmla="*/ 0 w 9167750"/>
              <a:gd name="connsiteY1" fmla="*/ 2721828 h 2721828"/>
              <a:gd name="connsiteX2" fmla="*/ 9144000 w 9167750"/>
              <a:gd name="connsiteY2" fmla="*/ 2721828 h 2721828"/>
              <a:gd name="connsiteX3" fmla="*/ 9167750 w 9167750"/>
              <a:gd name="connsiteY3" fmla="*/ 1046329 h 2721828"/>
              <a:gd name="connsiteX4" fmla="*/ 0 w 9167750"/>
              <a:gd name="connsiteY4" fmla="*/ 873157 h 2721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7750" h="2721828">
                <a:moveTo>
                  <a:pt x="0" y="873157"/>
                </a:moveTo>
                <a:lnTo>
                  <a:pt x="0" y="2721828"/>
                </a:lnTo>
                <a:lnTo>
                  <a:pt x="9144000" y="2721828"/>
                </a:lnTo>
                <a:lnTo>
                  <a:pt x="9167750" y="1046329"/>
                </a:lnTo>
                <a:cubicBezTo>
                  <a:pt x="7498174" y="0"/>
                  <a:pt x="3143534" y="2192442"/>
                  <a:pt x="0" y="873157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latinLnBrk="1"/>
            <a:endParaRPr lang="ko-KR" altLang="en-US" kern="1200">
              <a:solidFill>
                <a:prstClr val="white"/>
              </a:solidFill>
              <a:latin typeface="맑은 고딕"/>
              <a:ea typeface="맑은 고딕"/>
              <a:cs typeface="+mn-cs"/>
            </a:endParaRPr>
          </a:p>
        </p:txBody>
      </p:sp>
      <p:sp>
        <p:nvSpPr>
          <p:cNvPr id="6" name="자유형 5"/>
          <p:cNvSpPr/>
          <p:nvPr/>
        </p:nvSpPr>
        <p:spPr>
          <a:xfrm flipV="1">
            <a:off x="9201" y="194398"/>
            <a:ext cx="9158549" cy="1195124"/>
          </a:xfrm>
          <a:custGeom>
            <a:avLst/>
            <a:gdLst>
              <a:gd name="connsiteX0" fmla="*/ 0 w 9144000"/>
              <a:gd name="connsiteY0" fmla="*/ 214314 h 1071572"/>
              <a:gd name="connsiteX1" fmla="*/ 9144000 w 9144000"/>
              <a:gd name="connsiteY1" fmla="*/ 214314 h 1071572"/>
              <a:gd name="connsiteX2" fmla="*/ 9144000 w 9144000"/>
              <a:gd name="connsiteY2" fmla="*/ 857258 h 1071572"/>
              <a:gd name="connsiteX3" fmla="*/ 0 w 9144000"/>
              <a:gd name="connsiteY3" fmla="*/ 857258 h 1071572"/>
              <a:gd name="connsiteX4" fmla="*/ 0 w 9144000"/>
              <a:gd name="connsiteY4" fmla="*/ 214314 h 1071572"/>
              <a:gd name="connsiteX0" fmla="*/ 0 w 9144000"/>
              <a:gd name="connsiteY0" fmla="*/ 714381 h 2071706"/>
              <a:gd name="connsiteX1" fmla="*/ 9144000 w 9144000"/>
              <a:gd name="connsiteY1" fmla="*/ 714381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714381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577869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577869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577869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577869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31300 w 9144000"/>
              <a:gd name="connsiteY1" fmla="*/ 438185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31300"/>
              <a:gd name="connsiteY0" fmla="*/ 714381 h 2053799"/>
              <a:gd name="connsiteX1" fmla="*/ 9131300 w 9131300"/>
              <a:gd name="connsiteY1" fmla="*/ 438185 h 2053799"/>
              <a:gd name="connsiteX2" fmla="*/ 9114971 w 9131300"/>
              <a:gd name="connsiteY2" fmla="*/ 1339418 h 2053799"/>
              <a:gd name="connsiteX3" fmla="*/ 0 w 9131300"/>
              <a:gd name="connsiteY3" fmla="*/ 1357325 h 2053799"/>
              <a:gd name="connsiteX4" fmla="*/ 0 w 9131300"/>
              <a:gd name="connsiteY4" fmla="*/ 714381 h 2053799"/>
              <a:gd name="connsiteX0" fmla="*/ 0 w 9116786"/>
              <a:gd name="connsiteY0" fmla="*/ 714381 h 2053799"/>
              <a:gd name="connsiteX1" fmla="*/ 9116786 w 9116786"/>
              <a:gd name="connsiteY1" fmla="*/ 462468 h 2053799"/>
              <a:gd name="connsiteX2" fmla="*/ 9114971 w 9116786"/>
              <a:gd name="connsiteY2" fmla="*/ 1339418 h 2053799"/>
              <a:gd name="connsiteX3" fmla="*/ 0 w 9116786"/>
              <a:gd name="connsiteY3" fmla="*/ 1357325 h 2053799"/>
              <a:gd name="connsiteX4" fmla="*/ 0 w 9116786"/>
              <a:gd name="connsiteY4" fmla="*/ 714381 h 2053799"/>
              <a:gd name="connsiteX0" fmla="*/ 0 w 9114971"/>
              <a:gd name="connsiteY0" fmla="*/ 714381 h 2053799"/>
              <a:gd name="connsiteX1" fmla="*/ 9102272 w 9114971"/>
              <a:gd name="connsiteY1" fmla="*/ 458855 h 2053799"/>
              <a:gd name="connsiteX2" fmla="*/ 9114971 w 9114971"/>
              <a:gd name="connsiteY2" fmla="*/ 1339418 h 2053799"/>
              <a:gd name="connsiteX3" fmla="*/ 0 w 9114971"/>
              <a:gd name="connsiteY3" fmla="*/ 1357325 h 2053799"/>
              <a:gd name="connsiteX4" fmla="*/ 0 w 9114971"/>
              <a:gd name="connsiteY4" fmla="*/ 714381 h 2053799"/>
              <a:gd name="connsiteX0" fmla="*/ 0 w 9114971"/>
              <a:gd name="connsiteY0" fmla="*/ 714381 h 1913045"/>
              <a:gd name="connsiteX1" fmla="*/ 9102272 w 9114971"/>
              <a:gd name="connsiteY1" fmla="*/ 458855 h 1913045"/>
              <a:gd name="connsiteX2" fmla="*/ 9114971 w 9114971"/>
              <a:gd name="connsiteY2" fmla="*/ 1339418 h 1913045"/>
              <a:gd name="connsiteX3" fmla="*/ 0 w 9114971"/>
              <a:gd name="connsiteY3" fmla="*/ 1357325 h 1913045"/>
              <a:gd name="connsiteX4" fmla="*/ 0 w 9114971"/>
              <a:gd name="connsiteY4" fmla="*/ 714381 h 1913045"/>
              <a:gd name="connsiteX0" fmla="*/ 0 w 9114971"/>
              <a:gd name="connsiteY0" fmla="*/ 714381 h 1913045"/>
              <a:gd name="connsiteX1" fmla="*/ 9102272 w 9114971"/>
              <a:gd name="connsiteY1" fmla="*/ 458855 h 1913045"/>
              <a:gd name="connsiteX2" fmla="*/ 9114971 w 9114971"/>
              <a:gd name="connsiteY2" fmla="*/ 1339418 h 1913045"/>
              <a:gd name="connsiteX3" fmla="*/ 0 w 9114971"/>
              <a:gd name="connsiteY3" fmla="*/ 1357325 h 1913045"/>
              <a:gd name="connsiteX4" fmla="*/ 0 w 9114971"/>
              <a:gd name="connsiteY4" fmla="*/ 714381 h 1913045"/>
              <a:gd name="connsiteX0" fmla="*/ 0 w 9114971"/>
              <a:gd name="connsiteY0" fmla="*/ 714381 h 2316806"/>
              <a:gd name="connsiteX1" fmla="*/ 9102272 w 9114971"/>
              <a:gd name="connsiteY1" fmla="*/ 458855 h 2316806"/>
              <a:gd name="connsiteX2" fmla="*/ 9114971 w 9114971"/>
              <a:gd name="connsiteY2" fmla="*/ 1339418 h 2316806"/>
              <a:gd name="connsiteX3" fmla="*/ 0 w 9114971"/>
              <a:gd name="connsiteY3" fmla="*/ 1357325 h 2316806"/>
              <a:gd name="connsiteX4" fmla="*/ 0 w 9114971"/>
              <a:gd name="connsiteY4" fmla="*/ 714381 h 2316806"/>
              <a:gd name="connsiteX0" fmla="*/ 0 w 9114971"/>
              <a:gd name="connsiteY0" fmla="*/ 714381 h 2114926"/>
              <a:gd name="connsiteX1" fmla="*/ 9102272 w 9114971"/>
              <a:gd name="connsiteY1" fmla="*/ 458855 h 2114926"/>
              <a:gd name="connsiteX2" fmla="*/ 9114971 w 9114971"/>
              <a:gd name="connsiteY2" fmla="*/ 1339418 h 2114926"/>
              <a:gd name="connsiteX3" fmla="*/ 0 w 9114971"/>
              <a:gd name="connsiteY3" fmla="*/ 1357325 h 2114926"/>
              <a:gd name="connsiteX4" fmla="*/ 0 w 9114971"/>
              <a:gd name="connsiteY4" fmla="*/ 714381 h 2114926"/>
              <a:gd name="connsiteX0" fmla="*/ 0 w 9114971"/>
              <a:gd name="connsiteY0" fmla="*/ 714381 h 2150552"/>
              <a:gd name="connsiteX1" fmla="*/ 9102272 w 9114971"/>
              <a:gd name="connsiteY1" fmla="*/ 458855 h 2150552"/>
              <a:gd name="connsiteX2" fmla="*/ 9114971 w 9114971"/>
              <a:gd name="connsiteY2" fmla="*/ 1339418 h 2150552"/>
              <a:gd name="connsiteX3" fmla="*/ 0 w 9114971"/>
              <a:gd name="connsiteY3" fmla="*/ 1357325 h 2150552"/>
              <a:gd name="connsiteX4" fmla="*/ 0 w 9114971"/>
              <a:gd name="connsiteY4" fmla="*/ 714381 h 2150552"/>
              <a:gd name="connsiteX0" fmla="*/ 0 w 9114971"/>
              <a:gd name="connsiteY0" fmla="*/ 714381 h 2340557"/>
              <a:gd name="connsiteX1" fmla="*/ 9102272 w 9114971"/>
              <a:gd name="connsiteY1" fmla="*/ 648860 h 2340557"/>
              <a:gd name="connsiteX2" fmla="*/ 9114971 w 9114971"/>
              <a:gd name="connsiteY2" fmla="*/ 1529423 h 2340557"/>
              <a:gd name="connsiteX3" fmla="*/ 0 w 9114971"/>
              <a:gd name="connsiteY3" fmla="*/ 1547330 h 2340557"/>
              <a:gd name="connsiteX4" fmla="*/ 0 w 9114971"/>
              <a:gd name="connsiteY4" fmla="*/ 714381 h 2340557"/>
              <a:gd name="connsiteX0" fmla="*/ 0 w 9114971"/>
              <a:gd name="connsiteY0" fmla="*/ 405622 h 2031798"/>
              <a:gd name="connsiteX1" fmla="*/ 9102272 w 9114971"/>
              <a:gd name="connsiteY1" fmla="*/ 340101 h 2031798"/>
              <a:gd name="connsiteX2" fmla="*/ 9114971 w 9114971"/>
              <a:gd name="connsiteY2" fmla="*/ 1220664 h 2031798"/>
              <a:gd name="connsiteX3" fmla="*/ 0 w 9114971"/>
              <a:gd name="connsiteY3" fmla="*/ 1238571 h 2031798"/>
              <a:gd name="connsiteX4" fmla="*/ 0 w 9114971"/>
              <a:gd name="connsiteY4" fmla="*/ 405622 h 203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4971" h="2031798">
                <a:moveTo>
                  <a:pt x="0" y="405622"/>
                </a:moveTo>
                <a:cubicBezTo>
                  <a:pt x="3095275" y="0"/>
                  <a:pt x="6957873" y="2031798"/>
                  <a:pt x="9102272" y="340101"/>
                </a:cubicBezTo>
                <a:lnTo>
                  <a:pt x="9114971" y="1220664"/>
                </a:lnTo>
                <a:cubicBezTo>
                  <a:pt x="6220613" y="1768790"/>
                  <a:pt x="2598883" y="49176"/>
                  <a:pt x="0" y="1238571"/>
                </a:cubicBezTo>
                <a:lnTo>
                  <a:pt x="0" y="405622"/>
                </a:lnTo>
                <a:close/>
              </a:path>
            </a:pathLst>
          </a:custGeom>
          <a:gradFill flip="none" rotWithShape="1">
            <a:gsLst>
              <a:gs pos="0">
                <a:srgbClr val="B5B9C9"/>
              </a:gs>
              <a:gs pos="100000">
                <a:srgbClr val="EEF3F6"/>
              </a:gs>
            </a:gsLst>
            <a:lin ang="0" scaled="1"/>
            <a:tileRect/>
          </a:gradFill>
          <a:ln>
            <a:noFill/>
          </a:ln>
          <a:scene3d>
            <a:camera prst="orthographicFront"/>
            <a:lightRig rig="balanced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latinLnBrk="1"/>
            <a:endParaRPr lang="ko-KR" altLang="en-US" kern="1200">
              <a:solidFill>
                <a:prstClr val="white"/>
              </a:solidFill>
              <a:latin typeface="맑은 고딕"/>
              <a:ea typeface="맑은 고딕"/>
              <a:cs typeface="+mn-cs"/>
            </a:endParaRPr>
          </a:p>
        </p:txBody>
      </p:sp>
      <p:sp>
        <p:nvSpPr>
          <p:cNvPr id="7" name="자유형 6"/>
          <p:cNvSpPr/>
          <p:nvPr/>
        </p:nvSpPr>
        <p:spPr>
          <a:xfrm flipV="1">
            <a:off x="-2643" y="116928"/>
            <a:ext cx="9158514" cy="1403113"/>
          </a:xfrm>
          <a:custGeom>
            <a:avLst/>
            <a:gdLst>
              <a:gd name="connsiteX0" fmla="*/ 0 w 9144000"/>
              <a:gd name="connsiteY0" fmla="*/ 214314 h 1071572"/>
              <a:gd name="connsiteX1" fmla="*/ 9144000 w 9144000"/>
              <a:gd name="connsiteY1" fmla="*/ 214314 h 1071572"/>
              <a:gd name="connsiteX2" fmla="*/ 9144000 w 9144000"/>
              <a:gd name="connsiteY2" fmla="*/ 857258 h 1071572"/>
              <a:gd name="connsiteX3" fmla="*/ 0 w 9144000"/>
              <a:gd name="connsiteY3" fmla="*/ 857258 h 1071572"/>
              <a:gd name="connsiteX4" fmla="*/ 0 w 9144000"/>
              <a:gd name="connsiteY4" fmla="*/ 214314 h 1071572"/>
              <a:gd name="connsiteX0" fmla="*/ 0 w 9144000"/>
              <a:gd name="connsiteY0" fmla="*/ 714381 h 2071706"/>
              <a:gd name="connsiteX1" fmla="*/ 9144000 w 9144000"/>
              <a:gd name="connsiteY1" fmla="*/ 714381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714381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577869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577869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44000"/>
              <a:gd name="connsiteY0" fmla="*/ 714381 h 2071706"/>
              <a:gd name="connsiteX1" fmla="*/ 9144000 w 9144000"/>
              <a:gd name="connsiteY1" fmla="*/ 577869 h 2071706"/>
              <a:gd name="connsiteX2" fmla="*/ 9144000 w 9144000"/>
              <a:gd name="connsiteY2" fmla="*/ 1357325 h 2071706"/>
              <a:gd name="connsiteX3" fmla="*/ 0 w 9144000"/>
              <a:gd name="connsiteY3" fmla="*/ 1357325 h 2071706"/>
              <a:gd name="connsiteX4" fmla="*/ 0 w 9144000"/>
              <a:gd name="connsiteY4" fmla="*/ 714381 h 2071706"/>
              <a:gd name="connsiteX0" fmla="*/ 0 w 9158514"/>
              <a:gd name="connsiteY0" fmla="*/ 714381 h 2042685"/>
              <a:gd name="connsiteX1" fmla="*/ 9144000 w 9158514"/>
              <a:gd name="connsiteY1" fmla="*/ 577869 h 2042685"/>
              <a:gd name="connsiteX2" fmla="*/ 9158514 w 9158514"/>
              <a:gd name="connsiteY2" fmla="*/ 1328304 h 2042685"/>
              <a:gd name="connsiteX3" fmla="*/ 0 w 9158514"/>
              <a:gd name="connsiteY3" fmla="*/ 1357325 h 2042685"/>
              <a:gd name="connsiteX4" fmla="*/ 0 w 9158514"/>
              <a:gd name="connsiteY4" fmla="*/ 714381 h 2042685"/>
              <a:gd name="connsiteX0" fmla="*/ 0 w 9158514"/>
              <a:gd name="connsiteY0" fmla="*/ 714381 h 2042685"/>
              <a:gd name="connsiteX1" fmla="*/ 9158514 w 9158514"/>
              <a:gd name="connsiteY1" fmla="*/ 606685 h 2042685"/>
              <a:gd name="connsiteX2" fmla="*/ 9158514 w 9158514"/>
              <a:gd name="connsiteY2" fmla="*/ 1328304 h 2042685"/>
              <a:gd name="connsiteX3" fmla="*/ 0 w 9158514"/>
              <a:gd name="connsiteY3" fmla="*/ 1357325 h 2042685"/>
              <a:gd name="connsiteX4" fmla="*/ 0 w 9158514"/>
              <a:gd name="connsiteY4" fmla="*/ 714381 h 2042685"/>
              <a:gd name="connsiteX0" fmla="*/ 0 w 9158514"/>
              <a:gd name="connsiteY0" fmla="*/ 714381 h 2268316"/>
              <a:gd name="connsiteX1" fmla="*/ 9158514 w 9158514"/>
              <a:gd name="connsiteY1" fmla="*/ 606685 h 2268316"/>
              <a:gd name="connsiteX2" fmla="*/ 9158514 w 9158514"/>
              <a:gd name="connsiteY2" fmla="*/ 1328304 h 2268316"/>
              <a:gd name="connsiteX3" fmla="*/ 0 w 9158514"/>
              <a:gd name="connsiteY3" fmla="*/ 1357325 h 2268316"/>
              <a:gd name="connsiteX4" fmla="*/ 0 w 9158514"/>
              <a:gd name="connsiteY4" fmla="*/ 714381 h 2268316"/>
              <a:gd name="connsiteX0" fmla="*/ 0 w 9158514"/>
              <a:gd name="connsiteY0" fmla="*/ 714381 h 2268316"/>
              <a:gd name="connsiteX1" fmla="*/ 9158514 w 9158514"/>
              <a:gd name="connsiteY1" fmla="*/ 606685 h 2268316"/>
              <a:gd name="connsiteX2" fmla="*/ 9158514 w 9158514"/>
              <a:gd name="connsiteY2" fmla="*/ 1328304 h 2268316"/>
              <a:gd name="connsiteX3" fmla="*/ 0 w 9158514"/>
              <a:gd name="connsiteY3" fmla="*/ 1357325 h 2268316"/>
              <a:gd name="connsiteX4" fmla="*/ 0 w 9158514"/>
              <a:gd name="connsiteY4" fmla="*/ 714381 h 2268316"/>
              <a:gd name="connsiteX0" fmla="*/ 0 w 9158514"/>
              <a:gd name="connsiteY0" fmla="*/ 714381 h 2102062"/>
              <a:gd name="connsiteX1" fmla="*/ 9158514 w 9158514"/>
              <a:gd name="connsiteY1" fmla="*/ 606685 h 2102062"/>
              <a:gd name="connsiteX2" fmla="*/ 9158514 w 9158514"/>
              <a:gd name="connsiteY2" fmla="*/ 1162050 h 2102062"/>
              <a:gd name="connsiteX3" fmla="*/ 0 w 9158514"/>
              <a:gd name="connsiteY3" fmla="*/ 1357325 h 2102062"/>
              <a:gd name="connsiteX4" fmla="*/ 0 w 9158514"/>
              <a:gd name="connsiteY4" fmla="*/ 714381 h 2102062"/>
              <a:gd name="connsiteX0" fmla="*/ 0 w 9158514"/>
              <a:gd name="connsiteY0" fmla="*/ 783957 h 2171638"/>
              <a:gd name="connsiteX1" fmla="*/ 9158514 w 9158514"/>
              <a:gd name="connsiteY1" fmla="*/ 676261 h 2171638"/>
              <a:gd name="connsiteX2" fmla="*/ 9158514 w 9158514"/>
              <a:gd name="connsiteY2" fmla="*/ 1231626 h 2171638"/>
              <a:gd name="connsiteX3" fmla="*/ 0 w 9158514"/>
              <a:gd name="connsiteY3" fmla="*/ 1426901 h 2171638"/>
              <a:gd name="connsiteX4" fmla="*/ 0 w 9158514"/>
              <a:gd name="connsiteY4" fmla="*/ 783957 h 2171638"/>
              <a:gd name="connsiteX0" fmla="*/ 0 w 9158514"/>
              <a:gd name="connsiteY0" fmla="*/ 997712 h 2385393"/>
              <a:gd name="connsiteX1" fmla="*/ 9158514 w 9158514"/>
              <a:gd name="connsiteY1" fmla="*/ 890016 h 2385393"/>
              <a:gd name="connsiteX2" fmla="*/ 9158514 w 9158514"/>
              <a:gd name="connsiteY2" fmla="*/ 1445381 h 2385393"/>
              <a:gd name="connsiteX3" fmla="*/ 0 w 9158514"/>
              <a:gd name="connsiteY3" fmla="*/ 1640656 h 2385393"/>
              <a:gd name="connsiteX4" fmla="*/ 0 w 9158514"/>
              <a:gd name="connsiteY4" fmla="*/ 997712 h 2385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8514" h="2385393">
                <a:moveTo>
                  <a:pt x="0" y="997712"/>
                </a:moveTo>
                <a:cubicBezTo>
                  <a:pt x="3047999" y="283331"/>
                  <a:pt x="6532739" y="2169574"/>
                  <a:pt x="9158514" y="890016"/>
                </a:cubicBezTo>
                <a:lnTo>
                  <a:pt x="9158514" y="1445381"/>
                </a:lnTo>
                <a:cubicBezTo>
                  <a:pt x="6300516" y="2385393"/>
                  <a:pt x="2893620" y="0"/>
                  <a:pt x="0" y="1640656"/>
                </a:cubicBezTo>
                <a:lnTo>
                  <a:pt x="0" y="997712"/>
                </a:lnTo>
                <a:close/>
              </a:path>
            </a:pathLst>
          </a:custGeom>
          <a:gradFill flip="none" rotWithShape="1">
            <a:gsLst>
              <a:gs pos="0">
                <a:srgbClr val="9DA3AF"/>
              </a:gs>
              <a:gs pos="100000">
                <a:srgbClr val="D2D5E0"/>
              </a:gs>
            </a:gsLst>
            <a:lin ang="10800000" scaled="1"/>
            <a:tileRect/>
          </a:gradFill>
          <a:ln>
            <a:noFill/>
          </a:ln>
          <a:scene3d>
            <a:camera prst="orthographicFront"/>
            <a:lightRig rig="balanced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latinLnBrk="1"/>
            <a:endParaRPr lang="ko-KR" altLang="en-US" kern="1200">
              <a:solidFill>
                <a:prstClr val="white"/>
              </a:solidFill>
              <a:latin typeface="맑은 고딕"/>
              <a:ea typeface="맑은 고딕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214282" y="428604"/>
            <a:ext cx="8715436" cy="6215106"/>
          </a:xfrm>
          <a:prstGeom prst="roundRect">
            <a:avLst>
              <a:gd name="adj" fmla="val 5831"/>
            </a:avLst>
          </a:prstGeom>
          <a:solidFill>
            <a:srgbClr val="91C9DB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그룹 69"/>
          <p:cNvGrpSpPr/>
          <p:nvPr/>
        </p:nvGrpSpPr>
        <p:grpSpPr>
          <a:xfrm>
            <a:off x="642910" y="214290"/>
            <a:ext cx="2357454" cy="519351"/>
            <a:chOff x="171450" y="5473700"/>
            <a:chExt cx="2711450" cy="519351"/>
          </a:xfrm>
        </p:grpSpPr>
        <p:sp>
          <p:nvSpPr>
            <p:cNvPr id="14" name="AutoShape 68"/>
            <p:cNvSpPr>
              <a:spLocks noChangeArrowheads="1"/>
            </p:cNvSpPr>
            <p:nvPr/>
          </p:nvSpPr>
          <p:spPr bwMode="auto">
            <a:xfrm>
              <a:off x="171450" y="5473700"/>
              <a:ext cx="2711450" cy="5193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100000">
                  <a:srgbClr val="4B9AE1"/>
                </a:gs>
                <a:gs pos="64000">
                  <a:srgbClr val="76BAD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254000"/>
            </a:sp3d>
          </p:spPr>
          <p:txBody>
            <a:bodyPr wrap="none" anchor="ctr"/>
            <a:lstStyle/>
            <a:p>
              <a:pPr algn="ctr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b="1" kern="120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15" name="AutoShape 66"/>
            <p:cNvSpPr>
              <a:spLocks noChangeArrowheads="1"/>
            </p:cNvSpPr>
            <p:nvPr/>
          </p:nvSpPr>
          <p:spPr bwMode="auto">
            <a:xfrm>
              <a:off x="328718" y="5489575"/>
              <a:ext cx="2371671" cy="2349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60001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rtl="0"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b="1" kern="120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73117" y="233354"/>
            <a:ext cx="1912780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rtl="0" latinLnBrk="1"/>
            <a:r>
              <a:rPr lang="en-US" altLang="ko-KR" sz="3200" kern="1200" baseline="-6000" dirty="0" smtClean="0">
                <a:solidFill>
                  <a:schemeClr val="accent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PNG FILE</a:t>
            </a:r>
            <a:endParaRPr lang="ko-KR" altLang="en-US" sz="3200" kern="1200" baseline="-6000" dirty="0">
              <a:solidFill>
                <a:schemeClr val="accent1">
                  <a:lumMod val="50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4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 descr="배경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1" y="0"/>
            <a:ext cx="9144000" cy="6858000"/>
          </a:xfrm>
          <a:prstGeom prst="rect">
            <a:avLst/>
          </a:prstGeom>
        </p:spPr>
      </p:pic>
      <p:pic>
        <p:nvPicPr>
          <p:cNvPr id="20" name="그림 19" descr="무늬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9208" y="12144"/>
            <a:ext cx="9144000" cy="6858000"/>
          </a:xfrm>
          <a:prstGeom prst="rect">
            <a:avLst/>
          </a:prstGeom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051720" y="2073042"/>
            <a:ext cx="4852231" cy="707886"/>
          </a:xfrm>
          <a:prstGeom prst="rect">
            <a:avLst/>
          </a:prstGeom>
          <a:blipFill dpi="0" rotWithShape="1">
            <a:blip r:embed="rId5" cstate="print">
              <a:alphaModFix amt="50000"/>
            </a:blip>
            <a:srcRect/>
            <a:tile tx="0" ty="0" sx="100000" sy="100000" flip="none" algn="tl"/>
          </a:blipFill>
          <a:ln w="158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dist">
              <a:spcBef>
                <a:spcPct val="50000"/>
              </a:spcBef>
              <a:defRPr/>
            </a:pPr>
            <a:r>
              <a:rPr lang="ko-KR" alt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목판B" pitchFamily="18" charset="-127"/>
                <a:ea typeface="HY목판B" pitchFamily="18" charset="-127"/>
              </a:rPr>
              <a:t>호박추출물</a:t>
            </a:r>
            <a:endParaRPr lang="en-US" altLang="ko-KR" sz="40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목판B" pitchFamily="18" charset="-127"/>
              <a:ea typeface="HY목판B" pitchFamily="18" charset="-127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67544" y="3399383"/>
            <a:ext cx="8352928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0" algn="ctr">
              <a:spcBef>
                <a:spcPct val="50000"/>
              </a:spcBef>
              <a:buFontTx/>
              <a:buChar char="-"/>
              <a:defRPr/>
            </a:pPr>
            <a:r>
              <a:rPr lang="en-US" altLang="ko-KR" sz="23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fr-FR" altLang="ko-KR" sz="2300" dirty="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Cucurbita Pepo (Pumpkin) Fruit </a:t>
            </a:r>
            <a:r>
              <a:rPr lang="fr-FR" altLang="ko-KR" sz="23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Extract</a:t>
            </a:r>
            <a:r>
              <a:rPr lang="fr-FR" altLang="ko-KR" sz="2300" dirty="0" smtClean="0"/>
              <a:t> </a:t>
            </a:r>
            <a:r>
              <a:rPr lang="en-US" altLang="ko-KR" sz="23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</a:t>
            </a:r>
            <a:endParaRPr lang="en-US" altLang="ko-KR" sz="2300" dirty="0">
              <a:effectLst>
                <a:outerShdw blurRad="38100" dist="38100" dir="2700000" algn="tl">
                  <a:srgbClr val="C0C0C0"/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EF3E4D11-DC29-4401-B20F-05CC47A047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964" y="5294113"/>
            <a:ext cx="3270072" cy="7765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 descr="배경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1" name="그림 30" descr="무늬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5" name="그룹 25"/>
          <p:cNvGrpSpPr>
            <a:grpSpLocks/>
          </p:cNvGrpSpPr>
          <p:nvPr/>
        </p:nvGrpSpPr>
        <p:grpSpPr bwMode="auto">
          <a:xfrm>
            <a:off x="400058" y="1165947"/>
            <a:ext cx="8529660" cy="5477763"/>
            <a:chOff x="357158" y="1714488"/>
            <a:chExt cx="6917144" cy="4990965"/>
          </a:xfrm>
        </p:grpSpPr>
        <p:sp>
          <p:nvSpPr>
            <p:cNvPr id="46" name="직사각형 24"/>
            <p:cNvSpPr>
              <a:spLocks noChangeArrowheads="1"/>
            </p:cNvSpPr>
            <p:nvPr/>
          </p:nvSpPr>
          <p:spPr bwMode="auto">
            <a:xfrm>
              <a:off x="793386" y="2143303"/>
              <a:ext cx="5918168" cy="4019703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round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endParaRPr lang="ko-KR" altLang="en-US">
                <a:solidFill>
                  <a:srgbClr val="FFFFFF"/>
                </a:solidFill>
              </a:endParaRPr>
            </a:p>
          </p:txBody>
        </p:sp>
        <p:pic>
          <p:nvPicPr>
            <p:cNvPr id="47" name="Picture 2" descr="C:\Users\C201\Desktop\배경\학교_001\이미지소스\펼친책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4F81BD">
                  <a:shade val="45000"/>
                  <a:satMod val="135000"/>
                </a:srgb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58" y="1714488"/>
              <a:ext cx="6917144" cy="4990965"/>
            </a:xfrm>
            <a:prstGeom prst="rect">
              <a:avLst/>
            </a:prstGeom>
            <a:noFill/>
          </p:spPr>
        </p:pic>
      </p:grpSp>
      <p:sp>
        <p:nvSpPr>
          <p:cNvPr id="41" name="직사각형 40"/>
          <p:cNvSpPr/>
          <p:nvPr/>
        </p:nvSpPr>
        <p:spPr>
          <a:xfrm>
            <a:off x="3573413" y="1688108"/>
            <a:ext cx="2008237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8" name="그룹 47"/>
          <p:cNvGrpSpPr/>
          <p:nvPr/>
        </p:nvGrpSpPr>
        <p:grpSpPr>
          <a:xfrm>
            <a:off x="1311502" y="1772816"/>
            <a:ext cx="6500858" cy="648072"/>
            <a:chOff x="1285852" y="1806835"/>
            <a:chExt cx="6500858" cy="622301"/>
          </a:xfrm>
        </p:grpSpPr>
        <p:grpSp>
          <p:nvGrpSpPr>
            <p:cNvPr id="49" name="그룹 51"/>
            <p:cNvGrpSpPr>
              <a:grpSpLocks/>
            </p:cNvGrpSpPr>
            <p:nvPr/>
          </p:nvGrpSpPr>
          <p:grpSpPr bwMode="auto">
            <a:xfrm>
              <a:off x="1285852" y="1806835"/>
              <a:ext cx="6500858" cy="622301"/>
              <a:chOff x="527050" y="1009650"/>
              <a:chExt cx="5911850" cy="621940"/>
            </a:xfrm>
          </p:grpSpPr>
          <p:sp>
            <p:nvSpPr>
              <p:cNvPr id="51" name="AutoShape 77"/>
              <p:cNvSpPr>
                <a:spLocks noChangeArrowheads="1"/>
              </p:cNvSpPr>
              <p:nvPr/>
            </p:nvSpPr>
            <p:spPr bwMode="auto">
              <a:xfrm>
                <a:off x="636286" y="1054910"/>
                <a:ext cx="5731295" cy="5226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balanced" dir="t"/>
              </a:scene3d>
              <a:sp3d prstMaterial="dkEdge">
                <a:bevelT w="127000" h="127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  <p:sp>
            <p:nvSpPr>
              <p:cNvPr id="52" name="AutoShape 78"/>
              <p:cNvSpPr>
                <a:spLocks noChangeArrowheads="1"/>
              </p:cNvSpPr>
              <p:nvPr/>
            </p:nvSpPr>
            <p:spPr bwMode="auto">
              <a:xfrm>
                <a:off x="968213" y="1086582"/>
                <a:ext cx="5041237" cy="263462"/>
              </a:xfrm>
              <a:prstGeom prst="roundRect">
                <a:avLst>
                  <a:gd name="adj" fmla="val 42949"/>
                </a:avLst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ko-KR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53" name="AutoShape 77"/>
              <p:cNvSpPr>
                <a:spLocks noChangeArrowheads="1"/>
              </p:cNvSpPr>
              <p:nvPr/>
            </p:nvSpPr>
            <p:spPr bwMode="auto">
              <a:xfrm>
                <a:off x="527050" y="1009650"/>
                <a:ext cx="5911850" cy="6219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alpha val="33000"/>
                    </a:sysClr>
                  </a:gs>
                  <a:gs pos="100000">
                    <a:sysClr val="window" lastClr="FFFFFF">
                      <a:alpha val="13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/>
              </a:scene3d>
              <a:sp3d prstMaterial="clear">
                <a:bevelT w="254000" h="254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</p:grpSp>
        <p:sp>
          <p:nvSpPr>
            <p:cNvPr id="50" name="TextBox 80"/>
            <p:cNvSpPr txBox="1">
              <a:spLocks noChangeArrowheads="1"/>
            </p:cNvSpPr>
            <p:nvPr/>
          </p:nvSpPr>
          <p:spPr bwMode="auto">
            <a:xfrm>
              <a:off x="1785918" y="1925578"/>
              <a:ext cx="5786478" cy="354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1.  </a:t>
              </a:r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개요</a:t>
              </a:r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1311502" y="2492896"/>
            <a:ext cx="6500858" cy="648072"/>
            <a:chOff x="1285852" y="1806835"/>
            <a:chExt cx="6500858" cy="622301"/>
          </a:xfrm>
        </p:grpSpPr>
        <p:grpSp>
          <p:nvGrpSpPr>
            <p:cNvPr id="55" name="그룹 51"/>
            <p:cNvGrpSpPr>
              <a:grpSpLocks/>
            </p:cNvGrpSpPr>
            <p:nvPr/>
          </p:nvGrpSpPr>
          <p:grpSpPr bwMode="auto">
            <a:xfrm>
              <a:off x="1285852" y="1806835"/>
              <a:ext cx="6500858" cy="622301"/>
              <a:chOff x="527050" y="1009650"/>
              <a:chExt cx="5911850" cy="621940"/>
            </a:xfrm>
          </p:grpSpPr>
          <p:sp>
            <p:nvSpPr>
              <p:cNvPr id="57" name="AutoShape 77"/>
              <p:cNvSpPr>
                <a:spLocks noChangeArrowheads="1"/>
              </p:cNvSpPr>
              <p:nvPr/>
            </p:nvSpPr>
            <p:spPr bwMode="auto">
              <a:xfrm>
                <a:off x="636286" y="1054910"/>
                <a:ext cx="5731295" cy="5226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balanced" dir="t"/>
              </a:scene3d>
              <a:sp3d prstMaterial="dkEdge">
                <a:bevelT w="127000" h="127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  <p:sp>
            <p:nvSpPr>
              <p:cNvPr id="58" name="AutoShape 78"/>
              <p:cNvSpPr>
                <a:spLocks noChangeArrowheads="1"/>
              </p:cNvSpPr>
              <p:nvPr/>
            </p:nvSpPr>
            <p:spPr bwMode="auto">
              <a:xfrm>
                <a:off x="968213" y="1086582"/>
                <a:ext cx="5041237" cy="263462"/>
              </a:xfrm>
              <a:prstGeom prst="roundRect">
                <a:avLst>
                  <a:gd name="adj" fmla="val 42949"/>
                </a:avLst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ko-KR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59" name="AutoShape 77"/>
              <p:cNvSpPr>
                <a:spLocks noChangeArrowheads="1"/>
              </p:cNvSpPr>
              <p:nvPr/>
            </p:nvSpPr>
            <p:spPr bwMode="auto">
              <a:xfrm>
                <a:off x="527050" y="1009650"/>
                <a:ext cx="5911850" cy="6219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alpha val="33000"/>
                    </a:sysClr>
                  </a:gs>
                  <a:gs pos="100000">
                    <a:sysClr val="window" lastClr="FFFFFF">
                      <a:alpha val="13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/>
              </a:scene3d>
              <a:sp3d prstMaterial="clear">
                <a:bevelT w="254000" h="254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</p:grpSp>
        <p:sp>
          <p:nvSpPr>
            <p:cNvPr id="56" name="TextBox 80"/>
            <p:cNvSpPr txBox="1">
              <a:spLocks noChangeArrowheads="1"/>
            </p:cNvSpPr>
            <p:nvPr/>
          </p:nvSpPr>
          <p:spPr bwMode="auto">
            <a:xfrm>
              <a:off x="1785918" y="1918235"/>
              <a:ext cx="5786478" cy="354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2.  </a:t>
              </a:r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주요특징</a:t>
              </a:r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0" name="그룹 59"/>
          <p:cNvGrpSpPr/>
          <p:nvPr/>
        </p:nvGrpSpPr>
        <p:grpSpPr>
          <a:xfrm>
            <a:off x="1311502" y="3212976"/>
            <a:ext cx="6500858" cy="648072"/>
            <a:chOff x="1285852" y="1806835"/>
            <a:chExt cx="6500858" cy="622301"/>
          </a:xfrm>
        </p:grpSpPr>
        <p:grpSp>
          <p:nvGrpSpPr>
            <p:cNvPr id="61" name="그룹 51"/>
            <p:cNvGrpSpPr>
              <a:grpSpLocks/>
            </p:cNvGrpSpPr>
            <p:nvPr/>
          </p:nvGrpSpPr>
          <p:grpSpPr bwMode="auto">
            <a:xfrm>
              <a:off x="1285852" y="1806835"/>
              <a:ext cx="6500858" cy="622301"/>
              <a:chOff x="527050" y="1009650"/>
              <a:chExt cx="5911850" cy="621940"/>
            </a:xfrm>
          </p:grpSpPr>
          <p:sp>
            <p:nvSpPr>
              <p:cNvPr id="63" name="AutoShape 77"/>
              <p:cNvSpPr>
                <a:spLocks noChangeArrowheads="1"/>
              </p:cNvSpPr>
              <p:nvPr/>
            </p:nvSpPr>
            <p:spPr bwMode="auto">
              <a:xfrm>
                <a:off x="636286" y="1054910"/>
                <a:ext cx="5731295" cy="5226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balanced" dir="t"/>
              </a:scene3d>
              <a:sp3d prstMaterial="dkEdge">
                <a:bevelT w="127000" h="127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  <p:sp>
            <p:nvSpPr>
              <p:cNvPr id="64" name="AutoShape 78"/>
              <p:cNvSpPr>
                <a:spLocks noChangeArrowheads="1"/>
              </p:cNvSpPr>
              <p:nvPr/>
            </p:nvSpPr>
            <p:spPr bwMode="auto">
              <a:xfrm>
                <a:off x="968213" y="1086582"/>
                <a:ext cx="5041237" cy="263462"/>
              </a:xfrm>
              <a:prstGeom prst="roundRect">
                <a:avLst>
                  <a:gd name="adj" fmla="val 42949"/>
                </a:avLst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ko-KR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65" name="AutoShape 77"/>
              <p:cNvSpPr>
                <a:spLocks noChangeArrowheads="1"/>
              </p:cNvSpPr>
              <p:nvPr/>
            </p:nvSpPr>
            <p:spPr bwMode="auto">
              <a:xfrm>
                <a:off x="527050" y="1009650"/>
                <a:ext cx="5911850" cy="6219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alpha val="33000"/>
                    </a:sysClr>
                  </a:gs>
                  <a:gs pos="100000">
                    <a:sysClr val="window" lastClr="FFFFFF">
                      <a:alpha val="13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/>
              </a:scene3d>
              <a:sp3d prstMaterial="clear">
                <a:bevelT w="254000" h="254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</p:grpSp>
        <p:sp>
          <p:nvSpPr>
            <p:cNvPr id="62" name="TextBox 80"/>
            <p:cNvSpPr txBox="1">
              <a:spLocks noChangeArrowheads="1"/>
            </p:cNvSpPr>
            <p:nvPr/>
          </p:nvSpPr>
          <p:spPr bwMode="auto">
            <a:xfrm>
              <a:off x="1785918" y="1918235"/>
              <a:ext cx="5786478" cy="354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3.  </a:t>
              </a:r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주요효능 및 효과</a:t>
              </a:r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1311502" y="3933056"/>
            <a:ext cx="6500858" cy="762344"/>
            <a:chOff x="1285852" y="1806835"/>
            <a:chExt cx="6500858" cy="732029"/>
          </a:xfrm>
        </p:grpSpPr>
        <p:grpSp>
          <p:nvGrpSpPr>
            <p:cNvPr id="67" name="그룹 51"/>
            <p:cNvGrpSpPr>
              <a:grpSpLocks/>
            </p:cNvGrpSpPr>
            <p:nvPr/>
          </p:nvGrpSpPr>
          <p:grpSpPr bwMode="auto">
            <a:xfrm>
              <a:off x="1285852" y="1806835"/>
              <a:ext cx="6500858" cy="622301"/>
              <a:chOff x="527050" y="1009650"/>
              <a:chExt cx="5911850" cy="621940"/>
            </a:xfrm>
          </p:grpSpPr>
          <p:sp>
            <p:nvSpPr>
              <p:cNvPr id="69" name="AutoShape 77"/>
              <p:cNvSpPr>
                <a:spLocks noChangeArrowheads="1"/>
              </p:cNvSpPr>
              <p:nvPr/>
            </p:nvSpPr>
            <p:spPr bwMode="auto">
              <a:xfrm>
                <a:off x="636286" y="1054910"/>
                <a:ext cx="5731295" cy="5226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balanced" dir="t"/>
              </a:scene3d>
              <a:sp3d prstMaterial="dkEdge">
                <a:bevelT w="127000" h="127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  <p:sp>
            <p:nvSpPr>
              <p:cNvPr id="70" name="AutoShape 78"/>
              <p:cNvSpPr>
                <a:spLocks noChangeArrowheads="1"/>
              </p:cNvSpPr>
              <p:nvPr/>
            </p:nvSpPr>
            <p:spPr bwMode="auto">
              <a:xfrm>
                <a:off x="968213" y="1086582"/>
                <a:ext cx="5041237" cy="263462"/>
              </a:xfrm>
              <a:prstGeom prst="roundRect">
                <a:avLst>
                  <a:gd name="adj" fmla="val 42949"/>
                </a:avLst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ko-KR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71" name="AutoShape 77"/>
              <p:cNvSpPr>
                <a:spLocks noChangeArrowheads="1"/>
              </p:cNvSpPr>
              <p:nvPr/>
            </p:nvSpPr>
            <p:spPr bwMode="auto">
              <a:xfrm>
                <a:off x="527050" y="1009650"/>
                <a:ext cx="5911850" cy="6219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alpha val="33000"/>
                    </a:sysClr>
                  </a:gs>
                  <a:gs pos="100000">
                    <a:sysClr val="window" lastClr="FFFFFF">
                      <a:alpha val="13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/>
              </a:scene3d>
              <a:sp3d prstMaterial="clear">
                <a:bevelT w="254000" h="254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</p:grpSp>
        <p:sp>
          <p:nvSpPr>
            <p:cNvPr id="68" name="TextBox 80"/>
            <p:cNvSpPr txBox="1">
              <a:spLocks noChangeArrowheads="1"/>
            </p:cNvSpPr>
            <p:nvPr/>
          </p:nvSpPr>
          <p:spPr bwMode="auto">
            <a:xfrm>
              <a:off x="1785918" y="1918235"/>
              <a:ext cx="5786478" cy="620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4. Test Result</a:t>
              </a:r>
              <a:endPara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  <a:p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1311502" y="4653136"/>
            <a:ext cx="6500858" cy="648072"/>
            <a:chOff x="1285852" y="1806835"/>
            <a:chExt cx="6500858" cy="622301"/>
          </a:xfrm>
        </p:grpSpPr>
        <p:grpSp>
          <p:nvGrpSpPr>
            <p:cNvPr id="73" name="그룹 51"/>
            <p:cNvGrpSpPr>
              <a:grpSpLocks/>
            </p:cNvGrpSpPr>
            <p:nvPr/>
          </p:nvGrpSpPr>
          <p:grpSpPr bwMode="auto">
            <a:xfrm>
              <a:off x="1285852" y="1806835"/>
              <a:ext cx="6500858" cy="622301"/>
              <a:chOff x="527050" y="1009650"/>
              <a:chExt cx="5911850" cy="621940"/>
            </a:xfrm>
          </p:grpSpPr>
          <p:sp>
            <p:nvSpPr>
              <p:cNvPr id="75" name="AutoShape 77"/>
              <p:cNvSpPr>
                <a:spLocks noChangeArrowheads="1"/>
              </p:cNvSpPr>
              <p:nvPr/>
            </p:nvSpPr>
            <p:spPr bwMode="auto">
              <a:xfrm>
                <a:off x="636286" y="1054910"/>
                <a:ext cx="5731295" cy="5226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balanced" dir="t"/>
              </a:scene3d>
              <a:sp3d prstMaterial="dkEdge">
                <a:bevelT w="127000" h="127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  <p:sp>
            <p:nvSpPr>
              <p:cNvPr id="76" name="AutoShape 78"/>
              <p:cNvSpPr>
                <a:spLocks noChangeArrowheads="1"/>
              </p:cNvSpPr>
              <p:nvPr/>
            </p:nvSpPr>
            <p:spPr bwMode="auto">
              <a:xfrm>
                <a:off x="968213" y="1086582"/>
                <a:ext cx="5041237" cy="263462"/>
              </a:xfrm>
              <a:prstGeom prst="roundRect">
                <a:avLst>
                  <a:gd name="adj" fmla="val 42949"/>
                </a:avLst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ko-KR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77" name="AutoShape 77"/>
              <p:cNvSpPr>
                <a:spLocks noChangeArrowheads="1"/>
              </p:cNvSpPr>
              <p:nvPr/>
            </p:nvSpPr>
            <p:spPr bwMode="auto">
              <a:xfrm>
                <a:off x="527050" y="1009650"/>
                <a:ext cx="5911850" cy="6219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alpha val="33000"/>
                    </a:sysClr>
                  </a:gs>
                  <a:gs pos="100000">
                    <a:sysClr val="window" lastClr="FFFFFF">
                      <a:alpha val="13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/>
              </a:scene3d>
              <a:sp3d prstMaterial="clear">
                <a:bevelT w="254000" h="254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</p:grpSp>
        <p:sp>
          <p:nvSpPr>
            <p:cNvPr id="74" name="TextBox 80"/>
            <p:cNvSpPr txBox="1">
              <a:spLocks noChangeArrowheads="1"/>
            </p:cNvSpPr>
            <p:nvPr/>
          </p:nvSpPr>
          <p:spPr bwMode="auto">
            <a:xfrm>
              <a:off x="1785918" y="1918235"/>
              <a:ext cx="5786478" cy="354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5.  </a:t>
              </a:r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활용 및 적용</a:t>
              </a:r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303020" y="548680"/>
            <a:ext cx="4429220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n-US" altLang="ko-KR" sz="3200" spc="-15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</a:rPr>
              <a:t>CONTENTS</a:t>
            </a:r>
            <a:endParaRPr lang="ko-KR" altLang="en-US" sz="3200" spc="-150" dirty="0" smtClean="0">
              <a:solidFill>
                <a:schemeClr val="tx2">
                  <a:lumMod val="7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1298807" y="5373216"/>
            <a:ext cx="6500858" cy="762344"/>
            <a:chOff x="1285852" y="1806835"/>
            <a:chExt cx="6500858" cy="732029"/>
          </a:xfrm>
        </p:grpSpPr>
        <p:grpSp>
          <p:nvGrpSpPr>
            <p:cNvPr id="42" name="그룹 51"/>
            <p:cNvGrpSpPr>
              <a:grpSpLocks/>
            </p:cNvGrpSpPr>
            <p:nvPr/>
          </p:nvGrpSpPr>
          <p:grpSpPr bwMode="auto">
            <a:xfrm>
              <a:off x="1285852" y="1806835"/>
              <a:ext cx="6500858" cy="622301"/>
              <a:chOff x="527050" y="1009650"/>
              <a:chExt cx="5911850" cy="621940"/>
            </a:xfrm>
          </p:grpSpPr>
          <p:sp>
            <p:nvSpPr>
              <p:cNvPr id="44" name="AutoShape 77"/>
              <p:cNvSpPr>
                <a:spLocks noChangeArrowheads="1"/>
              </p:cNvSpPr>
              <p:nvPr/>
            </p:nvSpPr>
            <p:spPr bwMode="auto">
              <a:xfrm>
                <a:off x="636286" y="1054910"/>
                <a:ext cx="5731295" cy="5226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balanced" dir="t"/>
              </a:scene3d>
              <a:sp3d prstMaterial="dkEdge">
                <a:bevelT w="127000" h="127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  <p:sp>
            <p:nvSpPr>
              <p:cNvPr id="78" name="AutoShape 78"/>
              <p:cNvSpPr>
                <a:spLocks noChangeArrowheads="1"/>
              </p:cNvSpPr>
              <p:nvPr/>
            </p:nvSpPr>
            <p:spPr bwMode="auto">
              <a:xfrm>
                <a:off x="968213" y="1086582"/>
                <a:ext cx="5041237" cy="263462"/>
              </a:xfrm>
              <a:prstGeom prst="roundRect">
                <a:avLst>
                  <a:gd name="adj" fmla="val 42949"/>
                </a:avLst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ko-KR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79" name="AutoShape 77"/>
              <p:cNvSpPr>
                <a:spLocks noChangeArrowheads="1"/>
              </p:cNvSpPr>
              <p:nvPr/>
            </p:nvSpPr>
            <p:spPr bwMode="auto">
              <a:xfrm>
                <a:off x="527050" y="1009650"/>
                <a:ext cx="5911850" cy="6219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" lastClr="FFFFFF">
                      <a:alpha val="33000"/>
                    </a:sysClr>
                  </a:gs>
                  <a:gs pos="100000">
                    <a:sysClr val="window" lastClr="FFFFFF">
                      <a:alpha val="13000"/>
                    </a:sysClr>
                  </a:gs>
                </a:gsLst>
                <a:lin ang="5400000" scaled="1"/>
                <a:tileRect/>
              </a:gradFill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/>
              </a:scene3d>
              <a:sp3d prstMaterial="clear">
                <a:bevelT w="254000" h="254000" prst="softRound"/>
              </a:sp3d>
            </p:spPr>
            <p:txBody>
              <a:bodyPr anchor="ctr"/>
              <a:lstStyle/>
              <a:p>
                <a:pPr algn="ctr" eaLnBrk="1" latinLnBrk="1" hangingPunct="1">
                  <a:defRPr/>
                </a:pPr>
                <a:endParaRPr lang="ko-KR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/>
                  <a:ea typeface="맑은 고딕"/>
                </a:endParaRPr>
              </a:p>
            </p:txBody>
          </p:sp>
        </p:grpSp>
        <p:sp>
          <p:nvSpPr>
            <p:cNvPr id="43" name="TextBox 80"/>
            <p:cNvSpPr txBox="1">
              <a:spLocks noChangeArrowheads="1"/>
            </p:cNvSpPr>
            <p:nvPr/>
          </p:nvSpPr>
          <p:spPr bwMode="auto">
            <a:xfrm>
              <a:off x="1785918" y="1918235"/>
              <a:ext cx="5786478" cy="620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6. Specification</a:t>
              </a:r>
              <a:endPara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  <a:p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83" name="그림 82">
            <a:extLst>
              <a:ext uri="{FF2B5EF4-FFF2-40B4-BE49-F238E27FC236}">
                <a16:creationId xmlns:a16="http://schemas.microsoft.com/office/drawing/2014/main" id="{29AB2767-B1C5-474B-A294-1F8A40A221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778" y="132167"/>
            <a:ext cx="1753940" cy="4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141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251520" y="11234"/>
            <a:ext cx="4429220" cy="769441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lnSpc>
                <a:spcPct val="200000"/>
              </a:lnSpc>
            </a:pP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effectLst/>
                <a:latin typeface="HY견고딕" pitchFamily="18" charset="-127"/>
                <a:ea typeface="HY견고딕" pitchFamily="18" charset="-127"/>
              </a:rPr>
              <a:t>1.  </a:t>
            </a:r>
            <a:r>
              <a:rPr lang="ko-KR" altLang="en-US" sz="2500" spc="-150" dirty="0" smtClean="0">
                <a:solidFill>
                  <a:schemeClr val="accent1">
                    <a:lumMod val="75000"/>
                  </a:schemeClr>
                </a:solidFill>
                <a:effectLst/>
                <a:latin typeface="HY견고딕" pitchFamily="18" charset="-127"/>
                <a:ea typeface="HY견고딕" pitchFamily="18" charset="-127"/>
              </a:rPr>
              <a:t>개  요</a:t>
            </a:r>
            <a:endParaRPr lang="en-US" altLang="ko-KR" sz="2500" spc="-150" dirty="0" smtClean="0">
              <a:solidFill>
                <a:schemeClr val="accent1">
                  <a:lumMod val="75000"/>
                </a:schemeClr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" name="슬라이드 번호 개체 틀 9"/>
          <p:cNvSpPr txBox="1">
            <a:spLocks/>
          </p:cNvSpPr>
          <p:nvPr/>
        </p:nvSpPr>
        <p:spPr>
          <a:xfrm>
            <a:off x="0" y="6472386"/>
            <a:ext cx="914400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- 1</a:t>
            </a:r>
            <a:r>
              <a:rPr kumimoji="0" lang="ko-KR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 </a:t>
            </a: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</a:t>
            </a:r>
            <a:endParaRPr kumimoji="0" lang="ko-KR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grpSp>
        <p:nvGrpSpPr>
          <p:cNvPr id="70" name="그룹 69"/>
          <p:cNvGrpSpPr/>
          <p:nvPr/>
        </p:nvGrpSpPr>
        <p:grpSpPr>
          <a:xfrm>
            <a:off x="323528" y="1412776"/>
            <a:ext cx="1973149" cy="465931"/>
            <a:chOff x="-2268760" y="4365104"/>
            <a:chExt cx="1973149" cy="465931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solidFill>
              <a:srgbClr val="2E619A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모서리가 둥근 직사각형 4"/>
            <p:cNvSpPr/>
            <p:nvPr/>
          </p:nvSpPr>
          <p:spPr>
            <a:xfrm>
              <a:off x="-2220366" y="4388322"/>
              <a:ext cx="1857565" cy="4331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호 박 </a:t>
              </a:r>
              <a:r>
                <a:rPr lang="en-US" altLang="ko-KR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?</a:t>
              </a:r>
              <a:endParaRPr lang="en-US" altLang="ko-KR" sz="2000" kern="1200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HY견고딕" pitchFamily="18" charset="-127"/>
                <a:cs typeface="Arial" pitchFamily="34" charset="0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486594" y="1988840"/>
            <a:ext cx="604867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anchor="t"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sz="1400" dirty="0" smtClean="0">
                <a:latin typeface="KT&amp;G 상상제목 B" pitchFamily="2" charset="-127"/>
                <a:ea typeface="KT&amp;G 상상제목 B" pitchFamily="2" charset="-127"/>
              </a:rPr>
              <a:t>박과의 </a:t>
            </a:r>
            <a:r>
              <a:rPr lang="ko-KR" altLang="en-US" sz="1400" dirty="0">
                <a:latin typeface="KT&amp;G 상상제목 B" pitchFamily="2" charset="-127"/>
                <a:ea typeface="KT&amp;G 상상제목 B" pitchFamily="2" charset="-127"/>
              </a:rPr>
              <a:t>덩굴성 한해살이풀로 널리 재배가 되고 있으며 덩굴에는 부드러운 털이 있으며 덩굴손으로 감고 자라고 잎은 어긋나며 노란색의 꽃을 가지고 있으며 열매는 매우 크고 품종에 따라 크기</a:t>
            </a:r>
            <a:r>
              <a:rPr lang="en-US" altLang="ko-KR" sz="1400" dirty="0"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>
                <a:latin typeface="KT&amp;G 상상제목 B" pitchFamily="2" charset="-127"/>
                <a:ea typeface="KT&amp;G 상상제목 B" pitchFamily="2" charset="-127"/>
              </a:rPr>
              <a:t>형태</a:t>
            </a:r>
            <a:r>
              <a:rPr lang="en-US" altLang="ko-KR" sz="1400" dirty="0"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>
                <a:latin typeface="KT&amp;G 상상제목 B" pitchFamily="2" charset="-127"/>
                <a:ea typeface="KT&amp;G 상상제목 B" pitchFamily="2" charset="-127"/>
              </a:rPr>
              <a:t>색깔이 다르다</a:t>
            </a:r>
            <a:r>
              <a:rPr lang="en-US" altLang="ko-KR" sz="1400" dirty="0">
                <a:latin typeface="KT&amp;G 상상제목 B" pitchFamily="2" charset="-127"/>
                <a:ea typeface="KT&amp;G 상상제목 B" pitchFamily="2" charset="-127"/>
              </a:rPr>
              <a:t>.</a:t>
            </a:r>
            <a:endParaRPr lang="ko-KR" altLang="en-US" sz="1400" dirty="0">
              <a:latin typeface="KT&amp;G 상상제목 B" pitchFamily="2" charset="-127"/>
              <a:ea typeface="KT&amp;G 상상제목 B" pitchFamily="2" charset="-127"/>
            </a:endParaRPr>
          </a:p>
        </p:txBody>
      </p:sp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486594" y="3034836"/>
            <a:ext cx="7973838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anchor="t">
            <a:normAutofit/>
          </a:bodyPr>
          <a:lstStyle>
            <a:defPPr>
              <a:defRPr lang="ko-KR"/>
            </a:defPPr>
            <a:lvl1pPr marL="342900" indent="-342900">
              <a:lnSpc>
                <a:spcPct val="150000"/>
              </a:lnSpc>
              <a:buFont typeface="Wingdings" pitchFamily="2" charset="2"/>
              <a:buChar char="l"/>
              <a:defRPr sz="1400">
                <a:latin typeface="KT&amp;G 상상제목 B" pitchFamily="2" charset="-127"/>
                <a:ea typeface="KT&amp;G 상상제목 B" pitchFamily="2" charset="-127"/>
              </a:defRPr>
            </a:lvl1pPr>
          </a:lstStyle>
          <a:p>
            <a:r>
              <a:rPr lang="ko-KR" altLang="en-US" dirty="0" err="1"/>
              <a:t>서양계</a:t>
            </a:r>
            <a:r>
              <a:rPr lang="ko-KR" altLang="en-US" dirty="0"/>
              <a:t> 호박</a:t>
            </a:r>
            <a:r>
              <a:rPr lang="en-US" altLang="ko-KR" dirty="0"/>
              <a:t>, </a:t>
            </a:r>
            <a:r>
              <a:rPr lang="ko-KR" altLang="en-US" dirty="0" err="1"/>
              <a:t>페포계</a:t>
            </a:r>
            <a:r>
              <a:rPr lang="ko-KR" altLang="en-US" dirty="0"/>
              <a:t> 호박</a:t>
            </a:r>
            <a:r>
              <a:rPr lang="en-US" altLang="ko-KR" dirty="0"/>
              <a:t>, </a:t>
            </a:r>
            <a:r>
              <a:rPr lang="ko-KR" altLang="en-US" dirty="0"/>
              <a:t>동양계 호박 등으로 나뉘어 지는데 </a:t>
            </a:r>
            <a:r>
              <a:rPr lang="ko-KR" altLang="en-US" dirty="0" err="1"/>
              <a:t>서양계</a:t>
            </a:r>
            <a:r>
              <a:rPr lang="ko-KR" altLang="en-US" dirty="0"/>
              <a:t> 호박</a:t>
            </a:r>
            <a:r>
              <a:rPr lang="en-US" altLang="ko-KR" dirty="0"/>
              <a:t>, </a:t>
            </a:r>
            <a:r>
              <a:rPr lang="ko-KR" altLang="en-US" dirty="0" err="1"/>
              <a:t>페포계</a:t>
            </a:r>
            <a:r>
              <a:rPr lang="ko-KR" altLang="en-US" dirty="0"/>
              <a:t> 호박은 아메리카대륙이 원산지이고 동양계 호박은 동남아시아 열대지역으로 추정되어지고 있으며 호박에는 무기질 및 비타민 등 영양성분이 많이 함유되어 있어 식용으로 이용하기도 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grpSp>
        <p:nvGrpSpPr>
          <p:cNvPr id="82" name="그룹 81"/>
          <p:cNvGrpSpPr/>
          <p:nvPr/>
        </p:nvGrpSpPr>
        <p:grpSpPr>
          <a:xfrm>
            <a:off x="323528" y="4149080"/>
            <a:ext cx="3168352" cy="465931"/>
            <a:chOff x="-2268760" y="4365104"/>
            <a:chExt cx="1973149" cy="465931"/>
          </a:xfrm>
          <a:solidFill>
            <a:schemeClr val="accent5">
              <a:lumMod val="50000"/>
            </a:schemeClr>
          </a:solidFill>
        </p:grpSpPr>
        <p:sp>
          <p:nvSpPr>
            <p:cNvPr id="83" name="모서리가 둥근 직사각형 82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4" name="모서리가 둥근 직사각형 4"/>
            <p:cNvSpPr/>
            <p:nvPr/>
          </p:nvSpPr>
          <p:spPr>
            <a:xfrm>
              <a:off x="-2220366" y="4398987"/>
              <a:ext cx="1857565" cy="4149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호</a:t>
              </a:r>
              <a:r>
                <a: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박</a:t>
              </a:r>
              <a:r>
                <a:rPr lang="ko-KR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의 한의학적 효능</a:t>
              </a:r>
              <a:endParaRPr lang="en-US" altLang="ko-KR" sz="2000" kern="1200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HY견고딕" pitchFamily="18" charset="-127"/>
                <a:cs typeface="Arial" pitchFamily="34" charset="0"/>
              </a:endParaRPr>
            </a:p>
          </p:txBody>
        </p:sp>
      </p:grpSp>
      <p:sp>
        <p:nvSpPr>
          <p:cNvPr id="85" name="Text Box 3"/>
          <p:cNvSpPr txBox="1">
            <a:spLocks noChangeArrowheads="1"/>
          </p:cNvSpPr>
          <p:nvPr/>
        </p:nvSpPr>
        <p:spPr bwMode="auto">
          <a:xfrm>
            <a:off x="467544" y="4710043"/>
            <a:ext cx="7920880" cy="1762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anchor="t">
            <a:normAutofit/>
          </a:bodyPr>
          <a:lstStyle>
            <a:defPPr>
              <a:defRPr lang="ko-KR"/>
            </a:defPPr>
            <a:lvl1pPr marL="342900" indent="-342900">
              <a:lnSpc>
                <a:spcPct val="150000"/>
              </a:lnSpc>
              <a:buFont typeface="Wingdings" pitchFamily="2" charset="2"/>
              <a:buChar char="l"/>
              <a:defRPr sz="1400">
                <a:latin typeface="KT&amp;G 상상제목 B" pitchFamily="2" charset="-127"/>
                <a:ea typeface="KT&amp;G 상상제목 B" pitchFamily="2" charset="-127"/>
              </a:defRPr>
            </a:lvl1pPr>
          </a:lstStyle>
          <a:p>
            <a:r>
              <a:rPr lang="ko-KR" altLang="en-US" dirty="0"/>
              <a:t>“경락</a:t>
            </a:r>
            <a:r>
              <a:rPr lang="en-US" altLang="ko-KR" dirty="0"/>
              <a:t>(</a:t>
            </a:r>
            <a:r>
              <a:rPr lang="ko-KR" altLang="en-US" dirty="0"/>
              <a:t>몸 안의 </a:t>
            </a:r>
            <a:r>
              <a:rPr lang="ko-KR" altLang="en-US" dirty="0" err="1"/>
              <a:t>경맥과</a:t>
            </a:r>
            <a:r>
              <a:rPr lang="ko-KR" altLang="en-US" dirty="0"/>
              <a:t> </a:t>
            </a:r>
            <a:r>
              <a:rPr lang="ko-KR" altLang="en-US" dirty="0" err="1"/>
              <a:t>낙맥</a:t>
            </a:r>
            <a:r>
              <a:rPr lang="en-US" altLang="ko-KR" dirty="0"/>
              <a:t>)</a:t>
            </a:r>
            <a:r>
              <a:rPr lang="ko-KR" altLang="en-US" dirty="0"/>
              <a:t>에 횡행하고 소변이 잘 나오게 한다</a:t>
            </a:r>
            <a:r>
              <a:rPr lang="en-US" altLang="ko-KR" dirty="0"/>
              <a:t>.” &lt;</a:t>
            </a:r>
            <a:r>
              <a:rPr lang="ko-KR" altLang="en-US" dirty="0"/>
              <a:t>전남본초</a:t>
            </a:r>
            <a:r>
              <a:rPr lang="en-US" altLang="ko-KR" dirty="0"/>
              <a:t>&gt;</a:t>
            </a:r>
            <a:endParaRPr lang="ko-KR" altLang="en-US" dirty="0"/>
          </a:p>
          <a:p>
            <a:r>
              <a:rPr lang="ko-KR" altLang="en-US" dirty="0"/>
              <a:t>“</a:t>
            </a:r>
            <a:r>
              <a:rPr lang="ko-KR" altLang="en-US" dirty="0" err="1"/>
              <a:t>보중익기</a:t>
            </a:r>
            <a:r>
              <a:rPr lang="en-US" altLang="ko-KR" dirty="0"/>
              <a:t>(</a:t>
            </a:r>
            <a:r>
              <a:rPr lang="ko-KR" altLang="en-US" dirty="0"/>
              <a:t>비위를 강화하여 </a:t>
            </a:r>
            <a:r>
              <a:rPr lang="ko-KR" altLang="en-US" dirty="0" err="1"/>
              <a:t>기허증을</a:t>
            </a:r>
            <a:r>
              <a:rPr lang="ko-KR" altLang="en-US" dirty="0"/>
              <a:t> 치료하는 방법</a:t>
            </a:r>
            <a:r>
              <a:rPr lang="en-US" altLang="ko-KR" dirty="0"/>
              <a:t>)</a:t>
            </a:r>
            <a:r>
              <a:rPr lang="ko-KR" altLang="en-US" dirty="0"/>
              <a:t>한다</a:t>
            </a:r>
            <a:r>
              <a:rPr lang="en-US" altLang="ko-KR" dirty="0"/>
              <a:t>.” &lt;</a:t>
            </a:r>
            <a:r>
              <a:rPr lang="ko-KR" altLang="en-US" dirty="0"/>
              <a:t>본초강목</a:t>
            </a:r>
            <a:r>
              <a:rPr lang="en-US" altLang="ko-KR" dirty="0"/>
              <a:t>&gt;</a:t>
            </a:r>
            <a:endParaRPr lang="ko-KR" altLang="en-US" dirty="0"/>
          </a:p>
          <a:p>
            <a:r>
              <a:rPr lang="ko-KR" altLang="en-US" dirty="0" smtClean="0"/>
              <a:t>“</a:t>
            </a:r>
            <a:r>
              <a:rPr lang="ko-KR" altLang="en-US" dirty="0"/>
              <a:t>건성 늑막염과 </a:t>
            </a:r>
            <a:r>
              <a:rPr lang="ko-KR" altLang="en-US" dirty="0" err="1"/>
              <a:t>늑간</a:t>
            </a:r>
            <a:r>
              <a:rPr lang="ko-KR" altLang="en-US" dirty="0"/>
              <a:t> 신경통의 아픈 곳에 푹 삶아서 종이에 발라 붙이면 염증을 없애고 </a:t>
            </a:r>
            <a:r>
              <a:rPr lang="ko-KR" altLang="en-US" dirty="0" err="1" smtClean="0"/>
              <a:t>통증을을</a:t>
            </a:r>
            <a:r>
              <a:rPr lang="ko-KR" altLang="en-US" dirty="0" smtClean="0"/>
              <a:t> </a:t>
            </a:r>
            <a:r>
              <a:rPr lang="ko-KR" altLang="en-US" dirty="0"/>
              <a:t>멎게 하는 작용이 있다</a:t>
            </a:r>
            <a:r>
              <a:rPr lang="en-US" altLang="ko-KR" dirty="0"/>
              <a:t>.” &lt;</a:t>
            </a:r>
            <a:r>
              <a:rPr lang="ko-KR" altLang="en-US" dirty="0"/>
              <a:t>중국약식도감</a:t>
            </a:r>
            <a:r>
              <a:rPr lang="en-US" altLang="ko-KR" dirty="0"/>
              <a:t>&gt;</a:t>
            </a:r>
            <a:endParaRPr lang="ko-KR" altLang="en-US" dirty="0"/>
          </a:p>
          <a:p>
            <a:r>
              <a:rPr lang="ko-KR" altLang="en-US" dirty="0"/>
              <a:t>부종에 매우 효과적이다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266" y="1700808"/>
            <a:ext cx="1708942" cy="1300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슬라이드 번호 개체 틀 9"/>
          <p:cNvSpPr txBox="1">
            <a:spLocks/>
          </p:cNvSpPr>
          <p:nvPr/>
        </p:nvSpPr>
        <p:spPr>
          <a:xfrm>
            <a:off x="0" y="6472386"/>
            <a:ext cx="914400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 </a:t>
            </a:r>
            <a:r>
              <a:rPr lang="en-US" altLang="ko-KR" sz="13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kumimoji="0" lang="ko-KR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 </a:t>
            </a: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</a:t>
            </a:r>
            <a:endParaRPr kumimoji="0" lang="ko-KR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grpSp>
        <p:nvGrpSpPr>
          <p:cNvPr id="5" name="그룹 69"/>
          <p:cNvGrpSpPr/>
          <p:nvPr/>
        </p:nvGrpSpPr>
        <p:grpSpPr>
          <a:xfrm>
            <a:off x="323528" y="1292510"/>
            <a:ext cx="1973149" cy="465931"/>
            <a:chOff x="-2268760" y="4365104"/>
            <a:chExt cx="1973149" cy="465931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모서리가 둥근 직사각형 4"/>
            <p:cNvSpPr/>
            <p:nvPr/>
          </p:nvSpPr>
          <p:spPr>
            <a:xfrm>
              <a:off x="-2220366" y="4388322"/>
              <a:ext cx="1857565" cy="4331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호</a:t>
              </a:r>
              <a:r>
                <a: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박</a:t>
              </a:r>
              <a:r>
                <a:rPr lang="ko-KR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의 성분</a:t>
              </a:r>
              <a:endParaRPr lang="en-US" altLang="ko-KR" sz="2000" kern="1200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HY견고딕" pitchFamily="18" charset="-127"/>
                <a:cs typeface="Arial" pitchFamily="34" charset="0"/>
              </a:endParaRPr>
            </a:p>
          </p:txBody>
        </p:sp>
      </p:grpSp>
      <p:grpSp>
        <p:nvGrpSpPr>
          <p:cNvPr id="6" name="그룹 81"/>
          <p:cNvGrpSpPr/>
          <p:nvPr/>
        </p:nvGrpSpPr>
        <p:grpSpPr>
          <a:xfrm>
            <a:off x="323528" y="2852936"/>
            <a:ext cx="2592288" cy="465931"/>
            <a:chOff x="-2268760" y="4365104"/>
            <a:chExt cx="1973149" cy="465931"/>
          </a:xfrm>
          <a:solidFill>
            <a:schemeClr val="accent1">
              <a:lumMod val="50000"/>
            </a:schemeClr>
          </a:solidFill>
        </p:grpSpPr>
        <p:sp>
          <p:nvSpPr>
            <p:cNvPr id="83" name="모서리가 둥근 직사각형 82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4" name="모서리가 둥근 직사각형 4"/>
            <p:cNvSpPr/>
            <p:nvPr/>
          </p:nvSpPr>
          <p:spPr>
            <a:xfrm>
              <a:off x="-2220366" y="4388322"/>
              <a:ext cx="1857565" cy="4331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호</a:t>
              </a:r>
              <a:r>
                <a:rPr lang="ko-KR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박</a:t>
              </a:r>
              <a:r>
                <a:rPr lang="ko-KR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의 </a:t>
              </a:r>
              <a:r>
                <a:rPr lang="ko-KR" altLang="en-US" sz="2000" dirty="0" smtClean="0"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생리활성</a:t>
              </a:r>
              <a:endParaRPr lang="en-US" altLang="ko-KR" sz="2000" kern="1200" spc="0" dirty="0" smtClean="0">
                <a:latin typeface="Arial Black" pitchFamily="34" charset="0"/>
                <a:ea typeface="HY견고딕" pitchFamily="18" charset="-127"/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1520" y="11234"/>
            <a:ext cx="4429220" cy="769441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lnSpc>
                <a:spcPct val="200000"/>
              </a:lnSpc>
            </a:pP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effectLst/>
                <a:latin typeface="HY견고딕" pitchFamily="18" charset="-127"/>
                <a:ea typeface="HY견고딕" pitchFamily="18" charset="-127"/>
              </a:rPr>
              <a:t>2.  </a:t>
            </a:r>
            <a:r>
              <a:rPr lang="ko-KR" altLang="en-US" sz="2500" spc="-150" dirty="0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주 요 </a:t>
            </a:r>
            <a:r>
              <a:rPr lang="ko-KR" altLang="en-US" sz="2500" spc="-150" dirty="0" err="1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특</a:t>
            </a:r>
            <a:r>
              <a:rPr lang="ko-KR" altLang="en-US" sz="2500" spc="-150" dirty="0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 징</a:t>
            </a:r>
            <a:endParaRPr lang="en-US" altLang="ko-KR" sz="2500" spc="-150" dirty="0" smtClean="0">
              <a:solidFill>
                <a:schemeClr val="accent1">
                  <a:lumMod val="75000"/>
                </a:schemeClr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34310" y="1852082"/>
            <a:ext cx="788764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ko-KR" sz="1500" dirty="0" err="1">
                <a:latin typeface="KT&amp;G 상상제목 B" pitchFamily="2" charset="-127"/>
                <a:ea typeface="KT&amp;G 상상제목 B" pitchFamily="2" charset="-127"/>
              </a:rPr>
              <a:t>Citrulline</a:t>
            </a:r>
            <a:r>
              <a:rPr lang="en-US" altLang="ko-KR" sz="1500" dirty="0">
                <a:latin typeface="KT&amp;G 상상제목 B" pitchFamily="2" charset="-127"/>
                <a:ea typeface="KT&amp;G 상상제목 B" pitchFamily="2" charset="-127"/>
              </a:rPr>
              <a:t>, Arginine, Asparagine, </a:t>
            </a:r>
            <a:r>
              <a:rPr lang="en-US" altLang="ko-KR" sz="1500" dirty="0" err="1">
                <a:latin typeface="KT&amp;G 상상제목 B" pitchFamily="2" charset="-127"/>
                <a:ea typeface="KT&amp;G 상상제목 B" pitchFamily="2" charset="-127"/>
              </a:rPr>
              <a:t>Trigonelline</a:t>
            </a:r>
            <a:r>
              <a:rPr lang="en-US" altLang="ko-KR" sz="1500" dirty="0">
                <a:latin typeface="KT&amp;G 상상제목 B" pitchFamily="2" charset="-127"/>
                <a:ea typeface="KT&amp;G 상상제목 B" pitchFamily="2" charset="-127"/>
              </a:rPr>
              <a:t>, Adenine, Carotene, Vitamin B, C, E, Ascorbic acid, Glucose, Sucrose, </a:t>
            </a:r>
            <a:r>
              <a:rPr lang="en-US" altLang="ko-KR" sz="1500" dirty="0" err="1">
                <a:latin typeface="KT&amp;G 상상제목 B" pitchFamily="2" charset="-127"/>
                <a:ea typeface="KT&amp;G 상상제목 B" pitchFamily="2" charset="-127"/>
              </a:rPr>
              <a:t>Pentosan</a:t>
            </a:r>
            <a:r>
              <a:rPr lang="en-US" altLang="ko-KR" sz="1500" dirty="0"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en-US" altLang="ko-KR" sz="1500" dirty="0" err="1">
                <a:latin typeface="KT&amp;G 상상제목 B" pitchFamily="2" charset="-127"/>
                <a:ea typeface="KT&amp;G 상상제목 B" pitchFamily="2" charset="-127"/>
              </a:rPr>
              <a:t>Mannitol</a:t>
            </a:r>
            <a:r>
              <a:rPr lang="en-US" altLang="ko-KR" sz="1500" dirty="0">
                <a:latin typeface="KT&amp;G 상상제목 B" pitchFamily="2" charset="-127"/>
                <a:ea typeface="KT&amp;G 상상제목 B" pitchFamily="2" charset="-127"/>
              </a:rPr>
              <a:t>, Calcium, Potassium </a:t>
            </a:r>
            <a:r>
              <a:rPr lang="ko-KR" altLang="en-US" sz="1500" dirty="0">
                <a:latin typeface="KT&amp;G 상상제목 B" pitchFamily="2" charset="-127"/>
                <a:ea typeface="KT&amp;G 상상제목 B" pitchFamily="2" charset="-127"/>
              </a:rPr>
              <a:t>등을 포함한다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95536" y="3429000"/>
            <a:ext cx="2441766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252000">
              <a:lnSpc>
                <a:spcPct val="150000"/>
              </a:lnSpc>
              <a:spcBef>
                <a:spcPct val="20000"/>
              </a:spcBef>
              <a:buBlip>
                <a:blip r:embed="rId2"/>
              </a:buBlip>
              <a:defRPr/>
            </a:pPr>
            <a:r>
              <a:rPr kumimoji="0"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Carotene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611560" y="3861048"/>
            <a:ext cx="7704856" cy="523220"/>
          </a:xfrm>
          <a:prstGeom prst="rect">
            <a:avLst/>
          </a:prstGeom>
          <a:noFill/>
          <a:ln w="12700"/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ko-KR" altLang="en-US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몸 안에서 비타민</a:t>
            </a:r>
            <a:r>
              <a: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A</a:t>
            </a:r>
            <a:r>
              <a:rPr lang="ko-KR" altLang="en-US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로 변하는 것으로 시각 작용에 중요한 역할을 하며</a:t>
            </a:r>
            <a:r>
              <a: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피부나 점막을 건강하게 유지시키고</a:t>
            </a:r>
            <a:r>
              <a: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발암물질을</a:t>
            </a:r>
            <a:r>
              <a: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억제하는 작용을 한다</a:t>
            </a:r>
            <a:r>
              <a: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T&amp;G 상상제목 B" pitchFamily="2" charset="-127"/>
              <a:ea typeface="KT&amp;G 상상제목 B" pitchFamily="2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95536" y="4418528"/>
            <a:ext cx="2585782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252000">
              <a:lnSpc>
                <a:spcPct val="150000"/>
              </a:lnSpc>
              <a:spcBef>
                <a:spcPct val="20000"/>
              </a:spcBef>
              <a:buBlip>
                <a:blip r:embed="rId2"/>
              </a:buBlip>
              <a:defRPr/>
            </a:pPr>
            <a:r>
              <a:rPr kumimoji="0"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Ascorbic acid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611560" y="4849996"/>
            <a:ext cx="7710395" cy="523220"/>
          </a:xfrm>
          <a:prstGeom prst="rect">
            <a:avLst/>
          </a:prstGeom>
          <a:noFill/>
          <a:ln w="12700"/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비타민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C</a:t>
            </a:r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라고도 </a:t>
            </a:r>
            <a:r>
              <a:rPr lang="ko-KR" altLang="en-US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불</a:t>
            </a:r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리며  </a:t>
            </a:r>
            <a:r>
              <a:rPr lang="ko-KR" altLang="en-US" sz="1400" dirty="0" err="1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항산화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노화방지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피부진정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항균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 err="1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항아토피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 err="1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항염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면역촉진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콜라겐생성 촉진 등의 작용을 한다</a:t>
            </a:r>
            <a:r>
              <a: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T&amp;G 상상제목 B" pitchFamily="2" charset="-127"/>
              <a:ea typeface="KT&amp;G 상상제목 B" pitchFamily="2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95536" y="5402890"/>
            <a:ext cx="2585782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252000">
              <a:lnSpc>
                <a:spcPct val="150000"/>
              </a:lnSpc>
              <a:spcBef>
                <a:spcPct val="20000"/>
              </a:spcBef>
              <a:buBlip>
                <a:blip r:embed="rId2"/>
              </a:buBlip>
              <a:defRPr/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Arginine</a:t>
            </a:r>
            <a:endParaRPr kumimoji="0" lang="en-US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11560" y="5834358"/>
            <a:ext cx="7710395" cy="523220"/>
          </a:xfrm>
          <a:prstGeom prst="rect">
            <a:avLst/>
          </a:prstGeom>
          <a:noFill/>
          <a:ln w="12700"/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ko-KR" altLang="en-US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자연에 존재하는 천연 아미노산으로 산화방지 효과가 뛰어나며 영양분을 유지시키고 피부 속 콜라겐의 활동에 관여하여 건강한 피부가 되도록 도움을 준다</a:t>
            </a:r>
            <a:r>
              <a: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KT&amp;G 상상제목 B" pitchFamily="2" charset="-127"/>
              <a:ea typeface="KT&amp;G 상상제목 B" pitchFamily="2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슬라이드 번호 개체 틀 9"/>
          <p:cNvSpPr txBox="1">
            <a:spLocks/>
          </p:cNvSpPr>
          <p:nvPr/>
        </p:nvSpPr>
        <p:spPr>
          <a:xfrm>
            <a:off x="0" y="6472386"/>
            <a:ext cx="914400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- 3</a:t>
            </a:r>
            <a:r>
              <a:rPr kumimoji="0" lang="ko-KR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 </a:t>
            </a: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</a:t>
            </a:r>
            <a:endParaRPr kumimoji="0" lang="ko-KR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11234"/>
            <a:ext cx="4429220" cy="769441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lnSpc>
                <a:spcPct val="200000"/>
              </a:lnSpc>
            </a:pP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effectLst/>
                <a:latin typeface="HY견고딕" pitchFamily="18" charset="-127"/>
                <a:ea typeface="HY견고딕" pitchFamily="18" charset="-127"/>
              </a:rPr>
              <a:t>.  </a:t>
            </a:r>
            <a:r>
              <a:rPr lang="ko-KR" altLang="en-US" sz="2500" spc="-150" dirty="0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주 요 효 능  및  효 과</a:t>
            </a:r>
            <a:endParaRPr lang="en-US" altLang="ko-KR" sz="2500" spc="-150" dirty="0" smtClean="0">
              <a:solidFill>
                <a:schemeClr val="accent1">
                  <a:lumMod val="75000"/>
                </a:schemeClr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529828" y="1867553"/>
            <a:ext cx="167991" cy="429699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FF"/>
              </a:gs>
              <a:gs pos="100000">
                <a:srgbClr val="DFEF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이야기 M" pitchFamily="2" charset="-127"/>
              <a:ea typeface="산돌이야기 M" pitchFamily="2" charset="-127"/>
            </a:endParaRP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49240" y="1994287"/>
            <a:ext cx="144622" cy="165958"/>
            <a:chOff x="399" y="2436"/>
            <a:chExt cx="90" cy="92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399" y="2436"/>
              <a:ext cx="90" cy="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18" name="AutoShape 17"/>
            <p:cNvSpPr>
              <a:spLocks noChangeArrowheads="1"/>
            </p:cNvSpPr>
            <p:nvPr/>
          </p:nvSpPr>
          <p:spPr bwMode="auto">
            <a:xfrm rot="5400000">
              <a:off x="424" y="2458"/>
              <a:ext cx="57" cy="47"/>
            </a:xfrm>
            <a:prstGeom prst="triangle">
              <a:avLst>
                <a:gd name="adj" fmla="val 54162"/>
              </a:avLst>
            </a:prstGeom>
            <a:solidFill>
              <a:srgbClr val="4B7CC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537364" y="2760147"/>
            <a:ext cx="150407" cy="165958"/>
            <a:chOff x="399" y="2436"/>
            <a:chExt cx="90" cy="92"/>
          </a:xfrm>
        </p:grpSpPr>
        <p:sp>
          <p:nvSpPr>
            <p:cNvPr id="26" name="Oval 19"/>
            <p:cNvSpPr>
              <a:spLocks noChangeArrowheads="1"/>
            </p:cNvSpPr>
            <p:nvPr/>
          </p:nvSpPr>
          <p:spPr bwMode="auto">
            <a:xfrm>
              <a:off x="399" y="2436"/>
              <a:ext cx="90" cy="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27" name="AutoShape 20"/>
            <p:cNvSpPr>
              <a:spLocks noChangeArrowheads="1"/>
            </p:cNvSpPr>
            <p:nvPr/>
          </p:nvSpPr>
          <p:spPr bwMode="auto">
            <a:xfrm rot="5400000">
              <a:off x="424" y="2458"/>
              <a:ext cx="57" cy="47"/>
            </a:xfrm>
            <a:prstGeom prst="triangle">
              <a:avLst>
                <a:gd name="adj" fmla="val 54162"/>
              </a:avLst>
            </a:prstGeom>
            <a:solidFill>
              <a:srgbClr val="4B7CC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grpSp>
        <p:nvGrpSpPr>
          <p:cNvPr id="39" name="Group 18"/>
          <p:cNvGrpSpPr>
            <a:grpSpLocks/>
          </p:cNvGrpSpPr>
          <p:nvPr/>
        </p:nvGrpSpPr>
        <p:grpSpPr bwMode="auto">
          <a:xfrm>
            <a:off x="527445" y="3564038"/>
            <a:ext cx="150407" cy="165958"/>
            <a:chOff x="399" y="2436"/>
            <a:chExt cx="90" cy="92"/>
          </a:xfrm>
        </p:grpSpPr>
        <p:sp>
          <p:nvSpPr>
            <p:cNvPr id="40" name="Oval 19"/>
            <p:cNvSpPr>
              <a:spLocks noChangeArrowheads="1"/>
            </p:cNvSpPr>
            <p:nvPr/>
          </p:nvSpPr>
          <p:spPr bwMode="auto">
            <a:xfrm>
              <a:off x="399" y="2436"/>
              <a:ext cx="90" cy="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41" name="AutoShape 20"/>
            <p:cNvSpPr>
              <a:spLocks noChangeArrowheads="1"/>
            </p:cNvSpPr>
            <p:nvPr/>
          </p:nvSpPr>
          <p:spPr bwMode="auto">
            <a:xfrm rot="5400000">
              <a:off x="424" y="2458"/>
              <a:ext cx="57" cy="47"/>
            </a:xfrm>
            <a:prstGeom prst="triangle">
              <a:avLst>
                <a:gd name="adj" fmla="val 54162"/>
              </a:avLst>
            </a:prstGeom>
            <a:solidFill>
              <a:srgbClr val="4B7CC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grpSp>
        <p:nvGrpSpPr>
          <p:cNvPr id="43" name="Group 18"/>
          <p:cNvGrpSpPr>
            <a:grpSpLocks/>
          </p:cNvGrpSpPr>
          <p:nvPr/>
        </p:nvGrpSpPr>
        <p:grpSpPr bwMode="auto">
          <a:xfrm>
            <a:off x="526817" y="4313607"/>
            <a:ext cx="150407" cy="165958"/>
            <a:chOff x="399" y="2436"/>
            <a:chExt cx="90" cy="92"/>
          </a:xfrm>
        </p:grpSpPr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399" y="2436"/>
              <a:ext cx="90" cy="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45" name="AutoShape 20"/>
            <p:cNvSpPr>
              <a:spLocks noChangeArrowheads="1"/>
            </p:cNvSpPr>
            <p:nvPr/>
          </p:nvSpPr>
          <p:spPr bwMode="auto">
            <a:xfrm rot="5400000">
              <a:off x="424" y="2458"/>
              <a:ext cx="57" cy="47"/>
            </a:xfrm>
            <a:prstGeom prst="triangle">
              <a:avLst>
                <a:gd name="adj" fmla="val 54162"/>
              </a:avLst>
            </a:prstGeom>
            <a:solidFill>
              <a:srgbClr val="4B7CC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grpSp>
        <p:nvGrpSpPr>
          <p:cNvPr id="50" name="Group 18"/>
          <p:cNvGrpSpPr>
            <a:grpSpLocks/>
          </p:cNvGrpSpPr>
          <p:nvPr/>
        </p:nvGrpSpPr>
        <p:grpSpPr bwMode="auto">
          <a:xfrm>
            <a:off x="539552" y="5065651"/>
            <a:ext cx="150407" cy="165958"/>
            <a:chOff x="399" y="2436"/>
            <a:chExt cx="90" cy="92"/>
          </a:xfrm>
        </p:grpSpPr>
        <p:sp>
          <p:nvSpPr>
            <p:cNvPr id="52" name="Oval 19"/>
            <p:cNvSpPr>
              <a:spLocks noChangeArrowheads="1"/>
            </p:cNvSpPr>
            <p:nvPr/>
          </p:nvSpPr>
          <p:spPr bwMode="auto">
            <a:xfrm>
              <a:off x="399" y="2436"/>
              <a:ext cx="90" cy="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53" name="AutoShape 20"/>
            <p:cNvSpPr>
              <a:spLocks noChangeArrowheads="1"/>
            </p:cNvSpPr>
            <p:nvPr/>
          </p:nvSpPr>
          <p:spPr bwMode="auto">
            <a:xfrm rot="5400000">
              <a:off x="424" y="2458"/>
              <a:ext cx="57" cy="47"/>
            </a:xfrm>
            <a:prstGeom prst="triangle">
              <a:avLst>
                <a:gd name="adj" fmla="val 54162"/>
              </a:avLst>
            </a:prstGeom>
            <a:solidFill>
              <a:srgbClr val="4B7CC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grpSp>
        <p:nvGrpSpPr>
          <p:cNvPr id="54" name="Group 18"/>
          <p:cNvGrpSpPr>
            <a:grpSpLocks/>
          </p:cNvGrpSpPr>
          <p:nvPr/>
        </p:nvGrpSpPr>
        <p:grpSpPr bwMode="auto">
          <a:xfrm>
            <a:off x="541662" y="5840784"/>
            <a:ext cx="150407" cy="165958"/>
            <a:chOff x="399" y="2436"/>
            <a:chExt cx="90" cy="92"/>
          </a:xfrm>
        </p:grpSpPr>
        <p:sp>
          <p:nvSpPr>
            <p:cNvPr id="55" name="Oval 19"/>
            <p:cNvSpPr>
              <a:spLocks noChangeArrowheads="1"/>
            </p:cNvSpPr>
            <p:nvPr/>
          </p:nvSpPr>
          <p:spPr bwMode="auto">
            <a:xfrm>
              <a:off x="399" y="2436"/>
              <a:ext cx="90" cy="9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56" name="AutoShape 20"/>
            <p:cNvSpPr>
              <a:spLocks noChangeArrowheads="1"/>
            </p:cNvSpPr>
            <p:nvPr/>
          </p:nvSpPr>
          <p:spPr bwMode="auto">
            <a:xfrm rot="5400000">
              <a:off x="424" y="2458"/>
              <a:ext cx="57" cy="47"/>
            </a:xfrm>
            <a:prstGeom prst="triangle">
              <a:avLst>
                <a:gd name="adj" fmla="val 54162"/>
              </a:avLst>
            </a:prstGeom>
            <a:solidFill>
              <a:srgbClr val="4B7CC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grpSp>
        <p:nvGrpSpPr>
          <p:cNvPr id="28" name="그룹 35"/>
          <p:cNvGrpSpPr/>
          <p:nvPr/>
        </p:nvGrpSpPr>
        <p:grpSpPr>
          <a:xfrm>
            <a:off x="827585" y="1939602"/>
            <a:ext cx="1134872" cy="297915"/>
            <a:chOff x="1273175" y="1388147"/>
            <a:chExt cx="2357438" cy="250150"/>
          </a:xfrm>
        </p:grpSpPr>
        <p:sp>
          <p:nvSpPr>
            <p:cNvPr id="29" name="Line 6"/>
            <p:cNvSpPr>
              <a:spLocks noChangeShapeType="1"/>
            </p:cNvSpPr>
            <p:nvPr/>
          </p:nvSpPr>
          <p:spPr bwMode="auto">
            <a:xfrm>
              <a:off x="1273175" y="1636710"/>
              <a:ext cx="2351089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sz="1500"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30" name="AutoShape 7"/>
            <p:cNvSpPr>
              <a:spLocks noChangeArrowheads="1"/>
            </p:cNvSpPr>
            <p:nvPr/>
          </p:nvSpPr>
          <p:spPr bwMode="auto">
            <a:xfrm>
              <a:off x="1273175" y="1388147"/>
              <a:ext cx="2357438" cy="214442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ko-KR" altLang="en-US" sz="1500" dirty="0" err="1" smtClean="0">
                  <a:solidFill>
                    <a:schemeClr val="bg1"/>
                  </a:solidFill>
                  <a:latin typeface="산돌이야기 M" pitchFamily="2" charset="-127"/>
                  <a:ea typeface="산돌이야기 M" pitchFamily="2" charset="-127"/>
                </a:rPr>
                <a:t>항산화</a:t>
              </a:r>
              <a:r>
                <a:rPr lang="ko-KR" altLang="en-US" sz="1500" dirty="0" smtClean="0">
                  <a:solidFill>
                    <a:schemeClr val="bg1"/>
                  </a:solidFill>
                  <a:latin typeface="산돌이야기 M" pitchFamily="2" charset="-127"/>
                  <a:ea typeface="산돌이야기 M" pitchFamily="2" charset="-127"/>
                </a:rPr>
                <a:t> 작용</a:t>
              </a:r>
              <a:endParaRPr lang="en-US" altLang="ko-KR" sz="1500" dirty="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2771801" y="1832949"/>
            <a:ext cx="5400599" cy="4924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ctr"/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활성 산소를 </a:t>
            </a:r>
            <a:r>
              <a:rPr lang="ko-KR" altLang="en-US" sz="1300" dirty="0">
                <a:latin typeface="산돌이야기 M" pitchFamily="2" charset="-127"/>
                <a:ea typeface="산돌이야기 M" pitchFamily="2" charset="-127"/>
              </a:rPr>
              <a:t>억제하는 작용으로 세포의 노화 과정을 </a:t>
            </a:r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예방하고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, </a:t>
            </a:r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자외선에 </a:t>
            </a:r>
            <a:r>
              <a:rPr lang="ko-KR" altLang="en-US" sz="1300" dirty="0">
                <a:latin typeface="산돌이야기 M" pitchFamily="2" charset="-127"/>
                <a:ea typeface="산돌이야기 M" pitchFamily="2" charset="-127"/>
              </a:rPr>
              <a:t>지친 피부 회복에도 좋은 효과를 미친다</a:t>
            </a:r>
            <a:r>
              <a:rPr lang="en-US" altLang="ko-KR" sz="1300" dirty="0">
                <a:latin typeface="산돌이야기 M" pitchFamily="2" charset="-127"/>
                <a:ea typeface="산돌이야기 M" pitchFamily="2" charset="-127"/>
              </a:rPr>
              <a:t>.</a:t>
            </a:r>
            <a:endParaRPr lang="ko-KR" altLang="ko-KR" sz="1300" dirty="0">
              <a:latin typeface="산돌이야기 M" pitchFamily="2" charset="-127"/>
              <a:ea typeface="산돌이야기 M" pitchFamily="2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782385" y="5013304"/>
            <a:ext cx="5390015" cy="29238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ctr"/>
            <a:r>
              <a:rPr lang="ko-KR" altLang="en-US" sz="1300" dirty="0">
                <a:latin typeface="산돌이야기 M" pitchFamily="2" charset="-127"/>
                <a:ea typeface="산돌이야기 M" pitchFamily="2" charset="-127"/>
              </a:rPr>
              <a:t>여드름</a:t>
            </a:r>
            <a:r>
              <a:rPr lang="en-US" altLang="ko-KR" sz="1300" dirty="0">
                <a:latin typeface="산돌이야기 M" pitchFamily="2" charset="-127"/>
                <a:ea typeface="산돌이야기 M" pitchFamily="2" charset="-127"/>
              </a:rPr>
              <a:t>, </a:t>
            </a:r>
            <a:r>
              <a:rPr lang="ko-KR" altLang="en-US" sz="1300" dirty="0">
                <a:latin typeface="산돌이야기 M" pitchFamily="2" charset="-127"/>
                <a:ea typeface="산돌이야기 M" pitchFamily="2" charset="-127"/>
              </a:rPr>
              <a:t>자외선에 의한 피부 염증</a:t>
            </a:r>
            <a:r>
              <a:rPr lang="en-US" altLang="ko-KR" sz="1300" dirty="0">
                <a:latin typeface="산돌이야기 M" pitchFamily="2" charset="-127"/>
                <a:ea typeface="산돌이야기 M" pitchFamily="2" charset="-127"/>
              </a:rPr>
              <a:t>, </a:t>
            </a:r>
            <a:r>
              <a:rPr lang="ko-KR" altLang="en-US" sz="1300" dirty="0">
                <a:latin typeface="산돌이야기 M" pitchFamily="2" charset="-127"/>
                <a:ea typeface="산돌이야기 M" pitchFamily="2" charset="-127"/>
              </a:rPr>
              <a:t>아토피</a:t>
            </a:r>
            <a:r>
              <a:rPr lang="en-US" altLang="ko-KR" sz="1300" dirty="0">
                <a:latin typeface="산돌이야기 M" pitchFamily="2" charset="-127"/>
                <a:ea typeface="산돌이야기 M" pitchFamily="2" charset="-127"/>
              </a:rPr>
              <a:t>, </a:t>
            </a:r>
            <a:r>
              <a:rPr lang="ko-KR" altLang="en-US" sz="1300" dirty="0">
                <a:latin typeface="산돌이야기 M" pitchFamily="2" charset="-127"/>
                <a:ea typeface="산돌이야기 M" pitchFamily="2" charset="-127"/>
              </a:rPr>
              <a:t>피부 트러블 </a:t>
            </a:r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완화 등에 </a:t>
            </a:r>
            <a:r>
              <a:rPr lang="ko-KR" altLang="en-US" sz="1300" dirty="0">
                <a:latin typeface="산돌이야기 M" pitchFamily="2" charset="-127"/>
                <a:ea typeface="산돌이야기 M" pitchFamily="2" charset="-127"/>
              </a:rPr>
              <a:t>효과적이다</a:t>
            </a:r>
            <a:r>
              <a:rPr lang="en-US" altLang="ko-KR" sz="1300" dirty="0">
                <a:latin typeface="산돌이야기 M" pitchFamily="2" charset="-127"/>
                <a:ea typeface="산돌이야기 M" pitchFamily="2" charset="-127"/>
              </a:rPr>
              <a:t>.</a:t>
            </a:r>
            <a:endParaRPr lang="ko-KR" altLang="ko-KR" sz="1300" dirty="0">
              <a:latin typeface="산돌이야기 M" pitchFamily="2" charset="-127"/>
              <a:ea typeface="산돌이야기 M" pitchFamily="2" charset="-127"/>
            </a:endParaRPr>
          </a:p>
        </p:txBody>
      </p:sp>
      <p:grpSp>
        <p:nvGrpSpPr>
          <p:cNvPr id="33" name="그룹 26"/>
          <p:cNvGrpSpPr/>
          <p:nvPr/>
        </p:nvGrpSpPr>
        <p:grpSpPr>
          <a:xfrm>
            <a:off x="849516" y="5014678"/>
            <a:ext cx="1512168" cy="297915"/>
            <a:chOff x="1273175" y="1388147"/>
            <a:chExt cx="2357437" cy="250150"/>
          </a:xfrm>
        </p:grpSpPr>
        <p:sp>
          <p:nvSpPr>
            <p:cNvPr id="34" name="Line 6"/>
            <p:cNvSpPr>
              <a:spLocks noChangeShapeType="1"/>
            </p:cNvSpPr>
            <p:nvPr/>
          </p:nvSpPr>
          <p:spPr bwMode="auto">
            <a:xfrm>
              <a:off x="1273175" y="1636710"/>
              <a:ext cx="2351089" cy="1587"/>
            </a:xfrm>
            <a:prstGeom prst="lin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endParaRPr lang="ko-KR" altLang="en-US" sz="1500" dirty="0" err="1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35" name="AutoShape 7"/>
            <p:cNvSpPr>
              <a:spLocks noChangeArrowheads="1"/>
            </p:cNvSpPr>
            <p:nvPr/>
          </p:nvSpPr>
          <p:spPr bwMode="auto">
            <a:xfrm>
              <a:off x="1273175" y="1388147"/>
              <a:ext cx="2357437" cy="214442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ko-KR" altLang="en-US" sz="1500" dirty="0" smtClean="0">
                  <a:solidFill>
                    <a:schemeClr val="bg1"/>
                  </a:solidFill>
                  <a:latin typeface="산돌이야기 M" pitchFamily="2" charset="-127"/>
                  <a:ea typeface="산돌이야기 M" pitchFamily="2" charset="-127"/>
                </a:rPr>
                <a:t>민감한 피부에 효과</a:t>
              </a:r>
              <a:endParaRPr lang="en-US" altLang="ko-KR" sz="1500" dirty="0" err="1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grpSp>
        <p:nvGrpSpPr>
          <p:cNvPr id="36" name="그룹 40"/>
          <p:cNvGrpSpPr/>
          <p:nvPr/>
        </p:nvGrpSpPr>
        <p:grpSpPr>
          <a:xfrm>
            <a:off x="831638" y="4250973"/>
            <a:ext cx="1152128" cy="286043"/>
            <a:chOff x="1273175" y="1388145"/>
            <a:chExt cx="2357438" cy="240181"/>
          </a:xfrm>
        </p:grpSpPr>
        <p:sp>
          <p:nvSpPr>
            <p:cNvPr id="37" name="Line 6"/>
            <p:cNvSpPr>
              <a:spLocks noChangeShapeType="1"/>
            </p:cNvSpPr>
            <p:nvPr/>
          </p:nvSpPr>
          <p:spPr bwMode="auto">
            <a:xfrm>
              <a:off x="1273175" y="1626739"/>
              <a:ext cx="2351089" cy="1587"/>
            </a:xfrm>
            <a:prstGeom prst="lin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endParaRPr lang="ko-KR" altLang="en-US" sz="150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38" name="AutoShape 7"/>
            <p:cNvSpPr>
              <a:spLocks noChangeArrowheads="1"/>
            </p:cNvSpPr>
            <p:nvPr/>
          </p:nvSpPr>
          <p:spPr bwMode="auto">
            <a:xfrm>
              <a:off x="1273175" y="1388145"/>
              <a:ext cx="2357438" cy="214442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ko-KR" altLang="en-US" sz="1500" dirty="0" smtClean="0">
                  <a:solidFill>
                    <a:schemeClr val="bg1"/>
                  </a:solidFill>
                  <a:latin typeface="산돌이야기 M" pitchFamily="2" charset="-127"/>
                  <a:ea typeface="산돌이야기 M" pitchFamily="2" charset="-127"/>
                </a:rPr>
                <a:t>탈모 예방</a:t>
              </a:r>
              <a:endParaRPr lang="en-US" altLang="ko-KR" sz="1500" dirty="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sp>
        <p:nvSpPr>
          <p:cNvPr id="42" name="직사각형 41"/>
          <p:cNvSpPr/>
          <p:nvPr/>
        </p:nvSpPr>
        <p:spPr>
          <a:xfrm>
            <a:off x="2771800" y="4244348"/>
            <a:ext cx="5400600" cy="29238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ctr"/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머리카락이 빠지는 것을 예방해주고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, </a:t>
            </a:r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검고 윤기 있게 만들어 준다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.</a:t>
            </a:r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 </a:t>
            </a:r>
            <a:endParaRPr lang="ko-KR" altLang="ko-KR" sz="1300" dirty="0">
              <a:latin typeface="산돌이야기 M" pitchFamily="2" charset="-127"/>
              <a:ea typeface="산돌이야기 M" pitchFamily="2" charset="-127"/>
            </a:endParaRPr>
          </a:p>
        </p:txBody>
      </p:sp>
      <p:grpSp>
        <p:nvGrpSpPr>
          <p:cNvPr id="46" name="그룹 40"/>
          <p:cNvGrpSpPr/>
          <p:nvPr/>
        </p:nvGrpSpPr>
        <p:grpSpPr>
          <a:xfrm>
            <a:off x="831638" y="3502771"/>
            <a:ext cx="1152128" cy="298800"/>
            <a:chOff x="1273175" y="1388145"/>
            <a:chExt cx="2357438" cy="250152"/>
          </a:xfrm>
        </p:grpSpPr>
        <p:sp>
          <p:nvSpPr>
            <p:cNvPr id="47" name="Line 6"/>
            <p:cNvSpPr>
              <a:spLocks noChangeShapeType="1"/>
            </p:cNvSpPr>
            <p:nvPr/>
          </p:nvSpPr>
          <p:spPr bwMode="auto">
            <a:xfrm>
              <a:off x="1273175" y="1636710"/>
              <a:ext cx="2351089" cy="1587"/>
            </a:xfrm>
            <a:prstGeom prst="lin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endParaRPr lang="ko-KR" altLang="en-US" sz="150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48" name="AutoShape 7"/>
            <p:cNvSpPr>
              <a:spLocks noChangeArrowheads="1"/>
            </p:cNvSpPr>
            <p:nvPr/>
          </p:nvSpPr>
          <p:spPr bwMode="auto">
            <a:xfrm>
              <a:off x="1273175" y="1388145"/>
              <a:ext cx="2357438" cy="214442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ko-KR" altLang="en-US" sz="1500" dirty="0" smtClean="0">
                  <a:solidFill>
                    <a:schemeClr val="bg1"/>
                  </a:solidFill>
                  <a:latin typeface="산돌이야기 M" pitchFamily="2" charset="-127"/>
                  <a:ea typeface="산돌이야기 M" pitchFamily="2" charset="-127"/>
                </a:rPr>
                <a:t>피부 탄력</a:t>
              </a:r>
              <a:endParaRPr lang="en-US" altLang="ko-KR" sz="1500" dirty="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sp>
        <p:nvSpPr>
          <p:cNvPr id="49" name="직사각형 48"/>
          <p:cNvSpPr/>
          <p:nvPr/>
        </p:nvSpPr>
        <p:spPr>
          <a:xfrm>
            <a:off x="2771800" y="3499921"/>
            <a:ext cx="5616624" cy="29238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ctr"/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피부의 붓기를 빼주며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, </a:t>
            </a:r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피부 탄력을 좋게 한다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.</a:t>
            </a:r>
            <a:endParaRPr lang="ko-KR" altLang="ko-KR" sz="1300" dirty="0" err="1">
              <a:latin typeface="산돌이야기 M" pitchFamily="2" charset="-127"/>
              <a:ea typeface="산돌이야기 M" pitchFamily="2" charset="-127"/>
            </a:endParaRPr>
          </a:p>
        </p:txBody>
      </p:sp>
      <p:grpSp>
        <p:nvGrpSpPr>
          <p:cNvPr id="57" name="그룹 40"/>
          <p:cNvGrpSpPr/>
          <p:nvPr/>
        </p:nvGrpSpPr>
        <p:grpSpPr>
          <a:xfrm>
            <a:off x="827884" y="2703670"/>
            <a:ext cx="1152128" cy="286043"/>
            <a:chOff x="1273175" y="1388145"/>
            <a:chExt cx="2357438" cy="240181"/>
          </a:xfrm>
        </p:grpSpPr>
        <p:sp>
          <p:nvSpPr>
            <p:cNvPr id="58" name="Line 6"/>
            <p:cNvSpPr>
              <a:spLocks noChangeShapeType="1"/>
            </p:cNvSpPr>
            <p:nvPr/>
          </p:nvSpPr>
          <p:spPr bwMode="auto">
            <a:xfrm>
              <a:off x="1273175" y="1626739"/>
              <a:ext cx="2351089" cy="1587"/>
            </a:xfrm>
            <a:prstGeom prst="lin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endParaRPr lang="ko-KR" altLang="en-US" sz="150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59" name="AutoShape 7"/>
            <p:cNvSpPr>
              <a:spLocks noChangeArrowheads="1"/>
            </p:cNvSpPr>
            <p:nvPr/>
          </p:nvSpPr>
          <p:spPr bwMode="auto">
            <a:xfrm>
              <a:off x="1273175" y="1388145"/>
              <a:ext cx="2357438" cy="214442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ko-KR" altLang="en-US" sz="1500" dirty="0" smtClean="0">
                  <a:solidFill>
                    <a:schemeClr val="bg1"/>
                  </a:solidFill>
                  <a:latin typeface="산돌이야기 M" pitchFamily="2" charset="-127"/>
                  <a:ea typeface="산돌이야기 M" pitchFamily="2" charset="-127"/>
                </a:rPr>
                <a:t>노화 방지</a:t>
              </a:r>
              <a:endParaRPr lang="en-US" altLang="ko-KR" sz="1500" dirty="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  <p:sp>
        <p:nvSpPr>
          <p:cNvPr id="60" name="직사각형 59"/>
          <p:cNvSpPr/>
          <p:nvPr/>
        </p:nvSpPr>
        <p:spPr>
          <a:xfrm>
            <a:off x="2771800" y="2708920"/>
            <a:ext cx="5616624" cy="29238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ctr"/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콜라겐 합성을 유도해 노화를 방지하고 멜라닌 색소를 없애주는 작용을 한다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.</a:t>
            </a:r>
            <a:endParaRPr lang="ko-KR" altLang="ko-KR" sz="1300" dirty="0" err="1">
              <a:latin typeface="산돌이야기 M" pitchFamily="2" charset="-127"/>
              <a:ea typeface="산돌이야기 M" pitchFamily="2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2771800" y="5672861"/>
            <a:ext cx="5400600" cy="4924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ctr"/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잔주름을 방지하고 매끄러운 피부를 유지시켜 주고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, </a:t>
            </a:r>
            <a:r>
              <a:rPr lang="ko-KR" altLang="en-US" sz="1300" dirty="0" smtClean="0">
                <a:latin typeface="산돌이야기 M" pitchFamily="2" charset="-127"/>
                <a:ea typeface="산돌이야기 M" pitchFamily="2" charset="-127"/>
              </a:rPr>
              <a:t>모세혈관 탄력강화와 피부조직 재생기능이 있다</a:t>
            </a:r>
            <a:r>
              <a:rPr lang="en-US" altLang="ko-KR" sz="1300" dirty="0" smtClean="0">
                <a:latin typeface="산돌이야기 M" pitchFamily="2" charset="-127"/>
                <a:ea typeface="산돌이야기 M" pitchFamily="2" charset="-127"/>
              </a:rPr>
              <a:t>.</a:t>
            </a:r>
            <a:endParaRPr lang="ko-KR" altLang="ko-KR" sz="1300" dirty="0" smtClean="0">
              <a:latin typeface="산돌이야기 M" pitchFamily="2" charset="-127"/>
              <a:ea typeface="산돌이야기 M" pitchFamily="2" charset="-127"/>
            </a:endParaRPr>
          </a:p>
        </p:txBody>
      </p:sp>
      <p:grpSp>
        <p:nvGrpSpPr>
          <p:cNvPr id="62" name="그룹 35"/>
          <p:cNvGrpSpPr/>
          <p:nvPr/>
        </p:nvGrpSpPr>
        <p:grpSpPr>
          <a:xfrm>
            <a:off x="830767" y="5779512"/>
            <a:ext cx="1816951" cy="286925"/>
            <a:chOff x="1227472" y="1384908"/>
            <a:chExt cx="2396792" cy="243319"/>
          </a:xfrm>
        </p:grpSpPr>
        <p:sp>
          <p:nvSpPr>
            <p:cNvPr id="63" name="Line 6"/>
            <p:cNvSpPr>
              <a:spLocks noChangeShapeType="1"/>
            </p:cNvSpPr>
            <p:nvPr/>
          </p:nvSpPr>
          <p:spPr bwMode="auto">
            <a:xfrm>
              <a:off x="1273175" y="1626640"/>
              <a:ext cx="2351089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sz="1500">
                <a:latin typeface="산돌이야기 M" pitchFamily="2" charset="-127"/>
                <a:ea typeface="산돌이야기 M" pitchFamily="2" charset="-127"/>
              </a:endParaRPr>
            </a:p>
          </p:txBody>
        </p:sp>
        <p:sp>
          <p:nvSpPr>
            <p:cNvPr id="64" name="AutoShape 7"/>
            <p:cNvSpPr>
              <a:spLocks noChangeArrowheads="1"/>
            </p:cNvSpPr>
            <p:nvPr/>
          </p:nvSpPr>
          <p:spPr bwMode="auto">
            <a:xfrm>
              <a:off x="1227472" y="1384908"/>
              <a:ext cx="2357438" cy="214442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ko-KR" altLang="en-US" sz="1500" dirty="0" smtClean="0">
                  <a:solidFill>
                    <a:schemeClr val="bg1"/>
                  </a:solidFill>
                  <a:latin typeface="산돌이야기 M" pitchFamily="2" charset="-127"/>
                  <a:ea typeface="산돌이야기 M" pitchFamily="2" charset="-127"/>
                </a:rPr>
                <a:t> 주름방지 및 재생효과</a:t>
              </a:r>
              <a:endParaRPr lang="en-US" altLang="ko-KR" sz="1500" dirty="0">
                <a:solidFill>
                  <a:schemeClr val="bg1"/>
                </a:solidFill>
                <a:latin typeface="산돌이야기 M" pitchFamily="2" charset="-127"/>
                <a:ea typeface="산돌이야기 M" pitchFamily="2" charset="-127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249921" y="-4803"/>
            <a:ext cx="4429220" cy="769441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lnSpc>
                <a:spcPct val="200000"/>
              </a:lnSpc>
            </a:pP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effectLst/>
                <a:latin typeface="HY견고딕" pitchFamily="18" charset="-127"/>
                <a:ea typeface="HY견고딕" pitchFamily="18" charset="-127"/>
              </a:rPr>
              <a:t>.  TEST RESULT</a:t>
            </a:r>
          </a:p>
        </p:txBody>
      </p:sp>
      <p:sp>
        <p:nvSpPr>
          <p:cNvPr id="51" name="슬라이드 번호 개체 틀 9"/>
          <p:cNvSpPr txBox="1">
            <a:spLocks/>
          </p:cNvSpPr>
          <p:nvPr/>
        </p:nvSpPr>
        <p:spPr>
          <a:xfrm>
            <a:off x="0" y="6472386"/>
            <a:ext cx="914400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- 4</a:t>
            </a:r>
            <a:r>
              <a:rPr kumimoji="0" lang="ko-KR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 </a:t>
            </a: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</a:t>
            </a:r>
            <a:endParaRPr kumimoji="0" lang="ko-KR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grpSp>
        <p:nvGrpSpPr>
          <p:cNvPr id="2" name="그룹 69"/>
          <p:cNvGrpSpPr/>
          <p:nvPr/>
        </p:nvGrpSpPr>
        <p:grpSpPr>
          <a:xfrm>
            <a:off x="377245" y="980728"/>
            <a:ext cx="2682587" cy="465931"/>
            <a:chOff x="-2268760" y="4365104"/>
            <a:chExt cx="1973149" cy="465931"/>
          </a:xfrm>
          <a:solidFill>
            <a:srgbClr val="CCCC00"/>
          </a:solidFill>
        </p:grpSpPr>
        <p:sp>
          <p:nvSpPr>
            <p:cNvPr id="68" name="모서리가 둥근 직사각형 67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모서리가 둥근 직사각형 4"/>
            <p:cNvSpPr/>
            <p:nvPr/>
          </p:nvSpPr>
          <p:spPr>
            <a:xfrm>
              <a:off x="-2220366" y="4388322"/>
              <a:ext cx="1894859" cy="4331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Free Radical Scavenging</a:t>
              </a: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539552" y="5397602"/>
            <a:ext cx="7992888" cy="983726"/>
            <a:chOff x="539552" y="5366640"/>
            <a:chExt cx="7992888" cy="983726"/>
          </a:xfrm>
        </p:grpSpPr>
        <p:grpSp>
          <p:nvGrpSpPr>
            <p:cNvPr id="17" name="그룹 69"/>
            <p:cNvGrpSpPr/>
            <p:nvPr/>
          </p:nvGrpSpPr>
          <p:grpSpPr>
            <a:xfrm>
              <a:off x="539552" y="5380582"/>
              <a:ext cx="1080120" cy="928738"/>
              <a:chOff x="-2268760" y="4365104"/>
              <a:chExt cx="1973149" cy="465931"/>
            </a:xfrm>
            <a:solidFill>
              <a:srgbClr val="996600"/>
            </a:solidFill>
          </p:grpSpPr>
          <p:sp>
            <p:nvSpPr>
              <p:cNvPr id="18" name="모서리가 둥근 직사각형 17"/>
              <p:cNvSpPr/>
              <p:nvPr/>
            </p:nvSpPr>
            <p:spPr>
              <a:xfrm>
                <a:off x="-2268760" y="4365104"/>
                <a:ext cx="1973149" cy="465931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모서리가 둥근 직사각형 4"/>
              <p:cNvSpPr/>
              <p:nvPr/>
            </p:nvSpPr>
            <p:spPr>
              <a:xfrm>
                <a:off x="-2220366" y="4411540"/>
                <a:ext cx="1894859" cy="385612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lvl="0" algn="ctr" latinLnBrk="0">
                  <a:defRPr/>
                </a:pPr>
                <a:r>
                  <a:rPr lang="ko-KR" altLang="en-US" sz="14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-가시나무B" pitchFamily="18" charset="-127"/>
                    <a:ea typeface="-가시나무B" pitchFamily="18" charset="-127"/>
                    <a:cs typeface="Arial" pitchFamily="34" charset="0"/>
                  </a:rPr>
                  <a:t>실험결과</a:t>
                </a:r>
              </a:p>
            </p:txBody>
          </p:sp>
        </p:grpSp>
        <p:sp>
          <p:nvSpPr>
            <p:cNvPr id="26" name="직사각형 25"/>
            <p:cNvSpPr/>
            <p:nvPr/>
          </p:nvSpPr>
          <p:spPr>
            <a:xfrm>
              <a:off x="1691680" y="5366640"/>
              <a:ext cx="6840760" cy="307777"/>
            </a:xfrm>
            <a:prstGeom prst="rect">
              <a:avLst/>
            </a:prstGeom>
            <a:noFill/>
            <a:ln w="12700"/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2.5% </a:t>
              </a:r>
              <a:r>
                <a:rPr lang="ko-KR" altLang="en-US" sz="1400" dirty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이상 사용시 </a:t>
              </a:r>
              <a:r>
                <a:rPr lang="ko-KR" altLang="en-US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 </a:t>
              </a:r>
              <a:r>
                <a:rPr lang="ko-KR" altLang="en-US" sz="1400" dirty="0" err="1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항산화</a:t>
              </a:r>
              <a:r>
                <a:rPr lang="ko-KR" altLang="en-US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 </a:t>
              </a:r>
              <a:r>
                <a:rPr lang="en-US" altLang="ko-KR" sz="1400" dirty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(antioxidant</a:t>
              </a:r>
              <a:r>
                <a:rPr lang="en-US" altLang="ko-KR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) </a:t>
              </a:r>
              <a:r>
                <a:rPr lang="ko-KR" altLang="en-US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효능효과</a:t>
              </a:r>
              <a:endParaRPr lang="en-US" altLang="ko-KR" sz="1400" dirty="0" smtClean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691680" y="6042589"/>
              <a:ext cx="6840760" cy="307777"/>
            </a:xfrm>
            <a:prstGeom prst="rect">
              <a:avLst/>
            </a:prstGeom>
            <a:noFill/>
            <a:ln w="12700"/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endPara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691680" y="5703573"/>
              <a:ext cx="6840760" cy="307777"/>
            </a:xfrm>
            <a:prstGeom prst="rect">
              <a:avLst/>
            </a:prstGeom>
            <a:noFill/>
            <a:ln w="12700"/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1.25% </a:t>
              </a:r>
              <a:r>
                <a:rPr lang="ko-KR" altLang="en-US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이상 사용시 미</a:t>
              </a:r>
              <a:r>
                <a:rPr lang="ko-KR" altLang="en-US" sz="1400" dirty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백</a:t>
              </a:r>
              <a:r>
                <a:rPr lang="en-US" altLang="ko-KR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(Whitening) </a:t>
              </a:r>
              <a:r>
                <a:rPr lang="ko-KR" altLang="en-US" sz="1400" dirty="0" smtClean="0">
                  <a:latin typeface="KT&amp;G 상상제목 B" pitchFamily="2" charset="-127"/>
                  <a:ea typeface="KT&amp;G 상상제목 B" pitchFamily="2" charset="-127"/>
                  <a:sym typeface="Wingdings" pitchFamily="2" charset="2"/>
                </a:rPr>
                <a:t>에 효과적</a:t>
              </a:r>
              <a:endParaRPr lang="en-US" altLang="ko-KR" sz="1400" dirty="0">
                <a:solidFill>
                  <a:schemeClr val="tx1"/>
                </a:solidFill>
                <a:latin typeface="KT&amp;G 상상제목 B" pitchFamily="2" charset="-127"/>
                <a:ea typeface="KT&amp;G 상상제목 B" pitchFamily="2" charset="-127"/>
              </a:endParaRPr>
            </a:p>
          </p:txBody>
        </p:sp>
      </p:grpSp>
      <p:grpSp>
        <p:nvGrpSpPr>
          <p:cNvPr id="47" name="그룹 69"/>
          <p:cNvGrpSpPr/>
          <p:nvPr/>
        </p:nvGrpSpPr>
        <p:grpSpPr>
          <a:xfrm>
            <a:off x="3162027" y="987574"/>
            <a:ext cx="2682587" cy="465931"/>
            <a:chOff x="-2268760" y="4365104"/>
            <a:chExt cx="1973149" cy="465931"/>
          </a:xfrm>
          <a:solidFill>
            <a:srgbClr val="009900"/>
          </a:solidFill>
        </p:grpSpPr>
        <p:sp>
          <p:nvSpPr>
            <p:cNvPr id="48" name="모서리가 둥근 직사각형 47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모서리가 둥근 직사각형 4"/>
            <p:cNvSpPr/>
            <p:nvPr/>
          </p:nvSpPr>
          <p:spPr>
            <a:xfrm>
              <a:off x="-2220366" y="4388322"/>
              <a:ext cx="1894859" cy="4331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4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Tyrosinase</a:t>
              </a:r>
              <a:r>
                <a:rPr lang="en-US" altLang="ko-KR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 Inhibition</a:t>
              </a:r>
            </a:p>
          </p:txBody>
        </p:sp>
      </p:grpSp>
      <p:grpSp>
        <p:nvGrpSpPr>
          <p:cNvPr id="50" name="그룹 69"/>
          <p:cNvGrpSpPr/>
          <p:nvPr/>
        </p:nvGrpSpPr>
        <p:grpSpPr>
          <a:xfrm>
            <a:off x="5940152" y="991361"/>
            <a:ext cx="2682587" cy="465931"/>
            <a:chOff x="-2268760" y="4365104"/>
            <a:chExt cx="1973149" cy="465931"/>
          </a:xfrm>
          <a:solidFill>
            <a:srgbClr val="FF5050"/>
          </a:solidFill>
        </p:grpSpPr>
        <p:sp>
          <p:nvSpPr>
            <p:cNvPr id="52" name="모서리가 둥근 직사각형 51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모서리가 둥근 직사각형 4"/>
            <p:cNvSpPr/>
            <p:nvPr/>
          </p:nvSpPr>
          <p:spPr>
            <a:xfrm>
              <a:off x="-2220366" y="4388322"/>
              <a:ext cx="1894859" cy="4331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Moisturizing Effect</a:t>
              </a:r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1691680" y="6073551"/>
            <a:ext cx="6840760" cy="307777"/>
          </a:xfrm>
          <a:prstGeom prst="rect">
            <a:avLst/>
          </a:prstGeom>
          <a:noFill/>
          <a:ln w="12700"/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dirty="0" smtClean="0">
                <a:latin typeface="KT&amp;G 상상제목 B" pitchFamily="2" charset="-127"/>
                <a:ea typeface="KT&amp;G 상상제목 B" pitchFamily="2" charset="-127"/>
                <a:sym typeface="Wingdings" pitchFamily="2" charset="2"/>
              </a:rPr>
              <a:t>2.5% </a:t>
            </a:r>
            <a:r>
              <a:rPr lang="ko-KR" altLang="en-US" sz="1400" dirty="0" smtClean="0">
                <a:latin typeface="KT&amp;G 상상제목 B" pitchFamily="2" charset="-127"/>
                <a:ea typeface="KT&amp;G 상상제목 B" pitchFamily="2" charset="-127"/>
                <a:sym typeface="Wingdings" pitchFamily="2" charset="2"/>
              </a:rPr>
              <a:t>이상 사용시 보습</a:t>
            </a:r>
            <a:r>
              <a:rPr lang="en-US" altLang="ko-KR" sz="1400" dirty="0" smtClean="0">
                <a:latin typeface="KT&amp;G 상상제목 B" pitchFamily="2" charset="-127"/>
                <a:ea typeface="KT&amp;G 상상제목 B" pitchFamily="2" charset="-127"/>
                <a:sym typeface="Wingdings" pitchFamily="2" charset="2"/>
              </a:rPr>
              <a:t>(</a:t>
            </a:r>
            <a:r>
              <a:rPr lang="en-US" altLang="ko-KR" sz="1400" dirty="0">
                <a:latin typeface="KT&amp;G 상상제목 B" pitchFamily="2" charset="-127"/>
                <a:ea typeface="KT&amp;G 상상제목 B" pitchFamily="2" charset="-127"/>
              </a:rPr>
              <a:t>moisturizing</a:t>
            </a:r>
            <a:r>
              <a:rPr lang="en-US" altLang="ko-KR" sz="1400" dirty="0" smtClean="0">
                <a:latin typeface="KT&amp;G 상상제목 B" pitchFamily="2" charset="-127"/>
                <a:ea typeface="KT&amp;G 상상제목 B" pitchFamily="2" charset="-127"/>
                <a:sym typeface="Wingdings" pitchFamily="2" charset="2"/>
              </a:rPr>
              <a:t>) </a:t>
            </a:r>
            <a:r>
              <a:rPr lang="ko-KR" altLang="en-US" sz="1400" dirty="0" smtClean="0">
                <a:latin typeface="KT&amp;G 상상제목 B" pitchFamily="2" charset="-127"/>
                <a:ea typeface="KT&amp;G 상상제목 B" pitchFamily="2" charset="-127"/>
                <a:sym typeface="Wingdings" pitchFamily="2" charset="2"/>
              </a:rPr>
              <a:t>에 효과적</a:t>
            </a:r>
            <a:endParaRPr lang="en-US" altLang="ko-KR" sz="1400" dirty="0">
              <a:solidFill>
                <a:schemeClr val="tx1"/>
              </a:solidFill>
              <a:latin typeface="KT&amp;G 상상제목 B" pitchFamily="2" charset="-127"/>
              <a:ea typeface="KT&amp;G 상상제목 B" pitchFamily="2" charset="-127"/>
            </a:endParaRPr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17600"/>
              </p:ext>
            </p:extLst>
          </p:nvPr>
        </p:nvGraphicFramePr>
        <p:xfrm>
          <a:off x="611560" y="3539083"/>
          <a:ext cx="2370825" cy="17998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6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smtClean="0">
                          <a:effectLst/>
                        </a:rPr>
                        <a:t>처리 농도</a:t>
                      </a:r>
                      <a:endParaRPr lang="en-US" altLang="ko-KR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n-US" altLang="ko-KR" sz="1100" u="none" strike="noStrike" dirty="0" smtClean="0">
                          <a:effectLst/>
                        </a:rPr>
                        <a:t>(%</a:t>
                      </a:r>
                      <a:r>
                        <a:rPr lang="en-US" sz="1100" u="none" strike="noStrike" dirty="0" smtClean="0">
                          <a:effectLst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</a:rPr>
                        <a:t>DPPH free radical </a:t>
                      </a: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u="none" strike="noStrike" dirty="0" smtClean="0">
                          <a:effectLst/>
                        </a:rPr>
                        <a:t>scavenging (%)</a:t>
                      </a:r>
                      <a:endParaRPr lang="en-US" altLang="ko-KR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7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0.156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11.38075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7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0.313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24.05858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7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0.625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30.75314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7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1.25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43.0962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7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52.51046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7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61.08787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77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68.82845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301337"/>
              </p:ext>
            </p:extLst>
          </p:nvPr>
        </p:nvGraphicFramePr>
        <p:xfrm>
          <a:off x="3351728" y="3539083"/>
          <a:ext cx="2372400" cy="18000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349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/>
                      <a:r>
                        <a:rPr lang="ko-KR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처리 농도</a:t>
                      </a:r>
                      <a:endParaRPr lang="en-US" altLang="ko-KR" sz="11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1" hangingPunct="1"/>
                      <a:r>
                        <a:rPr lang="en-US" altLang="ko-KR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(%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/>
                      <a:r>
                        <a:rPr lang="en-US" sz="11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Tyrosinase</a:t>
                      </a:r>
                      <a:endParaRPr lang="en-US" sz="11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1" hangingPunct="1"/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Inhibition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0.156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26.66667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0.313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33.84615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0.625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45.12821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1.25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51.28205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63.58974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70.76923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81.53846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3" y="1521166"/>
            <a:ext cx="2520000" cy="197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21167"/>
            <a:ext cx="2520000" cy="1979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385" y="1521167"/>
            <a:ext cx="252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6519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슬라이드 번호 개체 틀 9"/>
          <p:cNvSpPr txBox="1">
            <a:spLocks/>
          </p:cNvSpPr>
          <p:nvPr/>
        </p:nvSpPr>
        <p:spPr>
          <a:xfrm>
            <a:off x="0" y="6472386"/>
            <a:ext cx="914400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- 5</a:t>
            </a:r>
            <a:r>
              <a:rPr kumimoji="0" lang="ko-KR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 </a:t>
            </a: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</a:t>
            </a:r>
            <a:endParaRPr kumimoji="0" lang="ko-KR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11234"/>
            <a:ext cx="4429220" cy="769441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lnSpc>
                <a:spcPct val="200000"/>
              </a:lnSpc>
            </a:pPr>
            <a:r>
              <a:rPr lang="en-US" altLang="ko-KR" sz="2500" spc="-150" dirty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effectLst/>
                <a:latin typeface="HY견고딕" pitchFamily="18" charset="-127"/>
                <a:ea typeface="HY견고딕" pitchFamily="18" charset="-127"/>
              </a:rPr>
              <a:t>.  </a:t>
            </a:r>
            <a:r>
              <a:rPr lang="ko-KR" altLang="en-US" sz="2500" spc="-150" dirty="0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활 용  및  적 용</a:t>
            </a:r>
            <a:endParaRPr lang="en-US" altLang="ko-KR" sz="2500" spc="-150" dirty="0" smtClean="0">
              <a:solidFill>
                <a:schemeClr val="accent1">
                  <a:lumMod val="75000"/>
                </a:schemeClr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467544" y="1629088"/>
            <a:ext cx="8042740" cy="201593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ts val="2500"/>
              </a:lnSpc>
            </a:pP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-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피부재생능력이 뛰어나 윤택한 피부를 만들어 준다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.</a:t>
            </a:r>
          </a:p>
          <a:p>
            <a:pPr marL="457200" indent="-457200">
              <a:lnSpc>
                <a:spcPts val="2500"/>
              </a:lnSpc>
            </a:pP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- </a:t>
            </a:r>
            <a:r>
              <a:rPr lang="ko-KR" altLang="en-US" sz="1500" dirty="0" err="1" smtClean="0">
                <a:latin typeface="산돌 도로표지판M" pitchFamily="18" charset="-127"/>
                <a:ea typeface="산돌 도로표지판M" pitchFamily="18" charset="-127"/>
              </a:rPr>
              <a:t>항산화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 작용이 우수하여 피부노화예방에 효과적이다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.</a:t>
            </a:r>
          </a:p>
          <a:p>
            <a:pPr marL="457200" indent="-457200">
              <a:lnSpc>
                <a:spcPts val="2500"/>
              </a:lnSpc>
            </a:pP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-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혈액 순환촉진으로 신진대사를 촉진시켜 피부에 영양분 공급과 탄력을 준다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.</a:t>
            </a:r>
          </a:p>
          <a:p>
            <a:pPr marL="457200" indent="-457200">
              <a:lnSpc>
                <a:spcPts val="2500"/>
              </a:lnSpc>
            </a:pP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- </a:t>
            </a:r>
            <a:r>
              <a:rPr lang="ko-KR" altLang="en-US" sz="1500" dirty="0" err="1" smtClean="0">
                <a:latin typeface="산돌 도로표지판M" pitchFamily="18" charset="-127"/>
                <a:ea typeface="산돌 도로표지판M" pitchFamily="18" charset="-127"/>
              </a:rPr>
              <a:t>항염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 작용이 뛰어나며 피부 면역 증강에 효과적이다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.</a:t>
            </a:r>
          </a:p>
          <a:p>
            <a:pPr marL="457200" indent="-457200">
              <a:lnSpc>
                <a:spcPts val="2500"/>
              </a:lnSpc>
            </a:pP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-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피부 미백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,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보습</a:t>
            </a:r>
            <a:r>
              <a:rPr lang="en-US" altLang="ko-KR" sz="1500" smtClean="0">
                <a:latin typeface="산돌 도로표지판M" pitchFamily="18" charset="-127"/>
                <a:ea typeface="산돌 도로표지판M" pitchFamily="18" charset="-127"/>
              </a:rPr>
              <a:t>, </a:t>
            </a:r>
            <a:r>
              <a:rPr lang="ko-KR" altLang="en-US" sz="1500" smtClean="0">
                <a:latin typeface="산돌 도로표지판M" pitchFamily="18" charset="-127"/>
                <a:ea typeface="산돌 도로표지판M" pitchFamily="18" charset="-127"/>
              </a:rPr>
              <a:t>진정효과와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수렴작용이 뛰어나다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.</a:t>
            </a:r>
          </a:p>
          <a:p>
            <a:pPr marL="457200" indent="-457200">
              <a:lnSpc>
                <a:spcPts val="2500"/>
              </a:lnSpc>
            </a:pP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-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두피의 </a:t>
            </a:r>
            <a:r>
              <a:rPr lang="ko-KR" altLang="en-US" sz="1500" dirty="0" err="1" smtClean="0">
                <a:latin typeface="산돌 도로표지판M" pitchFamily="18" charset="-127"/>
                <a:ea typeface="산돌 도로표지판M" pitchFamily="18" charset="-127"/>
              </a:rPr>
              <a:t>혈행을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 좋게 하고 피를 맑게 하여 </a:t>
            </a:r>
            <a:r>
              <a:rPr lang="ko-KR" altLang="en-US" sz="1500" dirty="0" err="1" smtClean="0">
                <a:latin typeface="산돌 도로표지판M" pitchFamily="18" charset="-127"/>
                <a:ea typeface="산돌 도로표지판M" pitchFamily="18" charset="-127"/>
              </a:rPr>
              <a:t>모근을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 건강하게 하는 효능이 있다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.</a:t>
            </a:r>
            <a:endParaRPr lang="en-US" altLang="ko-KR" sz="1300" dirty="0">
              <a:solidFill>
                <a:srgbClr val="000000"/>
              </a:solidFill>
              <a:latin typeface="산돌 도로표지판M" pitchFamily="18" charset="-127"/>
              <a:ea typeface="산돌 도로표지판M" pitchFamily="18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467544" y="3717032"/>
            <a:ext cx="80427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spcBef>
                <a:spcPct val="50000"/>
              </a:spcBef>
            </a:pP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◎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 Dry Skin Care                      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◎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 Body Lotion                    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◎ 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Night Skin Care            </a:t>
            </a:r>
          </a:p>
          <a:p>
            <a:pPr marL="609600" indent="-609600" algn="just">
              <a:spcBef>
                <a:spcPct val="50000"/>
              </a:spcBef>
            </a:pP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◎ 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Hair Care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                             ◎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 Pack                                </a:t>
            </a: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◎ 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Moisturizing Fluid  </a:t>
            </a:r>
          </a:p>
          <a:p>
            <a:pPr marL="609600" indent="-609600" algn="just">
              <a:spcBef>
                <a:spcPct val="50000"/>
              </a:spcBef>
            </a:pPr>
            <a:r>
              <a:rPr lang="ko-KR" altLang="en-US" sz="1500" dirty="0" smtClean="0">
                <a:latin typeface="산돌 도로표지판M" pitchFamily="18" charset="-127"/>
                <a:ea typeface="산돌 도로표지판M" pitchFamily="18" charset="-127"/>
              </a:rPr>
              <a:t>◎ </a:t>
            </a:r>
            <a:r>
              <a:rPr lang="en-US" altLang="ko-KR" sz="1500" dirty="0" smtClean="0">
                <a:latin typeface="산돌 도로표지판M" pitchFamily="18" charset="-127"/>
                <a:ea typeface="산돌 도로표지판M" pitchFamily="18" charset="-127"/>
              </a:rPr>
              <a:t>Other Special Products  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528474" y="4931876"/>
            <a:ext cx="797627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spcBef>
                <a:spcPct val="50000"/>
              </a:spcBef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130" pitchFamily="18" charset="-127"/>
                <a:ea typeface="-윤고딕130" pitchFamily="18" charset="-127"/>
              </a:rPr>
              <a:t>[ </a:t>
            </a:r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130" pitchFamily="18" charset="-127"/>
                <a:ea typeface="-윤고딕130" pitchFamily="18" charset="-127"/>
              </a:rPr>
              <a:t>보관방법 및 사용기한 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130" pitchFamily="18" charset="-127"/>
                <a:ea typeface="-윤고딕130" pitchFamily="18" charset="-127"/>
              </a:rPr>
              <a:t>]</a:t>
            </a:r>
          </a:p>
          <a:p>
            <a:pPr marL="609600" indent="-609600" algn="just">
              <a:spcBef>
                <a:spcPct val="50000"/>
              </a:spcBef>
            </a:pPr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130" pitchFamily="18" charset="-127"/>
                <a:ea typeface="-윤고딕130" pitchFamily="18" charset="-127"/>
              </a:rPr>
              <a:t> </a:t>
            </a:r>
            <a:r>
              <a:rPr lang="ko-KR" altLang="en-US" sz="1500" dirty="0" smtClean="0">
                <a:latin typeface="-윤고딕130" pitchFamily="18" charset="-127"/>
                <a:ea typeface="-윤고딕130" pitchFamily="18" charset="-127"/>
              </a:rPr>
              <a:t> </a:t>
            </a:r>
            <a:r>
              <a:rPr lang="en-US" altLang="ko-KR" sz="1500" dirty="0" smtClean="0">
                <a:latin typeface="-윤고딕130" pitchFamily="18" charset="-127"/>
                <a:ea typeface="-윤고딕130" pitchFamily="18" charset="-127"/>
              </a:rPr>
              <a:t>: </a:t>
            </a:r>
            <a:r>
              <a:rPr lang="ko-KR" altLang="en-US" sz="1500" dirty="0" smtClean="0">
                <a:latin typeface="-윤고딕130" pitchFamily="18" charset="-127"/>
                <a:ea typeface="-윤고딕130" pitchFamily="18" charset="-127"/>
              </a:rPr>
              <a:t>직사광선을 피하고 상온보관 </a:t>
            </a:r>
            <a:r>
              <a:rPr lang="en-US" altLang="ko-KR" sz="1500" dirty="0" smtClean="0">
                <a:latin typeface="-윤고딕130" pitchFamily="18" charset="-127"/>
                <a:ea typeface="-윤고딕130" pitchFamily="18" charset="-127"/>
              </a:rPr>
              <a:t>/ </a:t>
            </a:r>
            <a:r>
              <a:rPr lang="ko-KR" altLang="en-US" sz="1500" dirty="0" smtClean="0">
                <a:latin typeface="-윤고딕130" pitchFamily="18" charset="-127"/>
                <a:ea typeface="-윤고딕130" pitchFamily="18" charset="-127"/>
              </a:rPr>
              <a:t>제조일로부터 </a:t>
            </a:r>
            <a:r>
              <a:rPr lang="en-US" altLang="ko-KR" sz="1500" dirty="0" smtClean="0">
                <a:latin typeface="-윤고딕130" pitchFamily="18" charset="-127"/>
                <a:ea typeface="-윤고딕130" pitchFamily="18" charset="-127"/>
              </a:rPr>
              <a:t>2</a:t>
            </a:r>
            <a:r>
              <a:rPr lang="ko-KR" altLang="en-US" sz="1500" dirty="0" smtClean="0">
                <a:latin typeface="-윤고딕130" pitchFamily="18" charset="-127"/>
                <a:ea typeface="-윤고딕130" pitchFamily="18" charset="-127"/>
              </a:rPr>
              <a:t>년</a:t>
            </a:r>
            <a:endParaRPr lang="en-US" altLang="ko-KR" sz="1500" dirty="0" smtClean="0">
              <a:latin typeface="-윤고딕130" pitchFamily="18" charset="-127"/>
              <a:ea typeface="-윤고딕130" pitchFamily="18" charset="-127"/>
            </a:endParaRPr>
          </a:p>
          <a:p>
            <a:pPr marL="609600" indent="-609600" algn="just">
              <a:spcBef>
                <a:spcPct val="50000"/>
              </a:spcBef>
            </a:pP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130" pitchFamily="18" charset="-127"/>
                <a:ea typeface="-윤고딕130" pitchFamily="18" charset="-127"/>
              </a:rPr>
              <a:t>[ </a:t>
            </a:r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130" pitchFamily="18" charset="-127"/>
                <a:ea typeface="-윤고딕130" pitchFamily="18" charset="-127"/>
              </a:rPr>
              <a:t>권장사용량 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130" pitchFamily="18" charset="-127"/>
                <a:ea typeface="-윤고딕130" pitchFamily="18" charset="-127"/>
              </a:rPr>
              <a:t>]</a:t>
            </a:r>
          </a:p>
          <a:p>
            <a:pPr marL="609600" indent="-609600" algn="just">
              <a:spcBef>
                <a:spcPct val="50000"/>
              </a:spcBef>
            </a:pPr>
            <a:r>
              <a:rPr lang="en-US" altLang="ko-KR" sz="1500" dirty="0" smtClean="0">
                <a:latin typeface="-윤고딕130" pitchFamily="18" charset="-127"/>
                <a:ea typeface="-윤고딕130" pitchFamily="18" charset="-127"/>
              </a:rPr>
              <a:t>  : 2% ~ 10%</a:t>
            </a:r>
            <a:endParaRPr lang="en-US" altLang="ko-KR" sz="1500" dirty="0">
              <a:latin typeface="-윤고딕130" pitchFamily="18" charset="-127"/>
              <a:ea typeface="-윤고딕130" pitchFamily="18" charset="-127"/>
            </a:endParaRPr>
          </a:p>
        </p:txBody>
      </p:sp>
      <p:grpSp>
        <p:nvGrpSpPr>
          <p:cNvPr id="69" name="그룹 68"/>
          <p:cNvGrpSpPr/>
          <p:nvPr/>
        </p:nvGrpSpPr>
        <p:grpSpPr>
          <a:xfrm>
            <a:off x="323528" y="980728"/>
            <a:ext cx="2232248" cy="465931"/>
            <a:chOff x="-2268760" y="4365104"/>
            <a:chExt cx="1973149" cy="465931"/>
          </a:xfrm>
          <a:solidFill>
            <a:srgbClr val="99CC00"/>
          </a:solidFill>
        </p:grpSpPr>
        <p:sp>
          <p:nvSpPr>
            <p:cNvPr id="70" name="모서리가 둥근 직사각형 69"/>
            <p:cNvSpPr/>
            <p:nvPr/>
          </p:nvSpPr>
          <p:spPr>
            <a:xfrm>
              <a:off x="-2268760" y="4365104"/>
              <a:ext cx="1973149" cy="46593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모서리가 둥근 직사각형 4"/>
            <p:cNvSpPr/>
            <p:nvPr/>
          </p:nvSpPr>
          <p:spPr>
            <a:xfrm>
              <a:off x="-2220366" y="4388322"/>
              <a:ext cx="1857565" cy="4331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  <a:ea typeface="HY견고딕" pitchFamily="18" charset="-127"/>
                  <a:cs typeface="Arial" pitchFamily="34" charset="0"/>
                </a:rPr>
                <a:t>화장품분야 응용</a:t>
              </a:r>
              <a:endParaRPr lang="en-US" altLang="ko-KR" kern="1200" spc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HY견고딕" pitchFamily="18" charset="-127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슬라이드 번호 개체 틀 9"/>
          <p:cNvSpPr txBox="1">
            <a:spLocks/>
          </p:cNvSpPr>
          <p:nvPr/>
        </p:nvSpPr>
        <p:spPr>
          <a:xfrm>
            <a:off x="0" y="6472386"/>
            <a:ext cx="914400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- 6</a:t>
            </a:r>
            <a:r>
              <a:rPr kumimoji="0" lang="ko-KR" alt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 </a:t>
            </a:r>
            <a:r>
              <a:rPr kumimoji="0" lang="en-US" altLang="ko-K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  <a:cs typeface="+mn-cs"/>
              </a:rPr>
              <a:t>-</a:t>
            </a:r>
            <a:endParaRPr kumimoji="0" lang="ko-KR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11234"/>
            <a:ext cx="4429220" cy="769441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 anchorCtr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lnSpc>
                <a:spcPct val="200000"/>
              </a:lnSpc>
            </a:pPr>
            <a:r>
              <a:rPr lang="en-US" altLang="ko-KR" sz="2500" spc="-150" dirty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  <a:r>
              <a:rPr lang="en-US" altLang="ko-KR" sz="2500" spc="-150" dirty="0" smtClean="0">
                <a:solidFill>
                  <a:schemeClr val="accent1">
                    <a:lumMod val="75000"/>
                  </a:schemeClr>
                </a:solidFill>
                <a:effectLst/>
                <a:latin typeface="HY견고딕" pitchFamily="18" charset="-127"/>
                <a:ea typeface="HY견고딕" pitchFamily="18" charset="-127"/>
              </a:rPr>
              <a:t>  Specification</a:t>
            </a: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272645"/>
              </p:ext>
            </p:extLst>
          </p:nvPr>
        </p:nvGraphicFramePr>
        <p:xfrm>
          <a:off x="1187624" y="1844824"/>
          <a:ext cx="6713362" cy="424847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356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6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Analytical Test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굴림" pitchFamily="50" charset="-127"/>
                        </a:rPr>
                        <a:t>Specifications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5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INCI Name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fr-FR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Cucurbita Pepo (Pumpkin) Fruit Extract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굴림" pitchFamily="50" charset="-127"/>
                      </a:endParaRP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Description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Clear light yellow or  yellowish brown liquid 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Odour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굴림" pitchFamily="50" charset="-127"/>
                      </a:endParaRP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Typical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p.H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4.5 ~ 6.5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Refractive Index(20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바탕체" pitchFamily="17" charset="-127"/>
                        </a:rPr>
                        <a:t>℃)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1.350 ~ 1.390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Specific Gravity(d20/20)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0.980 ~1.040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Heavy Metals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바탕체" pitchFamily="17" charset="-127"/>
                        </a:rPr>
                        <a:t>≤ 10ppm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Arsenic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바탕체" pitchFamily="17" charset="-127"/>
                        </a:rPr>
                        <a:t>≤ 2ppm</a:t>
                      </a: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굴림" pitchFamily="50" charset="-127"/>
                      </a:endParaRP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9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굴림" pitchFamily="50" charset="-127"/>
                        </a:rPr>
                        <a:t>Microbes</a:t>
                      </a:r>
                    </a:p>
                  </a:txBody>
                  <a:tcPr marL="84406" marR="84406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바탕체" pitchFamily="17" charset="-127"/>
                        </a:rPr>
                        <a:t>≤ 100 </a:t>
                      </a:r>
                      <a:r>
                        <a:rPr kumimoji="1" lang="en-US" altLang="ko-K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바탕체" pitchFamily="17" charset="-127"/>
                        </a:rPr>
                        <a:t>cfu</a:t>
                      </a:r>
                      <a:r>
                        <a:rPr kumimoji="1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바탕체" pitchFamily="17" charset="-127"/>
                        </a:rPr>
                        <a:t>/㎖</a:t>
                      </a:r>
                    </a:p>
                  </a:txBody>
                  <a:tcPr marL="84406" marR="84406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5948</TotalTime>
  <Words>660</Words>
  <Application>Microsoft Office PowerPoint</Application>
  <PresentationFormat>화면 슬라이드 쇼(4:3)</PresentationFormat>
  <Paragraphs>128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5</vt:i4>
      </vt:variant>
      <vt:variant>
        <vt:lpstr>슬라이드 제목</vt:lpstr>
      </vt:variant>
      <vt:variant>
        <vt:i4>8</vt:i4>
      </vt:variant>
    </vt:vector>
  </HeadingPairs>
  <TitlesOfParts>
    <vt:vector size="28" baseType="lpstr">
      <vt:lpstr>HY견고딕</vt:lpstr>
      <vt:lpstr>HY목판B</vt:lpstr>
      <vt:lpstr>HY울릉도M</vt:lpstr>
      <vt:lpstr>KT&amp;G 상상제목 B</vt:lpstr>
      <vt:lpstr>-가시나무B</vt:lpstr>
      <vt:lpstr>굴림</vt:lpstr>
      <vt:lpstr>맑은 고딕</vt:lpstr>
      <vt:lpstr>바탕체</vt:lpstr>
      <vt:lpstr>산돌 도로표지판M</vt:lpstr>
      <vt:lpstr>산돌이야기 M</vt:lpstr>
      <vt:lpstr>-윤고딕130</vt:lpstr>
      <vt:lpstr>Arial</vt:lpstr>
      <vt:lpstr>Arial Black</vt:lpstr>
      <vt:lpstr>Times New Roman</vt:lpstr>
      <vt:lpstr>Wingdings</vt:lpstr>
      <vt:lpstr>Office 테마</vt:lpstr>
      <vt:lpstr>디자인 사용자 지정</vt:lpstr>
      <vt:lpstr>2_디자인 사용자 지정</vt:lpstr>
      <vt:lpstr>1_디자인 사용자 지정</vt:lpstr>
      <vt:lpstr>3_디자인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아사달 문서디자인팀</dc:creator>
  <cp:lastModifiedBy>개발</cp:lastModifiedBy>
  <cp:revision>870</cp:revision>
  <dcterms:created xsi:type="dcterms:W3CDTF">2009-02-24T02:14:00Z</dcterms:created>
  <dcterms:modified xsi:type="dcterms:W3CDTF">2020-03-27T00:41:03Z</dcterms:modified>
</cp:coreProperties>
</file>