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1" r:id="rId4"/>
    <p:sldId id="259" r:id="rId5"/>
    <p:sldId id="262" r:id="rId6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89FF"/>
    <a:srgbClr val="FF00FF"/>
    <a:srgbClr val="FDA349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4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F4E3C-17DC-42A5-9635-74FFE19BC392}" type="datetimeFigureOut">
              <a:rPr lang="ko-KR" altLang="en-US" smtClean="0"/>
              <a:t>2020-04-24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95C08-0208-448F-BCB1-19D1B7B1DAF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4201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F4E3C-17DC-42A5-9635-74FFE19BC392}" type="datetimeFigureOut">
              <a:rPr lang="ko-KR" altLang="en-US" smtClean="0"/>
              <a:t>2020-04-24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95C08-0208-448F-BCB1-19D1B7B1DAF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287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F4E3C-17DC-42A5-9635-74FFE19BC392}" type="datetimeFigureOut">
              <a:rPr lang="ko-KR" altLang="en-US" smtClean="0"/>
              <a:t>2020-04-24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95C08-0208-448F-BCB1-19D1B7B1DAF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2316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F4E3C-17DC-42A5-9635-74FFE19BC392}" type="datetimeFigureOut">
              <a:rPr lang="ko-KR" altLang="en-US" smtClean="0"/>
              <a:t>2020-04-24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95C08-0208-448F-BCB1-19D1B7B1DAF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9167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F4E3C-17DC-42A5-9635-74FFE19BC392}" type="datetimeFigureOut">
              <a:rPr lang="ko-KR" altLang="en-US" smtClean="0"/>
              <a:t>2020-04-24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95C08-0208-448F-BCB1-19D1B7B1DAF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2460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F4E3C-17DC-42A5-9635-74FFE19BC392}" type="datetimeFigureOut">
              <a:rPr lang="ko-KR" altLang="en-US" smtClean="0"/>
              <a:t>2020-04-24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95C08-0208-448F-BCB1-19D1B7B1DAF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6968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F4E3C-17DC-42A5-9635-74FFE19BC392}" type="datetimeFigureOut">
              <a:rPr lang="ko-KR" altLang="en-US" smtClean="0"/>
              <a:t>2020-04-24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95C08-0208-448F-BCB1-19D1B7B1DAF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6539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F4E3C-17DC-42A5-9635-74FFE19BC392}" type="datetimeFigureOut">
              <a:rPr lang="ko-KR" altLang="en-US" smtClean="0"/>
              <a:t>2020-04-24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95C08-0208-448F-BCB1-19D1B7B1DAF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596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F4E3C-17DC-42A5-9635-74FFE19BC392}" type="datetimeFigureOut">
              <a:rPr lang="ko-KR" altLang="en-US" smtClean="0"/>
              <a:t>2020-04-24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95C08-0208-448F-BCB1-19D1B7B1DAF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4632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F4E3C-17DC-42A5-9635-74FFE19BC392}" type="datetimeFigureOut">
              <a:rPr lang="ko-KR" altLang="en-US" smtClean="0"/>
              <a:t>2020-04-24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95C08-0208-448F-BCB1-19D1B7B1DAF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4946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F4E3C-17DC-42A5-9635-74FFE19BC392}" type="datetimeFigureOut">
              <a:rPr lang="ko-KR" altLang="en-US" smtClean="0"/>
              <a:t>2020-04-24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95C08-0208-448F-BCB1-19D1B7B1DAF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1967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6F4E3C-17DC-42A5-9635-74FFE19BC392}" type="datetimeFigureOut">
              <a:rPr lang="ko-KR" altLang="en-US" smtClean="0"/>
              <a:t>2020-04-24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495C08-0208-448F-BCB1-19D1B7B1DAF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1564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microsoft.com/office/2007/relationships/hdphoto" Target="../media/hdphoto2.wdp"/><Relationship Id="rId7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 rotWithShape="1"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95"/>
          <a:stretch/>
        </p:blipFill>
        <p:spPr>
          <a:xfrm rot="5400000">
            <a:off x="9929324" y="3598624"/>
            <a:ext cx="1641069" cy="1744643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0433" y="2077650"/>
            <a:ext cx="3255546" cy="3164098"/>
          </a:xfrm>
          <a:prstGeom prst="rect">
            <a:avLst/>
          </a:prstGeom>
        </p:spPr>
      </p:pic>
      <p:pic>
        <p:nvPicPr>
          <p:cNvPr id="15" name="그림 14"/>
          <p:cNvPicPr>
            <a:picLocks noChangeAspect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7537" y="1961570"/>
            <a:ext cx="1744124" cy="1634880"/>
          </a:xfrm>
          <a:prstGeom prst="rect">
            <a:avLst/>
          </a:prstGeom>
        </p:spPr>
      </p:pic>
      <p:sp>
        <p:nvSpPr>
          <p:cNvPr id="4" name="모서리가 둥근 직사각형 3"/>
          <p:cNvSpPr/>
          <p:nvPr/>
        </p:nvSpPr>
        <p:spPr>
          <a:xfrm>
            <a:off x="3490175" y="515155"/>
            <a:ext cx="4997002" cy="52803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양면 </a:t>
            </a:r>
            <a:r>
              <a:rPr lang="ko-KR" altLang="en-US" sz="2000" b="1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패브릭</a:t>
            </a:r>
            <a:r>
              <a:rPr lang="ko-KR" altLang="en-US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원단 소개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83540" y="1328582"/>
            <a:ext cx="8496887" cy="1569660"/>
          </a:xfrm>
          <a:prstGeom prst="rect">
            <a:avLst/>
          </a:prstGeom>
          <a:solidFill>
            <a:schemeClr val="accent4">
              <a:lumMod val="20000"/>
              <a:lumOff val="80000"/>
              <a:alpha val="46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b="1" dirty="0">
                <a:latin typeface="+mn-ea"/>
              </a:rPr>
              <a:t>원사</a:t>
            </a:r>
            <a:endParaRPr lang="en-US" altLang="ko-KR" sz="16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+mn-ea"/>
              </a:rPr>
              <a:t> - </a:t>
            </a:r>
            <a:r>
              <a:rPr lang="ko-KR" altLang="en-US" sz="1600" b="1" dirty="0">
                <a:latin typeface="+mn-ea"/>
              </a:rPr>
              <a:t>고품질의 국내산 폴리에스테르 </a:t>
            </a:r>
            <a:r>
              <a:rPr lang="en-US" altLang="ko-KR" sz="1600" b="1" dirty="0">
                <a:latin typeface="+mn-ea"/>
              </a:rPr>
              <a:t>100% </a:t>
            </a:r>
            <a:r>
              <a:rPr lang="ko-KR" altLang="en-US" sz="1600" b="1" dirty="0">
                <a:latin typeface="+mn-ea"/>
              </a:rPr>
              <a:t>원사를 사용하였습니다</a:t>
            </a:r>
            <a:r>
              <a:rPr lang="en-US" altLang="ko-KR" sz="1600" b="1" dirty="0"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+mn-ea"/>
              </a:rPr>
              <a:t> - </a:t>
            </a:r>
            <a:r>
              <a:rPr lang="ko-KR" altLang="en-US" sz="1600" b="1" dirty="0">
                <a:latin typeface="+mn-ea"/>
              </a:rPr>
              <a:t>원사의 굵기는 </a:t>
            </a:r>
            <a:r>
              <a:rPr lang="en-US" altLang="ko-KR" sz="1600" b="1" dirty="0">
                <a:latin typeface="+mn-ea"/>
              </a:rPr>
              <a:t>75±10 </a:t>
            </a:r>
            <a:r>
              <a:rPr lang="ko-KR" altLang="en-US" sz="1600" b="1" dirty="0" err="1">
                <a:latin typeface="+mn-ea"/>
              </a:rPr>
              <a:t>데니안으로</a:t>
            </a:r>
            <a:r>
              <a:rPr lang="ko-KR" altLang="en-US" sz="1600" b="1" dirty="0">
                <a:latin typeface="+mn-ea"/>
              </a:rPr>
              <a:t> 가볍고 광택이 우수하며 </a:t>
            </a:r>
            <a:endParaRPr lang="en-US" altLang="ko-KR" sz="16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+mn-ea"/>
              </a:rPr>
              <a:t>   </a:t>
            </a:r>
            <a:r>
              <a:rPr lang="ko-KR" altLang="en-US" sz="1600" b="1" dirty="0">
                <a:latin typeface="+mn-ea"/>
              </a:rPr>
              <a:t>다양한 색상 표현이 가능합니다</a:t>
            </a:r>
            <a:r>
              <a:rPr lang="en-US" altLang="ko-KR" sz="1600" b="1" dirty="0">
                <a:latin typeface="+mn-ea"/>
              </a:rPr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83541" y="3190831"/>
            <a:ext cx="8496887" cy="1152688"/>
          </a:xfrm>
          <a:prstGeom prst="rect">
            <a:avLst/>
          </a:prstGeom>
          <a:solidFill>
            <a:schemeClr val="accent4">
              <a:lumMod val="20000"/>
              <a:lumOff val="80000"/>
              <a:alpha val="46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b="1" dirty="0" err="1">
                <a:latin typeface="+mn-ea"/>
              </a:rPr>
              <a:t>편직</a:t>
            </a:r>
            <a:endParaRPr lang="en-US" altLang="ko-KR" sz="16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+mn-ea"/>
              </a:rPr>
              <a:t> - </a:t>
            </a:r>
            <a:r>
              <a:rPr lang="ko-KR" altLang="en-US" sz="1600" b="1" dirty="0">
                <a:latin typeface="+mn-ea"/>
              </a:rPr>
              <a:t>원사를 이중으로 직조하여 탄성복원력이 우수합니다</a:t>
            </a:r>
            <a:r>
              <a:rPr lang="en-US" altLang="ko-KR" sz="1600" b="1" dirty="0"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+mn-ea"/>
              </a:rPr>
              <a:t> - </a:t>
            </a:r>
            <a:r>
              <a:rPr lang="ko-KR" altLang="en-US" sz="1600" b="1" dirty="0">
                <a:latin typeface="+mn-ea"/>
              </a:rPr>
              <a:t>또한 통기성이 우수하고 발수 기능이 있어 외부의 물기가 스며들지 않습니다</a:t>
            </a:r>
            <a:endParaRPr lang="en-US" altLang="ko-KR" sz="1600" b="1" dirty="0">
              <a:latin typeface="+mn-e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83541" y="4665404"/>
            <a:ext cx="8496887" cy="1152688"/>
          </a:xfrm>
          <a:prstGeom prst="rect">
            <a:avLst/>
          </a:prstGeom>
          <a:solidFill>
            <a:schemeClr val="accent4">
              <a:lumMod val="20000"/>
              <a:lumOff val="80000"/>
              <a:alpha val="46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b="1" dirty="0">
                <a:latin typeface="+mn-ea"/>
              </a:rPr>
              <a:t>염색</a:t>
            </a:r>
            <a:endParaRPr lang="en-US" altLang="ko-KR" sz="16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+mn-ea"/>
              </a:rPr>
              <a:t> - </a:t>
            </a:r>
            <a:r>
              <a:rPr lang="ko-KR" altLang="en-US" sz="1600" b="1" dirty="0">
                <a:latin typeface="+mn-ea"/>
              </a:rPr>
              <a:t>인체에 유해한 원료를 사용하지 않아 안전하게 사용할 수 있습니다</a:t>
            </a:r>
            <a:r>
              <a:rPr lang="en-US" altLang="ko-KR" sz="1600" b="1" dirty="0">
                <a:latin typeface="+mn-ea"/>
              </a:rPr>
              <a:t>.</a:t>
            </a:r>
            <a:br>
              <a:rPr lang="en-US" altLang="ko-KR" sz="1600" b="1" dirty="0">
                <a:latin typeface="+mn-ea"/>
              </a:rPr>
            </a:br>
            <a:r>
              <a:rPr lang="en-US" altLang="ko-KR" sz="1600" b="1" dirty="0">
                <a:latin typeface="+mn-ea"/>
              </a:rPr>
              <a:t> - </a:t>
            </a:r>
            <a:r>
              <a:rPr lang="ko-KR" altLang="en-US" sz="1600" b="1" dirty="0">
                <a:latin typeface="+mn-ea"/>
              </a:rPr>
              <a:t>특수 염색 처리 방법으로 원단의 </a:t>
            </a:r>
            <a:r>
              <a:rPr lang="ko-KR" altLang="en-US" sz="1600" b="1" dirty="0" err="1">
                <a:latin typeface="+mn-ea"/>
              </a:rPr>
              <a:t>물빠짐</a:t>
            </a:r>
            <a:r>
              <a:rPr lang="ko-KR" altLang="en-US" sz="1600" b="1" dirty="0">
                <a:latin typeface="+mn-ea"/>
              </a:rPr>
              <a:t> 및 변색을 최소화 하였습니다</a:t>
            </a:r>
            <a:endParaRPr lang="en-US" altLang="ko-KR" sz="16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35619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3490175" y="515155"/>
            <a:ext cx="4997002" cy="52803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양면 </a:t>
            </a:r>
            <a:r>
              <a:rPr lang="ko-KR" altLang="en-US" sz="2000" b="1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패브릭</a:t>
            </a:r>
            <a:r>
              <a:rPr lang="ko-KR" altLang="en-US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원단 소개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83541" y="1245124"/>
            <a:ext cx="8496887" cy="1384995"/>
          </a:xfrm>
          <a:prstGeom prst="rect">
            <a:avLst/>
          </a:prstGeom>
          <a:solidFill>
            <a:schemeClr val="accent4">
              <a:lumMod val="20000"/>
              <a:lumOff val="80000"/>
              <a:alpha val="46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b="1" dirty="0">
                <a:latin typeface="+mj-ea"/>
                <a:ea typeface="+mj-ea"/>
              </a:rPr>
              <a:t>품질관리</a:t>
            </a:r>
            <a:endParaRPr lang="en-US" altLang="ko-KR" sz="1400" b="1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j-ea"/>
                <a:ea typeface="+mj-ea"/>
              </a:rPr>
              <a:t> - </a:t>
            </a:r>
            <a:r>
              <a:rPr lang="ko-KR" altLang="en-US" sz="1400" b="1" dirty="0">
                <a:latin typeface="+mj-ea"/>
                <a:ea typeface="+mj-ea"/>
              </a:rPr>
              <a:t>원단의 시작인 원사 단계부터 유해물질에 대하여 시험합니다</a:t>
            </a:r>
            <a:r>
              <a:rPr lang="en-US" altLang="ko-KR" sz="1400" b="1" dirty="0">
                <a:latin typeface="+mj-ea"/>
                <a:ea typeface="+mj-ea"/>
              </a:rPr>
              <a:t>.</a:t>
            </a:r>
            <a:br>
              <a:rPr lang="en-US" altLang="ko-KR" sz="1400" b="1" dirty="0">
                <a:latin typeface="+mj-ea"/>
                <a:ea typeface="+mj-ea"/>
              </a:rPr>
            </a:br>
            <a:r>
              <a:rPr lang="en-US" altLang="ko-KR" sz="1400" b="1" dirty="0">
                <a:latin typeface="+mj-ea"/>
                <a:ea typeface="+mj-ea"/>
              </a:rPr>
              <a:t> - </a:t>
            </a:r>
            <a:r>
              <a:rPr lang="ko-KR" altLang="en-US" sz="1400" b="1" dirty="0">
                <a:latin typeface="+mj-ea"/>
                <a:ea typeface="+mj-ea"/>
              </a:rPr>
              <a:t>원단 염색 완료 후에도 다양한 시험으로 원단의 안정성을 관리하고 있습니다</a:t>
            </a:r>
            <a:r>
              <a:rPr lang="en-US" altLang="ko-KR" sz="1400" b="1" dirty="0">
                <a:latin typeface="+mj-ea"/>
                <a:ea typeface="+mj-ea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j-ea"/>
                <a:ea typeface="+mj-ea"/>
              </a:rPr>
              <a:t>    (PH, </a:t>
            </a:r>
            <a:r>
              <a:rPr lang="ko-KR" altLang="en-US" sz="1400" b="1" dirty="0" err="1">
                <a:latin typeface="+mj-ea"/>
                <a:ea typeface="+mj-ea"/>
              </a:rPr>
              <a:t>물견뢰도</a:t>
            </a:r>
            <a:r>
              <a:rPr lang="en-US" altLang="ko-KR" sz="1400" b="1" dirty="0">
                <a:latin typeface="+mj-ea"/>
                <a:ea typeface="+mj-ea"/>
              </a:rPr>
              <a:t>, </a:t>
            </a:r>
            <a:r>
              <a:rPr lang="ko-KR" altLang="en-US" sz="1400" b="1" dirty="0" err="1">
                <a:latin typeface="+mj-ea"/>
                <a:ea typeface="+mj-ea"/>
              </a:rPr>
              <a:t>폼알데히드</a:t>
            </a:r>
            <a:r>
              <a:rPr lang="en-US" altLang="ko-KR" sz="1400" b="1" dirty="0">
                <a:latin typeface="+mj-ea"/>
                <a:ea typeface="+mj-ea"/>
              </a:rPr>
              <a:t>, </a:t>
            </a:r>
            <a:r>
              <a:rPr lang="ko-KR" altLang="en-US" sz="1400" b="1" dirty="0" err="1">
                <a:latin typeface="+mj-ea"/>
                <a:ea typeface="+mj-ea"/>
              </a:rPr>
              <a:t>안티모니</a:t>
            </a:r>
            <a:r>
              <a:rPr lang="en-US" altLang="ko-KR" sz="1400" b="1" dirty="0">
                <a:latin typeface="+mj-ea"/>
                <a:ea typeface="+mj-ea"/>
              </a:rPr>
              <a:t>, </a:t>
            </a:r>
            <a:r>
              <a:rPr lang="ko-KR" altLang="en-US" sz="1400" b="1" dirty="0" err="1">
                <a:latin typeface="+mj-ea"/>
                <a:ea typeface="+mj-ea"/>
              </a:rPr>
              <a:t>아릴라민</a:t>
            </a:r>
            <a:r>
              <a:rPr lang="en-US" altLang="ko-KR" sz="1400" b="1" dirty="0">
                <a:latin typeface="+mj-ea"/>
                <a:ea typeface="+mj-ea"/>
              </a:rPr>
              <a:t>)</a:t>
            </a:r>
          </a:p>
        </p:txBody>
      </p:sp>
      <p:grpSp>
        <p:nvGrpSpPr>
          <p:cNvPr id="7" name="그룹 6"/>
          <p:cNvGrpSpPr/>
          <p:nvPr/>
        </p:nvGrpSpPr>
        <p:grpSpPr>
          <a:xfrm>
            <a:off x="1983542" y="4577895"/>
            <a:ext cx="8496886" cy="2037816"/>
            <a:chOff x="942535" y="4083623"/>
            <a:chExt cx="8496886" cy="2037816"/>
          </a:xfrm>
        </p:grpSpPr>
        <p:sp>
          <p:nvSpPr>
            <p:cNvPr id="8" name="TextBox 7"/>
            <p:cNvSpPr txBox="1"/>
            <p:nvPr/>
          </p:nvSpPr>
          <p:spPr>
            <a:xfrm>
              <a:off x="942535" y="4090114"/>
              <a:ext cx="8496886" cy="2031325"/>
            </a:xfrm>
            <a:prstGeom prst="rect">
              <a:avLst/>
            </a:prstGeom>
            <a:solidFill>
              <a:schemeClr val="accent4">
                <a:lumMod val="20000"/>
                <a:lumOff val="80000"/>
                <a:alpha val="46000"/>
              </a:schemeClr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1400" b="1" dirty="0">
                  <a:latin typeface="+mj-ea"/>
                  <a:ea typeface="+mj-ea"/>
                </a:rPr>
                <a:t>원단 </a:t>
              </a:r>
              <a:endParaRPr lang="en-US" altLang="ko-KR" sz="1400" b="1" dirty="0">
                <a:latin typeface="+mj-ea"/>
                <a:ea typeface="+mj-ea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1400" b="1" dirty="0">
                  <a:latin typeface="+mj-ea"/>
                  <a:ea typeface="+mj-ea"/>
                </a:rPr>
                <a:t> - black, blue, orange, yellow </a:t>
              </a:r>
              <a:r>
                <a:rPr lang="ko-KR" altLang="en-US" sz="1400" b="1" dirty="0">
                  <a:latin typeface="+mj-ea"/>
                  <a:ea typeface="+mj-ea"/>
                </a:rPr>
                <a:t>기본 색상을 제공합니다</a:t>
              </a:r>
              <a:r>
                <a:rPr lang="en-US" altLang="ko-KR" sz="1400" b="1" dirty="0">
                  <a:latin typeface="+mj-ea"/>
                  <a:ea typeface="+mj-ea"/>
                </a:rPr>
                <a:t>.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1400" b="1" dirty="0">
                  <a:latin typeface="+mj-ea"/>
                  <a:ea typeface="+mj-ea"/>
                </a:rPr>
                <a:t> - </a:t>
              </a:r>
              <a:r>
                <a:rPr lang="ko-KR" altLang="en-US" sz="1400" b="1" dirty="0" err="1">
                  <a:latin typeface="+mj-ea"/>
                  <a:ea typeface="+mj-ea"/>
                </a:rPr>
                <a:t>고객사가</a:t>
              </a:r>
              <a:r>
                <a:rPr lang="ko-KR" altLang="en-US" sz="1400" b="1" dirty="0">
                  <a:latin typeface="+mj-ea"/>
                  <a:ea typeface="+mj-ea"/>
                </a:rPr>
                <a:t> 원하실 경우 추가 색상도 가능합니다</a:t>
              </a:r>
              <a:endParaRPr lang="en-US" altLang="ko-KR" sz="1400" b="1" dirty="0">
                <a:latin typeface="+mj-ea"/>
                <a:ea typeface="+mj-ea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1400" b="1" dirty="0">
                  <a:latin typeface="+mj-ea"/>
                  <a:ea typeface="+mj-ea"/>
                </a:rPr>
                <a:t>    </a:t>
              </a:r>
              <a:r>
                <a:rPr lang="ko-KR" altLang="en-US" sz="1400" b="1" dirty="0">
                  <a:latin typeface="+mj-ea"/>
                  <a:ea typeface="+mj-ea"/>
                </a:rPr>
                <a:t>단</a:t>
              </a:r>
              <a:r>
                <a:rPr lang="en-US" altLang="ko-KR" sz="1400" b="1" dirty="0">
                  <a:latin typeface="+mj-ea"/>
                  <a:ea typeface="+mj-ea"/>
                </a:rPr>
                <a:t>, MOQ</a:t>
              </a:r>
              <a:r>
                <a:rPr lang="ko-KR" altLang="en-US" sz="1400" b="1" dirty="0">
                  <a:latin typeface="+mj-ea"/>
                  <a:ea typeface="+mj-ea"/>
                </a:rPr>
                <a:t>는 별도 협의하여야 합니다</a:t>
              </a:r>
              <a:r>
                <a:rPr lang="en-US" altLang="ko-KR" sz="1400" b="1" dirty="0">
                  <a:latin typeface="+mj-ea"/>
                  <a:ea typeface="+mj-ea"/>
                </a:rPr>
                <a:t>.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1400" b="1" dirty="0">
                  <a:latin typeface="+mj-ea"/>
                  <a:ea typeface="+mj-ea"/>
                </a:rPr>
                <a:t> - </a:t>
              </a:r>
              <a:r>
                <a:rPr lang="ko-KR" altLang="en-US" sz="1400" b="1" dirty="0">
                  <a:latin typeface="+mj-ea"/>
                  <a:ea typeface="+mj-ea"/>
                </a:rPr>
                <a:t>원단은 </a:t>
              </a:r>
              <a:r>
                <a:rPr lang="en-US" altLang="ko-KR" sz="1400" b="1" dirty="0">
                  <a:latin typeface="+mj-ea"/>
                  <a:ea typeface="+mj-ea"/>
                </a:rPr>
                <a:t>1,500mm </a:t>
              </a:r>
              <a:r>
                <a:rPr lang="ko-KR" altLang="en-US" sz="1400" b="1" dirty="0">
                  <a:latin typeface="+mj-ea"/>
                  <a:ea typeface="+mj-ea"/>
                </a:rPr>
                <a:t>폭을 기준하여 고객사의 요청에 따라</a:t>
              </a:r>
              <a:endParaRPr lang="en-US" altLang="ko-KR" sz="1400" b="1" dirty="0">
                <a:latin typeface="+mj-ea"/>
                <a:ea typeface="+mj-ea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1400" b="1" dirty="0">
                  <a:latin typeface="+mj-ea"/>
                  <a:ea typeface="+mj-ea"/>
                </a:rPr>
                <a:t>    </a:t>
              </a:r>
              <a:r>
                <a:rPr lang="ko-KR" altLang="en-US" sz="1400" b="1" dirty="0">
                  <a:latin typeface="+mj-ea"/>
                  <a:ea typeface="+mj-ea"/>
                </a:rPr>
                <a:t>절단하여 제공합니다</a:t>
              </a:r>
              <a:endParaRPr lang="en-US" altLang="ko-KR" sz="1400" b="1" dirty="0">
                <a:latin typeface="+mj-ea"/>
                <a:ea typeface="+mj-ea"/>
              </a:endParaRPr>
            </a:p>
          </p:txBody>
        </p:sp>
        <p:pic>
          <p:nvPicPr>
            <p:cNvPr id="10" name="그림 9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230"/>
            <a:stretch/>
          </p:blipFill>
          <p:spPr>
            <a:xfrm>
              <a:off x="7343335" y="4083623"/>
              <a:ext cx="2096086" cy="1765863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pic>
        <p:nvPicPr>
          <p:cNvPr id="13" name="그림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237" y="2760646"/>
            <a:ext cx="1080000" cy="1526806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82" y="2760646"/>
            <a:ext cx="1080000" cy="1526806"/>
          </a:xfrm>
          <a:prstGeom prst="rect">
            <a:avLst/>
          </a:prstGeom>
        </p:spPr>
      </p:pic>
      <p:pic>
        <p:nvPicPr>
          <p:cNvPr id="15" name="그림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9628" y="2760646"/>
            <a:ext cx="1080000" cy="1526806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974" y="2760646"/>
            <a:ext cx="1080000" cy="1526806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629" y="2760646"/>
            <a:ext cx="1080000" cy="1526806"/>
          </a:xfrm>
          <a:prstGeom prst="rect">
            <a:avLst/>
          </a:prstGeom>
        </p:spPr>
      </p:pic>
      <p:sp>
        <p:nvSpPr>
          <p:cNvPr id="18" name="직사각형 17"/>
          <p:cNvSpPr/>
          <p:nvPr/>
        </p:nvSpPr>
        <p:spPr>
          <a:xfrm>
            <a:off x="2157530" y="2778587"/>
            <a:ext cx="1080000" cy="16475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>
                <a:solidFill>
                  <a:srgbClr val="0000FF"/>
                </a:solidFill>
              </a:rPr>
              <a:t>원사 성적서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4787876" y="2778586"/>
            <a:ext cx="1080000" cy="16475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>
                <a:solidFill>
                  <a:srgbClr val="0000FF"/>
                </a:solidFill>
              </a:rPr>
              <a:t>원단 성적서</a:t>
            </a:r>
          </a:p>
        </p:txBody>
      </p:sp>
      <p:sp>
        <p:nvSpPr>
          <p:cNvPr id="20" name="직사각형 19"/>
          <p:cNvSpPr/>
          <p:nvPr/>
        </p:nvSpPr>
        <p:spPr>
          <a:xfrm>
            <a:off x="6129627" y="2778586"/>
            <a:ext cx="1080000" cy="16475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>
                <a:solidFill>
                  <a:srgbClr val="0000FF"/>
                </a:solidFill>
              </a:rPr>
              <a:t>원단 성적서</a:t>
            </a:r>
          </a:p>
        </p:txBody>
      </p:sp>
      <p:sp>
        <p:nvSpPr>
          <p:cNvPr id="21" name="직사각형 20"/>
          <p:cNvSpPr/>
          <p:nvPr/>
        </p:nvSpPr>
        <p:spPr>
          <a:xfrm>
            <a:off x="7460583" y="2778586"/>
            <a:ext cx="1080000" cy="16475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>
                <a:solidFill>
                  <a:srgbClr val="0000FF"/>
                </a:solidFill>
              </a:rPr>
              <a:t>원단 성적서</a:t>
            </a:r>
          </a:p>
        </p:txBody>
      </p:sp>
      <p:sp>
        <p:nvSpPr>
          <p:cNvPr id="22" name="직사각형 21"/>
          <p:cNvSpPr/>
          <p:nvPr/>
        </p:nvSpPr>
        <p:spPr>
          <a:xfrm>
            <a:off x="8791539" y="2778586"/>
            <a:ext cx="1080000" cy="16475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>
                <a:solidFill>
                  <a:srgbClr val="0000FF"/>
                </a:solidFill>
              </a:rPr>
              <a:t>원단 성적서</a:t>
            </a:r>
          </a:p>
        </p:txBody>
      </p:sp>
    </p:spTree>
    <p:extLst>
      <p:ext uri="{BB962C8B-B14F-4D97-AF65-F5344CB8AC3E}">
        <p14:creationId xmlns:p14="http://schemas.microsoft.com/office/powerpoint/2010/main" val="111062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9202" y="3538570"/>
            <a:ext cx="3147803" cy="31793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모서리가 둥근 직사각형 3"/>
          <p:cNvSpPr/>
          <p:nvPr/>
        </p:nvSpPr>
        <p:spPr>
          <a:xfrm>
            <a:off x="3490175" y="515155"/>
            <a:ext cx="4997002" cy="52803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양면 </a:t>
            </a:r>
            <a:r>
              <a:rPr lang="ko-KR" altLang="en-US" sz="2000" b="1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패브릭</a:t>
            </a:r>
            <a:r>
              <a:rPr lang="ko-KR" altLang="en-US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원단 소개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83540" y="1716258"/>
            <a:ext cx="8496887" cy="1569660"/>
          </a:xfrm>
          <a:prstGeom prst="rect">
            <a:avLst/>
          </a:prstGeom>
          <a:solidFill>
            <a:schemeClr val="accent4">
              <a:lumMod val="20000"/>
              <a:lumOff val="80000"/>
              <a:alpha val="46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b="1" dirty="0">
                <a:latin typeface="+mj-lt"/>
              </a:rPr>
              <a:t>양면 </a:t>
            </a:r>
            <a:r>
              <a:rPr lang="ko-KR" altLang="en-US" sz="1600" b="1" dirty="0" err="1">
                <a:latin typeface="+mj-lt"/>
              </a:rPr>
              <a:t>패브릭</a:t>
            </a:r>
            <a:r>
              <a:rPr lang="ko-KR" altLang="en-US" sz="1600" b="1" dirty="0">
                <a:latin typeface="+mj-lt"/>
              </a:rPr>
              <a:t> 원단은 </a:t>
            </a:r>
            <a:endParaRPr lang="en-US" altLang="ko-KR" sz="1600" b="1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ko-KR" altLang="en-US" sz="1600" b="1" dirty="0">
                <a:latin typeface="+mj-lt"/>
              </a:rPr>
              <a:t>탄성이 우수하여 제품 사용시 불편함을 최소화하고 </a:t>
            </a:r>
            <a:r>
              <a:rPr lang="ko-KR" altLang="en-US" sz="1600" b="1" dirty="0" err="1">
                <a:latin typeface="+mj-lt"/>
              </a:rPr>
              <a:t>착용감을</a:t>
            </a:r>
            <a:r>
              <a:rPr lang="ko-KR" altLang="en-US" sz="1600" b="1" dirty="0">
                <a:latin typeface="+mj-lt"/>
              </a:rPr>
              <a:t> 높였습니다</a:t>
            </a:r>
            <a:r>
              <a:rPr lang="en-US" altLang="ko-KR" sz="1600" b="1" dirty="0">
                <a:latin typeface="+mj-lt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+mj-lt"/>
              </a:rPr>
              <a:t>- </a:t>
            </a:r>
            <a:r>
              <a:rPr lang="ko-KR" altLang="en-US" sz="1600" b="1" dirty="0">
                <a:latin typeface="+mj-lt"/>
              </a:rPr>
              <a:t>탄성 시험 결과 </a:t>
            </a:r>
            <a:r>
              <a:rPr lang="en-US" altLang="ko-KR" sz="1600" b="1" dirty="0">
                <a:latin typeface="+mj-lt"/>
              </a:rPr>
              <a:t>: </a:t>
            </a:r>
            <a:r>
              <a:rPr lang="ko-KR" altLang="en-US" sz="1600" b="1" dirty="0" err="1">
                <a:latin typeface="+mj-lt"/>
              </a:rPr>
              <a:t>신장율</a:t>
            </a:r>
            <a:r>
              <a:rPr lang="ko-KR" altLang="en-US" sz="1600" b="1" dirty="0">
                <a:latin typeface="+mj-lt"/>
              </a:rPr>
              <a:t> </a:t>
            </a:r>
            <a:r>
              <a:rPr lang="en-US" altLang="ko-KR" sz="1600" b="1" dirty="0">
                <a:latin typeface="+mj-lt"/>
              </a:rPr>
              <a:t>: 161.8%, </a:t>
            </a:r>
            <a:r>
              <a:rPr lang="ko-KR" altLang="en-US" sz="1600" b="1" dirty="0" err="1">
                <a:latin typeface="+mj-lt"/>
              </a:rPr>
              <a:t>신장회복율</a:t>
            </a:r>
            <a:r>
              <a:rPr lang="ko-KR" altLang="en-US" sz="1600" b="1" dirty="0">
                <a:latin typeface="+mj-lt"/>
              </a:rPr>
              <a:t> </a:t>
            </a:r>
            <a:r>
              <a:rPr lang="en-US" altLang="ko-KR" sz="1600" b="1" dirty="0">
                <a:latin typeface="+mj-lt"/>
              </a:rPr>
              <a:t>: 96%</a:t>
            </a:r>
            <a:br>
              <a:rPr lang="en-US" altLang="ko-KR" sz="1600" b="1" dirty="0">
                <a:latin typeface="+mj-lt"/>
              </a:rPr>
            </a:br>
            <a:r>
              <a:rPr lang="en-US" altLang="ko-KR" sz="1600" b="1" dirty="0">
                <a:latin typeface="+mj-lt"/>
              </a:rPr>
              <a:t>  (30cm </a:t>
            </a:r>
            <a:r>
              <a:rPr lang="ko-KR" altLang="en-US" sz="1600" b="1" dirty="0">
                <a:latin typeface="+mj-lt"/>
              </a:rPr>
              <a:t>원단 시험 </a:t>
            </a:r>
            <a:r>
              <a:rPr lang="en-US" altLang="ko-KR" sz="1600" b="1" dirty="0">
                <a:latin typeface="+mj-lt"/>
              </a:rPr>
              <a:t>: </a:t>
            </a:r>
            <a:r>
              <a:rPr lang="ko-KR" altLang="en-US" sz="1600" b="1" dirty="0">
                <a:latin typeface="+mj-lt"/>
              </a:rPr>
              <a:t>약 </a:t>
            </a:r>
            <a:r>
              <a:rPr lang="en-US" altLang="ko-KR" sz="1600" b="1" dirty="0">
                <a:latin typeface="+mj-lt"/>
              </a:rPr>
              <a:t>48cm</a:t>
            </a:r>
            <a:r>
              <a:rPr lang="ko-KR" altLang="en-US" sz="1600" b="1" dirty="0">
                <a:latin typeface="+mj-lt"/>
              </a:rPr>
              <a:t>까지 늘어나며 약 </a:t>
            </a:r>
            <a:r>
              <a:rPr lang="en-US" altLang="ko-KR" sz="1600" b="1" dirty="0">
                <a:latin typeface="+mj-lt"/>
              </a:rPr>
              <a:t>31cm</a:t>
            </a:r>
            <a:r>
              <a:rPr lang="ko-KR" altLang="en-US" sz="1600" b="1" dirty="0">
                <a:latin typeface="+mj-lt"/>
              </a:rPr>
              <a:t>까지 회복됨</a:t>
            </a:r>
            <a:r>
              <a:rPr lang="en-US" altLang="ko-KR" sz="1600" b="1" dirty="0">
                <a:latin typeface="+mj-lt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125957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8410" y="3535962"/>
            <a:ext cx="3740531" cy="26300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모서리가 둥근 직사각형 3"/>
          <p:cNvSpPr/>
          <p:nvPr/>
        </p:nvSpPr>
        <p:spPr>
          <a:xfrm>
            <a:off x="3490175" y="515155"/>
            <a:ext cx="4997002" cy="52803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양면 </a:t>
            </a:r>
            <a:r>
              <a:rPr lang="ko-KR" altLang="en-US" sz="2000" b="1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패브릭</a:t>
            </a:r>
            <a:r>
              <a:rPr lang="ko-KR" altLang="en-US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원단 소개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83540" y="1716258"/>
            <a:ext cx="8496887" cy="1384995"/>
          </a:xfrm>
          <a:prstGeom prst="rect">
            <a:avLst/>
          </a:prstGeom>
          <a:solidFill>
            <a:schemeClr val="accent4">
              <a:lumMod val="20000"/>
              <a:lumOff val="80000"/>
              <a:alpha val="46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b="1" dirty="0">
                <a:latin typeface="+mj-lt"/>
              </a:rPr>
              <a:t>양면 </a:t>
            </a:r>
            <a:r>
              <a:rPr lang="ko-KR" altLang="en-US" sz="1400" b="1" dirty="0" err="1">
                <a:latin typeface="+mj-lt"/>
              </a:rPr>
              <a:t>패브릭</a:t>
            </a:r>
            <a:r>
              <a:rPr lang="ko-KR" altLang="en-US" sz="1400" b="1" dirty="0">
                <a:latin typeface="+mj-lt"/>
              </a:rPr>
              <a:t> 원단은 </a:t>
            </a:r>
            <a:endParaRPr lang="en-US" altLang="ko-KR" sz="1400" b="1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ko-KR" altLang="en-US" sz="1400" b="1" dirty="0">
                <a:latin typeface="+mj-lt"/>
              </a:rPr>
              <a:t>특허 출원 중인</a:t>
            </a:r>
            <a:endParaRPr lang="en-US" altLang="ko-KR" sz="1400" b="1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j-lt"/>
              </a:rPr>
              <a:t>‘</a:t>
            </a:r>
            <a:r>
              <a:rPr lang="ko-KR" altLang="en-US" sz="1400" b="1" dirty="0" err="1">
                <a:latin typeface="+mj-lt"/>
              </a:rPr>
              <a:t>카타플라즈마</a:t>
            </a:r>
            <a:r>
              <a:rPr lang="ko-KR" altLang="en-US" sz="1400" b="1" dirty="0">
                <a:latin typeface="+mj-lt"/>
              </a:rPr>
              <a:t> 제형의 화장용 </a:t>
            </a:r>
            <a:r>
              <a:rPr lang="ko-KR" altLang="en-US" sz="1400" b="1" dirty="0" err="1">
                <a:latin typeface="+mj-lt"/>
              </a:rPr>
              <a:t>마스크팩</a:t>
            </a:r>
            <a:r>
              <a:rPr lang="ko-KR" altLang="en-US" sz="1400" b="1" dirty="0">
                <a:latin typeface="+mj-lt"/>
              </a:rPr>
              <a:t> 및 그 제조방법과 </a:t>
            </a:r>
            <a:r>
              <a:rPr lang="ko-KR" altLang="en-US" sz="1400" b="1" dirty="0" err="1">
                <a:latin typeface="+mj-lt"/>
              </a:rPr>
              <a:t>조성물</a:t>
            </a:r>
            <a:r>
              <a:rPr lang="en-US" altLang="ko-KR" sz="1400" b="1" dirty="0">
                <a:latin typeface="+mj-lt"/>
              </a:rPr>
              <a:t>(</a:t>
            </a:r>
            <a:r>
              <a:rPr lang="ko-KR" altLang="en-US" sz="1400" b="1" dirty="0">
                <a:latin typeface="+mj-lt"/>
              </a:rPr>
              <a:t>출원번호 </a:t>
            </a:r>
            <a:r>
              <a:rPr lang="en-US" altLang="ko-KR" sz="1400" b="1" dirty="0">
                <a:latin typeface="+mj-lt"/>
              </a:rPr>
              <a:t>10-2018-0052166)’ </a:t>
            </a:r>
            <a:r>
              <a:rPr lang="ko-KR" altLang="en-US" sz="1400" b="1" dirty="0">
                <a:latin typeface="+mj-lt"/>
              </a:rPr>
              <a:t>에서</a:t>
            </a:r>
            <a:endParaRPr lang="en-US" altLang="ko-KR" sz="1400" b="1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ko-KR" altLang="en-US" sz="1400" b="1" dirty="0" err="1">
                <a:latin typeface="+mj-lt"/>
              </a:rPr>
              <a:t>카타플라즈마</a:t>
            </a:r>
            <a:r>
              <a:rPr lang="ko-KR" altLang="en-US" sz="1400" b="1" dirty="0">
                <a:latin typeface="+mj-lt"/>
              </a:rPr>
              <a:t> 제형이 도포되는 시트부재로 사용되어 우수한 신축성과 </a:t>
            </a:r>
            <a:r>
              <a:rPr lang="ko-KR" altLang="en-US" sz="1400" b="1" dirty="0" err="1">
                <a:latin typeface="+mj-lt"/>
              </a:rPr>
              <a:t>부착성을</a:t>
            </a:r>
            <a:r>
              <a:rPr lang="ko-KR" altLang="en-US" sz="1400" b="1" dirty="0">
                <a:latin typeface="+mj-lt"/>
              </a:rPr>
              <a:t> 구현하고 있다</a:t>
            </a:r>
            <a:endParaRPr lang="en-US" altLang="ko-KR" sz="1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67677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3490175" y="515155"/>
            <a:ext cx="4997002" cy="52803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양면 </a:t>
            </a:r>
            <a:r>
              <a:rPr lang="ko-KR" altLang="en-US" sz="2000" b="1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패브릭</a:t>
            </a:r>
            <a:r>
              <a:rPr lang="ko-KR" altLang="en-US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원단 공정 소개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37556" y="3907526"/>
            <a:ext cx="2867179" cy="1384995"/>
          </a:xfrm>
          <a:prstGeom prst="rect">
            <a:avLst/>
          </a:prstGeom>
          <a:solidFill>
            <a:schemeClr val="accent4">
              <a:lumMod val="20000"/>
              <a:lumOff val="80000"/>
              <a:alpha val="46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b="1" dirty="0" err="1">
                <a:latin typeface="+mj-lt"/>
              </a:rPr>
              <a:t>양면패브릭</a:t>
            </a:r>
            <a:r>
              <a:rPr lang="ko-KR" altLang="en-US" sz="1400" b="1" dirty="0">
                <a:latin typeface="+mj-lt"/>
              </a:rPr>
              <a:t> 원단은</a:t>
            </a:r>
            <a:endParaRPr lang="en-US" altLang="ko-KR" sz="1400" b="1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ko-KR" altLang="en-US" sz="1400" b="1" dirty="0">
                <a:latin typeface="+mj-lt"/>
              </a:rPr>
              <a:t>신축성을 높이기 위하여</a:t>
            </a:r>
            <a:endParaRPr lang="en-US" altLang="ko-KR" sz="1400" b="1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ko-KR" altLang="en-US" sz="1400" b="1" dirty="0" err="1">
                <a:latin typeface="+mj-lt"/>
              </a:rPr>
              <a:t>환편기를</a:t>
            </a:r>
            <a:r>
              <a:rPr lang="ko-KR" altLang="en-US" sz="1400" b="1" dirty="0">
                <a:latin typeface="+mj-lt"/>
              </a:rPr>
              <a:t> 통해 짠 </a:t>
            </a:r>
            <a:r>
              <a:rPr lang="ko-KR" altLang="en-US" sz="1400" b="1" dirty="0" err="1">
                <a:latin typeface="+mj-lt"/>
              </a:rPr>
              <a:t>다이마루</a:t>
            </a:r>
            <a:r>
              <a:rPr lang="ko-KR" altLang="en-US" sz="1400" b="1" dirty="0">
                <a:latin typeface="+mj-lt"/>
              </a:rPr>
              <a:t> 원단입니다</a:t>
            </a:r>
            <a:endParaRPr lang="en-US" altLang="ko-KR" sz="1400" b="1" dirty="0">
              <a:latin typeface="+mj-lt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7177" y="1515526"/>
            <a:ext cx="1620000" cy="2160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0175" y="1515526"/>
            <a:ext cx="1620000" cy="2160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000" y="1515526"/>
            <a:ext cx="1620000" cy="2160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662410" y="3907525"/>
            <a:ext cx="2867179" cy="697050"/>
          </a:xfrm>
          <a:prstGeom prst="rect">
            <a:avLst/>
          </a:prstGeom>
          <a:solidFill>
            <a:schemeClr val="accent4">
              <a:lumMod val="20000"/>
              <a:lumOff val="80000"/>
              <a:alpha val="46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b="1" dirty="0">
                <a:latin typeface="+mj-lt"/>
              </a:rPr>
              <a:t>고객사의 요구에 맞추어</a:t>
            </a:r>
            <a:endParaRPr lang="en-US" altLang="ko-KR" sz="1400" b="1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ko-KR" altLang="en-US" sz="1400" b="1" dirty="0">
                <a:latin typeface="+mj-lt"/>
              </a:rPr>
              <a:t>다양한 색상으로 염색합니다</a:t>
            </a:r>
            <a:endParaRPr lang="en-US" altLang="ko-KR" sz="1400" b="1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863587" y="3907525"/>
            <a:ext cx="2867179" cy="1061829"/>
          </a:xfrm>
          <a:prstGeom prst="rect">
            <a:avLst/>
          </a:prstGeom>
          <a:solidFill>
            <a:schemeClr val="accent4">
              <a:lumMod val="20000"/>
              <a:lumOff val="80000"/>
              <a:alpha val="46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b="1" dirty="0">
                <a:latin typeface="+mj-lt"/>
              </a:rPr>
              <a:t>염색 이후 발수 코팅과 원단의 모양을 잡아주는 </a:t>
            </a:r>
            <a:r>
              <a:rPr lang="ko-KR" altLang="en-US" sz="1400" b="1" dirty="0" err="1">
                <a:latin typeface="+mj-lt"/>
              </a:rPr>
              <a:t>후가공을</a:t>
            </a:r>
            <a:r>
              <a:rPr lang="ko-KR" altLang="en-US" sz="1400" b="1" dirty="0">
                <a:latin typeface="+mj-lt"/>
              </a:rPr>
              <a:t> 진행합니다</a:t>
            </a:r>
            <a:endParaRPr lang="en-US" altLang="ko-KR" sz="1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843685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</TotalTime>
  <Words>280</Words>
  <Application>Microsoft Office PowerPoint</Application>
  <PresentationFormat>와이드스크린</PresentationFormat>
  <Paragraphs>41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8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Me</dc:creator>
  <cp:lastModifiedBy>Lee Seungjoo</cp:lastModifiedBy>
  <cp:revision>26</cp:revision>
  <dcterms:created xsi:type="dcterms:W3CDTF">2018-03-13T12:28:32Z</dcterms:created>
  <dcterms:modified xsi:type="dcterms:W3CDTF">2020-04-24T07:10:28Z</dcterms:modified>
</cp:coreProperties>
</file>