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6" r:id="rId2"/>
    <p:sldId id="290" r:id="rId3"/>
    <p:sldId id="287" r:id="rId4"/>
    <p:sldId id="288" r:id="rId5"/>
    <p:sldId id="289" r:id="rId6"/>
    <p:sldId id="283" r:id="rId7"/>
    <p:sldId id="285" r:id="rId8"/>
    <p:sldId id="286" r:id="rId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112">
          <p15:clr>
            <a:srgbClr val="A4A3A4"/>
          </p15:clr>
        </p15:guide>
        <p15:guide id="2" pos="6498">
          <p15:clr>
            <a:srgbClr val="A4A3A4"/>
          </p15:clr>
        </p15:guide>
        <p15:guide id="3" orient="horz" pos="2900">
          <p15:clr>
            <a:srgbClr val="A4A3A4"/>
          </p15:clr>
        </p15:guide>
        <p15:guide id="4" pos="600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353" autoAdjust="0"/>
  </p:normalViewPr>
  <p:slideViewPr>
    <p:cSldViewPr snapToGrid="0">
      <p:cViewPr>
        <p:scale>
          <a:sx n="115" d="100"/>
          <a:sy n="115" d="100"/>
        </p:scale>
        <p:origin x="-288" y="-19"/>
      </p:cViewPr>
      <p:guideLst>
        <p:guide orient="horz" pos="1112"/>
        <p:guide orient="horz" pos="2900"/>
        <p:guide pos="6498"/>
        <p:guide pos="600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66DDB-6D47-4115-9ED8-D68E9743D153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F5012-634A-4D4D-8816-82E2D652AC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8329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EDAF1-DAF9-4E78-ABBA-B0831B0C2BA7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8016-9F42-40CC-AD79-3AEE04DE43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3954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EDAF1-DAF9-4E78-ABBA-B0831B0C2BA7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8016-9F42-40CC-AD79-3AEE04DE43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795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EDAF1-DAF9-4E78-ABBA-B0831B0C2BA7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8016-9F42-40CC-AD79-3AEE04DE43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496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EDAF1-DAF9-4E78-ABBA-B0831B0C2BA7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8016-9F42-40CC-AD79-3AEE04DE43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6080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EDAF1-DAF9-4E78-ABBA-B0831B0C2BA7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8016-9F42-40CC-AD79-3AEE04DE43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1315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EDAF1-DAF9-4E78-ABBA-B0831B0C2BA7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8016-9F42-40CC-AD79-3AEE04DE43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672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EDAF1-DAF9-4E78-ABBA-B0831B0C2BA7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8016-9F42-40CC-AD79-3AEE04DE43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2982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EDAF1-DAF9-4E78-ABBA-B0831B0C2BA7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8016-9F42-40CC-AD79-3AEE04DE43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2199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EDAF1-DAF9-4E78-ABBA-B0831B0C2BA7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8016-9F42-40CC-AD79-3AEE04DE43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0491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EDAF1-DAF9-4E78-ABBA-B0831B0C2BA7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8016-9F42-40CC-AD79-3AEE04DE43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3695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EDAF1-DAF9-4E78-ABBA-B0831B0C2BA7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8016-9F42-40CC-AD79-3AEE04DE43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6755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EDAF1-DAF9-4E78-ABBA-B0831B0C2BA7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08016-9F42-40CC-AD79-3AEE04DE43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134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image" Target="../media/image8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microsoft.com/office/2007/relationships/hdphoto" Target="../media/hdphoto2.wdp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11" Type="http://schemas.openxmlformats.org/officeDocument/2006/relationships/image" Target="../media/image7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4.bin"/><Relationship Id="rId1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image" Target="../media/image14.png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microsoft.com/office/2007/relationships/hdphoto" Target="../media/hdphoto4.wdp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wmf"/><Relationship Id="rId11" Type="http://schemas.openxmlformats.org/officeDocument/2006/relationships/image" Target="../media/image13.png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8.bin"/><Relationship Id="rId1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7.png"/><Relationship Id="rId3" Type="http://schemas.openxmlformats.org/officeDocument/2006/relationships/oleObject" Target="../embeddings/oleObject9.bin"/><Relationship Id="rId7" Type="http://schemas.openxmlformats.org/officeDocument/2006/relationships/image" Target="../media/image18.png"/><Relationship Id="rId12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5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11.bin"/><Relationship Id="rId1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image" Target="../media/image24.png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microsoft.com/office/2007/relationships/hdphoto" Target="../media/hdphoto7.wdp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0.wmf"/><Relationship Id="rId11" Type="http://schemas.openxmlformats.org/officeDocument/2006/relationships/image" Target="../media/image23.png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6.bin"/><Relationship Id="rId14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543270" y="2599337"/>
            <a:ext cx="71798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latin typeface="+mn-ea"/>
              </a:rPr>
              <a:t>과  제 명  </a:t>
            </a:r>
            <a:r>
              <a:rPr lang="en-US" altLang="ko-KR" b="1" dirty="0" smtClean="0">
                <a:latin typeface="+mn-ea"/>
              </a:rPr>
              <a:t>: </a:t>
            </a:r>
            <a:r>
              <a:rPr lang="ko-KR" altLang="en-US" b="1" dirty="0" err="1" smtClean="0">
                <a:latin typeface="+mn-ea"/>
              </a:rPr>
              <a:t>기술닥터</a:t>
            </a:r>
            <a:r>
              <a:rPr lang="ko-KR" altLang="en-US" b="1" dirty="0">
                <a:latin typeface="+mn-ea"/>
              </a:rPr>
              <a:t> 현장애로기술지원</a:t>
            </a:r>
            <a:endParaRPr lang="en-US" altLang="ko-KR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b="1" dirty="0" smtClean="0">
                <a:latin typeface="+mn-ea"/>
              </a:rPr>
              <a:t>기      업  </a:t>
            </a:r>
            <a:r>
              <a:rPr lang="en-US" altLang="ko-KR" b="1" dirty="0" smtClean="0">
                <a:latin typeface="+mn-ea"/>
              </a:rPr>
              <a:t>: </a:t>
            </a:r>
            <a:r>
              <a:rPr lang="ko-KR" altLang="en-US" b="1" dirty="0" err="1">
                <a:latin typeface="+mn-ea"/>
              </a:rPr>
              <a:t>미지인터네셔널</a:t>
            </a:r>
            <a:endParaRPr lang="en-US" altLang="ko-KR" b="1" dirty="0" smtClean="0">
              <a:latin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2543271" y="3556201"/>
            <a:ext cx="5086649" cy="1285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latin typeface="+mn-ea"/>
              </a:rPr>
              <a:t>과제 수행 </a:t>
            </a:r>
            <a:r>
              <a:rPr lang="en-US" altLang="ko-KR" b="1" dirty="0" smtClean="0">
                <a:latin typeface="+mn-ea"/>
              </a:rPr>
              <a:t>: </a:t>
            </a:r>
            <a:r>
              <a:rPr lang="ko-KR" altLang="en-US" b="1" dirty="0" smtClean="0">
                <a:latin typeface="+mn-ea"/>
              </a:rPr>
              <a:t>한양대학교 </a:t>
            </a:r>
            <a:r>
              <a:rPr lang="en-US" altLang="ko-KR" b="1" dirty="0" smtClean="0">
                <a:latin typeface="+mn-ea"/>
              </a:rPr>
              <a:t>ERICA </a:t>
            </a:r>
            <a:r>
              <a:rPr lang="ko-KR" altLang="en-US" b="1" dirty="0" smtClean="0">
                <a:latin typeface="+mn-ea"/>
              </a:rPr>
              <a:t>분자생명과학과 </a:t>
            </a:r>
            <a:endParaRPr lang="en-US" altLang="ko-KR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b="1" dirty="0">
                <a:latin typeface="+mn-ea"/>
              </a:rPr>
              <a:t> </a:t>
            </a:r>
            <a:r>
              <a:rPr lang="en-US" altLang="ko-KR" b="1" dirty="0" smtClean="0">
                <a:latin typeface="+mn-ea"/>
              </a:rPr>
              <a:t>              </a:t>
            </a:r>
            <a:r>
              <a:rPr lang="ko-KR" altLang="en-US" b="1" dirty="0" smtClean="0">
                <a:latin typeface="+mn-ea"/>
              </a:rPr>
              <a:t>감염생물학연구실</a:t>
            </a:r>
            <a:r>
              <a:rPr lang="en-US" altLang="ko-KR" b="1" dirty="0">
                <a:latin typeface="+mn-ea"/>
              </a:rPr>
              <a:t> </a:t>
            </a:r>
            <a:endParaRPr lang="en-US" altLang="ko-KR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b="1" dirty="0">
                <a:latin typeface="+mn-ea"/>
              </a:rPr>
              <a:t> </a:t>
            </a:r>
            <a:r>
              <a:rPr lang="en-US" altLang="ko-KR" b="1" dirty="0" smtClean="0">
                <a:latin typeface="+mn-ea"/>
              </a:rPr>
              <a:t>              </a:t>
            </a:r>
            <a:r>
              <a:rPr lang="ko-KR" altLang="en-US" b="1" dirty="0" smtClean="0">
                <a:latin typeface="+mn-ea"/>
              </a:rPr>
              <a:t>양 철 수 교수 </a:t>
            </a:r>
            <a:endParaRPr lang="ko-KR" altLang="en-US" b="1" dirty="0">
              <a:latin typeface="+mn-ea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33"/>
            <a:ext cx="5498432" cy="95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20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62483" y="897222"/>
            <a:ext cx="6627948" cy="4970961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6561445" y="188618"/>
            <a:ext cx="1800493" cy="8697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b="1" dirty="0" err="1" smtClean="0">
                <a:latin typeface="+mj-lt"/>
              </a:rPr>
              <a:t>미지인터네셔널</a:t>
            </a:r>
            <a:endParaRPr lang="en-US" altLang="ko-KR" b="1" dirty="0" smtClean="0">
              <a:latin typeface="+mj-lt"/>
            </a:endParaRPr>
          </a:p>
          <a:p>
            <a:pPr algn="ctr">
              <a:lnSpc>
                <a:spcPct val="150000"/>
              </a:lnSpc>
            </a:pPr>
            <a:r>
              <a:rPr lang="ko-KR" altLang="en-US" b="1" dirty="0" smtClean="0">
                <a:latin typeface="+mj-lt"/>
              </a:rPr>
              <a:t>화장품 샘플</a:t>
            </a:r>
            <a:endParaRPr lang="ko-KR" altLang="en-US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991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제목 1"/>
          <p:cNvSpPr txBox="1">
            <a:spLocks/>
          </p:cNvSpPr>
          <p:nvPr/>
        </p:nvSpPr>
        <p:spPr>
          <a:xfrm>
            <a:off x="-19352" y="0"/>
            <a:ext cx="12211351" cy="542209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ko-KR" altLang="en-US" sz="2800" b="1" dirty="0" smtClean="0">
                <a:solidFill>
                  <a:schemeClr val="bg1"/>
                </a:solidFill>
                <a:latin typeface="+mj-ea"/>
              </a:rPr>
              <a:t>피부 질환 </a:t>
            </a:r>
            <a:r>
              <a:rPr lang="ko-KR" altLang="en-US" sz="2800" b="1" dirty="0">
                <a:solidFill>
                  <a:schemeClr val="bg1"/>
                </a:solidFill>
                <a:latin typeface="+mj-ea"/>
              </a:rPr>
              <a:t>유발 세균의 </a:t>
            </a:r>
            <a:r>
              <a:rPr lang="ko-KR" altLang="en-US" sz="2800" b="1" dirty="0" err="1">
                <a:solidFill>
                  <a:schemeClr val="bg1"/>
                </a:solidFill>
                <a:latin typeface="+mj-ea"/>
              </a:rPr>
              <a:t>살균능</a:t>
            </a:r>
            <a:r>
              <a:rPr lang="ko-KR" altLang="en-US" sz="2800" b="1" dirty="0">
                <a:solidFill>
                  <a:schemeClr val="bg1"/>
                </a:solidFill>
                <a:latin typeface="+mj-ea"/>
              </a:rPr>
              <a:t> 측정</a:t>
            </a:r>
            <a:endParaRPr lang="ko-KR" altLang="ko-KR" sz="28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188467" y="2605594"/>
            <a:ext cx="6221350" cy="1552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3750" indent="-28575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altLang="ko-KR" b="1" i="1" kern="100" dirty="0">
                <a:latin typeface="Arial" panose="020B0604020202020204" pitchFamily="34" charset="0"/>
                <a:cs typeface="Arial" panose="020B0604020202020204" pitchFamily="34" charset="0"/>
              </a:rPr>
              <a:t>Staphylococcus aureus </a:t>
            </a:r>
            <a:r>
              <a:rPr lang="en-US" altLang="ko-KR" b="1" kern="100" dirty="0">
                <a:latin typeface="Arial" panose="020B0604020202020204" pitchFamily="34" charset="0"/>
                <a:cs typeface="Arial" panose="020B0604020202020204" pitchFamily="34" charset="0"/>
              </a:rPr>
              <a:t>(NCCP 15920)</a:t>
            </a:r>
          </a:p>
          <a:p>
            <a:pPr marL="793750" indent="-28575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altLang="ko-KR" b="1" i="1" kern="100" dirty="0" err="1">
                <a:latin typeface="Arial" panose="020B0604020202020204" pitchFamily="34" charset="0"/>
                <a:cs typeface="Arial" panose="020B0604020202020204" pitchFamily="34" charset="0"/>
              </a:rPr>
              <a:t>Propionibacterium</a:t>
            </a:r>
            <a:r>
              <a:rPr lang="en-US" altLang="ko-KR" b="1" i="1" kern="100" dirty="0">
                <a:latin typeface="Arial" panose="020B0604020202020204" pitchFamily="34" charset="0"/>
                <a:cs typeface="Arial" panose="020B0604020202020204" pitchFamily="34" charset="0"/>
              </a:rPr>
              <a:t> acnes </a:t>
            </a:r>
            <a:r>
              <a:rPr lang="en-US" altLang="ko-KR" b="1" kern="100" dirty="0">
                <a:latin typeface="Arial" panose="020B0604020202020204" pitchFamily="34" charset="0"/>
                <a:cs typeface="Arial" panose="020B0604020202020204" pitchFamily="34" charset="0"/>
              </a:rPr>
              <a:t>(NCCP 14784)</a:t>
            </a:r>
          </a:p>
          <a:p>
            <a:pPr marL="793750" indent="-28575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altLang="ko-KR" b="1" i="1" kern="100" dirty="0" err="1">
                <a:latin typeface="Arial" panose="020B0604020202020204" pitchFamily="34" charset="0"/>
                <a:cs typeface="Arial" panose="020B0604020202020204" pitchFamily="34" charset="0"/>
              </a:rPr>
              <a:t>Corynebacterium</a:t>
            </a:r>
            <a:r>
              <a:rPr lang="en-US" altLang="ko-KR" b="1" i="1" kern="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b="1" i="1" kern="100" dirty="0" err="1">
                <a:latin typeface="Arial" panose="020B0604020202020204" pitchFamily="34" charset="0"/>
                <a:cs typeface="Arial" panose="020B0604020202020204" pitchFamily="34" charset="0"/>
              </a:rPr>
              <a:t>jeikeium</a:t>
            </a:r>
            <a:r>
              <a:rPr lang="en-US" altLang="ko-KR" b="1" i="1" kern="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b="1" kern="100" dirty="0">
                <a:latin typeface="Arial" panose="020B0604020202020204" pitchFamily="34" charset="0"/>
                <a:cs typeface="Arial" panose="020B0604020202020204" pitchFamily="34" charset="0"/>
              </a:rPr>
              <a:t>(NCCP 16470)</a:t>
            </a:r>
          </a:p>
          <a:p>
            <a:pPr marL="793750" indent="-28575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altLang="ko-KR" b="1" i="1" kern="100" dirty="0">
                <a:latin typeface="Arial" panose="020B0604020202020204" pitchFamily="34" charset="0"/>
                <a:cs typeface="Arial" panose="020B0604020202020204" pitchFamily="34" charset="0"/>
              </a:rPr>
              <a:t>Micrococcus </a:t>
            </a:r>
            <a:r>
              <a:rPr lang="en-US" altLang="ko-KR" b="1" i="1" kern="100" dirty="0" err="1">
                <a:latin typeface="Arial" panose="020B0604020202020204" pitchFamily="34" charset="0"/>
                <a:cs typeface="Arial" panose="020B0604020202020204" pitchFamily="34" charset="0"/>
              </a:rPr>
              <a:t>luteus</a:t>
            </a:r>
            <a:r>
              <a:rPr lang="en-US" altLang="ko-KR" b="1" i="1" kern="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b="1" kern="100" dirty="0">
                <a:latin typeface="Arial" panose="020B0604020202020204" pitchFamily="34" charset="0"/>
                <a:cs typeface="Arial" panose="020B0604020202020204" pitchFamily="34" charset="0"/>
              </a:rPr>
              <a:t>(NCCP 15695)</a:t>
            </a:r>
          </a:p>
          <a:p>
            <a:pPr marL="793750" indent="-28575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endParaRPr lang="en-US" altLang="ko-KR" b="1" i="1" kern="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53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개체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796361"/>
              </p:ext>
            </p:extLst>
          </p:nvPr>
        </p:nvGraphicFramePr>
        <p:xfrm>
          <a:off x="10068085" y="1399230"/>
          <a:ext cx="1571625" cy="2490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8" name="SPW 10.0 Graph" r:id="rId3" imgW="1571760" imgH="2490480" progId="SigmaPlotGraphicObject.9">
                  <p:embed/>
                </p:oleObj>
              </mc:Choice>
              <mc:Fallback>
                <p:oleObj name="SPW 10.0 Graph" r:id="rId3" imgW="1571760" imgH="2490480" progId="SigmaPlotGraphicObject.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68085" y="1399230"/>
                        <a:ext cx="1571625" cy="2490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개체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978558"/>
              </p:ext>
            </p:extLst>
          </p:nvPr>
        </p:nvGraphicFramePr>
        <p:xfrm>
          <a:off x="6699250" y="1414463"/>
          <a:ext cx="1901825" cy="251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9" name="SPW 10.0 Graph" r:id="rId5" imgW="1901880" imgH="2517120" progId="SigmaPlotGraphicObject.9">
                  <p:embed/>
                </p:oleObj>
              </mc:Choice>
              <mc:Fallback>
                <p:oleObj name="SPW 10.0 Graph" r:id="rId5" imgW="1901880" imgH="2517120" progId="SigmaPlotGraphicObject.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99250" y="1414463"/>
                        <a:ext cx="1901825" cy="2517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개체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0903051"/>
              </p:ext>
            </p:extLst>
          </p:nvPr>
        </p:nvGraphicFramePr>
        <p:xfrm>
          <a:off x="3661138" y="1415619"/>
          <a:ext cx="1571625" cy="2490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0" name="SPW 10.0 Graph" r:id="rId7" imgW="1571760" imgH="2490480" progId="SigmaPlotGraphicObject.9">
                  <p:embed/>
                </p:oleObj>
              </mc:Choice>
              <mc:Fallback>
                <p:oleObj name="SPW 10.0 Graph" r:id="rId7" imgW="1571760" imgH="2490480" progId="SigmaPlotGraphicObject.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61138" y="1415619"/>
                        <a:ext cx="1571625" cy="2490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542064"/>
              </p:ext>
            </p:extLst>
          </p:nvPr>
        </p:nvGraphicFramePr>
        <p:xfrm>
          <a:off x="315164" y="1435497"/>
          <a:ext cx="1901825" cy="251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1" name="SPW 10.0 Graph" r:id="rId9" imgW="1901880" imgH="2517120" progId="SigmaPlotGraphicObject.9">
                  <p:embed/>
                </p:oleObj>
              </mc:Choice>
              <mc:Fallback>
                <p:oleObj name="SPW 10.0 Graph" r:id="rId9" imgW="1901880" imgH="2517120" progId="SigmaPlotGraphicObject.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5164" y="1435497"/>
                        <a:ext cx="1901825" cy="2517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제목 1"/>
          <p:cNvSpPr txBox="1">
            <a:spLocks/>
          </p:cNvSpPr>
          <p:nvPr/>
        </p:nvSpPr>
        <p:spPr>
          <a:xfrm>
            <a:off x="-19352" y="0"/>
            <a:ext cx="12211351" cy="542209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ko-KR" altLang="en-US" sz="2800" b="1" dirty="0">
                <a:solidFill>
                  <a:schemeClr val="bg1"/>
                </a:solidFill>
                <a:latin typeface="+mj-ea"/>
              </a:rPr>
              <a:t>피부 질환 유발 세균의 </a:t>
            </a:r>
            <a:r>
              <a:rPr lang="ko-KR" altLang="en-US" sz="2800" b="1" dirty="0" err="1">
                <a:solidFill>
                  <a:schemeClr val="bg1"/>
                </a:solidFill>
                <a:latin typeface="+mj-ea"/>
              </a:rPr>
              <a:t>살균능</a:t>
            </a:r>
            <a:r>
              <a:rPr lang="ko-KR" altLang="en-US" sz="2800" b="1" dirty="0">
                <a:solidFill>
                  <a:schemeClr val="bg1"/>
                </a:solidFill>
                <a:latin typeface="+mj-ea"/>
              </a:rPr>
              <a:t> 측정</a:t>
            </a:r>
            <a:endParaRPr lang="ko-KR" altLang="ko-KR" sz="28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6322707" y="1057107"/>
            <a:ext cx="5316520" cy="367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93750" indent="-28575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altLang="ko-KR" b="1" i="1" kern="1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Propionibacterium</a:t>
            </a:r>
            <a:r>
              <a:rPr lang="en-US" altLang="ko-KR" b="1" i="1" kern="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acnes </a:t>
            </a:r>
            <a:r>
              <a:rPr lang="en-US" altLang="ko-KR" b="1" kern="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(NCCP 14784)</a:t>
            </a:r>
          </a:p>
        </p:txBody>
      </p:sp>
      <p:sp>
        <p:nvSpPr>
          <p:cNvPr id="30" name="제목 1"/>
          <p:cNvSpPr txBox="1">
            <a:spLocks/>
          </p:cNvSpPr>
          <p:nvPr/>
        </p:nvSpPr>
        <p:spPr>
          <a:xfrm>
            <a:off x="6374003" y="1449801"/>
            <a:ext cx="2652640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altLang="ko-KR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Resazurin</a:t>
            </a: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assay</a:t>
            </a:r>
            <a:r>
              <a:rPr lang="en-US" altLang="ko-KR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rot="16200000">
            <a:off x="6076787" y="2659787"/>
            <a:ext cx="11582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RFU (x10</a:t>
            </a:r>
            <a:r>
              <a:rPr lang="en-US" altLang="ko-KR" sz="1100" b="1" baseline="300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4</a:t>
            </a:r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40" name="제목 1"/>
          <p:cNvSpPr txBox="1">
            <a:spLocks/>
          </p:cNvSpPr>
          <p:nvPr/>
        </p:nvSpPr>
        <p:spPr>
          <a:xfrm>
            <a:off x="9743103" y="1448007"/>
            <a:ext cx="2808259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Cell </a:t>
            </a:r>
            <a:r>
              <a:rPr lang="en-US" altLang="ko-K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viability test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제목 1"/>
          <p:cNvSpPr txBox="1">
            <a:spLocks/>
          </p:cNvSpPr>
          <p:nvPr/>
        </p:nvSpPr>
        <p:spPr>
          <a:xfrm>
            <a:off x="6382691" y="4039010"/>
            <a:ext cx="1681426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ko-KR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배양 사진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 rot="16200000">
            <a:off x="9485830" y="2677542"/>
            <a:ext cx="11582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CFU (Log</a:t>
            </a:r>
            <a:r>
              <a:rPr lang="en-US" altLang="ko-KR" sz="1100" b="1" baseline="-250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10</a:t>
            </a:r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55" name="직사각형 54"/>
          <p:cNvSpPr/>
          <p:nvPr/>
        </p:nvSpPr>
        <p:spPr>
          <a:xfrm>
            <a:off x="10256373" y="3722858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000" b="1" smtClean="0">
                <a:latin typeface="Arial" panose="020B0604020202020204" pitchFamily="34" charset="0"/>
                <a:cs typeface="Arial" panose="020B0604020202020204" pitchFamily="34" charset="0"/>
              </a:rPr>
              <a:t>처리전</a:t>
            </a:r>
            <a:endParaRPr lang="en-US" altLang="ko-KR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10946652" y="3721578"/>
            <a:ext cx="56938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처리후</a:t>
            </a:r>
            <a:endParaRPr lang="en-US" altLang="ko-KR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제목 1"/>
          <p:cNvSpPr txBox="1">
            <a:spLocks/>
          </p:cNvSpPr>
          <p:nvPr/>
        </p:nvSpPr>
        <p:spPr>
          <a:xfrm>
            <a:off x="26392" y="1425737"/>
            <a:ext cx="2652640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altLang="ko-KR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Resazurin</a:t>
            </a: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assay</a:t>
            </a:r>
            <a:r>
              <a:rPr lang="en-US" altLang="ko-KR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>
            <a:off x="-270824" y="2635723"/>
            <a:ext cx="11582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RFU (x10</a:t>
            </a:r>
            <a:r>
              <a:rPr lang="en-US" altLang="ko-KR" sz="1100" b="1" baseline="300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4</a:t>
            </a:r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976650" y="4412794"/>
            <a:ext cx="5004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PBS</a:t>
            </a:r>
            <a:endParaRPr lang="en-US" altLang="ko-KR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2824601" y="4405700"/>
            <a:ext cx="7745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미지 </a:t>
            </a:r>
            <a:r>
              <a:rPr lang="en-US" altLang="ko-KR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x1</a:t>
            </a:r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endParaRPr lang="en-US" altLang="ko-KR" sz="12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4" name="제목 1"/>
          <p:cNvSpPr txBox="1">
            <a:spLocks/>
          </p:cNvSpPr>
          <p:nvPr/>
        </p:nvSpPr>
        <p:spPr>
          <a:xfrm>
            <a:off x="3256549" y="1423943"/>
            <a:ext cx="2808259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Cell </a:t>
            </a:r>
            <a:r>
              <a:rPr lang="en-US" altLang="ko-K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viability test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35080" y="4014946"/>
            <a:ext cx="1681426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ko-KR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배양 사진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 rot="16200000">
            <a:off x="3085211" y="2653478"/>
            <a:ext cx="11582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CFU (Log</a:t>
            </a:r>
            <a:r>
              <a:rPr lang="en-US" altLang="ko-KR" sz="1100" b="1" baseline="-250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10</a:t>
            </a:r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60" name="직사각형 59"/>
          <p:cNvSpPr/>
          <p:nvPr/>
        </p:nvSpPr>
        <p:spPr>
          <a:xfrm>
            <a:off x="3855754" y="3698794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000" b="1" smtClean="0">
                <a:latin typeface="Arial" panose="020B0604020202020204" pitchFamily="34" charset="0"/>
                <a:cs typeface="Arial" panose="020B0604020202020204" pitchFamily="34" charset="0"/>
              </a:rPr>
              <a:t>처리전</a:t>
            </a:r>
            <a:endParaRPr lang="en-US" altLang="ko-KR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직사각형 60"/>
          <p:cNvSpPr/>
          <p:nvPr/>
        </p:nvSpPr>
        <p:spPr>
          <a:xfrm>
            <a:off x="4546033" y="3697514"/>
            <a:ext cx="56938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처리후</a:t>
            </a:r>
            <a:endParaRPr lang="en-US" altLang="ko-KR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-118563" y="1055500"/>
            <a:ext cx="6096000" cy="367216"/>
          </a:xfrm>
          <a:prstGeom prst="rect">
            <a:avLst/>
          </a:prstGeom>
        </p:spPr>
        <p:txBody>
          <a:bodyPr>
            <a:spAutoFit/>
          </a:bodyPr>
          <a:lstStyle/>
          <a:p>
            <a:pPr marL="793750" indent="-28575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altLang="ko-KR" b="1" i="1" kern="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Staphylococcus aureus </a:t>
            </a:r>
            <a:r>
              <a:rPr lang="en-US" altLang="ko-KR" b="1" kern="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(NCCP 15920)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6" t="33726" r="1640" b="22139"/>
          <a:stretch/>
        </p:blipFill>
        <p:spPr>
          <a:xfrm>
            <a:off x="177478" y="4643261"/>
            <a:ext cx="5929932" cy="2070490"/>
          </a:xfrm>
          <a:prstGeom prst="rect">
            <a:avLst/>
          </a:prstGeom>
        </p:spPr>
      </p:pic>
      <p:sp>
        <p:nvSpPr>
          <p:cNvPr id="64" name="직사각형 63"/>
          <p:cNvSpPr/>
          <p:nvPr/>
        </p:nvSpPr>
        <p:spPr>
          <a:xfrm>
            <a:off x="4771566" y="4401621"/>
            <a:ext cx="77457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미지 </a:t>
            </a:r>
            <a:r>
              <a:rPr lang="en-US" altLang="ko-KR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x2</a:t>
            </a:r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endParaRPr lang="en-US" altLang="ko-KR" sz="12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018" r="1051" b="24634"/>
          <a:stretch/>
        </p:blipFill>
        <p:spPr>
          <a:xfrm>
            <a:off x="6469258" y="4646218"/>
            <a:ext cx="5637985" cy="2072421"/>
          </a:xfrm>
          <a:prstGeom prst="rect">
            <a:avLst/>
          </a:prstGeom>
        </p:spPr>
      </p:pic>
      <p:sp>
        <p:nvSpPr>
          <p:cNvPr id="65" name="직사각형 64"/>
          <p:cNvSpPr/>
          <p:nvPr/>
        </p:nvSpPr>
        <p:spPr>
          <a:xfrm>
            <a:off x="7260094" y="4412676"/>
            <a:ext cx="5004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PBS</a:t>
            </a:r>
            <a:endParaRPr lang="en-US" altLang="ko-KR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직사각형 65"/>
          <p:cNvSpPr/>
          <p:nvPr/>
        </p:nvSpPr>
        <p:spPr>
          <a:xfrm>
            <a:off x="9108045" y="4405582"/>
            <a:ext cx="7745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미지 </a:t>
            </a:r>
            <a:r>
              <a:rPr lang="en-US" altLang="ko-KR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x1</a:t>
            </a:r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endParaRPr lang="en-US" altLang="ko-KR" sz="12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11055010" y="4401503"/>
            <a:ext cx="77457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미지 </a:t>
            </a:r>
            <a:r>
              <a:rPr lang="en-US" altLang="ko-KR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x2</a:t>
            </a:r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endParaRPr lang="en-US" altLang="ko-KR" sz="12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1317806" y="1919914"/>
            <a:ext cx="691878" cy="707886"/>
            <a:chOff x="2506934" y="1853997"/>
            <a:chExt cx="691878" cy="707886"/>
          </a:xfrm>
        </p:grpSpPr>
        <p:sp>
          <p:nvSpPr>
            <p:cNvPr id="41" name="TextBox 40"/>
            <p:cNvSpPr txBox="1"/>
            <p:nvPr/>
          </p:nvSpPr>
          <p:spPr>
            <a:xfrm>
              <a:off x="2533450" y="1853997"/>
              <a:ext cx="6653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PBS</a:t>
              </a:r>
            </a:p>
            <a:p>
              <a:r>
                <a:rPr lang="ko-KR" altLang="en-US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미지 </a:t>
              </a:r>
              <a:r>
                <a:rPr lang="en-US" altLang="ko-KR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x1</a:t>
              </a:r>
            </a:p>
            <a:p>
              <a:r>
                <a:rPr lang="ko-KR" alt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미지 </a:t>
              </a:r>
              <a:r>
                <a:rPr lang="en-US" altLang="ko-KR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x2</a:t>
              </a:r>
              <a:endPara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US" altLang="ko-KR" sz="10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506934" y="1943197"/>
              <a:ext cx="90000" cy="7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508609" y="2083685"/>
              <a:ext cx="90000" cy="72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2511920" y="2231114"/>
              <a:ext cx="90000" cy="72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4035145" y="3042306"/>
            <a:ext cx="885550" cy="577081"/>
            <a:chOff x="2380717" y="2879866"/>
            <a:chExt cx="885550" cy="577081"/>
          </a:xfrm>
        </p:grpSpPr>
        <p:grpSp>
          <p:nvGrpSpPr>
            <p:cNvPr id="35" name="그룹 34"/>
            <p:cNvGrpSpPr/>
            <p:nvPr/>
          </p:nvGrpSpPr>
          <p:grpSpPr>
            <a:xfrm>
              <a:off x="2380717" y="2879866"/>
              <a:ext cx="885550" cy="577081"/>
              <a:chOff x="5109821" y="4440436"/>
              <a:chExt cx="885550" cy="577081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5148352" y="4440436"/>
                <a:ext cx="847019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b="1" dirty="0" smtClean="0"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rPr>
                  <a:t>PBS</a:t>
                </a:r>
              </a:p>
              <a:p>
                <a:r>
                  <a:rPr lang="ko-KR" altLang="en-US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미지 </a:t>
                </a:r>
                <a:r>
                  <a:rPr lang="en-US" altLang="ko-KR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x1</a:t>
                </a:r>
              </a:p>
              <a:p>
                <a:r>
                  <a:rPr lang="ko-KR" altLang="en-US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미지 </a:t>
                </a:r>
                <a:r>
                  <a:rPr lang="en-US" altLang="ko-KR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x2</a:t>
                </a:r>
              </a:p>
            </p:txBody>
          </p:sp>
          <p:sp>
            <p:nvSpPr>
              <p:cNvPr id="37" name="타원 36"/>
              <p:cNvSpPr/>
              <p:nvPr/>
            </p:nvSpPr>
            <p:spPr>
              <a:xfrm>
                <a:off x="5109821" y="4521340"/>
                <a:ext cx="96745" cy="952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8" name="타원 37"/>
              <p:cNvSpPr/>
              <p:nvPr/>
            </p:nvSpPr>
            <p:spPr>
              <a:xfrm>
                <a:off x="5111496" y="4683788"/>
                <a:ext cx="96745" cy="9525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69" name="타원 68"/>
            <p:cNvSpPr/>
            <p:nvPr/>
          </p:nvSpPr>
          <p:spPr>
            <a:xfrm>
              <a:off x="2386681" y="3274846"/>
              <a:ext cx="96745" cy="952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0" name="그룹 69"/>
          <p:cNvGrpSpPr/>
          <p:nvPr/>
        </p:nvGrpSpPr>
        <p:grpSpPr>
          <a:xfrm>
            <a:off x="7682371" y="1874725"/>
            <a:ext cx="691878" cy="707886"/>
            <a:chOff x="2506934" y="1853997"/>
            <a:chExt cx="691878" cy="707886"/>
          </a:xfrm>
        </p:grpSpPr>
        <p:sp>
          <p:nvSpPr>
            <p:cNvPr id="71" name="TextBox 70"/>
            <p:cNvSpPr txBox="1"/>
            <p:nvPr/>
          </p:nvSpPr>
          <p:spPr>
            <a:xfrm>
              <a:off x="2533450" y="1853997"/>
              <a:ext cx="6653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PBS</a:t>
              </a:r>
            </a:p>
            <a:p>
              <a:r>
                <a:rPr lang="ko-KR" altLang="en-US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미지 </a:t>
              </a:r>
              <a:r>
                <a:rPr lang="en-US" altLang="ko-KR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x1</a:t>
              </a:r>
            </a:p>
            <a:p>
              <a:r>
                <a:rPr lang="ko-KR" alt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미지 </a:t>
              </a:r>
              <a:r>
                <a:rPr lang="en-US" altLang="ko-KR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x2</a:t>
              </a:r>
              <a:endPara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US" altLang="ko-KR" sz="10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72" name="직사각형 71"/>
            <p:cNvSpPr/>
            <p:nvPr/>
          </p:nvSpPr>
          <p:spPr>
            <a:xfrm>
              <a:off x="2506934" y="1943197"/>
              <a:ext cx="90000" cy="7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직사각형 72"/>
            <p:cNvSpPr/>
            <p:nvPr/>
          </p:nvSpPr>
          <p:spPr>
            <a:xfrm>
              <a:off x="2508609" y="2083685"/>
              <a:ext cx="90000" cy="72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2511920" y="2231114"/>
              <a:ext cx="90000" cy="72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5" name="그룹 74"/>
          <p:cNvGrpSpPr/>
          <p:nvPr/>
        </p:nvGrpSpPr>
        <p:grpSpPr>
          <a:xfrm>
            <a:off x="10452718" y="2997117"/>
            <a:ext cx="885550" cy="577081"/>
            <a:chOff x="2380717" y="2879866"/>
            <a:chExt cx="885550" cy="577081"/>
          </a:xfrm>
        </p:grpSpPr>
        <p:grpSp>
          <p:nvGrpSpPr>
            <p:cNvPr id="76" name="그룹 75"/>
            <p:cNvGrpSpPr/>
            <p:nvPr/>
          </p:nvGrpSpPr>
          <p:grpSpPr>
            <a:xfrm>
              <a:off x="2380717" y="2879866"/>
              <a:ext cx="885550" cy="577081"/>
              <a:chOff x="5109821" y="4440436"/>
              <a:chExt cx="885550" cy="577081"/>
            </a:xfrm>
          </p:grpSpPr>
          <p:sp>
            <p:nvSpPr>
              <p:cNvPr id="78" name="TextBox 77"/>
              <p:cNvSpPr txBox="1"/>
              <p:nvPr/>
            </p:nvSpPr>
            <p:spPr>
              <a:xfrm>
                <a:off x="5148352" y="4440436"/>
                <a:ext cx="847019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b="1" dirty="0" smtClean="0"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rPr>
                  <a:t>PBS</a:t>
                </a:r>
              </a:p>
              <a:p>
                <a:r>
                  <a:rPr lang="ko-KR" altLang="en-US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미지 </a:t>
                </a:r>
                <a:r>
                  <a:rPr lang="en-US" altLang="ko-KR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x1</a:t>
                </a:r>
              </a:p>
              <a:p>
                <a:r>
                  <a:rPr lang="ko-KR" altLang="en-US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미지 </a:t>
                </a:r>
                <a:r>
                  <a:rPr lang="en-US" altLang="ko-KR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x2</a:t>
                </a:r>
              </a:p>
            </p:txBody>
          </p:sp>
          <p:sp>
            <p:nvSpPr>
              <p:cNvPr id="79" name="타원 78"/>
              <p:cNvSpPr/>
              <p:nvPr/>
            </p:nvSpPr>
            <p:spPr>
              <a:xfrm>
                <a:off x="5109821" y="4521340"/>
                <a:ext cx="96745" cy="952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0" name="타원 79"/>
              <p:cNvSpPr/>
              <p:nvPr/>
            </p:nvSpPr>
            <p:spPr>
              <a:xfrm>
                <a:off x="5111496" y="4683788"/>
                <a:ext cx="96745" cy="9525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77" name="타원 76"/>
            <p:cNvSpPr/>
            <p:nvPr/>
          </p:nvSpPr>
          <p:spPr>
            <a:xfrm>
              <a:off x="2386681" y="3274846"/>
              <a:ext cx="96745" cy="952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8891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개체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7786012"/>
              </p:ext>
            </p:extLst>
          </p:nvPr>
        </p:nvGraphicFramePr>
        <p:xfrm>
          <a:off x="10352517" y="1407470"/>
          <a:ext cx="1571625" cy="2490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8" name="SPW 10.0 Graph" r:id="rId3" imgW="1571760" imgH="2490480" progId="SigmaPlotGraphicObject.9">
                  <p:embed/>
                </p:oleObj>
              </mc:Choice>
              <mc:Fallback>
                <p:oleObj name="SPW 10.0 Graph" r:id="rId3" imgW="1571760" imgH="2490480" progId="SigmaPlotGraphicObject.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52517" y="1407470"/>
                        <a:ext cx="1571625" cy="2490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개체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7624151"/>
              </p:ext>
            </p:extLst>
          </p:nvPr>
        </p:nvGraphicFramePr>
        <p:xfrm>
          <a:off x="3691990" y="1394219"/>
          <a:ext cx="1571625" cy="2490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9" name="SPW 10.0 Graph" r:id="rId5" imgW="1571760" imgH="2490480" progId="SigmaPlotGraphicObject.9">
                  <p:embed/>
                </p:oleObj>
              </mc:Choice>
              <mc:Fallback>
                <p:oleObj name="SPW 10.0 Graph" r:id="rId5" imgW="1571760" imgH="2490480" progId="SigmaPlotGraphicObject.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91990" y="1394219"/>
                        <a:ext cx="1571625" cy="2490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개체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377346"/>
              </p:ext>
            </p:extLst>
          </p:nvPr>
        </p:nvGraphicFramePr>
        <p:xfrm>
          <a:off x="7008822" y="1405200"/>
          <a:ext cx="1901825" cy="251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0" name="SPW 10.0 Graph" r:id="rId7" imgW="1901880" imgH="2517120" progId="SigmaPlotGraphicObject.9">
                  <p:embed/>
                </p:oleObj>
              </mc:Choice>
              <mc:Fallback>
                <p:oleObj name="SPW 10.0 Graph" r:id="rId7" imgW="1901880" imgH="2517120" progId="SigmaPlotGraphicObject.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08822" y="1405200"/>
                        <a:ext cx="1901825" cy="2517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개체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515922"/>
              </p:ext>
            </p:extLst>
          </p:nvPr>
        </p:nvGraphicFramePr>
        <p:xfrm>
          <a:off x="343366" y="1408939"/>
          <a:ext cx="1901825" cy="251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1" name="SPW 10.0 Graph" r:id="rId9" imgW="1901880" imgH="2517120" progId="SigmaPlotGraphicObject.9">
                  <p:embed/>
                </p:oleObj>
              </mc:Choice>
              <mc:Fallback>
                <p:oleObj name="SPW 10.0 Graph" r:id="rId9" imgW="1901880" imgH="2517120" progId="SigmaPlotGraphicObject.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3366" y="1408939"/>
                        <a:ext cx="1901825" cy="2517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제목 1"/>
          <p:cNvSpPr txBox="1">
            <a:spLocks/>
          </p:cNvSpPr>
          <p:nvPr/>
        </p:nvSpPr>
        <p:spPr>
          <a:xfrm>
            <a:off x="26392" y="1425737"/>
            <a:ext cx="2652640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altLang="ko-KR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Resazurin</a:t>
            </a: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assay</a:t>
            </a:r>
            <a:r>
              <a:rPr lang="en-US" altLang="ko-KR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제목 1"/>
          <p:cNvSpPr txBox="1">
            <a:spLocks/>
          </p:cNvSpPr>
          <p:nvPr/>
        </p:nvSpPr>
        <p:spPr>
          <a:xfrm>
            <a:off x="-19352" y="0"/>
            <a:ext cx="12211351" cy="542209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ko-KR" altLang="en-US" sz="2800" b="1" dirty="0">
                <a:solidFill>
                  <a:schemeClr val="bg1"/>
                </a:solidFill>
                <a:latin typeface="+mj-ea"/>
              </a:rPr>
              <a:t>피부 질환 유발 세균의 </a:t>
            </a:r>
            <a:r>
              <a:rPr lang="ko-KR" altLang="en-US" sz="2800" b="1" dirty="0" err="1">
                <a:solidFill>
                  <a:schemeClr val="bg1"/>
                </a:solidFill>
                <a:latin typeface="+mj-ea"/>
              </a:rPr>
              <a:t>살균능</a:t>
            </a:r>
            <a:r>
              <a:rPr lang="ko-KR" altLang="en-US" sz="2800" b="1" dirty="0">
                <a:solidFill>
                  <a:schemeClr val="bg1"/>
                </a:solidFill>
                <a:latin typeface="+mj-ea"/>
              </a:rPr>
              <a:t> 측정</a:t>
            </a:r>
            <a:endParaRPr lang="ko-KR" altLang="ko-KR" sz="28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41" name="TextBox 40"/>
          <p:cNvSpPr txBox="1"/>
          <p:nvPr/>
        </p:nvSpPr>
        <p:spPr>
          <a:xfrm rot="16200000">
            <a:off x="-270824" y="2635723"/>
            <a:ext cx="11582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RFU (x10</a:t>
            </a:r>
            <a:r>
              <a:rPr lang="en-US" altLang="ko-KR" sz="1100" b="1" baseline="300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4</a:t>
            </a:r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9" name="제목 1"/>
          <p:cNvSpPr txBox="1">
            <a:spLocks/>
          </p:cNvSpPr>
          <p:nvPr/>
        </p:nvSpPr>
        <p:spPr>
          <a:xfrm>
            <a:off x="3256549" y="1423943"/>
            <a:ext cx="2808259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Cell </a:t>
            </a:r>
            <a:r>
              <a:rPr lang="en-US" altLang="ko-K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viability test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제목 1"/>
          <p:cNvSpPr txBox="1">
            <a:spLocks/>
          </p:cNvSpPr>
          <p:nvPr/>
        </p:nvSpPr>
        <p:spPr>
          <a:xfrm>
            <a:off x="35080" y="4014946"/>
            <a:ext cx="1681426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ko-KR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배양 사진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 rot="16200000">
            <a:off x="3085211" y="2653478"/>
            <a:ext cx="11582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CFU (Log</a:t>
            </a:r>
            <a:r>
              <a:rPr lang="en-US" altLang="ko-KR" sz="1100" b="1" baseline="-250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10</a:t>
            </a:r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46" name="직사각형 45"/>
          <p:cNvSpPr/>
          <p:nvPr/>
        </p:nvSpPr>
        <p:spPr>
          <a:xfrm>
            <a:off x="3855754" y="3639573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000" b="1" smtClean="0">
                <a:latin typeface="Arial" panose="020B0604020202020204" pitchFamily="34" charset="0"/>
                <a:cs typeface="Arial" panose="020B0604020202020204" pitchFamily="34" charset="0"/>
              </a:rPr>
              <a:t>처리전</a:t>
            </a:r>
            <a:endParaRPr lang="en-US" altLang="ko-KR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4546033" y="3638293"/>
            <a:ext cx="56938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처리후</a:t>
            </a:r>
            <a:endParaRPr lang="en-US" altLang="ko-KR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-222095" y="993447"/>
            <a:ext cx="5427925" cy="367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3750" indent="-28575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altLang="ko-KR" b="1" i="1" kern="1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Corynebacterium</a:t>
            </a:r>
            <a:r>
              <a:rPr lang="en-US" altLang="ko-KR" b="1" i="1" kern="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b="1" i="1" kern="1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jeikeium</a:t>
            </a:r>
            <a:r>
              <a:rPr lang="en-US" altLang="ko-KR" b="1" i="1" kern="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b="1" kern="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(NCCP 16470)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6691848" y="984976"/>
            <a:ext cx="4726615" cy="367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93750" indent="-28575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altLang="ko-KR" b="1" i="1" kern="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Micrococcus </a:t>
            </a:r>
            <a:r>
              <a:rPr lang="en-US" altLang="ko-KR" b="1" i="1" kern="1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luteus</a:t>
            </a:r>
            <a:r>
              <a:rPr lang="en-US" altLang="ko-KR" b="1" i="1" kern="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b="1" kern="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(NCCP 15695)</a:t>
            </a:r>
          </a:p>
        </p:txBody>
      </p:sp>
      <p:sp>
        <p:nvSpPr>
          <p:cNvPr id="30" name="제목 1"/>
          <p:cNvSpPr txBox="1">
            <a:spLocks/>
          </p:cNvSpPr>
          <p:nvPr/>
        </p:nvSpPr>
        <p:spPr>
          <a:xfrm>
            <a:off x="6691848" y="1449801"/>
            <a:ext cx="2652640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altLang="ko-KR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Resazurin</a:t>
            </a: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assay</a:t>
            </a:r>
            <a:r>
              <a:rPr lang="en-US" altLang="ko-KR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rot="16200000">
            <a:off x="6394632" y="2659787"/>
            <a:ext cx="11582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RFU (x10</a:t>
            </a:r>
            <a:r>
              <a:rPr lang="en-US" altLang="ko-KR" sz="1100" b="1" baseline="300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4</a:t>
            </a:r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40" name="제목 1"/>
          <p:cNvSpPr txBox="1">
            <a:spLocks/>
          </p:cNvSpPr>
          <p:nvPr/>
        </p:nvSpPr>
        <p:spPr>
          <a:xfrm>
            <a:off x="9922005" y="1448007"/>
            <a:ext cx="2808259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Cell </a:t>
            </a:r>
            <a:r>
              <a:rPr lang="en-US" altLang="ko-K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viability test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제목 1"/>
          <p:cNvSpPr txBox="1">
            <a:spLocks/>
          </p:cNvSpPr>
          <p:nvPr/>
        </p:nvSpPr>
        <p:spPr>
          <a:xfrm>
            <a:off x="6700536" y="4039010"/>
            <a:ext cx="1681426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ko-KR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배양 사진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 rot="16200000">
            <a:off x="9750667" y="2677542"/>
            <a:ext cx="11582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CFU (Log</a:t>
            </a:r>
            <a:r>
              <a:rPr lang="en-US" altLang="ko-KR" sz="1100" b="1" baseline="-250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10</a:t>
            </a:r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55" name="직사각형 54"/>
          <p:cNvSpPr/>
          <p:nvPr/>
        </p:nvSpPr>
        <p:spPr>
          <a:xfrm>
            <a:off x="10521210" y="3637133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000" b="1" smtClean="0">
                <a:latin typeface="Arial" panose="020B0604020202020204" pitchFamily="34" charset="0"/>
                <a:cs typeface="Arial" panose="020B0604020202020204" pitchFamily="34" charset="0"/>
              </a:rPr>
              <a:t>처리전</a:t>
            </a:r>
            <a:endParaRPr lang="en-US" altLang="ko-KR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11211489" y="3635853"/>
            <a:ext cx="56938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처리후</a:t>
            </a:r>
            <a:endParaRPr lang="en-US" altLang="ko-KR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086" r="1747" b="21996"/>
          <a:stretch/>
        </p:blipFill>
        <p:spPr>
          <a:xfrm>
            <a:off x="353277" y="4696377"/>
            <a:ext cx="5451466" cy="191078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795" r="2335" b="19430"/>
          <a:stretch/>
        </p:blipFill>
        <p:spPr>
          <a:xfrm>
            <a:off x="6691848" y="4689675"/>
            <a:ext cx="5418828" cy="1904848"/>
          </a:xfrm>
          <a:prstGeom prst="rect">
            <a:avLst/>
          </a:prstGeom>
        </p:spPr>
      </p:pic>
      <p:sp>
        <p:nvSpPr>
          <p:cNvPr id="63" name="직사각형 62"/>
          <p:cNvSpPr/>
          <p:nvPr/>
        </p:nvSpPr>
        <p:spPr>
          <a:xfrm>
            <a:off x="976650" y="4412794"/>
            <a:ext cx="5004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PBS</a:t>
            </a:r>
            <a:endParaRPr lang="en-US" altLang="ko-KR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2824601" y="4405700"/>
            <a:ext cx="7745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미지 </a:t>
            </a:r>
            <a:r>
              <a:rPr lang="en-US" altLang="ko-KR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x1</a:t>
            </a:r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endParaRPr lang="en-US" altLang="ko-KR" sz="12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4771566" y="4401621"/>
            <a:ext cx="77457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미지 </a:t>
            </a:r>
            <a:r>
              <a:rPr lang="en-US" altLang="ko-KR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x2</a:t>
            </a:r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endParaRPr lang="en-US" altLang="ko-KR" sz="12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6" name="직사각형 65"/>
          <p:cNvSpPr/>
          <p:nvPr/>
        </p:nvSpPr>
        <p:spPr>
          <a:xfrm>
            <a:off x="7260094" y="4412676"/>
            <a:ext cx="5004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PBS</a:t>
            </a:r>
            <a:endParaRPr lang="en-US" altLang="ko-KR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9108045" y="4405582"/>
            <a:ext cx="7745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미지 </a:t>
            </a:r>
            <a:r>
              <a:rPr lang="en-US" altLang="ko-KR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x1</a:t>
            </a:r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endParaRPr lang="en-US" altLang="ko-KR" sz="12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11055010" y="4401503"/>
            <a:ext cx="77457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미지 </a:t>
            </a:r>
            <a:r>
              <a:rPr lang="en-US" altLang="ko-KR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x2</a:t>
            </a:r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endParaRPr lang="en-US" altLang="ko-KR" sz="12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32" name="그룹 31"/>
          <p:cNvGrpSpPr/>
          <p:nvPr/>
        </p:nvGrpSpPr>
        <p:grpSpPr>
          <a:xfrm>
            <a:off x="1341251" y="1919914"/>
            <a:ext cx="691878" cy="707886"/>
            <a:chOff x="2506934" y="1853997"/>
            <a:chExt cx="691878" cy="707886"/>
          </a:xfrm>
        </p:grpSpPr>
        <p:sp>
          <p:nvSpPr>
            <p:cNvPr id="33" name="TextBox 32"/>
            <p:cNvSpPr txBox="1"/>
            <p:nvPr/>
          </p:nvSpPr>
          <p:spPr>
            <a:xfrm>
              <a:off x="2533450" y="1853997"/>
              <a:ext cx="6653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PBS</a:t>
              </a:r>
            </a:p>
            <a:p>
              <a:r>
                <a:rPr lang="ko-KR" altLang="en-US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미지 </a:t>
              </a:r>
              <a:r>
                <a:rPr lang="en-US" altLang="ko-KR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x1</a:t>
              </a:r>
            </a:p>
            <a:p>
              <a:r>
                <a:rPr lang="ko-KR" alt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미지 </a:t>
              </a:r>
              <a:r>
                <a:rPr lang="en-US" altLang="ko-KR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x2</a:t>
              </a:r>
              <a:endPara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US" altLang="ko-KR" sz="10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2506934" y="1943197"/>
              <a:ext cx="90000" cy="7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508609" y="2083685"/>
              <a:ext cx="90000" cy="72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2511920" y="2231114"/>
              <a:ext cx="90000" cy="72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7" name="그룹 36"/>
          <p:cNvGrpSpPr/>
          <p:nvPr/>
        </p:nvGrpSpPr>
        <p:grpSpPr>
          <a:xfrm>
            <a:off x="4058590" y="3042306"/>
            <a:ext cx="885550" cy="577081"/>
            <a:chOff x="2380717" y="2879866"/>
            <a:chExt cx="885550" cy="577081"/>
          </a:xfrm>
        </p:grpSpPr>
        <p:grpSp>
          <p:nvGrpSpPr>
            <p:cNvPr id="38" name="그룹 37"/>
            <p:cNvGrpSpPr/>
            <p:nvPr/>
          </p:nvGrpSpPr>
          <p:grpSpPr>
            <a:xfrm>
              <a:off x="2380717" y="2879866"/>
              <a:ext cx="885550" cy="577081"/>
              <a:chOff x="5109821" y="4440436"/>
              <a:chExt cx="885550" cy="577081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5148352" y="4440436"/>
                <a:ext cx="847019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b="1" dirty="0" smtClean="0"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rPr>
                  <a:t>PBS</a:t>
                </a:r>
              </a:p>
              <a:p>
                <a:r>
                  <a:rPr lang="ko-KR" altLang="en-US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미지 </a:t>
                </a:r>
                <a:r>
                  <a:rPr lang="en-US" altLang="ko-KR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x1</a:t>
                </a:r>
              </a:p>
              <a:p>
                <a:r>
                  <a:rPr lang="ko-KR" altLang="en-US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미지 </a:t>
                </a:r>
                <a:r>
                  <a:rPr lang="en-US" altLang="ko-KR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x2</a:t>
                </a:r>
              </a:p>
            </p:txBody>
          </p:sp>
          <p:sp>
            <p:nvSpPr>
              <p:cNvPr id="45" name="타원 44"/>
              <p:cNvSpPr/>
              <p:nvPr/>
            </p:nvSpPr>
            <p:spPr>
              <a:xfrm>
                <a:off x="5109821" y="4521340"/>
                <a:ext cx="96745" cy="952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8" name="타원 47"/>
              <p:cNvSpPr/>
              <p:nvPr/>
            </p:nvSpPr>
            <p:spPr>
              <a:xfrm>
                <a:off x="5111496" y="4683788"/>
                <a:ext cx="96745" cy="9525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42" name="타원 41"/>
            <p:cNvSpPr/>
            <p:nvPr/>
          </p:nvSpPr>
          <p:spPr>
            <a:xfrm>
              <a:off x="2386681" y="3274846"/>
              <a:ext cx="96745" cy="952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9" name="그룹 48"/>
          <p:cNvGrpSpPr/>
          <p:nvPr/>
        </p:nvGrpSpPr>
        <p:grpSpPr>
          <a:xfrm>
            <a:off x="7977790" y="1874725"/>
            <a:ext cx="691878" cy="707886"/>
            <a:chOff x="2506934" y="1853997"/>
            <a:chExt cx="691878" cy="707886"/>
          </a:xfrm>
        </p:grpSpPr>
        <p:sp>
          <p:nvSpPr>
            <p:cNvPr id="50" name="TextBox 49"/>
            <p:cNvSpPr txBox="1"/>
            <p:nvPr/>
          </p:nvSpPr>
          <p:spPr>
            <a:xfrm>
              <a:off x="2533450" y="1853997"/>
              <a:ext cx="6653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PBS</a:t>
              </a:r>
            </a:p>
            <a:p>
              <a:r>
                <a:rPr lang="ko-KR" altLang="en-US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미지 </a:t>
              </a:r>
              <a:r>
                <a:rPr lang="en-US" altLang="ko-KR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x1</a:t>
              </a:r>
            </a:p>
            <a:p>
              <a:r>
                <a:rPr lang="ko-KR" alt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미지 </a:t>
              </a:r>
              <a:r>
                <a:rPr lang="en-US" altLang="ko-KR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x2</a:t>
              </a:r>
              <a:endPara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US" altLang="ko-KR" sz="10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2506934" y="1943197"/>
              <a:ext cx="90000" cy="7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직사각형 51"/>
            <p:cNvSpPr/>
            <p:nvPr/>
          </p:nvSpPr>
          <p:spPr>
            <a:xfrm>
              <a:off x="2508609" y="2083685"/>
              <a:ext cx="90000" cy="72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2511920" y="2231114"/>
              <a:ext cx="90000" cy="72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8" name="그룹 57"/>
          <p:cNvGrpSpPr/>
          <p:nvPr/>
        </p:nvGrpSpPr>
        <p:grpSpPr>
          <a:xfrm>
            <a:off x="10748137" y="2997117"/>
            <a:ext cx="885550" cy="577081"/>
            <a:chOff x="2380717" y="2879866"/>
            <a:chExt cx="885550" cy="577081"/>
          </a:xfrm>
        </p:grpSpPr>
        <p:grpSp>
          <p:nvGrpSpPr>
            <p:cNvPr id="59" name="그룹 58"/>
            <p:cNvGrpSpPr/>
            <p:nvPr/>
          </p:nvGrpSpPr>
          <p:grpSpPr>
            <a:xfrm>
              <a:off x="2380717" y="2879866"/>
              <a:ext cx="885550" cy="577081"/>
              <a:chOff x="5109821" y="4440436"/>
              <a:chExt cx="885550" cy="577081"/>
            </a:xfrm>
          </p:grpSpPr>
          <p:sp>
            <p:nvSpPr>
              <p:cNvPr id="61" name="TextBox 60"/>
              <p:cNvSpPr txBox="1"/>
              <p:nvPr/>
            </p:nvSpPr>
            <p:spPr>
              <a:xfrm>
                <a:off x="5148352" y="4440436"/>
                <a:ext cx="847019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b="1" dirty="0" smtClean="0"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rPr>
                  <a:t>PBS</a:t>
                </a:r>
              </a:p>
              <a:p>
                <a:r>
                  <a:rPr lang="ko-KR" altLang="en-US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미지 </a:t>
                </a:r>
                <a:r>
                  <a:rPr lang="en-US" altLang="ko-KR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x1</a:t>
                </a:r>
              </a:p>
              <a:p>
                <a:r>
                  <a:rPr lang="ko-KR" altLang="en-US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미지 </a:t>
                </a:r>
                <a:r>
                  <a:rPr lang="en-US" altLang="ko-KR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x2</a:t>
                </a:r>
              </a:p>
            </p:txBody>
          </p:sp>
          <p:sp>
            <p:nvSpPr>
              <p:cNvPr id="62" name="타원 61"/>
              <p:cNvSpPr/>
              <p:nvPr/>
            </p:nvSpPr>
            <p:spPr>
              <a:xfrm>
                <a:off x="5109821" y="4521340"/>
                <a:ext cx="96745" cy="952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9" name="타원 68"/>
              <p:cNvSpPr/>
              <p:nvPr/>
            </p:nvSpPr>
            <p:spPr>
              <a:xfrm>
                <a:off x="5111496" y="4683788"/>
                <a:ext cx="96745" cy="9525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60" name="타원 59"/>
            <p:cNvSpPr/>
            <p:nvPr/>
          </p:nvSpPr>
          <p:spPr>
            <a:xfrm>
              <a:off x="2386681" y="3274846"/>
              <a:ext cx="96745" cy="952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9806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제목 1"/>
          <p:cNvSpPr txBox="1">
            <a:spLocks/>
          </p:cNvSpPr>
          <p:nvPr/>
        </p:nvSpPr>
        <p:spPr>
          <a:xfrm>
            <a:off x="-19352" y="0"/>
            <a:ext cx="12211351" cy="542209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ko-KR" altLang="en-US" sz="2800" b="1" dirty="0" smtClean="0">
                <a:solidFill>
                  <a:schemeClr val="bg1"/>
                </a:solidFill>
                <a:latin typeface="+mj-ea"/>
              </a:rPr>
              <a:t>식중독 </a:t>
            </a:r>
            <a:r>
              <a:rPr lang="ko-KR" altLang="en-US" sz="2800" b="1" dirty="0">
                <a:solidFill>
                  <a:schemeClr val="bg1"/>
                </a:solidFill>
                <a:latin typeface="+mj-ea"/>
              </a:rPr>
              <a:t>유발 세균의 </a:t>
            </a:r>
            <a:r>
              <a:rPr lang="ko-KR" altLang="en-US" sz="2800" b="1" dirty="0" err="1">
                <a:solidFill>
                  <a:schemeClr val="bg1"/>
                </a:solidFill>
                <a:latin typeface="+mj-ea"/>
              </a:rPr>
              <a:t>살균능</a:t>
            </a:r>
            <a:r>
              <a:rPr lang="ko-KR" altLang="en-US" sz="2800" b="1" dirty="0">
                <a:solidFill>
                  <a:schemeClr val="bg1"/>
                </a:solidFill>
                <a:latin typeface="+mj-ea"/>
              </a:rPr>
              <a:t> 측정</a:t>
            </a:r>
            <a:endParaRPr lang="ko-KR" altLang="ko-KR" sz="28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188467" y="2605594"/>
            <a:ext cx="6221350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3750" indent="-28575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altLang="ko-KR" b="1" i="1" kern="100" dirty="0">
                <a:latin typeface="Arial" panose="020B0604020202020204" pitchFamily="34" charset="0"/>
                <a:cs typeface="Arial" panose="020B0604020202020204" pitchFamily="34" charset="0"/>
              </a:rPr>
              <a:t>Staphylococcus aureus </a:t>
            </a:r>
            <a:r>
              <a:rPr lang="en-US" altLang="ko-KR" b="1" kern="100" dirty="0">
                <a:latin typeface="Arial" panose="020B0604020202020204" pitchFamily="34" charset="0"/>
                <a:cs typeface="Arial" panose="020B0604020202020204" pitchFamily="34" charset="0"/>
              </a:rPr>
              <a:t>(NCCP 15920)</a:t>
            </a:r>
          </a:p>
          <a:p>
            <a:pPr marL="793750" indent="-28575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altLang="ko-KR" b="1" i="1" kern="100" dirty="0">
                <a:latin typeface="Arial" panose="020B0604020202020204" pitchFamily="34" charset="0"/>
                <a:cs typeface="Arial" panose="020B0604020202020204" pitchFamily="34" charset="0"/>
              </a:rPr>
              <a:t>Listeria </a:t>
            </a:r>
            <a:r>
              <a:rPr lang="en-US" altLang="ko-KR" b="1" i="1" kern="100" dirty="0" err="1">
                <a:latin typeface="Arial" panose="020B0604020202020204" pitchFamily="34" charset="0"/>
                <a:cs typeface="Arial" panose="020B0604020202020204" pitchFamily="34" charset="0"/>
              </a:rPr>
              <a:t>monocytogenes</a:t>
            </a:r>
            <a:r>
              <a:rPr lang="en-US" altLang="ko-KR" b="1" i="1" kern="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b="1" kern="100" dirty="0">
                <a:latin typeface="Arial" panose="020B0604020202020204" pitchFamily="34" charset="0"/>
                <a:cs typeface="Arial" panose="020B0604020202020204" pitchFamily="34" charset="0"/>
              </a:rPr>
              <a:t>(NCCP 14714)</a:t>
            </a:r>
          </a:p>
          <a:p>
            <a:pPr marL="793750" indent="-28575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altLang="ko-KR" b="1" i="1" kern="100" dirty="0">
                <a:latin typeface="Arial" panose="020B0604020202020204" pitchFamily="34" charset="0"/>
                <a:cs typeface="Arial" panose="020B0604020202020204" pitchFamily="34" charset="0"/>
              </a:rPr>
              <a:t>Escherichia coli O157:H7 </a:t>
            </a:r>
            <a:r>
              <a:rPr lang="en-US" altLang="ko-KR" b="1" kern="100" dirty="0">
                <a:latin typeface="Arial" panose="020B0604020202020204" pitchFamily="34" charset="0"/>
                <a:cs typeface="Arial" panose="020B0604020202020204" pitchFamily="34" charset="0"/>
              </a:rPr>
              <a:t>(NCCP 14541)</a:t>
            </a:r>
          </a:p>
          <a:p>
            <a:pPr marL="793750" indent="-28575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altLang="ko-KR" b="1" i="1" kern="100" dirty="0">
                <a:latin typeface="Arial" panose="020B0604020202020204" pitchFamily="34" charset="0"/>
                <a:cs typeface="Arial" panose="020B0604020202020204" pitchFamily="34" charset="0"/>
              </a:rPr>
              <a:t>Salmonella </a:t>
            </a:r>
            <a:r>
              <a:rPr lang="en-US" altLang="ko-KR" b="1" i="1" kern="100" dirty="0" err="1">
                <a:latin typeface="Arial" panose="020B0604020202020204" pitchFamily="34" charset="0"/>
                <a:cs typeface="Arial" panose="020B0604020202020204" pitchFamily="34" charset="0"/>
              </a:rPr>
              <a:t>enterica</a:t>
            </a:r>
            <a:r>
              <a:rPr lang="en-US" altLang="ko-KR" b="1" i="1" kern="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b="1" kern="100" dirty="0">
                <a:latin typeface="Arial" panose="020B0604020202020204" pitchFamily="34" charset="0"/>
                <a:cs typeface="Arial" panose="020B0604020202020204" pitchFamily="34" charset="0"/>
              </a:rPr>
              <a:t>(NCCP 15756)</a:t>
            </a:r>
          </a:p>
        </p:txBody>
      </p:sp>
    </p:spTree>
    <p:extLst>
      <p:ext uri="{BB962C8B-B14F-4D97-AF65-F5344CB8AC3E}">
        <p14:creationId xmlns:p14="http://schemas.microsoft.com/office/powerpoint/2010/main" val="111533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개체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6325080"/>
              </p:ext>
            </p:extLst>
          </p:nvPr>
        </p:nvGraphicFramePr>
        <p:xfrm>
          <a:off x="10349652" y="1377622"/>
          <a:ext cx="1571625" cy="2490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6" name="SPW 10.0 Graph" r:id="rId3" imgW="1571760" imgH="2490480" progId="SigmaPlotGraphicObject.9">
                  <p:embed/>
                </p:oleObj>
              </mc:Choice>
              <mc:Fallback>
                <p:oleObj name="SPW 10.0 Graph" r:id="rId3" imgW="1571760" imgH="2490480" progId="SigmaPlotGraphicObject.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49652" y="1377622"/>
                        <a:ext cx="1571625" cy="2490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개체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76914"/>
              </p:ext>
            </p:extLst>
          </p:nvPr>
        </p:nvGraphicFramePr>
        <p:xfrm>
          <a:off x="7003544" y="1377022"/>
          <a:ext cx="1901825" cy="251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7" name="SPW 10.0 Graph" r:id="rId5" imgW="1901880" imgH="2517120" progId="SigmaPlotGraphicObject.9">
                  <p:embed/>
                </p:oleObj>
              </mc:Choice>
              <mc:Fallback>
                <p:oleObj name="SPW 10.0 Graph" r:id="rId5" imgW="1901880" imgH="2517120" progId="SigmaPlotGraphicObject.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03544" y="1377022"/>
                        <a:ext cx="1901825" cy="2517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제목 1"/>
          <p:cNvSpPr txBox="1">
            <a:spLocks/>
          </p:cNvSpPr>
          <p:nvPr/>
        </p:nvSpPr>
        <p:spPr>
          <a:xfrm>
            <a:off x="-19352" y="0"/>
            <a:ext cx="12211351" cy="542209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ko-KR" altLang="en-US" sz="2800" b="1" dirty="0">
                <a:solidFill>
                  <a:schemeClr val="bg1"/>
                </a:solidFill>
                <a:latin typeface="+mj-ea"/>
              </a:rPr>
              <a:t>식중독 유발 세균의 </a:t>
            </a:r>
            <a:r>
              <a:rPr lang="ko-KR" altLang="en-US" sz="2800" b="1" dirty="0" err="1">
                <a:solidFill>
                  <a:schemeClr val="bg1"/>
                </a:solidFill>
                <a:latin typeface="+mj-ea"/>
              </a:rPr>
              <a:t>살균능</a:t>
            </a:r>
            <a:r>
              <a:rPr lang="ko-KR" altLang="en-US" sz="2800" b="1" dirty="0">
                <a:solidFill>
                  <a:schemeClr val="bg1"/>
                </a:solidFill>
                <a:latin typeface="+mj-ea"/>
              </a:rPr>
              <a:t> 측정</a:t>
            </a:r>
            <a:endParaRPr lang="ko-KR" altLang="ko-KR" sz="28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-118563" y="1055500"/>
            <a:ext cx="6096000" cy="367216"/>
          </a:xfrm>
          <a:prstGeom prst="rect">
            <a:avLst/>
          </a:prstGeom>
        </p:spPr>
        <p:txBody>
          <a:bodyPr>
            <a:spAutoFit/>
          </a:bodyPr>
          <a:lstStyle/>
          <a:p>
            <a:pPr marL="793750" indent="-28575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altLang="ko-KR" b="1" i="1" kern="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Staphylococcus aureus </a:t>
            </a:r>
            <a:r>
              <a:rPr lang="en-US" altLang="ko-KR" b="1" kern="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(NCCP 15920)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6691848" y="1057107"/>
            <a:ext cx="5213928" cy="367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93750" indent="-28575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altLang="ko-KR" b="1" i="1" kern="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Listeria </a:t>
            </a:r>
            <a:r>
              <a:rPr lang="en-US" altLang="ko-KR" b="1" i="1" kern="1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monocytogenes</a:t>
            </a:r>
            <a:r>
              <a:rPr lang="en-US" altLang="ko-KR" b="1" i="1" kern="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b="1" kern="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(NCCP 14714)</a:t>
            </a:r>
          </a:p>
        </p:txBody>
      </p:sp>
      <p:sp>
        <p:nvSpPr>
          <p:cNvPr id="30" name="제목 1"/>
          <p:cNvSpPr txBox="1">
            <a:spLocks/>
          </p:cNvSpPr>
          <p:nvPr/>
        </p:nvSpPr>
        <p:spPr>
          <a:xfrm>
            <a:off x="6691848" y="1449801"/>
            <a:ext cx="2652640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altLang="ko-KR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Resazurin</a:t>
            </a: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assay</a:t>
            </a:r>
            <a:r>
              <a:rPr lang="en-US" altLang="ko-KR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rot="16200000">
            <a:off x="6394632" y="2659787"/>
            <a:ext cx="11582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RFU (x10</a:t>
            </a:r>
            <a:r>
              <a:rPr lang="en-US" altLang="ko-KR" sz="1100" b="1" baseline="300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4</a:t>
            </a:r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40" name="제목 1"/>
          <p:cNvSpPr txBox="1">
            <a:spLocks/>
          </p:cNvSpPr>
          <p:nvPr/>
        </p:nvSpPr>
        <p:spPr>
          <a:xfrm>
            <a:off x="9922005" y="1448007"/>
            <a:ext cx="2808259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Cell </a:t>
            </a:r>
            <a:r>
              <a:rPr lang="en-US" altLang="ko-K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viability test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제목 1"/>
          <p:cNvSpPr txBox="1">
            <a:spLocks/>
          </p:cNvSpPr>
          <p:nvPr/>
        </p:nvSpPr>
        <p:spPr>
          <a:xfrm>
            <a:off x="6700536" y="4039010"/>
            <a:ext cx="1681426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ko-KR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배양 사진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 rot="16200000">
            <a:off x="9750667" y="2677542"/>
            <a:ext cx="11582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CFU (Log</a:t>
            </a:r>
            <a:r>
              <a:rPr lang="en-US" altLang="ko-KR" sz="1100" b="1" baseline="-250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10</a:t>
            </a:r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55" name="직사각형 54"/>
          <p:cNvSpPr/>
          <p:nvPr/>
        </p:nvSpPr>
        <p:spPr>
          <a:xfrm>
            <a:off x="10521210" y="3663224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000" b="1" smtClean="0">
                <a:latin typeface="Arial" panose="020B0604020202020204" pitchFamily="34" charset="0"/>
                <a:cs typeface="Arial" panose="020B0604020202020204" pitchFamily="34" charset="0"/>
              </a:rPr>
              <a:t>처리전</a:t>
            </a:r>
            <a:endParaRPr lang="en-US" altLang="ko-KR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11211489" y="3661944"/>
            <a:ext cx="56938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처리후</a:t>
            </a:r>
            <a:endParaRPr lang="en-US" altLang="ko-KR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직사각형 58"/>
          <p:cNvSpPr/>
          <p:nvPr/>
        </p:nvSpPr>
        <p:spPr>
          <a:xfrm>
            <a:off x="7260094" y="4412676"/>
            <a:ext cx="5004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PBS</a:t>
            </a:r>
            <a:endParaRPr lang="en-US" altLang="ko-KR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직사각형 59"/>
          <p:cNvSpPr/>
          <p:nvPr/>
        </p:nvSpPr>
        <p:spPr>
          <a:xfrm>
            <a:off x="9108045" y="4405582"/>
            <a:ext cx="7745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미지 </a:t>
            </a:r>
            <a:r>
              <a:rPr lang="en-US" altLang="ko-KR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x1</a:t>
            </a:r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endParaRPr lang="en-US" altLang="ko-KR" sz="12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1" name="직사각형 60"/>
          <p:cNvSpPr/>
          <p:nvPr/>
        </p:nvSpPr>
        <p:spPr>
          <a:xfrm>
            <a:off x="11055010" y="4401503"/>
            <a:ext cx="77457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미지 </a:t>
            </a:r>
            <a:r>
              <a:rPr lang="en-US" altLang="ko-KR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x2</a:t>
            </a:r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endParaRPr lang="en-US" altLang="ko-KR" sz="12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442" r="1907" b="21284"/>
          <a:stretch/>
        </p:blipFill>
        <p:spPr>
          <a:xfrm>
            <a:off x="7104544" y="4758865"/>
            <a:ext cx="4973360" cy="1869354"/>
          </a:xfrm>
          <a:prstGeom prst="rect">
            <a:avLst/>
          </a:prstGeom>
        </p:spPr>
      </p:pic>
      <p:grpSp>
        <p:nvGrpSpPr>
          <p:cNvPr id="62" name="그룹 61"/>
          <p:cNvGrpSpPr/>
          <p:nvPr/>
        </p:nvGrpSpPr>
        <p:grpSpPr>
          <a:xfrm>
            <a:off x="8039890" y="1882108"/>
            <a:ext cx="691878" cy="707886"/>
            <a:chOff x="2506934" y="1853997"/>
            <a:chExt cx="691878" cy="707886"/>
          </a:xfrm>
        </p:grpSpPr>
        <p:sp>
          <p:nvSpPr>
            <p:cNvPr id="63" name="TextBox 62"/>
            <p:cNvSpPr txBox="1"/>
            <p:nvPr/>
          </p:nvSpPr>
          <p:spPr>
            <a:xfrm>
              <a:off x="2533450" y="1853997"/>
              <a:ext cx="6653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PBS</a:t>
              </a:r>
            </a:p>
            <a:p>
              <a:r>
                <a:rPr lang="ko-KR" altLang="en-US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미지 </a:t>
              </a:r>
              <a:r>
                <a:rPr lang="en-US" altLang="ko-KR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x1</a:t>
              </a:r>
            </a:p>
            <a:p>
              <a:r>
                <a:rPr lang="ko-KR" alt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미지 </a:t>
              </a:r>
              <a:r>
                <a:rPr lang="en-US" altLang="ko-KR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x2</a:t>
              </a:r>
              <a:endPara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US" altLang="ko-KR" sz="10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64" name="직사각형 63"/>
            <p:cNvSpPr/>
            <p:nvPr/>
          </p:nvSpPr>
          <p:spPr>
            <a:xfrm>
              <a:off x="2506934" y="1943197"/>
              <a:ext cx="90000" cy="7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5" name="직사각형 64"/>
            <p:cNvSpPr/>
            <p:nvPr/>
          </p:nvSpPr>
          <p:spPr>
            <a:xfrm>
              <a:off x="2508609" y="2083685"/>
              <a:ext cx="90000" cy="72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6" name="직사각형 65"/>
            <p:cNvSpPr/>
            <p:nvPr/>
          </p:nvSpPr>
          <p:spPr>
            <a:xfrm>
              <a:off x="2511920" y="2231114"/>
              <a:ext cx="90000" cy="72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7" name="그룹 66"/>
          <p:cNvGrpSpPr/>
          <p:nvPr/>
        </p:nvGrpSpPr>
        <p:grpSpPr>
          <a:xfrm>
            <a:off x="10757229" y="3004500"/>
            <a:ext cx="885550" cy="577081"/>
            <a:chOff x="2380717" y="2879866"/>
            <a:chExt cx="885550" cy="577081"/>
          </a:xfrm>
        </p:grpSpPr>
        <p:grpSp>
          <p:nvGrpSpPr>
            <p:cNvPr id="68" name="그룹 67"/>
            <p:cNvGrpSpPr/>
            <p:nvPr/>
          </p:nvGrpSpPr>
          <p:grpSpPr>
            <a:xfrm>
              <a:off x="2380717" y="2879866"/>
              <a:ext cx="885550" cy="577081"/>
              <a:chOff x="5109821" y="4440436"/>
              <a:chExt cx="885550" cy="577081"/>
            </a:xfrm>
          </p:grpSpPr>
          <p:sp>
            <p:nvSpPr>
              <p:cNvPr id="70" name="TextBox 69"/>
              <p:cNvSpPr txBox="1"/>
              <p:nvPr/>
            </p:nvSpPr>
            <p:spPr>
              <a:xfrm>
                <a:off x="5148352" y="4440436"/>
                <a:ext cx="847019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b="1" dirty="0" smtClean="0"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rPr>
                  <a:t>PBS</a:t>
                </a:r>
              </a:p>
              <a:p>
                <a:r>
                  <a:rPr lang="ko-KR" altLang="en-US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미지 </a:t>
                </a:r>
                <a:r>
                  <a:rPr lang="en-US" altLang="ko-KR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x1</a:t>
                </a:r>
              </a:p>
              <a:p>
                <a:r>
                  <a:rPr lang="ko-KR" altLang="en-US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미지 </a:t>
                </a:r>
                <a:r>
                  <a:rPr lang="en-US" altLang="ko-KR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x2</a:t>
                </a:r>
              </a:p>
            </p:txBody>
          </p:sp>
          <p:sp>
            <p:nvSpPr>
              <p:cNvPr id="71" name="타원 70"/>
              <p:cNvSpPr/>
              <p:nvPr/>
            </p:nvSpPr>
            <p:spPr>
              <a:xfrm>
                <a:off x="5109821" y="4521340"/>
                <a:ext cx="96745" cy="952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2" name="타원 71"/>
              <p:cNvSpPr/>
              <p:nvPr/>
            </p:nvSpPr>
            <p:spPr>
              <a:xfrm>
                <a:off x="5111496" y="4683788"/>
                <a:ext cx="96745" cy="9525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69" name="타원 68"/>
            <p:cNvSpPr/>
            <p:nvPr/>
          </p:nvSpPr>
          <p:spPr>
            <a:xfrm>
              <a:off x="2386681" y="3274846"/>
              <a:ext cx="96745" cy="952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73" name="개체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778760"/>
              </p:ext>
            </p:extLst>
          </p:nvPr>
        </p:nvGraphicFramePr>
        <p:xfrm>
          <a:off x="3661138" y="1415619"/>
          <a:ext cx="1571625" cy="2490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8" name="SPW 10.0 Graph" r:id="rId9" imgW="1571760" imgH="2490480" progId="SigmaPlotGraphicObject.9">
                  <p:embed/>
                </p:oleObj>
              </mc:Choice>
              <mc:Fallback>
                <p:oleObj name="SPW 10.0 Graph" r:id="rId9" imgW="1571760" imgH="2490480" progId="SigmaPlotGraphicObject.9">
                  <p:embed/>
                  <p:pic>
                    <p:nvPicPr>
                      <p:cNvPr id="10" name="개체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61138" y="1415619"/>
                        <a:ext cx="1571625" cy="2490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개체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0741630"/>
              </p:ext>
            </p:extLst>
          </p:nvPr>
        </p:nvGraphicFramePr>
        <p:xfrm>
          <a:off x="315164" y="1435497"/>
          <a:ext cx="1901825" cy="251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9" name="SPW 10.0 Graph" r:id="rId11" imgW="1901880" imgH="2517120" progId="SigmaPlotGraphicObject.9">
                  <p:embed/>
                </p:oleObj>
              </mc:Choice>
              <mc:Fallback>
                <p:oleObj name="SPW 10.0 Graph" r:id="rId11" imgW="1901880" imgH="2517120" progId="SigmaPlotGraphicObject.9">
                  <p:embed/>
                  <p:pic>
                    <p:nvPicPr>
                      <p:cNvPr id="6" name="개체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5164" y="1435497"/>
                        <a:ext cx="1901825" cy="2517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" name="제목 1"/>
          <p:cNvSpPr txBox="1">
            <a:spLocks/>
          </p:cNvSpPr>
          <p:nvPr/>
        </p:nvSpPr>
        <p:spPr>
          <a:xfrm>
            <a:off x="26392" y="1425737"/>
            <a:ext cx="2652640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altLang="ko-KR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Resazurin</a:t>
            </a: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assay</a:t>
            </a:r>
            <a:r>
              <a:rPr lang="en-US" altLang="ko-KR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 rot="16200000">
            <a:off x="-270824" y="2635723"/>
            <a:ext cx="11582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RFU (x10</a:t>
            </a:r>
            <a:r>
              <a:rPr lang="en-US" altLang="ko-KR" sz="1100" b="1" baseline="300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4</a:t>
            </a:r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77" name="직사각형 76"/>
          <p:cNvSpPr/>
          <p:nvPr/>
        </p:nvSpPr>
        <p:spPr>
          <a:xfrm>
            <a:off x="976650" y="4412794"/>
            <a:ext cx="5004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PBS</a:t>
            </a:r>
            <a:endParaRPr lang="en-US" altLang="ko-KR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직사각형 77"/>
          <p:cNvSpPr/>
          <p:nvPr/>
        </p:nvSpPr>
        <p:spPr>
          <a:xfrm>
            <a:off x="2824601" y="4405700"/>
            <a:ext cx="7745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미지 </a:t>
            </a:r>
            <a:r>
              <a:rPr lang="en-US" altLang="ko-KR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x1</a:t>
            </a:r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endParaRPr lang="en-US" altLang="ko-KR" sz="12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9" name="제목 1"/>
          <p:cNvSpPr txBox="1">
            <a:spLocks/>
          </p:cNvSpPr>
          <p:nvPr/>
        </p:nvSpPr>
        <p:spPr>
          <a:xfrm>
            <a:off x="3256549" y="1423943"/>
            <a:ext cx="2808259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Cell </a:t>
            </a:r>
            <a:r>
              <a:rPr lang="en-US" altLang="ko-K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viability test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제목 1"/>
          <p:cNvSpPr txBox="1">
            <a:spLocks/>
          </p:cNvSpPr>
          <p:nvPr/>
        </p:nvSpPr>
        <p:spPr>
          <a:xfrm>
            <a:off x="35080" y="4014946"/>
            <a:ext cx="1681426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ko-KR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배양 사진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 rot="16200000">
            <a:off x="3085211" y="2653478"/>
            <a:ext cx="11582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CFU (Log</a:t>
            </a:r>
            <a:r>
              <a:rPr lang="en-US" altLang="ko-KR" sz="1100" b="1" baseline="-250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10</a:t>
            </a:r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82" name="직사각형 81"/>
          <p:cNvSpPr/>
          <p:nvPr/>
        </p:nvSpPr>
        <p:spPr>
          <a:xfrm>
            <a:off x="3855754" y="3698794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000" b="1" smtClean="0">
                <a:latin typeface="Arial" panose="020B0604020202020204" pitchFamily="34" charset="0"/>
                <a:cs typeface="Arial" panose="020B0604020202020204" pitchFamily="34" charset="0"/>
              </a:rPr>
              <a:t>처리전</a:t>
            </a:r>
            <a:endParaRPr lang="en-US" altLang="ko-KR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직사각형 82"/>
          <p:cNvSpPr/>
          <p:nvPr/>
        </p:nvSpPr>
        <p:spPr>
          <a:xfrm>
            <a:off x="4546033" y="3697514"/>
            <a:ext cx="56938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처리후</a:t>
            </a:r>
            <a:endParaRPr lang="en-US" altLang="ko-KR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6" name="그림 85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6" t="33726" r="1640" b="22139"/>
          <a:stretch/>
        </p:blipFill>
        <p:spPr>
          <a:xfrm>
            <a:off x="177478" y="4643261"/>
            <a:ext cx="5929932" cy="2070490"/>
          </a:xfrm>
          <a:prstGeom prst="rect">
            <a:avLst/>
          </a:prstGeom>
        </p:spPr>
      </p:pic>
      <p:sp>
        <p:nvSpPr>
          <p:cNvPr id="87" name="직사각형 86"/>
          <p:cNvSpPr/>
          <p:nvPr/>
        </p:nvSpPr>
        <p:spPr>
          <a:xfrm>
            <a:off x="4771566" y="4401621"/>
            <a:ext cx="77457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미지 </a:t>
            </a:r>
            <a:r>
              <a:rPr lang="en-US" altLang="ko-KR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x2</a:t>
            </a:r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endParaRPr lang="en-US" altLang="ko-KR" sz="12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88" name="그룹 87"/>
          <p:cNvGrpSpPr/>
          <p:nvPr/>
        </p:nvGrpSpPr>
        <p:grpSpPr>
          <a:xfrm>
            <a:off x="1317806" y="1919914"/>
            <a:ext cx="691878" cy="707886"/>
            <a:chOff x="2506934" y="1853997"/>
            <a:chExt cx="691878" cy="707886"/>
          </a:xfrm>
        </p:grpSpPr>
        <p:sp>
          <p:nvSpPr>
            <p:cNvPr id="89" name="TextBox 88"/>
            <p:cNvSpPr txBox="1"/>
            <p:nvPr/>
          </p:nvSpPr>
          <p:spPr>
            <a:xfrm>
              <a:off x="2533450" y="1853997"/>
              <a:ext cx="6653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PBS</a:t>
              </a:r>
            </a:p>
            <a:p>
              <a:r>
                <a:rPr lang="ko-KR" altLang="en-US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미지 </a:t>
              </a:r>
              <a:r>
                <a:rPr lang="en-US" altLang="ko-KR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x1</a:t>
              </a:r>
            </a:p>
            <a:p>
              <a:r>
                <a:rPr lang="ko-KR" alt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미지 </a:t>
              </a:r>
              <a:r>
                <a:rPr lang="en-US" altLang="ko-KR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x2</a:t>
              </a:r>
              <a:endPara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US" altLang="ko-KR" sz="10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90" name="직사각형 89"/>
            <p:cNvSpPr/>
            <p:nvPr/>
          </p:nvSpPr>
          <p:spPr>
            <a:xfrm>
              <a:off x="2506934" y="1943197"/>
              <a:ext cx="90000" cy="7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1" name="직사각형 90"/>
            <p:cNvSpPr/>
            <p:nvPr/>
          </p:nvSpPr>
          <p:spPr>
            <a:xfrm>
              <a:off x="2508609" y="2083685"/>
              <a:ext cx="90000" cy="72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2" name="직사각형 91"/>
            <p:cNvSpPr/>
            <p:nvPr/>
          </p:nvSpPr>
          <p:spPr>
            <a:xfrm>
              <a:off x="2511920" y="2231114"/>
              <a:ext cx="90000" cy="72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3" name="그룹 92"/>
          <p:cNvGrpSpPr/>
          <p:nvPr/>
        </p:nvGrpSpPr>
        <p:grpSpPr>
          <a:xfrm>
            <a:off x="4035145" y="3042306"/>
            <a:ext cx="885550" cy="577081"/>
            <a:chOff x="2380717" y="2879866"/>
            <a:chExt cx="885550" cy="577081"/>
          </a:xfrm>
        </p:grpSpPr>
        <p:grpSp>
          <p:nvGrpSpPr>
            <p:cNvPr id="94" name="그룹 93"/>
            <p:cNvGrpSpPr/>
            <p:nvPr/>
          </p:nvGrpSpPr>
          <p:grpSpPr>
            <a:xfrm>
              <a:off x="2380717" y="2879866"/>
              <a:ext cx="885550" cy="577081"/>
              <a:chOff x="5109821" y="4440436"/>
              <a:chExt cx="885550" cy="577081"/>
            </a:xfrm>
          </p:grpSpPr>
          <p:sp>
            <p:nvSpPr>
              <p:cNvPr id="96" name="TextBox 95"/>
              <p:cNvSpPr txBox="1"/>
              <p:nvPr/>
            </p:nvSpPr>
            <p:spPr>
              <a:xfrm>
                <a:off x="5148352" y="4440436"/>
                <a:ext cx="847019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b="1" dirty="0" smtClean="0"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rPr>
                  <a:t>PBS</a:t>
                </a:r>
              </a:p>
              <a:p>
                <a:r>
                  <a:rPr lang="ko-KR" altLang="en-US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미지 </a:t>
                </a:r>
                <a:r>
                  <a:rPr lang="en-US" altLang="ko-KR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x1</a:t>
                </a:r>
              </a:p>
              <a:p>
                <a:r>
                  <a:rPr lang="ko-KR" altLang="en-US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미지 </a:t>
                </a:r>
                <a:r>
                  <a:rPr lang="en-US" altLang="ko-KR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x2</a:t>
                </a:r>
              </a:p>
            </p:txBody>
          </p:sp>
          <p:sp>
            <p:nvSpPr>
              <p:cNvPr id="97" name="타원 96"/>
              <p:cNvSpPr/>
              <p:nvPr/>
            </p:nvSpPr>
            <p:spPr>
              <a:xfrm>
                <a:off x="5109821" y="4521340"/>
                <a:ext cx="96745" cy="952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8" name="타원 97"/>
              <p:cNvSpPr/>
              <p:nvPr/>
            </p:nvSpPr>
            <p:spPr>
              <a:xfrm>
                <a:off x="5111496" y="4683788"/>
                <a:ext cx="96745" cy="9525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95" name="타원 94"/>
            <p:cNvSpPr/>
            <p:nvPr/>
          </p:nvSpPr>
          <p:spPr>
            <a:xfrm>
              <a:off x="2386681" y="3274846"/>
              <a:ext cx="96745" cy="952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80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개체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8324660"/>
              </p:ext>
            </p:extLst>
          </p:nvPr>
        </p:nvGraphicFramePr>
        <p:xfrm>
          <a:off x="10366392" y="1388080"/>
          <a:ext cx="1571625" cy="2490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8" name="SPW 10.0 Graph" r:id="rId3" imgW="1571760" imgH="2490480" progId="SigmaPlotGraphicObject.9">
                  <p:embed/>
                </p:oleObj>
              </mc:Choice>
              <mc:Fallback>
                <p:oleObj name="SPW 10.0 Graph" r:id="rId3" imgW="1571760" imgH="2490480" progId="SigmaPlotGraphicObject.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66392" y="1388080"/>
                        <a:ext cx="1571625" cy="2490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개체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7947129"/>
              </p:ext>
            </p:extLst>
          </p:nvPr>
        </p:nvGraphicFramePr>
        <p:xfrm>
          <a:off x="3706685" y="1373878"/>
          <a:ext cx="1571625" cy="2490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9" name="SPW 10.0 Graph" r:id="rId5" imgW="1571760" imgH="2490480" progId="SigmaPlotGraphicObject.9">
                  <p:embed/>
                </p:oleObj>
              </mc:Choice>
              <mc:Fallback>
                <p:oleObj name="SPW 10.0 Graph" r:id="rId5" imgW="1571760" imgH="2490480" progId="SigmaPlotGraphicObject.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06685" y="1373878"/>
                        <a:ext cx="1571625" cy="2490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개체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2127895"/>
              </p:ext>
            </p:extLst>
          </p:nvPr>
        </p:nvGraphicFramePr>
        <p:xfrm>
          <a:off x="7012144" y="1386567"/>
          <a:ext cx="1901825" cy="251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0" name="SPW 10.0 Graph" r:id="rId7" imgW="1901880" imgH="2517120" progId="SigmaPlotGraphicObject.9">
                  <p:embed/>
                </p:oleObj>
              </mc:Choice>
              <mc:Fallback>
                <p:oleObj name="SPW 10.0 Graph" r:id="rId7" imgW="1901880" imgH="2517120" progId="SigmaPlotGraphicObject.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12144" y="1386567"/>
                        <a:ext cx="1901825" cy="2517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개체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49262"/>
              </p:ext>
            </p:extLst>
          </p:nvPr>
        </p:nvGraphicFramePr>
        <p:xfrm>
          <a:off x="328269" y="1353205"/>
          <a:ext cx="1901825" cy="251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1" name="SPW 10.0 Graph" r:id="rId9" imgW="1901880" imgH="2517120" progId="SigmaPlotGraphicObject.9">
                  <p:embed/>
                </p:oleObj>
              </mc:Choice>
              <mc:Fallback>
                <p:oleObj name="SPW 10.0 Graph" r:id="rId9" imgW="1901880" imgH="2517120" progId="SigmaPlotGraphicObject.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8269" y="1353205"/>
                        <a:ext cx="1901825" cy="2517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제목 1"/>
          <p:cNvSpPr txBox="1">
            <a:spLocks/>
          </p:cNvSpPr>
          <p:nvPr/>
        </p:nvSpPr>
        <p:spPr>
          <a:xfrm>
            <a:off x="26392" y="1425737"/>
            <a:ext cx="2652640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altLang="ko-KR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Resazurin</a:t>
            </a: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assay</a:t>
            </a:r>
            <a:r>
              <a:rPr lang="en-US" altLang="ko-KR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제목 1"/>
          <p:cNvSpPr txBox="1">
            <a:spLocks/>
          </p:cNvSpPr>
          <p:nvPr/>
        </p:nvSpPr>
        <p:spPr>
          <a:xfrm>
            <a:off x="-19352" y="0"/>
            <a:ext cx="12211351" cy="542209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ko-KR" altLang="en-US" sz="2800" b="1" dirty="0">
                <a:solidFill>
                  <a:schemeClr val="bg1"/>
                </a:solidFill>
                <a:latin typeface="+mj-ea"/>
              </a:rPr>
              <a:t>식중독 유발 세균의 </a:t>
            </a:r>
            <a:r>
              <a:rPr lang="ko-KR" altLang="en-US" sz="2800" b="1" dirty="0" err="1">
                <a:solidFill>
                  <a:schemeClr val="bg1"/>
                </a:solidFill>
                <a:latin typeface="+mj-ea"/>
              </a:rPr>
              <a:t>살균능</a:t>
            </a:r>
            <a:r>
              <a:rPr lang="ko-KR" altLang="en-US" sz="2800" b="1" dirty="0">
                <a:solidFill>
                  <a:schemeClr val="bg1"/>
                </a:solidFill>
                <a:latin typeface="+mj-ea"/>
              </a:rPr>
              <a:t> 측정</a:t>
            </a:r>
            <a:endParaRPr lang="ko-KR" altLang="ko-KR" sz="28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41" name="TextBox 40"/>
          <p:cNvSpPr txBox="1"/>
          <p:nvPr/>
        </p:nvSpPr>
        <p:spPr>
          <a:xfrm rot="16200000">
            <a:off x="-270824" y="2635723"/>
            <a:ext cx="11582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RFU (x10</a:t>
            </a:r>
            <a:r>
              <a:rPr lang="en-US" altLang="ko-KR" sz="1100" b="1" baseline="300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4</a:t>
            </a:r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9" name="제목 1"/>
          <p:cNvSpPr txBox="1">
            <a:spLocks/>
          </p:cNvSpPr>
          <p:nvPr/>
        </p:nvSpPr>
        <p:spPr>
          <a:xfrm>
            <a:off x="3256549" y="1423943"/>
            <a:ext cx="2808259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Cell </a:t>
            </a:r>
            <a:r>
              <a:rPr lang="en-US" altLang="ko-K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viability test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제목 1"/>
          <p:cNvSpPr txBox="1">
            <a:spLocks/>
          </p:cNvSpPr>
          <p:nvPr/>
        </p:nvSpPr>
        <p:spPr>
          <a:xfrm>
            <a:off x="35080" y="4014946"/>
            <a:ext cx="1681426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ko-KR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배양 사진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 rot="16200000">
            <a:off x="3085211" y="2653478"/>
            <a:ext cx="11582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CFU (Log</a:t>
            </a:r>
            <a:r>
              <a:rPr lang="en-US" altLang="ko-KR" sz="1100" b="1" baseline="-250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10</a:t>
            </a:r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46" name="직사각형 45"/>
          <p:cNvSpPr/>
          <p:nvPr/>
        </p:nvSpPr>
        <p:spPr>
          <a:xfrm>
            <a:off x="3855754" y="3698794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000" b="1" smtClean="0">
                <a:latin typeface="Arial" panose="020B0604020202020204" pitchFamily="34" charset="0"/>
                <a:cs typeface="Arial" panose="020B0604020202020204" pitchFamily="34" charset="0"/>
              </a:rPr>
              <a:t>처리전</a:t>
            </a:r>
            <a:endParaRPr lang="en-US" altLang="ko-KR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4546033" y="3697514"/>
            <a:ext cx="56938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처리후</a:t>
            </a:r>
            <a:endParaRPr lang="en-US" altLang="ko-KR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-117320" y="993447"/>
            <a:ext cx="5427925" cy="367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3750" indent="-28575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altLang="ko-KR" b="1" i="1" kern="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Escherichia coli O157:H7 </a:t>
            </a:r>
            <a:r>
              <a:rPr lang="en-US" altLang="ko-KR" b="1" kern="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(NCCP 14541)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6539448" y="1037984"/>
            <a:ext cx="4726615" cy="367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93750" indent="-28575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altLang="ko-KR" b="1" i="1" kern="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Salmonella </a:t>
            </a:r>
            <a:r>
              <a:rPr lang="en-US" altLang="ko-KR" b="1" i="1" kern="1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enterica</a:t>
            </a:r>
            <a:r>
              <a:rPr lang="en-US" altLang="ko-KR" b="1" i="1" kern="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b="1" kern="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(NCCP 15756)</a:t>
            </a:r>
          </a:p>
        </p:txBody>
      </p:sp>
      <p:sp>
        <p:nvSpPr>
          <p:cNvPr id="30" name="제목 1"/>
          <p:cNvSpPr txBox="1">
            <a:spLocks/>
          </p:cNvSpPr>
          <p:nvPr/>
        </p:nvSpPr>
        <p:spPr>
          <a:xfrm>
            <a:off x="6691848" y="1449801"/>
            <a:ext cx="2652640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altLang="ko-KR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Resazurin</a:t>
            </a: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assay</a:t>
            </a:r>
            <a:r>
              <a:rPr lang="en-US" altLang="ko-KR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rot="16200000">
            <a:off x="6394632" y="2659787"/>
            <a:ext cx="11582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RFU (x10</a:t>
            </a:r>
            <a:r>
              <a:rPr lang="en-US" altLang="ko-KR" sz="1100" b="1" baseline="300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4</a:t>
            </a:r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40" name="제목 1"/>
          <p:cNvSpPr txBox="1">
            <a:spLocks/>
          </p:cNvSpPr>
          <p:nvPr/>
        </p:nvSpPr>
        <p:spPr>
          <a:xfrm>
            <a:off x="9922005" y="1448007"/>
            <a:ext cx="2808259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Cell </a:t>
            </a:r>
            <a:r>
              <a:rPr lang="en-US" altLang="ko-K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viability test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제목 1"/>
          <p:cNvSpPr txBox="1">
            <a:spLocks/>
          </p:cNvSpPr>
          <p:nvPr/>
        </p:nvSpPr>
        <p:spPr>
          <a:xfrm>
            <a:off x="6700536" y="4039010"/>
            <a:ext cx="1681426" cy="50496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ko-KR" alt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배양 사진</a:t>
            </a:r>
            <a:endParaRPr lang="ko-KR" alt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 rot="16200000">
            <a:off x="9750667" y="2677542"/>
            <a:ext cx="11582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CFU (Log</a:t>
            </a:r>
            <a:r>
              <a:rPr lang="en-US" altLang="ko-KR" sz="1100" b="1" baseline="-250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10</a:t>
            </a:r>
            <a:r>
              <a:rPr lang="en-US" altLang="ko-KR" sz="11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55" name="직사각형 54"/>
          <p:cNvSpPr/>
          <p:nvPr/>
        </p:nvSpPr>
        <p:spPr>
          <a:xfrm>
            <a:off x="10521210" y="3722858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000" b="1" smtClean="0">
                <a:latin typeface="Arial" panose="020B0604020202020204" pitchFamily="34" charset="0"/>
                <a:cs typeface="Arial" panose="020B0604020202020204" pitchFamily="34" charset="0"/>
              </a:rPr>
              <a:t>처리전</a:t>
            </a:r>
            <a:endParaRPr lang="en-US" altLang="ko-KR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11211489" y="3721578"/>
            <a:ext cx="56938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처리후</a:t>
            </a:r>
            <a:endParaRPr lang="en-US" altLang="ko-KR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직사각형 60"/>
          <p:cNvSpPr/>
          <p:nvPr/>
        </p:nvSpPr>
        <p:spPr>
          <a:xfrm>
            <a:off x="976650" y="4412794"/>
            <a:ext cx="5004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PBS</a:t>
            </a:r>
            <a:endParaRPr lang="en-US" altLang="ko-KR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2824601" y="4405700"/>
            <a:ext cx="7745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미지 </a:t>
            </a:r>
            <a:r>
              <a:rPr lang="en-US" altLang="ko-KR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x1</a:t>
            </a:r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endParaRPr lang="en-US" altLang="ko-KR" sz="12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4771566" y="4401621"/>
            <a:ext cx="77457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미지 </a:t>
            </a:r>
            <a:r>
              <a:rPr lang="en-US" altLang="ko-KR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x2</a:t>
            </a:r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endParaRPr lang="en-US" altLang="ko-KR" sz="12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7260094" y="4412676"/>
            <a:ext cx="5004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PBS</a:t>
            </a:r>
            <a:endParaRPr lang="en-US" altLang="ko-KR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9108045" y="4405582"/>
            <a:ext cx="7745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미지 </a:t>
            </a:r>
            <a:r>
              <a:rPr lang="en-US" altLang="ko-KR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x1</a:t>
            </a:r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endParaRPr lang="en-US" altLang="ko-KR" sz="12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6" name="직사각형 65"/>
          <p:cNvSpPr/>
          <p:nvPr/>
        </p:nvSpPr>
        <p:spPr>
          <a:xfrm>
            <a:off x="11055010" y="4401503"/>
            <a:ext cx="77457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미지 </a:t>
            </a:r>
            <a:r>
              <a:rPr lang="en-US" altLang="ko-KR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x2</a:t>
            </a:r>
            <a:r>
              <a:rPr lang="ko-KR" altLang="en-US" sz="12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endParaRPr lang="en-US" altLang="ko-KR" sz="12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920" r="2656" b="7451"/>
          <a:stretch/>
        </p:blipFill>
        <p:spPr>
          <a:xfrm>
            <a:off x="308283" y="4679115"/>
            <a:ext cx="5549745" cy="189015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565" r="3565" b="11872"/>
          <a:stretch/>
        </p:blipFill>
        <p:spPr>
          <a:xfrm>
            <a:off x="6799597" y="4670838"/>
            <a:ext cx="5322315" cy="1898428"/>
          </a:xfrm>
          <a:prstGeom prst="rect">
            <a:avLst/>
          </a:prstGeom>
        </p:spPr>
      </p:pic>
      <p:grpSp>
        <p:nvGrpSpPr>
          <p:cNvPr id="67" name="그룹 66"/>
          <p:cNvGrpSpPr/>
          <p:nvPr/>
        </p:nvGrpSpPr>
        <p:grpSpPr>
          <a:xfrm>
            <a:off x="8039890" y="1882108"/>
            <a:ext cx="691878" cy="707886"/>
            <a:chOff x="2506934" y="1853997"/>
            <a:chExt cx="691878" cy="707886"/>
          </a:xfrm>
        </p:grpSpPr>
        <p:sp>
          <p:nvSpPr>
            <p:cNvPr id="68" name="TextBox 67"/>
            <p:cNvSpPr txBox="1"/>
            <p:nvPr/>
          </p:nvSpPr>
          <p:spPr>
            <a:xfrm>
              <a:off x="2533450" y="1853997"/>
              <a:ext cx="6653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PBS</a:t>
              </a:r>
            </a:p>
            <a:p>
              <a:r>
                <a:rPr lang="ko-KR" altLang="en-US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미지 </a:t>
              </a:r>
              <a:r>
                <a:rPr lang="en-US" altLang="ko-KR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x1</a:t>
              </a:r>
            </a:p>
            <a:p>
              <a:r>
                <a:rPr lang="ko-KR" alt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미지 </a:t>
              </a:r>
              <a:r>
                <a:rPr lang="en-US" altLang="ko-KR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x2</a:t>
              </a:r>
              <a:endPara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US" altLang="ko-KR" sz="10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2506934" y="1943197"/>
              <a:ext cx="90000" cy="7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직사각형 69"/>
            <p:cNvSpPr/>
            <p:nvPr/>
          </p:nvSpPr>
          <p:spPr>
            <a:xfrm>
              <a:off x="2508609" y="2083685"/>
              <a:ext cx="90000" cy="72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2511920" y="2231114"/>
              <a:ext cx="90000" cy="72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2" name="그룹 71"/>
          <p:cNvGrpSpPr/>
          <p:nvPr/>
        </p:nvGrpSpPr>
        <p:grpSpPr>
          <a:xfrm>
            <a:off x="10757229" y="3004500"/>
            <a:ext cx="885550" cy="577081"/>
            <a:chOff x="2380717" y="2879866"/>
            <a:chExt cx="885550" cy="577081"/>
          </a:xfrm>
        </p:grpSpPr>
        <p:grpSp>
          <p:nvGrpSpPr>
            <p:cNvPr id="73" name="그룹 72"/>
            <p:cNvGrpSpPr/>
            <p:nvPr/>
          </p:nvGrpSpPr>
          <p:grpSpPr>
            <a:xfrm>
              <a:off x="2380717" y="2879866"/>
              <a:ext cx="885550" cy="577081"/>
              <a:chOff x="5109821" y="4440436"/>
              <a:chExt cx="885550" cy="577081"/>
            </a:xfrm>
          </p:grpSpPr>
          <p:sp>
            <p:nvSpPr>
              <p:cNvPr id="75" name="TextBox 74"/>
              <p:cNvSpPr txBox="1"/>
              <p:nvPr/>
            </p:nvSpPr>
            <p:spPr>
              <a:xfrm>
                <a:off x="5148352" y="4440436"/>
                <a:ext cx="847019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b="1" dirty="0" smtClean="0"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rPr>
                  <a:t>PBS</a:t>
                </a:r>
              </a:p>
              <a:p>
                <a:r>
                  <a:rPr lang="ko-KR" altLang="en-US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미지 </a:t>
                </a:r>
                <a:r>
                  <a:rPr lang="en-US" altLang="ko-KR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x1</a:t>
                </a:r>
              </a:p>
              <a:p>
                <a:r>
                  <a:rPr lang="ko-KR" altLang="en-US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미지 </a:t>
                </a:r>
                <a:r>
                  <a:rPr lang="en-US" altLang="ko-KR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x2</a:t>
                </a:r>
              </a:p>
            </p:txBody>
          </p:sp>
          <p:sp>
            <p:nvSpPr>
              <p:cNvPr id="76" name="타원 75"/>
              <p:cNvSpPr/>
              <p:nvPr/>
            </p:nvSpPr>
            <p:spPr>
              <a:xfrm>
                <a:off x="5109821" y="4521340"/>
                <a:ext cx="96745" cy="952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7" name="타원 76"/>
              <p:cNvSpPr/>
              <p:nvPr/>
            </p:nvSpPr>
            <p:spPr>
              <a:xfrm>
                <a:off x="5111496" y="4683788"/>
                <a:ext cx="96745" cy="9525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74" name="타원 73"/>
            <p:cNvSpPr/>
            <p:nvPr/>
          </p:nvSpPr>
          <p:spPr>
            <a:xfrm>
              <a:off x="2386681" y="3274846"/>
              <a:ext cx="96745" cy="952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8" name="그룹 77"/>
          <p:cNvGrpSpPr/>
          <p:nvPr/>
        </p:nvGrpSpPr>
        <p:grpSpPr>
          <a:xfrm>
            <a:off x="1344479" y="1848382"/>
            <a:ext cx="691878" cy="707886"/>
            <a:chOff x="2506934" y="1853997"/>
            <a:chExt cx="691878" cy="707886"/>
          </a:xfrm>
        </p:grpSpPr>
        <p:sp>
          <p:nvSpPr>
            <p:cNvPr id="79" name="TextBox 78"/>
            <p:cNvSpPr txBox="1"/>
            <p:nvPr/>
          </p:nvSpPr>
          <p:spPr>
            <a:xfrm>
              <a:off x="2533450" y="1853997"/>
              <a:ext cx="6653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PBS</a:t>
              </a:r>
            </a:p>
            <a:p>
              <a:r>
                <a:rPr lang="ko-KR" altLang="en-US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미지 </a:t>
              </a:r>
              <a:r>
                <a:rPr lang="en-US" altLang="ko-KR" sz="1000" b="1" dirty="0" smtClean="0"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x1</a:t>
              </a:r>
            </a:p>
            <a:p>
              <a:r>
                <a:rPr lang="ko-KR" alt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미지 </a:t>
              </a:r>
              <a:r>
                <a:rPr lang="en-US" altLang="ko-KR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x2</a:t>
              </a:r>
              <a:endPara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US" altLang="ko-KR" sz="1000" b="1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2506934" y="1943197"/>
              <a:ext cx="90000" cy="7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직사각형 80"/>
            <p:cNvSpPr/>
            <p:nvPr/>
          </p:nvSpPr>
          <p:spPr>
            <a:xfrm>
              <a:off x="2508609" y="2083685"/>
              <a:ext cx="90000" cy="72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2" name="직사각형 81"/>
            <p:cNvSpPr/>
            <p:nvPr/>
          </p:nvSpPr>
          <p:spPr>
            <a:xfrm>
              <a:off x="2511920" y="2231114"/>
              <a:ext cx="90000" cy="72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3" name="그룹 82"/>
          <p:cNvGrpSpPr/>
          <p:nvPr/>
        </p:nvGrpSpPr>
        <p:grpSpPr>
          <a:xfrm>
            <a:off x="4061818" y="2970774"/>
            <a:ext cx="885550" cy="577081"/>
            <a:chOff x="2380717" y="2879866"/>
            <a:chExt cx="885550" cy="577081"/>
          </a:xfrm>
        </p:grpSpPr>
        <p:grpSp>
          <p:nvGrpSpPr>
            <p:cNvPr id="85" name="그룹 84"/>
            <p:cNvGrpSpPr/>
            <p:nvPr/>
          </p:nvGrpSpPr>
          <p:grpSpPr>
            <a:xfrm>
              <a:off x="2380717" y="2879866"/>
              <a:ext cx="885550" cy="577081"/>
              <a:chOff x="5109821" y="4440436"/>
              <a:chExt cx="885550" cy="577081"/>
            </a:xfrm>
          </p:grpSpPr>
          <p:sp>
            <p:nvSpPr>
              <p:cNvPr id="87" name="TextBox 86"/>
              <p:cNvSpPr txBox="1"/>
              <p:nvPr/>
            </p:nvSpPr>
            <p:spPr>
              <a:xfrm>
                <a:off x="5148352" y="4440436"/>
                <a:ext cx="847019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b="1" dirty="0" smtClean="0"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rPr>
                  <a:t>PBS</a:t>
                </a:r>
              </a:p>
              <a:p>
                <a:r>
                  <a:rPr lang="ko-KR" altLang="en-US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미지 </a:t>
                </a:r>
                <a:r>
                  <a:rPr lang="en-US" altLang="ko-KR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x1</a:t>
                </a:r>
              </a:p>
              <a:p>
                <a:r>
                  <a:rPr lang="ko-KR" altLang="en-US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미지 </a:t>
                </a:r>
                <a:r>
                  <a:rPr lang="en-US" altLang="ko-KR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x2</a:t>
                </a:r>
              </a:p>
            </p:txBody>
          </p:sp>
          <p:sp>
            <p:nvSpPr>
              <p:cNvPr id="88" name="타원 87"/>
              <p:cNvSpPr/>
              <p:nvPr/>
            </p:nvSpPr>
            <p:spPr>
              <a:xfrm>
                <a:off x="5109821" y="4521340"/>
                <a:ext cx="96745" cy="952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9" name="타원 88"/>
              <p:cNvSpPr/>
              <p:nvPr/>
            </p:nvSpPr>
            <p:spPr>
              <a:xfrm>
                <a:off x="5111496" y="4683788"/>
                <a:ext cx="96745" cy="9525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86" name="타원 85"/>
            <p:cNvSpPr/>
            <p:nvPr/>
          </p:nvSpPr>
          <p:spPr>
            <a:xfrm>
              <a:off x="2386681" y="3274846"/>
              <a:ext cx="96745" cy="952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910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1763</TotalTime>
  <Words>461</Words>
  <Application>Microsoft Office PowerPoint</Application>
  <PresentationFormat>사용자 지정</PresentationFormat>
  <Paragraphs>157</Paragraphs>
  <Slides>8</Slides>
  <Notes>0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0" baseType="lpstr">
      <vt:lpstr>Office 테마</vt:lpstr>
      <vt:lpstr>SPW 10.0 Graph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lg</cp:lastModifiedBy>
  <cp:revision>104</cp:revision>
  <cp:lastPrinted>2019-04-02T06:45:01Z</cp:lastPrinted>
  <dcterms:created xsi:type="dcterms:W3CDTF">2017-05-04T02:21:55Z</dcterms:created>
  <dcterms:modified xsi:type="dcterms:W3CDTF">2020-11-23T06:28:35Z</dcterms:modified>
</cp:coreProperties>
</file>