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2" r:id="rId3"/>
    <p:sldId id="267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0" autoAdjust="0"/>
    <p:restoredTop sz="94660"/>
  </p:normalViewPr>
  <p:slideViewPr>
    <p:cSldViewPr>
      <p:cViewPr>
        <p:scale>
          <a:sx n="160" d="100"/>
          <a:sy n="160" d="100"/>
        </p:scale>
        <p:origin x="-21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B7DD6-B2C6-49FE-AC45-393D2D937712}" type="datetimeFigureOut">
              <a:rPr lang="ko-KR" altLang="en-US" smtClean="0"/>
              <a:t>2021-12-06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92B21-08B4-4810-9378-C1B1E601B4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684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92B21-08B4-4810-9378-C1B1E601B4C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99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1268-8D29-41DB-93A5-F972035DA842}" type="datetimeFigureOut">
              <a:rPr lang="ko-KR" altLang="en-US" smtClean="0"/>
              <a:t>2021-12-06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8D1F-3BAF-4D9F-B452-AF04632434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82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1268-8D29-41DB-93A5-F972035DA842}" type="datetimeFigureOut">
              <a:rPr lang="ko-KR" altLang="en-US" smtClean="0"/>
              <a:t>2021-12-06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8D1F-3BAF-4D9F-B452-AF04632434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388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1268-8D29-41DB-93A5-F972035DA842}" type="datetimeFigureOut">
              <a:rPr lang="ko-KR" altLang="en-US" smtClean="0"/>
              <a:t>2021-12-06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8D1F-3BAF-4D9F-B452-AF04632434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7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슬라이드 번호 개체 틀 17"/>
          <p:cNvSpPr>
            <a:spLocks noGrp="1"/>
          </p:cNvSpPr>
          <p:nvPr>
            <p:ph type="sldNum" sz="quarter" idx="14"/>
          </p:nvPr>
        </p:nvSpPr>
        <p:spPr>
          <a:xfrm>
            <a:off x="8244408" y="6356350"/>
            <a:ext cx="395536" cy="365125"/>
          </a:xfrm>
        </p:spPr>
        <p:txBody>
          <a:bodyPr/>
          <a:lstStyle/>
          <a:p>
            <a:fld id="{42483A87-3222-43E7-A4DD-DFA0C1D8E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1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663" y="146323"/>
            <a:ext cx="805815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1-1. Global Marketing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>
          <a:xfrm>
            <a:off x="8110331" y="6438478"/>
            <a:ext cx="442392" cy="365125"/>
          </a:xfrm>
        </p:spPr>
        <p:txBody>
          <a:bodyPr/>
          <a:lstStyle/>
          <a:p>
            <a:fld id="{42483A87-3222-43E7-A4DD-DFA0C1D8E0E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250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1268-8D29-41DB-93A5-F972035DA842}" type="datetimeFigureOut">
              <a:rPr lang="ko-KR" altLang="en-US" smtClean="0"/>
              <a:t>2021-12-06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8D1F-3BAF-4D9F-B452-AF04632434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01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1268-8D29-41DB-93A5-F972035DA842}" type="datetimeFigureOut">
              <a:rPr lang="ko-KR" altLang="en-US" smtClean="0"/>
              <a:t>2021-12-06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8D1F-3BAF-4D9F-B452-AF04632434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963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1268-8D29-41DB-93A5-F972035DA842}" type="datetimeFigureOut">
              <a:rPr lang="ko-KR" altLang="en-US" smtClean="0"/>
              <a:t>2021-12-06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8D1F-3BAF-4D9F-B452-AF04632434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724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1268-8D29-41DB-93A5-F972035DA842}" type="datetimeFigureOut">
              <a:rPr lang="ko-KR" altLang="en-US" smtClean="0"/>
              <a:t>2021-12-06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8D1F-3BAF-4D9F-B452-AF04632434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03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1268-8D29-41DB-93A5-F972035DA842}" type="datetimeFigureOut">
              <a:rPr lang="ko-KR" altLang="en-US" smtClean="0"/>
              <a:t>2021-12-06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8D1F-3BAF-4D9F-B452-AF04632434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55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1268-8D29-41DB-93A5-F972035DA842}" type="datetimeFigureOut">
              <a:rPr lang="ko-KR" altLang="en-US" smtClean="0"/>
              <a:t>2021-12-06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8D1F-3BAF-4D9F-B452-AF04632434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12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1268-8D29-41DB-93A5-F972035DA842}" type="datetimeFigureOut">
              <a:rPr lang="ko-KR" altLang="en-US" smtClean="0"/>
              <a:t>2021-12-06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8D1F-3BAF-4D9F-B452-AF04632434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51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1268-8D29-41DB-93A5-F972035DA842}" type="datetimeFigureOut">
              <a:rPr lang="ko-KR" altLang="en-US" smtClean="0"/>
              <a:t>2021-12-06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8D1F-3BAF-4D9F-B452-AF04632434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07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31268-8D29-41DB-93A5-F972035DA842}" type="datetimeFigureOut">
              <a:rPr lang="ko-KR" altLang="en-US" smtClean="0"/>
              <a:t>2021-12-06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8D1F-3BAF-4D9F-B452-AF04632434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39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4614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5042" y="5355233"/>
            <a:ext cx="2113370" cy="40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에스코어 드림 7 ExtraBold" pitchFamily="34" charset="-127"/>
                <a:ea typeface="에스코어 드림 7 ExtraBold" pitchFamily="34" charset="-127"/>
              </a:rPr>
              <a:t>2021. 12. 02.</a:t>
            </a:r>
            <a:endParaRPr lang="en-US" altLang="ko-KR" sz="2000" dirty="0">
              <a:latin typeface="에스코어 드림 7 ExtraBold" pitchFamily="34" charset="-127"/>
              <a:ea typeface="에스코어 드림 7 ExtraBold" pitchFamily="34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885393"/>
              </p:ext>
            </p:extLst>
          </p:nvPr>
        </p:nvGraphicFramePr>
        <p:xfrm>
          <a:off x="1403648" y="2564904"/>
          <a:ext cx="6476157" cy="1557254"/>
        </p:xfrm>
        <a:graphic>
          <a:graphicData uri="http://schemas.openxmlformats.org/drawingml/2006/table">
            <a:tbl>
              <a:tblPr/>
              <a:tblGrid>
                <a:gridCol w="6476157"/>
              </a:tblGrid>
              <a:tr h="150149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5" marR="17905" marT="17911" marB="17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</a:tr>
              <a:tr h="1218847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300" kern="0" spc="-170" dirty="0" smtClean="0">
                          <a:solidFill>
                            <a:srgbClr val="002060"/>
                          </a:solidFill>
                          <a:effectLst/>
                          <a:ea typeface="HY견고딕"/>
                        </a:rPr>
                        <a:t>「김포 </a:t>
                      </a:r>
                      <a:r>
                        <a:rPr lang="en-US" altLang="ko-KR" sz="2300" b="1" kern="0" spc="-170" dirty="0" smtClean="0">
                          <a:solidFill>
                            <a:srgbClr val="002060"/>
                          </a:solidFill>
                          <a:effectLst/>
                          <a:ea typeface="HY견고딕"/>
                        </a:rPr>
                        <a:t>Good</a:t>
                      </a:r>
                      <a:r>
                        <a:rPr lang="ko-KR" altLang="en-US" sz="2300" kern="0" spc="-170" dirty="0" err="1" smtClean="0">
                          <a:solidFill>
                            <a:srgbClr val="002060"/>
                          </a:solidFill>
                          <a:effectLst/>
                          <a:ea typeface="HY견고딕"/>
                        </a:rPr>
                        <a:t>프라임</a:t>
                      </a:r>
                      <a:r>
                        <a:rPr lang="ko-KR" altLang="en-US" sz="2300" kern="0" spc="-170" dirty="0" smtClean="0">
                          <a:solidFill>
                            <a:srgbClr val="002060"/>
                          </a:solidFill>
                          <a:effectLst/>
                          <a:ea typeface="HY견고딕"/>
                        </a:rPr>
                        <a:t> </a:t>
                      </a:r>
                      <a:r>
                        <a:rPr lang="ko-KR" altLang="en-US" sz="2300" kern="0" spc="-170" dirty="0" err="1" smtClean="0">
                          <a:solidFill>
                            <a:srgbClr val="002060"/>
                          </a:solidFill>
                          <a:effectLst/>
                          <a:ea typeface="HY견고딕"/>
                        </a:rPr>
                        <a:t>스포츠몰</a:t>
                      </a:r>
                      <a:r>
                        <a:rPr lang="ko-KR" altLang="en-US" sz="2300" kern="0" spc="-170" dirty="0" smtClean="0">
                          <a:solidFill>
                            <a:srgbClr val="002060"/>
                          </a:solidFill>
                          <a:effectLst/>
                          <a:ea typeface="HY견고딕"/>
                        </a:rPr>
                        <a:t> </a:t>
                      </a:r>
                      <a:r>
                        <a:rPr lang="ko-KR" altLang="en-US" sz="2300" kern="0" spc="-130" dirty="0" smtClean="0">
                          <a:solidFill>
                            <a:srgbClr val="002060"/>
                          </a:solidFill>
                          <a:effectLst/>
                          <a:ea typeface="HY견고딕"/>
                        </a:rPr>
                        <a:t>」</a:t>
                      </a:r>
                      <a:endParaRPr lang="en-US" altLang="ko-KR" sz="2300" kern="0" spc="-130" dirty="0" smtClean="0">
                        <a:solidFill>
                          <a:srgbClr val="002060"/>
                        </a:solidFill>
                        <a:effectLst/>
                        <a:ea typeface="HY견고딕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kern="0" spc="-130" dirty="0" smtClean="0">
                          <a:solidFill>
                            <a:srgbClr val="002060"/>
                          </a:solidFill>
                          <a:effectLst/>
                          <a:latin typeface="HY견고딕"/>
                          <a:ea typeface="HY견고딕"/>
                        </a:rPr>
                        <a:t>케이블광고 콘티</a:t>
                      </a:r>
                      <a:endParaRPr lang="ko-KR" altLang="en-US" sz="1000" kern="0" spc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905" marR="17905" marT="17911" marB="17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5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5" marR="17905" marT="17911" marB="17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8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콘티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483A87-3222-43E7-A4DD-DFA0C1D8E0E9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010" y="14629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031264" y="5824728"/>
            <a:ext cx="1184940" cy="628608"/>
            <a:chOff x="7653294" y="1669766"/>
            <a:chExt cx="1184940" cy="628608"/>
          </a:xfrm>
        </p:grpSpPr>
        <p:sp>
          <p:nvSpPr>
            <p:cNvPr id="23" name="TextBox 22"/>
            <p:cNvSpPr txBox="1"/>
            <p:nvPr/>
          </p:nvSpPr>
          <p:spPr>
            <a:xfrm>
              <a:off x="7653294" y="1669766"/>
              <a:ext cx="1184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콘티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(30</a:t>
              </a:r>
              <a:r>
                <a:rPr lang="ko-KR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초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53397" y="2052153"/>
              <a:ext cx="184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3" name="직선 연결선 32"/>
          <p:cNvCxnSpPr/>
          <p:nvPr/>
        </p:nvCxnSpPr>
        <p:spPr>
          <a:xfrm>
            <a:off x="4002587" y="6325464"/>
            <a:ext cx="12781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95536" y="836712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085850"/>
            <a:ext cx="69659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7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731451"/>
              </p:ext>
            </p:extLst>
          </p:nvPr>
        </p:nvGraphicFramePr>
        <p:xfrm>
          <a:off x="179510" y="548678"/>
          <a:ext cx="8784978" cy="5832648"/>
        </p:xfrm>
        <a:graphic>
          <a:graphicData uri="http://schemas.openxmlformats.org/drawingml/2006/table">
            <a:tbl>
              <a:tblPr/>
              <a:tblGrid>
                <a:gridCol w="1361667"/>
                <a:gridCol w="1704504"/>
                <a:gridCol w="1326318"/>
                <a:gridCol w="1361667"/>
                <a:gridCol w="1704504"/>
                <a:gridCol w="1326318"/>
              </a:tblGrid>
              <a:tr h="29663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KoPub돋움체 Bold" pitchFamily="18" charset="-127"/>
                          <a:ea typeface="KoPub돋움체 Bold" pitchFamily="18" charset="-127"/>
                        </a:rPr>
                        <a:t>&lt;VIDEO&gt;                                                                        </a:t>
                      </a:r>
                      <a:r>
                        <a:rPr lang="en-US" altLang="ko-KR" sz="900" dirty="0" smtClean="0">
                          <a:solidFill>
                            <a:srgbClr val="000000"/>
                          </a:solidFill>
                          <a:effectLst/>
                          <a:latin typeface="KoPub돋움체 Bold" pitchFamily="18" charset="-127"/>
                          <a:ea typeface="KoPub돋움체 Bold" pitchFamily="18" charset="-127"/>
                        </a:rPr>
                        <a:t>&lt;Audio-</a:t>
                      </a:r>
                      <a:r>
                        <a:rPr lang="ko-KR" altLang="en-US" sz="900" dirty="0" smtClean="0">
                          <a:solidFill>
                            <a:srgbClr val="000000"/>
                          </a:solidFill>
                          <a:effectLst/>
                          <a:latin typeface="KoPub돋움체 Bold" pitchFamily="18" charset="-127"/>
                          <a:ea typeface="KoPub돋움체 Bold" pitchFamily="18" charset="-127"/>
                        </a:rPr>
                        <a:t>성우</a:t>
                      </a:r>
                      <a:r>
                        <a:rPr lang="en-US" altLang="ko-KR" sz="900" dirty="0" smtClean="0">
                          <a:solidFill>
                            <a:srgbClr val="000000"/>
                          </a:solidFill>
                          <a:effectLst/>
                          <a:latin typeface="KoPub돋움체 Bold" pitchFamily="18" charset="-127"/>
                          <a:ea typeface="KoPub돋움체 Bold" pitchFamily="18" charset="-127"/>
                        </a:rPr>
                        <a:t>&gt;</a:t>
                      </a:r>
                      <a:endParaRPr lang="en-US" altLang="ko-KR" sz="800" dirty="0">
                        <a:solidFill>
                          <a:srgbClr val="000000"/>
                        </a:solidFill>
                        <a:effectLst/>
                        <a:latin typeface="KoPub돋움체 Bold" pitchFamily="18" charset="-127"/>
                        <a:ea typeface="KoPub돋움체 Bold" pitchFamily="18" charset="-127"/>
                      </a:endParaRPr>
                    </a:p>
                  </a:txBody>
                  <a:tcPr marL="53083" marR="53083" marT="14676" marB="1467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KoPub돋움체 Bold" pitchFamily="18" charset="-127"/>
                          <a:ea typeface="KoPub돋움체 Bold" pitchFamily="18" charset="-127"/>
                        </a:rPr>
                        <a:t>    &lt;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KoPub돋움체 Bold" pitchFamily="18" charset="-127"/>
                          <a:ea typeface="KoPub돋움체 Bold" pitchFamily="18" charset="-127"/>
                        </a:rPr>
                        <a:t>VIDEO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KoPub돋움체 Bold" pitchFamily="18" charset="-127"/>
                          <a:ea typeface="KoPub돋움체 Bold" pitchFamily="18" charset="-127"/>
                        </a:rPr>
                        <a:t>&gt;                                                                                         </a:t>
                      </a:r>
                      <a:r>
                        <a:rPr lang="en-US" altLang="ko-KR" sz="900" dirty="0" smtClean="0">
                          <a:solidFill>
                            <a:srgbClr val="000000"/>
                          </a:solidFill>
                          <a:effectLst/>
                          <a:latin typeface="KoPub돋움체 Bold" pitchFamily="18" charset="-127"/>
                          <a:ea typeface="KoPub돋움체 Bold" pitchFamily="18" charset="-127"/>
                        </a:rPr>
                        <a:t>&lt;Audio-</a:t>
                      </a:r>
                      <a:r>
                        <a:rPr lang="ko-KR" altLang="en-US" sz="900" dirty="0" smtClean="0">
                          <a:solidFill>
                            <a:srgbClr val="000000"/>
                          </a:solidFill>
                          <a:effectLst/>
                          <a:latin typeface="KoPub돋움체 Bold" pitchFamily="18" charset="-127"/>
                          <a:ea typeface="KoPub돋움체 Bold" pitchFamily="18" charset="-127"/>
                        </a:rPr>
                        <a:t>성우</a:t>
                      </a:r>
                      <a:r>
                        <a:rPr lang="en-US" altLang="ko-KR" sz="900" dirty="0" smtClean="0">
                          <a:solidFill>
                            <a:srgbClr val="000000"/>
                          </a:solidFill>
                          <a:effectLst/>
                          <a:latin typeface="KoPub돋움체 Bold" pitchFamily="18" charset="-127"/>
                          <a:ea typeface="KoPub돋움체 Bold" pitchFamily="18" charset="-127"/>
                        </a:rPr>
                        <a:t>&gt;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KoPub돋움체 Bold" pitchFamily="18" charset="-127"/>
                        <a:ea typeface="KoPub돋움체 Bold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225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dirty="0" err="1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임펙트</a:t>
                      </a:r>
                      <a:r>
                        <a:rPr lang="ko-KR" altLang="en-US" sz="70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 강하게</a:t>
                      </a:r>
                      <a:endParaRPr lang="en-US" altLang="ko-KR" sz="70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메인 자막이 쾅 들어온다</a:t>
                      </a:r>
                      <a:r>
                        <a:rPr lang="en-US" altLang="ko-KR" sz="70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.</a:t>
                      </a:r>
                      <a:endParaRPr lang="ko-KR" altLang="en-US" sz="700" dirty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 err="1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타이포그래픽소스</a:t>
                      </a:r>
                      <a:endParaRPr lang="en-US" altLang="ko-KR" sz="900" b="1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i="0" kern="1200" dirty="0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국제 규격</a:t>
                      </a:r>
                      <a:endParaRPr lang="en-US" altLang="ko-KR" sz="700" b="1" i="0" kern="1200" dirty="0" smtClean="0">
                        <a:solidFill>
                          <a:schemeClr val="tx1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i="0" kern="1200" dirty="0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아이스링크 김포 상륙</a:t>
                      </a:r>
                      <a:r>
                        <a:rPr lang="en-US" altLang="ko-KR" sz="700" b="1" i="0" kern="1200" dirty="0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!</a:t>
                      </a:r>
                      <a:endParaRPr lang="en-US" altLang="ko-KR" sz="700" b="1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80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조감도 사진과 </a:t>
                      </a:r>
                      <a:endParaRPr lang="en-US" altLang="ko-KR" sz="700" b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분양 임대문의 번호가 나온다</a:t>
                      </a:r>
                      <a:r>
                        <a:rPr lang="en-US" altLang="ko-KR" sz="700" b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.</a:t>
                      </a: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i="0" kern="1200" dirty="0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김포 </a:t>
                      </a:r>
                      <a:r>
                        <a:rPr lang="en-US" altLang="ko-KR" sz="700" b="1" i="0" kern="1200" dirty="0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Good</a:t>
                      </a:r>
                      <a:r>
                        <a:rPr lang="ko-KR" altLang="en-US" sz="7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프라임</a:t>
                      </a:r>
                      <a:r>
                        <a:rPr lang="ko-KR" altLang="en-US" sz="700" b="1" i="0" kern="1200" dirty="0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7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스포츠몰</a:t>
                      </a:r>
                      <a:r>
                        <a:rPr lang="en-US" altLang="ko-KR" sz="700" b="1" i="0" kern="1200" dirty="0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!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i="0" kern="1200" dirty="0" smtClean="0">
                        <a:solidFill>
                          <a:schemeClr val="tx1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1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분양 임대 문의</a:t>
                      </a:r>
                      <a:endParaRPr lang="en-US" altLang="ko-KR" sz="700" b="1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031-997-3343</a:t>
                      </a: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5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( F.S</a:t>
                      </a:r>
                      <a:r>
                        <a:rPr lang="en-US" altLang="ko-KR" sz="700" b="1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)</a:t>
                      </a:r>
                      <a:endParaRPr lang="ko-KR" altLang="en-US" sz="700" b="1" dirty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b="1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( C.U)</a:t>
                      </a:r>
                      <a:endParaRPr lang="ko-KR" altLang="en-US" sz="700" b="1" dirty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225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0" baseline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줌인 투시도 및 자막 등장</a:t>
                      </a:r>
                      <a:r>
                        <a:rPr lang="en-US" altLang="ko-KR" sz="700" b="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 </a:t>
                      </a:r>
                      <a:endParaRPr lang="en-US" altLang="ko-KR" sz="700" b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i="0" kern="1200" dirty="0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근린생활시설 </a:t>
                      </a:r>
                      <a:r>
                        <a:rPr lang="en-US" altLang="ko-KR" sz="700" b="1" i="0" kern="1200" dirty="0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!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i="0" kern="1200" dirty="0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체육시설 </a:t>
                      </a:r>
                      <a:endParaRPr lang="en-US" altLang="ko-KR" sz="700" b="1" i="0" kern="1200" dirty="0" smtClean="0">
                        <a:solidFill>
                          <a:schemeClr val="tx1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i="0" kern="1200" dirty="0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복합 </a:t>
                      </a:r>
                      <a:r>
                        <a:rPr lang="ko-KR" altLang="en-US" sz="7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스포츠몰</a:t>
                      </a:r>
                      <a:endParaRPr lang="en-US" altLang="ko-KR" sz="700" b="1" i="0" kern="1200" dirty="0" smtClean="0">
                        <a:solidFill>
                          <a:schemeClr val="tx1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i="0" kern="1200" dirty="0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김포 </a:t>
                      </a:r>
                      <a:r>
                        <a:rPr lang="en-US" altLang="ko-KR" sz="700" b="1" i="0" kern="1200" dirty="0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Good</a:t>
                      </a:r>
                      <a:r>
                        <a:rPr lang="ko-KR" altLang="en-US" sz="7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프라임</a:t>
                      </a:r>
                      <a:r>
                        <a:rPr lang="ko-KR" altLang="en-US" sz="700" b="1" i="0" kern="1200" dirty="0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7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스포츠몰</a:t>
                      </a:r>
                      <a:r>
                        <a:rPr lang="en-US" altLang="ko-KR" sz="700" b="1" i="0" kern="1200" dirty="0" smtClean="0">
                          <a:solidFill>
                            <a:schemeClr val="tx1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  <a:cs typeface="+mn-cs"/>
                        </a:rPr>
                        <a:t>!</a:t>
                      </a: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b="1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5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( B.S</a:t>
                      </a:r>
                      <a:r>
                        <a:rPr lang="en-US" altLang="ko-KR" sz="600" b="1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)</a:t>
                      </a:r>
                      <a:endParaRPr lang="ko-KR" altLang="en-US" sz="700" b="1" dirty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dirty="0">
                        <a:solidFill>
                          <a:srgbClr val="000000"/>
                        </a:solidFill>
                        <a:effectLst/>
                        <a:latin typeface="KoPub돋움체 Bold" pitchFamily="18" charset="-127"/>
                        <a:ea typeface="KoPub돋움체 Bold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52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조감도</a:t>
                      </a:r>
                      <a:r>
                        <a:rPr lang="ko-KR" altLang="en-US" sz="700" b="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 및 </a:t>
                      </a:r>
                      <a:r>
                        <a:rPr lang="ko-KR" altLang="en-US" sz="700" b="0" baseline="0" dirty="0" err="1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촬영본</a:t>
                      </a:r>
                      <a:endParaRPr lang="en-US" altLang="ko-KR" sz="700" b="0" baseline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[</a:t>
                      </a:r>
                      <a:r>
                        <a:rPr lang="ko-KR" altLang="en-US" sz="700" b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자막</a:t>
                      </a:r>
                      <a:r>
                        <a:rPr lang="en-US" altLang="ko-KR" sz="700" b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]</a:t>
                      </a:r>
                    </a:p>
                    <a:p>
                      <a:pPr marL="228600" marR="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500" b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우수한 광역 교통망</a:t>
                      </a:r>
                      <a:endParaRPr lang="en-US" altLang="ko-KR" sz="500" b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228600" marR="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500" b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패밀리 </a:t>
                      </a:r>
                      <a:r>
                        <a:rPr lang="ko-KR" altLang="en-US" sz="500" b="0" dirty="0" err="1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스포테인먼트</a:t>
                      </a:r>
                      <a:endParaRPr lang="en-US" altLang="ko-KR" sz="500" b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228600" marR="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500" b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탄탄한배후수요</a:t>
                      </a:r>
                      <a:endParaRPr lang="en-US" altLang="ko-KR" sz="500" b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228600" marR="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500" b="0" dirty="0" err="1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대규모집객시설</a:t>
                      </a:r>
                      <a:endParaRPr lang="en-US" altLang="ko-KR" sz="500" b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228600" marR="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500" b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다채로운 특화 </a:t>
                      </a:r>
                      <a:r>
                        <a:rPr lang="en-US" altLang="ko-KR" sz="500" b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MD</a:t>
                      </a:r>
                    </a:p>
                    <a:p>
                      <a:pPr marL="228600" marR="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500" b="0" dirty="0" err="1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투자랜드</a:t>
                      </a:r>
                      <a:r>
                        <a:rPr lang="ko-KR" altLang="en-US" sz="500" b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 마크 상가</a:t>
                      </a:r>
                      <a:endParaRPr lang="en-US" altLang="ko-KR" sz="500" b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228600" marR="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500" b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실내 </a:t>
                      </a:r>
                      <a:r>
                        <a:rPr lang="ko-KR" altLang="en-US" sz="500" b="0" dirty="0" err="1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스포츠몰</a:t>
                      </a:r>
                      <a:r>
                        <a:rPr lang="ko-KR" altLang="en-US" sz="500" b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 </a:t>
                      </a:r>
                      <a:endParaRPr lang="en-US" altLang="ko-KR" sz="500" b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kern="1200" baseline="0" dirty="0" smtClean="0">
                        <a:solidFill>
                          <a:schemeClr val="tx1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kern="1200" baseline="0" dirty="0" smtClean="0">
                        <a:solidFill>
                          <a:schemeClr val="tx1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김포 골드라인의 </a:t>
                      </a:r>
                      <a:endParaRPr lang="en-US" altLang="ko-KR" sz="700" b="1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우수한 광역교통망</a:t>
                      </a:r>
                      <a:endParaRPr lang="en-US" altLang="ko-KR" sz="700" b="1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패밀리 </a:t>
                      </a:r>
                      <a:r>
                        <a:rPr lang="ko-KR" altLang="en-US" sz="700" b="1" dirty="0" err="1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스포테인먼트</a:t>
                      </a:r>
                      <a:endParaRPr lang="en-US" altLang="ko-KR" sz="700" b="1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다채로운 특화 </a:t>
                      </a:r>
                      <a:r>
                        <a:rPr lang="en-US" altLang="ko-KR" sz="700" b="1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MD</a:t>
                      </a:r>
                      <a:r>
                        <a:rPr lang="en-US" altLang="ko-KR" sz="700" b="1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 </a:t>
                      </a:r>
                      <a:r>
                        <a:rPr lang="ko-KR" altLang="en-US" sz="700" b="1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구성과</a:t>
                      </a:r>
                      <a:endParaRPr lang="en-US" altLang="ko-KR" sz="700" b="1" baseline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쾌적한 대형 실내 스포츠시설까지</a:t>
                      </a:r>
                      <a:r>
                        <a:rPr lang="en-US" altLang="ko-KR" sz="700" b="1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!</a:t>
                      </a:r>
                      <a:endParaRPr lang="en-US" altLang="ko-KR" sz="700" b="1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baseline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5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( </a:t>
                      </a:r>
                      <a:r>
                        <a:rPr lang="en-US" sz="600" b="1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F.S</a:t>
                      </a:r>
                      <a:r>
                        <a:rPr lang="en-US" altLang="ko-KR" sz="600" b="1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)</a:t>
                      </a:r>
                      <a:endParaRPr lang="ko-KR" altLang="en-US" sz="700" b="1" dirty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dirty="0">
                        <a:solidFill>
                          <a:srgbClr val="000000"/>
                        </a:solidFill>
                        <a:effectLst/>
                        <a:latin typeface="KoPub돋움체 Bold" pitchFamily="18" charset="-127"/>
                        <a:ea typeface="KoPub돋움체 Bold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225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C#4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80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0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회장님 </a:t>
                      </a:r>
                      <a:r>
                        <a:rPr lang="ko-KR" altLang="en-US" sz="700" b="0" baseline="0" dirty="0" err="1" smtClean="0">
                          <a:solidFill>
                            <a:srgbClr val="000000"/>
                          </a:solidFill>
                          <a:effectLst/>
                          <a:latin typeface="KoPub돋움체 Medium" pitchFamily="18" charset="-127"/>
                          <a:ea typeface="KoPub돋움체 Medium" pitchFamily="18" charset="-127"/>
                        </a:rPr>
                        <a:t>촬영본</a:t>
                      </a:r>
                      <a:endParaRPr lang="en-US" altLang="ko-KR" sz="700" b="0" baseline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baseline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baseline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baseline="0" dirty="0" smtClean="0">
                          <a:solidFill>
                            <a:srgbClr val="FF0000"/>
                          </a:solidFill>
                          <a:effectLst/>
                          <a:latin typeface="KBIZ한마음명조 M" pitchFamily="18" charset="-127"/>
                          <a:ea typeface="KBIZ한마음명조 M" pitchFamily="18" charset="-127"/>
                        </a:rPr>
                        <a:t>Good</a:t>
                      </a:r>
                      <a:r>
                        <a:rPr lang="ko-KR" altLang="en-US" sz="700" b="1" baseline="0" dirty="0" smtClean="0">
                          <a:solidFill>
                            <a:srgbClr val="FF0000"/>
                          </a:solidFill>
                          <a:effectLst/>
                          <a:latin typeface="KBIZ한마음명조 M" pitchFamily="18" charset="-127"/>
                          <a:ea typeface="KBIZ한마음명조 M" pitchFamily="18" charset="-127"/>
                        </a:rPr>
                        <a:t>개발 그룹 회장 박동진</a:t>
                      </a:r>
                      <a:endParaRPr lang="en-US" altLang="ko-KR" sz="700" b="1" baseline="0" dirty="0" smtClean="0">
                        <a:solidFill>
                          <a:srgbClr val="FF0000"/>
                        </a:solidFill>
                        <a:effectLst/>
                        <a:latin typeface="KBIZ한마음명조 M" pitchFamily="18" charset="-127"/>
                        <a:ea typeface="KBIZ한마음명조 M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baseline="0" dirty="0" smtClean="0">
                        <a:solidFill>
                          <a:srgbClr val="FF0000"/>
                        </a:solidFill>
                        <a:effectLst/>
                        <a:latin typeface="KBIZ한마음명조 M" pitchFamily="18" charset="-127"/>
                        <a:ea typeface="KBIZ한마음명조 M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baseline="0" dirty="0" smtClean="0">
                          <a:solidFill>
                            <a:srgbClr val="FF0000"/>
                          </a:solidFill>
                          <a:effectLst/>
                          <a:latin typeface="KBIZ한마음명조 M" pitchFamily="18" charset="-127"/>
                          <a:ea typeface="KBIZ한마음명조 M" pitchFamily="18" charset="-127"/>
                        </a:rPr>
                        <a:t>상상 그 이상의 변화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baseline="0" dirty="0" smtClean="0">
                          <a:solidFill>
                            <a:srgbClr val="FF0000"/>
                          </a:solidFill>
                          <a:effectLst/>
                          <a:latin typeface="KBIZ한마음명조 M" pitchFamily="18" charset="-127"/>
                          <a:ea typeface="KBIZ한마음명조 M" pitchFamily="18" charset="-127"/>
                        </a:rPr>
                        <a:t>새로운 라이프 스타일이 </a:t>
                      </a:r>
                      <a:endParaRPr lang="en-US" altLang="ko-KR" sz="700" b="1" baseline="0" dirty="0" smtClean="0">
                        <a:solidFill>
                          <a:srgbClr val="FF0000"/>
                        </a:solidFill>
                        <a:effectLst/>
                        <a:latin typeface="KBIZ한마음명조 M" pitchFamily="18" charset="-127"/>
                        <a:ea typeface="KBIZ한마음명조 M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baseline="0" dirty="0" smtClean="0">
                          <a:solidFill>
                            <a:srgbClr val="FF0000"/>
                          </a:solidFill>
                          <a:effectLst/>
                          <a:latin typeface="KBIZ한마음명조 M" pitchFamily="18" charset="-127"/>
                          <a:ea typeface="KBIZ한마음명조 M" pitchFamily="18" charset="-127"/>
                        </a:rPr>
                        <a:t>여러분을 찾아갑니다</a:t>
                      </a:r>
                      <a:r>
                        <a:rPr lang="en-US" altLang="ko-KR" sz="700" b="1" baseline="0" dirty="0" smtClean="0">
                          <a:solidFill>
                            <a:srgbClr val="FF0000"/>
                          </a:solidFill>
                          <a:effectLst/>
                          <a:latin typeface="KBIZ한마음명조 M" pitchFamily="18" charset="-127"/>
                          <a:ea typeface="KBIZ한마음명조 M" pitchFamily="18" charset="-127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baseline="0" dirty="0" smtClean="0">
                        <a:solidFill>
                          <a:srgbClr val="FF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baseline="0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dirty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effectLst/>
                        <a:latin typeface="KoPub돋움체 Bold" pitchFamily="18" charset="-127"/>
                        <a:ea typeface="KoPub돋움체 Bold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dirty="0" smtClean="0">
                        <a:solidFill>
                          <a:srgbClr val="000000"/>
                        </a:solidFill>
                        <a:effectLst/>
                        <a:latin typeface="KoPub돋움체 Medium" pitchFamily="18" charset="-127"/>
                        <a:ea typeface="KoPub돋움체 Medium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5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KoPub돋움체 Bold" pitchFamily="18" charset="-127"/>
                          <a:ea typeface="KoPub돋움체 Bold" pitchFamily="18" charset="-127"/>
                        </a:rPr>
                        <a:t>( </a:t>
                      </a:r>
                      <a:r>
                        <a:rPr lang="en-US" sz="600" b="1" dirty="0" smtClean="0">
                          <a:solidFill>
                            <a:srgbClr val="000000"/>
                          </a:solidFill>
                          <a:effectLst/>
                          <a:latin typeface="KoPub돋움체 Bold" pitchFamily="18" charset="-127"/>
                          <a:ea typeface="KoPub돋움체 Bold" pitchFamily="18" charset="-127"/>
                        </a:rPr>
                        <a:t>C.U</a:t>
                      </a:r>
                      <a:r>
                        <a:rPr lang="en-US" altLang="ko-KR" sz="600" b="1" dirty="0" smtClean="0">
                          <a:solidFill>
                            <a:srgbClr val="000000"/>
                          </a:solidFill>
                          <a:effectLst/>
                          <a:latin typeface="KoPub돋움체 Bold" pitchFamily="18" charset="-127"/>
                          <a:ea typeface="KoPub돋움체 Bold" pitchFamily="18" charset="-127"/>
                        </a:rPr>
                        <a:t>)</a:t>
                      </a:r>
                      <a:endParaRPr lang="ko-KR" altLang="en-US" sz="700" dirty="0">
                        <a:solidFill>
                          <a:srgbClr val="000000"/>
                        </a:solidFill>
                        <a:effectLst/>
                        <a:latin typeface="KoPub돋움체 Bold" pitchFamily="18" charset="-127"/>
                        <a:ea typeface="KoPub돋움체 Bold" pitchFamily="18" charset="-127"/>
                      </a:endParaRPr>
                    </a:p>
                  </a:txBody>
                  <a:tcPr marL="53083" marR="53083" marT="14676" marB="1467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b="1" dirty="0" smtClean="0">
                          <a:solidFill>
                            <a:srgbClr val="000000"/>
                          </a:solidFill>
                          <a:effectLst/>
                          <a:latin typeface="KoPub돋움체 Bold" pitchFamily="18" charset="-127"/>
                          <a:ea typeface="KoPub돋움체 Bold" pitchFamily="18" charset="-127"/>
                        </a:rPr>
                        <a:t>( C.U / 30f)</a:t>
                      </a:r>
                      <a:endParaRPr lang="ko-KR" altLang="en-US" sz="700" dirty="0">
                        <a:solidFill>
                          <a:srgbClr val="000000"/>
                        </a:solidFill>
                        <a:effectLst/>
                        <a:latin typeface="KoPub돋움체 Bold" pitchFamily="18" charset="-127"/>
                        <a:ea typeface="KoPub돋움체 Bold" pitchFamily="18" charset="-127"/>
                      </a:endParaRPr>
                    </a:p>
                  </a:txBody>
                  <a:tcPr marL="53083" marR="53083" marT="14676" marB="146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338" y="1566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908720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solidFill>
                  <a:srgbClr val="000000"/>
                </a:solidFill>
              </a:rPr>
              <a:t>C#1</a:t>
            </a:r>
            <a:endParaRPr lang="ko-KR" alt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7504" y="3645024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rgbClr val="000000"/>
                </a:solidFill>
              </a:rPr>
              <a:t>C#3</a:t>
            </a:r>
            <a:endParaRPr lang="ko-KR" alt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95326" y="2204866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rgbClr val="000000"/>
                </a:solidFill>
              </a:rPr>
              <a:t>C#2</a:t>
            </a:r>
            <a:endParaRPr lang="ko-KR" altLang="en-US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4499992" y="836712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rgbClr val="000000"/>
                </a:solidFill>
              </a:rPr>
              <a:t>C#5</a:t>
            </a:r>
            <a:endParaRPr lang="ko-KR" altLang="en-US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4499992" y="3652596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rgbClr val="000000"/>
                </a:solidFill>
              </a:rPr>
              <a:t>C#7</a:t>
            </a:r>
            <a:endParaRPr lang="ko-KR" alt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4499992" y="2212438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rgbClr val="000000"/>
                </a:solidFill>
              </a:rPr>
              <a:t>C#6</a:t>
            </a:r>
            <a:endParaRPr lang="ko-KR" alt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4499992" y="5013176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rgbClr val="000000"/>
                </a:solidFill>
              </a:rPr>
              <a:t>C#8</a:t>
            </a:r>
            <a:endParaRPr lang="ko-KR" altLang="en-US" sz="800" dirty="0"/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1547664" y="614980"/>
            <a:ext cx="17572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800" dirty="0">
                <a:solidFill>
                  <a:srgbClr val="FF0000"/>
                </a:solidFill>
                <a:latin typeface="나눔명조" pitchFamily="18" charset="-127"/>
                <a:ea typeface="나눔명조" pitchFamily="18" charset="-127"/>
              </a:rPr>
              <a:t>&lt;</a:t>
            </a:r>
            <a:r>
              <a:rPr lang="ko-KR" altLang="en-US" sz="800" dirty="0">
                <a:solidFill>
                  <a:srgbClr val="FF0000"/>
                </a:solidFill>
                <a:latin typeface="나눔명조" pitchFamily="18" charset="-127"/>
                <a:ea typeface="나눔명조" pitchFamily="18" charset="-127"/>
              </a:rPr>
              <a:t>위 </a:t>
            </a:r>
            <a:r>
              <a:rPr lang="ko-KR" altLang="en-US" sz="800" dirty="0" smtClean="0">
                <a:solidFill>
                  <a:srgbClr val="FF0000"/>
                </a:solidFill>
                <a:latin typeface="나눔명조" pitchFamily="18" charset="-127"/>
                <a:ea typeface="나눔명조" pitchFamily="18" charset="-127"/>
              </a:rPr>
              <a:t>그림은 참고용으로 예시입니다</a:t>
            </a:r>
            <a:r>
              <a:rPr lang="en-US" altLang="ko-KR" sz="800" dirty="0">
                <a:solidFill>
                  <a:srgbClr val="FF0000"/>
                </a:solidFill>
                <a:latin typeface="나눔명조" pitchFamily="18" charset="-127"/>
                <a:ea typeface="나눔명조" pitchFamily="18" charset="-127"/>
              </a:rPr>
              <a:t>&gt;</a:t>
            </a:r>
          </a:p>
        </p:txBody>
      </p:sp>
      <p:sp>
        <p:nvSpPr>
          <p:cNvPr id="34" name="TextBox 9"/>
          <p:cNvSpPr txBox="1">
            <a:spLocks noChangeArrowheads="1"/>
          </p:cNvSpPr>
          <p:nvPr/>
        </p:nvSpPr>
        <p:spPr bwMode="auto">
          <a:xfrm>
            <a:off x="5922489" y="614980"/>
            <a:ext cx="17572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800" dirty="0">
                <a:solidFill>
                  <a:srgbClr val="FF0000"/>
                </a:solidFill>
                <a:latin typeface="나눔명조" pitchFamily="18" charset="-127"/>
                <a:ea typeface="나눔명조" pitchFamily="18" charset="-127"/>
              </a:rPr>
              <a:t>&lt;</a:t>
            </a:r>
            <a:r>
              <a:rPr lang="ko-KR" altLang="en-US" sz="800" dirty="0">
                <a:solidFill>
                  <a:srgbClr val="FF0000"/>
                </a:solidFill>
                <a:latin typeface="나눔명조" pitchFamily="18" charset="-127"/>
                <a:ea typeface="나눔명조" pitchFamily="18" charset="-127"/>
              </a:rPr>
              <a:t>위 </a:t>
            </a:r>
            <a:r>
              <a:rPr lang="ko-KR" altLang="en-US" sz="800" dirty="0" smtClean="0">
                <a:solidFill>
                  <a:srgbClr val="FF0000"/>
                </a:solidFill>
                <a:latin typeface="나눔명조" pitchFamily="18" charset="-127"/>
                <a:ea typeface="나눔명조" pitchFamily="18" charset="-127"/>
              </a:rPr>
              <a:t>그림은 참고용으로 예시입니다</a:t>
            </a:r>
            <a:r>
              <a:rPr lang="en-US" altLang="ko-KR" sz="800" dirty="0">
                <a:solidFill>
                  <a:srgbClr val="FF0000"/>
                </a:solidFill>
                <a:latin typeface="나눔명조" pitchFamily="18" charset="-127"/>
                <a:ea typeface="나눔명조" pitchFamily="18" charset="-127"/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79894" y="6506765"/>
            <a:ext cx="5728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rgbClr val="FF0000"/>
                </a:solidFill>
                <a:latin typeface="KoPub돋움체 Light" pitchFamily="18" charset="-127"/>
                <a:ea typeface="KoPub돋움체 Light" pitchFamily="18" charset="-127"/>
              </a:rPr>
              <a:t>위 대본은 </a:t>
            </a:r>
            <a:r>
              <a:rPr lang="en-US" altLang="ko-KR" sz="900" b="1" dirty="0" smtClean="0">
                <a:solidFill>
                  <a:srgbClr val="FF0000"/>
                </a:solidFill>
                <a:latin typeface="KoPub돋움체 Light" pitchFamily="18" charset="-127"/>
                <a:ea typeface="KoPub돋움체 Light" pitchFamily="18" charset="-127"/>
              </a:rPr>
              <a:t>30</a:t>
            </a:r>
            <a:r>
              <a:rPr lang="ko-KR" altLang="en-US" sz="900" b="1" dirty="0" smtClean="0">
                <a:solidFill>
                  <a:srgbClr val="FF0000"/>
                </a:solidFill>
                <a:latin typeface="KoPub돋움체 Light" pitchFamily="18" charset="-127"/>
                <a:ea typeface="KoPub돋움체 Light" pitchFamily="18" charset="-127"/>
              </a:rPr>
              <a:t>초 분량 기준으로 작성되었습니다</a:t>
            </a:r>
            <a:r>
              <a:rPr lang="en-US" altLang="ko-KR" sz="900" b="1" dirty="0" smtClean="0">
                <a:solidFill>
                  <a:srgbClr val="FF0000"/>
                </a:solidFill>
                <a:latin typeface="KoPub돋움체 Light" pitchFamily="18" charset="-127"/>
                <a:ea typeface="KoPub돋움체 Light" pitchFamily="18" charset="-127"/>
              </a:rPr>
              <a:t>. </a:t>
            </a:r>
            <a:r>
              <a:rPr lang="ko-KR" altLang="en-US" sz="900" b="1" dirty="0" smtClean="0">
                <a:solidFill>
                  <a:srgbClr val="FF0000"/>
                </a:solidFill>
                <a:latin typeface="KoPub돋움체 Light" pitchFamily="18" charset="-127"/>
                <a:ea typeface="KoPub돋움체 Light" pitchFamily="18" charset="-127"/>
              </a:rPr>
              <a:t>문구가 추가 될 경우 다른 </a:t>
            </a:r>
            <a:r>
              <a:rPr lang="ko-KR" altLang="en-US" sz="900" b="1" dirty="0" err="1" smtClean="0">
                <a:solidFill>
                  <a:srgbClr val="FF0000"/>
                </a:solidFill>
                <a:latin typeface="KoPub돋움체 Light" pitchFamily="18" charset="-127"/>
                <a:ea typeface="KoPub돋움체 Light" pitchFamily="18" charset="-127"/>
              </a:rPr>
              <a:t>멘트는</a:t>
            </a:r>
            <a:r>
              <a:rPr lang="ko-KR" altLang="en-US" sz="900" b="1" dirty="0" smtClean="0">
                <a:solidFill>
                  <a:srgbClr val="FF0000"/>
                </a:solidFill>
                <a:latin typeface="KoPub돋움체 Light" pitchFamily="18" charset="-127"/>
                <a:ea typeface="KoPub돋움체 Light" pitchFamily="18" charset="-127"/>
              </a:rPr>
              <a:t> 제외됩니다</a:t>
            </a:r>
            <a:r>
              <a:rPr lang="en-US" altLang="ko-KR" sz="900" b="1" dirty="0" smtClean="0">
                <a:solidFill>
                  <a:srgbClr val="FF0000"/>
                </a:solidFill>
                <a:latin typeface="KoPub돋움체 Light" pitchFamily="18" charset="-127"/>
                <a:ea typeface="KoPub돋움체 Light" pitchFamily="18" charset="-127"/>
              </a:rPr>
              <a:t>.</a:t>
            </a:r>
            <a:endParaRPr lang="ko-KR" altLang="en-US" sz="900" b="1" dirty="0">
              <a:solidFill>
                <a:srgbClr val="FF0000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37" y="2212438"/>
            <a:ext cx="1741217" cy="114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172819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28" y="3573017"/>
            <a:ext cx="1741219" cy="123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89" y="830424"/>
            <a:ext cx="1745855" cy="115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52857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KBIZ한마음명조 M" pitchFamily="18" charset="-127"/>
                <a:ea typeface="KBIZ한마음명조 M" pitchFamily="18" charset="-127"/>
              </a:rPr>
              <a:t>케이블광고 콘티 </a:t>
            </a:r>
            <a:r>
              <a:rPr lang="en-US" altLang="ko-KR" b="1" dirty="0" smtClean="0">
                <a:solidFill>
                  <a:srgbClr val="FF0000"/>
                </a:solidFill>
                <a:latin typeface="KBIZ한마음명조 M" pitchFamily="18" charset="-127"/>
                <a:ea typeface="KBIZ한마음명조 M" pitchFamily="18" charset="-127"/>
              </a:rPr>
              <a:t>1</a:t>
            </a:r>
            <a:endParaRPr lang="ko-KR" altLang="en-US" b="1" dirty="0">
              <a:solidFill>
                <a:srgbClr val="FF0000"/>
              </a:solidFill>
              <a:latin typeface="KBIZ한마음명조 M" pitchFamily="18" charset="-127"/>
              <a:ea typeface="KBIZ한마음명조 M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993826"/>
            <a:ext cx="1728193" cy="117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7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196</Words>
  <Application>Microsoft Office PowerPoint</Application>
  <PresentationFormat>화면 슬라이드 쇼(4:3)</PresentationFormat>
  <Paragraphs>76</Paragraphs>
  <Slides>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komkaka@naver.com</dc:creator>
  <cp:lastModifiedBy>komkaka@naver.com</cp:lastModifiedBy>
  <cp:revision>74</cp:revision>
  <dcterms:created xsi:type="dcterms:W3CDTF">2020-03-24T04:38:31Z</dcterms:created>
  <dcterms:modified xsi:type="dcterms:W3CDTF">2021-12-06T03:22:44Z</dcterms:modified>
</cp:coreProperties>
</file>