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56" r:id="rId4"/>
    <p:sldId id="257" r:id="rId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36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086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11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108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10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658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993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96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174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292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98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07312-2600-4B3A-8D2C-6CC5DCFC8B59}" type="datetimeFigureOut">
              <a:rPr lang="ko-KR" altLang="en-US" smtClean="0"/>
              <a:t>2017-12-01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D16D0-D41F-434A-81E4-752611A0D3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45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jnbc.or.kr/_JB/index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/>
        </p:nvSpPr>
        <p:spPr>
          <a:xfrm>
            <a:off x="714348" y="1714488"/>
            <a:ext cx="7772400" cy="1041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3600" b="1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시험분석 </a:t>
            </a:r>
            <a:r>
              <a:rPr lang="ko-KR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결과 보고서</a:t>
            </a:r>
            <a:endParaRPr lang="ko-KR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802859"/>
              </p:ext>
            </p:extLst>
          </p:nvPr>
        </p:nvGraphicFramePr>
        <p:xfrm>
          <a:off x="1283020" y="2928934"/>
          <a:ext cx="650086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215"/>
                <a:gridCol w="1625215"/>
                <a:gridCol w="1625215"/>
                <a:gridCol w="162521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접수번호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Jnbc-A0003-1732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의뢰처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가베하우스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주        소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광주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광산구 </a:t>
                      </a:r>
                      <a:r>
                        <a:rPr lang="ko-KR" altLang="en-US" sz="11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산전동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손재로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167-1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성        명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의뢰자 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정 원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시  </a:t>
                      </a:r>
                      <a:r>
                        <a:rPr lang="ko-KR" altLang="en-US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료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명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u="sng" dirty="0" smtClean="0">
                          <a:solidFill>
                            <a:schemeClr val="tx1"/>
                          </a:solidFill>
                          <a:effectLst/>
                          <a:ea typeface="+mn-ea"/>
                          <a:cs typeface="Arial" charset="0"/>
                        </a:rPr>
                        <a:t>액상커피</a:t>
                      </a:r>
                      <a:r>
                        <a:rPr lang="en-US" altLang="ko-KR" sz="1100" b="0" u="sng" dirty="0" smtClean="0">
                          <a:solidFill>
                            <a:schemeClr val="tx1"/>
                          </a:solidFill>
                          <a:effectLst/>
                          <a:ea typeface="+mn-ea"/>
                          <a:cs typeface="Arial" charset="0"/>
                        </a:rPr>
                        <a:t>(</a:t>
                      </a:r>
                      <a:r>
                        <a:rPr lang="ko-KR" altLang="en-US" sz="1100" b="0" u="sng" dirty="0" err="1" smtClean="0">
                          <a:solidFill>
                            <a:schemeClr val="tx1"/>
                          </a:solidFill>
                          <a:effectLst/>
                          <a:ea typeface="+mn-ea"/>
                          <a:cs typeface="Arial" charset="0"/>
                        </a:rPr>
                        <a:t>더치커피</a:t>
                      </a:r>
                      <a:r>
                        <a:rPr lang="en-US" altLang="ko-KR" sz="1100" b="0" u="sng" dirty="0" smtClean="0">
                          <a:solidFill>
                            <a:schemeClr val="tx1"/>
                          </a:solidFill>
                          <a:effectLst/>
                          <a:ea typeface="+mn-ea"/>
                          <a:cs typeface="Arial" charset="0"/>
                        </a:rPr>
                        <a:t>)</a:t>
                      </a:r>
                      <a:endParaRPr lang="en-US" altLang="ko-KR" sz="1100" b="0" u="sng" dirty="0" smtClean="0">
                        <a:solidFill>
                          <a:schemeClr val="tx1"/>
                        </a:solidFill>
                        <a:effectLst/>
                        <a:ea typeface="+mn-ea"/>
                        <a:cs typeface="Arial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시험분석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총 </a:t>
                      </a:r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폴리페놀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함량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총 </a:t>
                      </a:r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플라보노이드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함량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0" y="6600917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 latinLnBrk="0"/>
            <a:r>
              <a:rPr lang="ko-KR" altLang="en-US" sz="1000" dirty="0" smtClean="0"/>
              <a:t>전라남도 장성군 남면 </a:t>
            </a:r>
            <a:r>
              <a:rPr lang="ko-KR" altLang="en-US" sz="1000" dirty="0" err="1" smtClean="0"/>
              <a:t>나노산단로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123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재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전남생물산업진흥</a:t>
            </a:r>
            <a:r>
              <a:rPr lang="ko-KR" altLang="en-US" sz="1000" dirty="0"/>
              <a:t>원</a:t>
            </a:r>
            <a:r>
              <a:rPr lang="ko-KR" altLang="en-US" sz="1000" dirty="0" smtClean="0"/>
              <a:t> </a:t>
            </a:r>
            <a:r>
              <a:rPr lang="ko-KR" altLang="en-US" sz="1000" dirty="0" err="1" smtClean="0"/>
              <a:t>나노바이오연구센터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/ Tel (061)393-0313 / Fax (061)393-0317 / highmac@empal.com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328582" y="5603039"/>
            <a:ext cx="8429684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비고 </a:t>
            </a:r>
            <a:r>
              <a:rPr lang="en-US" altLang="ko-KR" sz="1000" dirty="0" smtClean="0"/>
              <a:t>1. </a:t>
            </a:r>
            <a:r>
              <a:rPr lang="ko-KR" altLang="en-US" sz="1000" dirty="0" smtClean="0"/>
              <a:t>이 결과보고서는 의뢰자가 제시한 시료로서 시험 분석한 결과물로 전체 제품에 대한 품질을 보증하지 않습니다</a:t>
            </a:r>
            <a:r>
              <a:rPr lang="en-US" altLang="ko-KR" sz="1000" dirty="0" smtClean="0"/>
              <a:t>.</a:t>
            </a:r>
            <a:endParaRPr lang="ko-KR" altLang="en-US" sz="1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/>
              <a:t>       2. </a:t>
            </a:r>
            <a:r>
              <a:rPr lang="ko-KR" altLang="en-US" sz="1000" dirty="0" smtClean="0"/>
              <a:t>이 결과보고서는 당 센터의 사전 서면 동의 없이 홍보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선전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광고 및 소송용으로 사용될 수 없으며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용도 이외의 사용을 금합니다</a:t>
            </a:r>
            <a:r>
              <a:rPr lang="en-US" altLang="ko-KR" sz="1000" dirty="0" smtClean="0"/>
              <a:t>.</a:t>
            </a:r>
            <a:endParaRPr lang="ko-KR" altLang="en-US" sz="1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/>
              <a:t>       3. </a:t>
            </a:r>
            <a:r>
              <a:rPr lang="ko-KR" altLang="en-US" sz="1000" dirty="0" smtClean="0"/>
              <a:t>이 결과보고서는 법적 효력이 없는 참고용으로만 사용할 수 있습니다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7" name="직선 연결선 6"/>
          <p:cNvCxnSpPr/>
          <p:nvPr/>
        </p:nvCxnSpPr>
        <p:spPr>
          <a:xfrm>
            <a:off x="0" y="6560313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 descr="http://www.jnbc.or.kr/_JB/img/titl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44" y="49642"/>
            <a:ext cx="2571750" cy="571501"/>
          </a:xfrm>
          <a:prstGeom prst="rect">
            <a:avLst/>
          </a:prstGeom>
          <a:noFill/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159978"/>
              </p:ext>
            </p:extLst>
          </p:nvPr>
        </p:nvGraphicFramePr>
        <p:xfrm>
          <a:off x="7183395" y="115763"/>
          <a:ext cx="1837037" cy="811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6075"/>
                <a:gridCol w="601362"/>
                <a:gridCol w="609600"/>
              </a:tblGrid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시    험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확    인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책    임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이미진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홍준호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 smtClean="0"/>
                        <a:t>조영익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044"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1050" dirty="0" smtClean="0"/>
                        <a:t>2017.11.29</a:t>
                      </a:r>
                      <a:endParaRPr lang="ko-KR" altLang="en-US" sz="105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65116" y="69300"/>
            <a:ext cx="8813767" cy="792240"/>
            <a:chOff x="150721" y="73107"/>
            <a:chExt cx="8813767" cy="1246396"/>
          </a:xfrm>
        </p:grpSpPr>
        <p:sp>
          <p:nvSpPr>
            <p:cNvPr id="8" name="액자 7"/>
            <p:cNvSpPr/>
            <p:nvPr/>
          </p:nvSpPr>
          <p:spPr>
            <a:xfrm>
              <a:off x="150721" y="244480"/>
              <a:ext cx="8813767" cy="1075023"/>
            </a:xfrm>
            <a:prstGeom prst="fram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7776356" y="73107"/>
              <a:ext cx="1188132" cy="171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39754" y="332643"/>
            <a:ext cx="2376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Experiment Method</a:t>
            </a:r>
            <a:endParaRPr lang="ko-KR" altLang="en-US" b="1" dirty="0">
              <a:latin typeface="+mn-ea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7970194" y="33535"/>
            <a:ext cx="128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www.jnbc.or.kr</a:t>
            </a:r>
            <a:endParaRPr lang="ko-KR" altLang="en-US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1009430" y="1926140"/>
            <a:ext cx="2815051" cy="3685707"/>
            <a:chOff x="1688770" y="941718"/>
            <a:chExt cx="2099910" cy="2716998"/>
          </a:xfrm>
        </p:grpSpPr>
        <p:cxnSp>
          <p:nvCxnSpPr>
            <p:cNvPr id="13" name="직선 연결선 35"/>
            <p:cNvCxnSpPr/>
            <p:nvPr/>
          </p:nvCxnSpPr>
          <p:spPr>
            <a:xfrm>
              <a:off x="2259910" y="1184457"/>
              <a:ext cx="3810" cy="2108032"/>
            </a:xfrm>
            <a:prstGeom prst="straightConnector1">
              <a:avLst/>
            </a:prstGeom>
            <a:ln w="57150">
              <a:solidFill>
                <a:srgbClr val="00206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모서리가 둥근 직사각형 13"/>
            <p:cNvSpPr/>
            <p:nvPr/>
          </p:nvSpPr>
          <p:spPr>
            <a:xfrm>
              <a:off x="1688770" y="941718"/>
              <a:ext cx="1160113" cy="3662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729725" y="966591"/>
              <a:ext cx="1125202" cy="306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0.5 mL</a:t>
              </a:r>
              <a:endParaRPr lang="ko-KR" altLang="en-US" sz="1050" b="1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688770" y="1798968"/>
              <a:ext cx="1160113" cy="3662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729725" y="1831475"/>
              <a:ext cx="1125202" cy="306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React</a:t>
              </a: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5min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0400" y="1371479"/>
              <a:ext cx="1499786" cy="340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/>
              <a:r>
                <a:rPr lang="en-US" altLang="ko-KR" sz="1200" dirty="0" smtClean="0"/>
                <a:t>Add 10</a:t>
              </a:r>
              <a:r>
                <a:rPr lang="en-US" altLang="ko-KR" sz="1200" dirty="0"/>
                <a:t>% </a:t>
              </a:r>
              <a:r>
                <a:rPr lang="en-US" altLang="ko-KR" sz="1200" dirty="0" err="1" smtClean="0"/>
                <a:t>Folin-Ciocalteu’s</a:t>
              </a:r>
              <a:endParaRPr lang="en-US" altLang="ko-KR" sz="1200" dirty="0" smtClean="0"/>
            </a:p>
            <a:p>
              <a:pPr fontAlgn="base"/>
              <a:r>
                <a:rPr lang="en-US" altLang="ko-KR" sz="1200" dirty="0"/>
                <a:t> </a:t>
              </a:r>
              <a:r>
                <a:rPr lang="en-US" altLang="ko-KR" sz="1200" dirty="0" smtClean="0"/>
                <a:t>         </a:t>
              </a:r>
              <a:r>
                <a:rPr lang="en-US" altLang="ko-KR" sz="1200" dirty="0"/>
                <a:t>phenol reagent </a:t>
              </a:r>
              <a:r>
                <a:rPr lang="en-US" altLang="ko-KR" sz="1200" dirty="0" smtClean="0"/>
                <a:t> 2.5 mL</a:t>
              </a:r>
              <a:endParaRPr lang="en-US" altLang="ko-KR" sz="1200" dirty="0"/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1688770" y="2545728"/>
              <a:ext cx="1160113" cy="3662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729725" y="2576951"/>
              <a:ext cx="1125202" cy="306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50" b="1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React </a:t>
              </a:r>
              <a:endParaRPr lang="en-US" altLang="ko-KR" sz="1050" b="1" dirty="0" smtClean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60 min</a:t>
              </a:r>
              <a:endParaRPr lang="ko-KR" altLang="en-US" sz="1050" b="1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28210" y="2251003"/>
              <a:ext cx="1460470" cy="204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/>
              <a:r>
                <a:rPr lang="en-US" altLang="ko-KR" sz="1200" dirty="0" smtClean="0"/>
                <a:t>Add  7.5</a:t>
              </a:r>
              <a:r>
                <a:rPr lang="en-US" altLang="ko-KR" sz="1200" dirty="0"/>
                <a:t>% </a:t>
              </a:r>
              <a:r>
                <a:rPr lang="en-US" altLang="ko-KR" sz="1200" dirty="0" smtClean="0"/>
                <a:t>Na2CO3 Sol. 2 mL</a:t>
              </a:r>
              <a:endParaRPr lang="en-US" altLang="ko-KR" sz="1200" dirty="0"/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1692580" y="3292489"/>
              <a:ext cx="1160113" cy="3662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729725" y="3335141"/>
              <a:ext cx="1125202" cy="299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UV Spectrometry</a:t>
              </a: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@765mm</a:t>
              </a: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116006" y="1926140"/>
            <a:ext cx="3532694" cy="3357060"/>
            <a:chOff x="1482090" y="941718"/>
            <a:chExt cx="2698416" cy="2295752"/>
          </a:xfrm>
        </p:grpSpPr>
        <p:cxnSp>
          <p:nvCxnSpPr>
            <p:cNvPr id="25" name="직선 연결선 35"/>
            <p:cNvCxnSpPr/>
            <p:nvPr/>
          </p:nvCxnSpPr>
          <p:spPr>
            <a:xfrm>
              <a:off x="1997700" y="1103360"/>
              <a:ext cx="9831" cy="1812765"/>
            </a:xfrm>
            <a:prstGeom prst="straightConnector1">
              <a:avLst/>
            </a:prstGeom>
            <a:ln w="57150">
              <a:solidFill>
                <a:srgbClr val="00206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모서리가 둥근 직사각형 25"/>
            <p:cNvSpPr/>
            <p:nvPr/>
          </p:nvSpPr>
          <p:spPr>
            <a:xfrm>
              <a:off x="1482090" y="941718"/>
              <a:ext cx="1186510" cy="34010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516380" y="978634"/>
              <a:ext cx="1127429" cy="27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10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Sample</a:t>
              </a:r>
            </a:p>
            <a:p>
              <a:pPr algn="ctr"/>
              <a:r>
                <a:rPr lang="en-US" altLang="ko-KR" sz="110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0.5 mL</a:t>
              </a:r>
              <a:endParaRPr lang="ko-KR" altLang="en-US" sz="1100" b="1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82090" y="2069948"/>
              <a:ext cx="1186510" cy="34010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16380" y="2093128"/>
              <a:ext cx="1127429" cy="27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React</a:t>
              </a: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40min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51454" y="1281026"/>
              <a:ext cx="2029052" cy="813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50000"/>
                </a:lnSpc>
              </a:pPr>
              <a:r>
                <a:rPr lang="en-US" altLang="ko-KR" sz="1200" dirty="0" smtClean="0">
                  <a:cs typeface="Arial" panose="020B0604020202020204" pitchFamily="34" charset="0"/>
                </a:rPr>
                <a:t>Add </a:t>
              </a:r>
              <a:r>
                <a:rPr lang="en-US" altLang="ko-KR" sz="1200" dirty="0">
                  <a:cs typeface="Arial" panose="020B0604020202020204" pitchFamily="34" charset="0"/>
                </a:rPr>
                <a:t>70% </a:t>
              </a:r>
              <a:r>
                <a:rPr lang="en-US" altLang="ko-KR" sz="1200" dirty="0" err="1" smtClean="0">
                  <a:cs typeface="Arial" panose="020B0604020202020204" pitchFamily="34" charset="0"/>
                </a:rPr>
                <a:t>MeOH</a:t>
              </a:r>
              <a:r>
                <a:rPr lang="en-US" altLang="ko-KR" sz="1200" dirty="0" smtClean="0">
                  <a:cs typeface="Arial" panose="020B0604020202020204" pitchFamily="34" charset="0"/>
                </a:rPr>
                <a:t> 1.5mL</a:t>
              </a:r>
              <a:endParaRPr lang="en-US" altLang="ko-KR" sz="1200" dirty="0">
                <a:cs typeface="Arial" panose="020B0604020202020204" pitchFamily="34" charset="0"/>
              </a:endParaRPr>
            </a:p>
            <a:p>
              <a:pPr fontAlgn="base">
                <a:lnSpc>
                  <a:spcPct val="150000"/>
                </a:lnSpc>
              </a:pPr>
              <a:r>
                <a:rPr lang="en-US" altLang="ko-KR" sz="1200" dirty="0" smtClean="0">
                  <a:cs typeface="Arial" panose="020B0604020202020204" pitchFamily="34" charset="0"/>
                </a:rPr>
                <a:t>        10% Aluminum nitrate 0.1 mL</a:t>
              </a:r>
            </a:p>
            <a:p>
              <a:pPr fontAlgn="base">
                <a:lnSpc>
                  <a:spcPct val="150000"/>
                </a:lnSpc>
              </a:pPr>
              <a:r>
                <a:rPr lang="en-US" altLang="ko-KR" sz="1200" dirty="0" smtClean="0">
                  <a:cs typeface="Arial" panose="020B0604020202020204" pitchFamily="34" charset="0"/>
                </a:rPr>
                <a:t>        </a:t>
              </a:r>
              <a:r>
                <a:rPr lang="en-US" altLang="ko-KR" sz="1200" dirty="0">
                  <a:cs typeface="Arial" panose="020B0604020202020204" pitchFamily="34" charset="0"/>
                </a:rPr>
                <a:t>1.0M </a:t>
              </a:r>
              <a:r>
                <a:rPr lang="en-US" altLang="ko-KR" sz="1200" dirty="0" smtClean="0">
                  <a:cs typeface="Arial" panose="020B0604020202020204" pitchFamily="34" charset="0"/>
                </a:rPr>
                <a:t>Potassium acetate 0.1 mL</a:t>
              </a:r>
            </a:p>
            <a:p>
              <a:pPr fontAlgn="base">
                <a:lnSpc>
                  <a:spcPct val="150000"/>
                </a:lnSpc>
              </a:pPr>
              <a:r>
                <a:rPr lang="en-US" altLang="ko-KR" sz="1200" dirty="0">
                  <a:cs typeface="Arial" panose="020B0604020202020204" pitchFamily="34" charset="0"/>
                </a:rPr>
                <a:t> </a:t>
              </a:r>
              <a:r>
                <a:rPr lang="en-US" altLang="ko-KR" sz="1200" dirty="0" smtClean="0">
                  <a:cs typeface="Arial" panose="020B0604020202020204" pitchFamily="34" charset="0"/>
                </a:rPr>
                <a:t>       H2O  </a:t>
              </a:r>
              <a:r>
                <a:rPr lang="en-US" altLang="ko-KR" sz="1200" dirty="0">
                  <a:cs typeface="Arial" panose="020B0604020202020204" pitchFamily="34" charset="0"/>
                </a:rPr>
                <a:t>2.8 </a:t>
              </a:r>
              <a:r>
                <a:rPr lang="en-US" altLang="ko-KR" sz="1200" dirty="0" smtClean="0">
                  <a:cs typeface="Arial" panose="020B0604020202020204" pitchFamily="34" charset="0"/>
                </a:rPr>
                <a:t>mL</a:t>
              </a:r>
              <a:endParaRPr lang="en-US" altLang="ko-KR" sz="1200" dirty="0">
                <a:cs typeface="Arial" panose="020B0604020202020204" pitchFamily="34" charset="0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1485900" y="2891730"/>
              <a:ext cx="1186510" cy="34574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 b="1" dirty="0">
                <a:solidFill>
                  <a:sysClr val="windowText" lastClr="000000"/>
                </a:solidFill>
                <a:latin typeface="Arial" panose="020B0604020202020204" pitchFamily="34" charset="0"/>
                <a:ea typeface="함초롬바탕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516380" y="2922310"/>
              <a:ext cx="1127429" cy="27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UV Spectrometry</a:t>
              </a:r>
            </a:p>
            <a:p>
              <a:pPr algn="ctr"/>
              <a:r>
                <a:rPr lang="en-US" altLang="ko-KR" sz="1050" b="1" dirty="0" smtClean="0">
                  <a:solidFill>
                    <a:sysClr val="windowText" lastClr="000000"/>
                  </a:solidFill>
                  <a:latin typeface="Arial" panose="020B0604020202020204" pitchFamily="34" charset="0"/>
                  <a:ea typeface="함초롬바탕" panose="02030504000101010101" pitchFamily="18" charset="-127"/>
                  <a:cs typeface="Arial" panose="020B0604020202020204" pitchFamily="34" charset="0"/>
                </a:rPr>
                <a:t>@415mm</a:t>
              </a:r>
            </a:p>
          </p:txBody>
        </p:sp>
      </p:grpSp>
      <p:sp>
        <p:nvSpPr>
          <p:cNvPr id="38" name="AutoShape 34"/>
          <p:cNvSpPr>
            <a:spLocks noChangeArrowheads="1"/>
          </p:cNvSpPr>
          <p:nvPr/>
        </p:nvSpPr>
        <p:spPr bwMode="auto">
          <a:xfrm>
            <a:off x="239754" y="1257085"/>
            <a:ext cx="1173587" cy="354721"/>
          </a:xfrm>
          <a:prstGeom prst="roundRect">
            <a:avLst>
              <a:gd name="adj" fmla="val 50000"/>
            </a:avLst>
          </a:prstGeom>
          <a:noFill/>
          <a:ln w="12700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1) 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총 </a:t>
            </a:r>
            <a:r>
              <a:rPr lang="ko-KR" alt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폴리페놀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함량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9" name="AutoShape 34"/>
          <p:cNvSpPr>
            <a:spLocks noChangeArrowheads="1"/>
          </p:cNvSpPr>
          <p:nvPr/>
        </p:nvSpPr>
        <p:spPr bwMode="auto">
          <a:xfrm>
            <a:off x="4303754" y="1231685"/>
            <a:ext cx="1173587" cy="354721"/>
          </a:xfrm>
          <a:prstGeom prst="roundRect">
            <a:avLst>
              <a:gd name="adj" fmla="val 50000"/>
            </a:avLst>
          </a:prstGeom>
          <a:noFill/>
          <a:ln w="12700" algn="ctr">
            <a:noFill/>
            <a:round/>
            <a:headEnd/>
            <a:tailEnd/>
          </a:ln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총 </a:t>
            </a:r>
            <a:r>
              <a:rPr lang="ko-KR" alt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플라보노이드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함량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0818" y="5937730"/>
            <a:ext cx="809978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※ </a:t>
            </a:r>
            <a:r>
              <a:rPr lang="ko-KR" altLang="en-US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참고자료</a:t>
            </a:r>
            <a:endParaRPr lang="en-US" altLang="ko-KR" sz="1000" dirty="0" smtClean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ko-KR" altLang="en-US" sz="1000" dirty="0" err="1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총폴리페놀</a:t>
            </a:r>
            <a:r>
              <a:rPr lang="ko-KR" altLang="en-US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함량 </a:t>
            </a:r>
            <a:r>
              <a:rPr lang="en-US" altLang="ko-KR" sz="100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: ISO, 2005a. ISO14502-1: 2005 </a:t>
            </a:r>
            <a:r>
              <a:rPr lang="en-US" altLang="ko-KR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Determination of substances characteristic of green and black tea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ko-KR" altLang="en-US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건강기능성식품 실험법 해설서 </a:t>
            </a:r>
            <a:r>
              <a:rPr lang="en-US" altLang="ko-KR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3.6.3 </a:t>
            </a:r>
            <a:r>
              <a:rPr lang="ko-KR" altLang="en-US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총 </a:t>
            </a:r>
            <a:r>
              <a:rPr lang="ko-KR" altLang="en-US" sz="1000" dirty="0" err="1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플라보노이드</a:t>
            </a:r>
            <a:r>
              <a:rPr lang="ko-KR" altLang="en-US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en-US" altLang="ko-KR" sz="1000" dirty="0" smtClean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(2016.12)</a:t>
            </a:r>
            <a:endParaRPr lang="ko-KR" altLang="en-US" sz="100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51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343792"/>
              </p:ext>
            </p:extLst>
          </p:nvPr>
        </p:nvGraphicFramePr>
        <p:xfrm>
          <a:off x="314325" y="1263866"/>
          <a:ext cx="4244975" cy="3301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SPW 10.0 Graph" r:id="rId3" imgW="5494320" imgH="4273560" progId="SigmaPlotGraphicObject.9">
                  <p:embed/>
                </p:oleObj>
              </mc:Choice>
              <mc:Fallback>
                <p:oleObj name="SPW 10.0 Graph" r:id="rId3" imgW="5494320" imgH="42735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325" y="1263866"/>
                        <a:ext cx="4244975" cy="33017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509816"/>
              </p:ext>
            </p:extLst>
          </p:nvPr>
        </p:nvGraphicFramePr>
        <p:xfrm>
          <a:off x="4464050" y="1117600"/>
          <a:ext cx="4527550" cy="346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SPW 10.0 Graph" r:id="rId5" imgW="5677200" imgH="4347720" progId="SigmaPlotGraphicObject.9">
                  <p:embed/>
                </p:oleObj>
              </mc:Choice>
              <mc:Fallback>
                <p:oleObj name="SPW 10.0 Graph" r:id="rId5" imgW="5677200" imgH="434772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4050" y="1117600"/>
                        <a:ext cx="4527550" cy="346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26124"/>
              </p:ext>
            </p:extLst>
          </p:nvPr>
        </p:nvGraphicFramePr>
        <p:xfrm>
          <a:off x="1616075" y="4950770"/>
          <a:ext cx="6070600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35300"/>
                <a:gridCol w="3035300"/>
              </a:tblGrid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aseline="0" dirty="0" err="1" smtClean="0">
                          <a:solidFill>
                            <a:schemeClr val="tx1"/>
                          </a:solidFill>
                        </a:rPr>
                        <a:t>폴리페놀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aseline="0" dirty="0" err="1" smtClean="0">
                          <a:solidFill>
                            <a:schemeClr val="tx1"/>
                          </a:solidFill>
                        </a:rPr>
                        <a:t>총페놀성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화합물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함량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(mg/mL)</a:t>
                      </a:r>
                      <a:r>
                        <a:rPr lang="en-US" altLang="ko-KR" sz="1200" b="0" baseline="300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endParaRPr lang="ko-KR" altLang="en-US" sz="1200" b="0" baseline="30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무처리구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대조구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 control)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실험구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처리구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, sample)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5.12 ± 0.45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7.37 ± 0.62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0" y="6098530"/>
            <a:ext cx="51235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+mn-ea"/>
              </a:rPr>
              <a:t>※ </a:t>
            </a:r>
            <a:r>
              <a:rPr lang="ko-KR" altLang="en-US" sz="1100" dirty="0" err="1" smtClean="0">
                <a:latin typeface="+mn-ea"/>
              </a:rPr>
              <a:t>무처리구</a:t>
            </a:r>
            <a:r>
              <a:rPr lang="ko-KR" altLang="en-US" sz="1100" dirty="0" smtClean="0">
                <a:latin typeface="+mn-ea"/>
              </a:rPr>
              <a:t> 대비 </a:t>
            </a:r>
            <a:r>
              <a:rPr lang="ko-KR" altLang="en-US" sz="1100" dirty="0" err="1" smtClean="0">
                <a:latin typeface="+mn-ea"/>
              </a:rPr>
              <a:t>실험구의</a:t>
            </a:r>
            <a:r>
              <a:rPr lang="ko-KR" altLang="en-US" sz="1100" dirty="0" smtClean="0">
                <a:latin typeface="+mn-ea"/>
              </a:rPr>
              <a:t> </a:t>
            </a:r>
            <a:r>
              <a:rPr lang="en-US" altLang="ko-KR" sz="1100" dirty="0" smtClean="0">
                <a:latin typeface="+mn-ea"/>
              </a:rPr>
              <a:t>(</a:t>
            </a:r>
            <a:r>
              <a:rPr lang="ko-KR" altLang="en-US" sz="1100" dirty="0" err="1" smtClean="0">
                <a:latin typeface="+mn-ea"/>
              </a:rPr>
              <a:t>폴리페놀</a:t>
            </a:r>
            <a:r>
              <a:rPr lang="en-US" altLang="ko-KR" sz="1100" dirty="0" smtClean="0">
                <a:latin typeface="+mn-ea"/>
              </a:rPr>
              <a:t>)</a:t>
            </a:r>
            <a:r>
              <a:rPr lang="ko-KR" altLang="en-US" sz="1100" dirty="0" err="1" smtClean="0">
                <a:latin typeface="+mn-ea"/>
              </a:rPr>
              <a:t>총페놀성화합물</a:t>
            </a:r>
            <a:r>
              <a:rPr lang="ko-KR" altLang="en-US" sz="1100" dirty="0" smtClean="0">
                <a:latin typeface="+mn-ea"/>
              </a:rPr>
              <a:t> 함량은 약 </a:t>
            </a:r>
            <a:r>
              <a:rPr lang="en-US" altLang="ko-KR" sz="1100" b="1" dirty="0" smtClean="0">
                <a:latin typeface="+mn-ea"/>
              </a:rPr>
              <a:t>43.9%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증가됨</a:t>
            </a:r>
            <a:r>
              <a:rPr lang="en-US" altLang="ko-KR" sz="1100" dirty="0" smtClean="0">
                <a:latin typeface="+mn-ea"/>
              </a:rPr>
              <a:t>.</a:t>
            </a:r>
            <a:endParaRPr lang="ko-KR" altLang="en-US" sz="1100" dirty="0">
              <a:latin typeface="+mn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65116" y="69300"/>
            <a:ext cx="8813767" cy="792240"/>
            <a:chOff x="150721" y="73107"/>
            <a:chExt cx="8813767" cy="1246396"/>
          </a:xfrm>
        </p:grpSpPr>
        <p:sp>
          <p:nvSpPr>
            <p:cNvPr id="12" name="액자 11"/>
            <p:cNvSpPr/>
            <p:nvPr/>
          </p:nvSpPr>
          <p:spPr>
            <a:xfrm>
              <a:off x="150721" y="244480"/>
              <a:ext cx="8813767" cy="1075023"/>
            </a:xfrm>
            <a:prstGeom prst="fram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7776356" y="73107"/>
              <a:ext cx="1188132" cy="171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39754" y="332643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/>
              <a:t>가베하우스</a:t>
            </a:r>
            <a:r>
              <a:rPr lang="ko-KR" altLang="en-US" b="1" dirty="0" smtClean="0"/>
              <a:t> 액상커피 </a:t>
            </a:r>
            <a:r>
              <a:rPr lang="ko-KR" altLang="en-US" b="1" dirty="0" err="1" smtClean="0"/>
              <a:t>폴리페놀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총페놀성</a:t>
            </a:r>
            <a:r>
              <a:rPr lang="ko-KR" altLang="en-US" b="1" dirty="0" smtClean="0"/>
              <a:t> 화합물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함량 비교 결과</a:t>
            </a:r>
            <a:endParaRPr lang="ko-KR" altLang="en-US" b="1" dirty="0"/>
          </a:p>
        </p:txBody>
      </p:sp>
      <p:sp>
        <p:nvSpPr>
          <p:cNvPr id="15" name="TextBox 5"/>
          <p:cNvSpPr txBox="1"/>
          <p:nvPr/>
        </p:nvSpPr>
        <p:spPr>
          <a:xfrm>
            <a:off x="7970194" y="33535"/>
            <a:ext cx="128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www.jnbc.or.kr</a:t>
            </a:r>
            <a:endParaRPr lang="ko-KR" altLang="en-US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6717" y="4719938"/>
            <a:ext cx="17620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1) 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평균 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±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편차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(10 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반복 측정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)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 </a:t>
            </a:r>
            <a:endParaRPr lang="ko-KR" altLang="en-US" sz="900" dirty="0">
              <a:latin typeface="HY중고딕" panose="02030600000101010101" pitchFamily="18" charset="-127"/>
              <a:ea typeface="HY중고딕" panose="02030600000101010101" pitchFamily="18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053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개체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4557157"/>
              </p:ext>
            </p:extLst>
          </p:nvPr>
        </p:nvGraphicFramePr>
        <p:xfrm>
          <a:off x="298554" y="1276121"/>
          <a:ext cx="4244400" cy="330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SPW 10.0 Graph" r:id="rId3" imgW="5541840" imgH="4269960" progId="SigmaPlotGraphicObject.9">
                  <p:embed/>
                </p:oleObj>
              </mc:Choice>
              <mc:Fallback>
                <p:oleObj name="SPW 10.0 Graph" r:id="rId3" imgW="5541840" imgH="426996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554" y="1276121"/>
                        <a:ext cx="4244400" cy="330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452910"/>
              </p:ext>
            </p:extLst>
          </p:nvPr>
        </p:nvGraphicFramePr>
        <p:xfrm>
          <a:off x="1616075" y="4950770"/>
          <a:ext cx="6070600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35300"/>
                <a:gridCol w="3035300"/>
              </a:tblGrid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aseline="0" dirty="0" err="1" smtClean="0">
                          <a:solidFill>
                            <a:schemeClr val="tx1"/>
                          </a:solidFill>
                        </a:rPr>
                        <a:t>플라보노이드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aseline="0" dirty="0" err="1" smtClean="0">
                          <a:solidFill>
                            <a:schemeClr val="tx1"/>
                          </a:solidFill>
                        </a:rPr>
                        <a:t>총플라보노이드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화합물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함량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(mg/mL)</a:t>
                      </a:r>
                      <a:r>
                        <a:rPr lang="en-US" altLang="ko-KR" sz="1200" b="0" baseline="300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endParaRPr lang="ko-KR" altLang="en-US" sz="1200" b="0" baseline="30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무처리구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대조구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 control)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실험구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</a:rPr>
                        <a:t>처리구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, sample)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0.42 ± 0.02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0.61 ± 0.05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0" y="6098530"/>
            <a:ext cx="50385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>
                <a:latin typeface="+mn-ea"/>
              </a:rPr>
              <a:t>※ </a:t>
            </a:r>
            <a:r>
              <a:rPr lang="ko-KR" altLang="en-US" sz="1100" dirty="0" err="1" smtClean="0">
                <a:latin typeface="+mn-ea"/>
              </a:rPr>
              <a:t>무처리구</a:t>
            </a:r>
            <a:r>
              <a:rPr lang="ko-KR" altLang="en-US" sz="1100" dirty="0" smtClean="0">
                <a:latin typeface="+mn-ea"/>
              </a:rPr>
              <a:t> 대비 </a:t>
            </a:r>
            <a:r>
              <a:rPr lang="ko-KR" altLang="en-US" sz="1100" dirty="0" err="1" smtClean="0">
                <a:latin typeface="+mn-ea"/>
              </a:rPr>
              <a:t>실험구의</a:t>
            </a:r>
            <a:r>
              <a:rPr lang="ko-KR" altLang="en-US" sz="1100" dirty="0" smtClean="0">
                <a:latin typeface="+mn-ea"/>
              </a:rPr>
              <a:t> 총 </a:t>
            </a:r>
            <a:r>
              <a:rPr lang="ko-KR" altLang="en-US" sz="1100" dirty="0" err="1" smtClean="0">
                <a:latin typeface="+mn-ea"/>
              </a:rPr>
              <a:t>플라보노이드</a:t>
            </a:r>
            <a:r>
              <a:rPr lang="ko-KR" altLang="en-US" sz="1100" dirty="0" smtClean="0">
                <a:latin typeface="+mn-ea"/>
              </a:rPr>
              <a:t> 화합물 함량은 약 </a:t>
            </a:r>
            <a:r>
              <a:rPr lang="en-US" altLang="ko-KR" sz="1100" b="1" dirty="0" smtClean="0">
                <a:latin typeface="+mn-ea"/>
              </a:rPr>
              <a:t>45.2%</a:t>
            </a:r>
            <a:r>
              <a:rPr lang="en-US" altLang="ko-KR" sz="1100" dirty="0" smtClean="0">
                <a:latin typeface="+mn-ea"/>
              </a:rPr>
              <a:t> </a:t>
            </a:r>
            <a:r>
              <a:rPr lang="ko-KR" altLang="en-US" sz="1100" dirty="0" smtClean="0">
                <a:latin typeface="+mn-ea"/>
              </a:rPr>
              <a:t>증가됨</a:t>
            </a:r>
            <a:r>
              <a:rPr lang="en-US" altLang="ko-KR" sz="1100" dirty="0" smtClean="0">
                <a:latin typeface="+mn-ea"/>
              </a:rPr>
              <a:t>.</a:t>
            </a:r>
            <a:endParaRPr lang="ko-KR" altLang="en-US" sz="1100" dirty="0">
              <a:latin typeface="+mn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65116" y="69300"/>
            <a:ext cx="8813767" cy="792240"/>
            <a:chOff x="150721" y="73107"/>
            <a:chExt cx="8813767" cy="1246396"/>
          </a:xfrm>
        </p:grpSpPr>
        <p:sp>
          <p:nvSpPr>
            <p:cNvPr id="12" name="액자 11"/>
            <p:cNvSpPr/>
            <p:nvPr/>
          </p:nvSpPr>
          <p:spPr>
            <a:xfrm>
              <a:off x="150721" y="244480"/>
              <a:ext cx="8813767" cy="1075023"/>
            </a:xfrm>
            <a:prstGeom prst="fram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7776356" y="73107"/>
              <a:ext cx="1188132" cy="171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39754" y="332643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/>
              <a:t>가베하우스</a:t>
            </a:r>
            <a:r>
              <a:rPr lang="ko-KR" altLang="en-US" b="1" dirty="0" smtClean="0"/>
              <a:t> 액상커피 </a:t>
            </a:r>
            <a:r>
              <a:rPr lang="ko-KR" altLang="en-US" b="1" dirty="0" err="1" smtClean="0"/>
              <a:t>플라보노이드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총플라보노이드</a:t>
            </a:r>
            <a:r>
              <a:rPr lang="ko-KR" altLang="en-US" b="1" dirty="0" smtClean="0"/>
              <a:t> 화합물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함량 비교 결과</a:t>
            </a:r>
            <a:endParaRPr lang="ko-KR" altLang="en-US" b="1" dirty="0"/>
          </a:p>
        </p:txBody>
      </p:sp>
      <p:sp>
        <p:nvSpPr>
          <p:cNvPr id="15" name="TextBox 5"/>
          <p:cNvSpPr txBox="1"/>
          <p:nvPr/>
        </p:nvSpPr>
        <p:spPr>
          <a:xfrm>
            <a:off x="7970194" y="33535"/>
            <a:ext cx="12851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anose="02030504000101010101" pitchFamily="18" charset="-127"/>
                <a:ea typeface="휴먼모음T" panose="02030504000101010101" pitchFamily="18" charset="-127"/>
              </a:rPr>
              <a:t>www.jnbc.or.kr</a:t>
            </a:r>
            <a:endParaRPr lang="ko-KR" altLang="en-US" sz="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6717" y="4719938"/>
            <a:ext cx="16946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1) 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평균 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±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편차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(</a:t>
            </a:r>
            <a:r>
              <a:rPr lang="en-US" altLang="ko-KR" sz="900" dirty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6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반복 측정</a:t>
            </a:r>
            <a:r>
              <a:rPr lang="en-US" altLang="ko-KR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)</a:t>
            </a:r>
            <a:r>
              <a:rPr lang="ko-KR" altLang="en-US" sz="900" dirty="0" smtClean="0">
                <a:latin typeface="HY중고딕" panose="02030600000101010101" pitchFamily="18" charset="-127"/>
                <a:ea typeface="HY중고딕" panose="02030600000101010101" pitchFamily="18" charset="-127"/>
                <a:cs typeface="Arial Unicode MS" panose="020B0604020202020204" pitchFamily="50" charset="-127"/>
              </a:rPr>
              <a:t> </a:t>
            </a:r>
            <a:endParaRPr lang="ko-KR" altLang="en-US" sz="900" dirty="0">
              <a:latin typeface="HY중고딕" panose="02030600000101010101" pitchFamily="18" charset="-127"/>
              <a:ea typeface="HY중고딕" panose="02030600000101010101" pitchFamily="18" charset="-127"/>
              <a:cs typeface="Arial Unicode MS" panose="020B0604020202020204" pitchFamily="50" charset="-127"/>
            </a:endParaRPr>
          </a:p>
        </p:txBody>
      </p:sp>
      <p:graphicFrame>
        <p:nvGraphicFramePr>
          <p:cNvPr id="28" name="개체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134720"/>
              </p:ext>
            </p:extLst>
          </p:nvPr>
        </p:nvGraphicFramePr>
        <p:xfrm>
          <a:off x="4485218" y="1109886"/>
          <a:ext cx="4528800" cy="34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SPW 10.0 Graph" r:id="rId5" imgW="5646240" imgH="4334040" progId="SigmaPlotGraphicObject.9">
                  <p:embed/>
                </p:oleObj>
              </mc:Choice>
              <mc:Fallback>
                <p:oleObj name="SPW 10.0 Graph" r:id="rId5" imgW="5646240" imgH="4334040" progId="SigmaPlotGraphicObject.9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85218" y="1109886"/>
                        <a:ext cx="4528800" cy="34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876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350</Words>
  <Application>Microsoft Office PowerPoint</Application>
  <PresentationFormat>화면 슬라이드 쇼(4:3)</PresentationFormat>
  <Paragraphs>70</Paragraphs>
  <Slides>4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7" baseType="lpstr">
      <vt:lpstr>Arial Unicode MS</vt:lpstr>
      <vt:lpstr>HY견고딕</vt:lpstr>
      <vt:lpstr>HY중고딕</vt:lpstr>
      <vt:lpstr>HY헤드라인M</vt:lpstr>
      <vt:lpstr>맑은 고딕</vt:lpstr>
      <vt:lpstr>함초롬바탕</vt:lpstr>
      <vt:lpstr>휴먼모음T</vt:lpstr>
      <vt:lpstr>Arial</vt:lpstr>
      <vt:lpstr>Calibri</vt:lpstr>
      <vt:lpstr>Calibri Light</vt:lpstr>
      <vt:lpstr>Times New Roman</vt:lpstr>
      <vt:lpstr>Office 테마</vt:lpstr>
      <vt:lpstr>SPW 10.0 Graph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JOON HO</dc:creator>
  <cp:lastModifiedBy>JOON HO</cp:lastModifiedBy>
  <cp:revision>22</cp:revision>
  <cp:lastPrinted>2017-12-01T07:26:51Z</cp:lastPrinted>
  <dcterms:created xsi:type="dcterms:W3CDTF">2017-11-29T04:27:51Z</dcterms:created>
  <dcterms:modified xsi:type="dcterms:W3CDTF">2017-12-01T07:27:01Z</dcterms:modified>
</cp:coreProperties>
</file>