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84" r:id="rId2"/>
    <p:sldId id="285" r:id="rId3"/>
  </p:sldIdLst>
  <p:sldSz cx="10160000" cy="5715000"/>
  <p:notesSz cx="6889750" cy="10021888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200" userDrawn="1">
          <p15:clr>
            <a:srgbClr val="A4A3A4"/>
          </p15:clr>
        </p15:guide>
        <p15:guide id="3" orient="horz" pos="180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281BD"/>
    <a:srgbClr val="EAE6E6"/>
    <a:srgbClr val="44382E"/>
    <a:srgbClr val="977550"/>
    <a:srgbClr val="2C654C"/>
    <a:srgbClr val="F1A900"/>
    <a:srgbClr val="F6EEEB"/>
    <a:srgbClr val="F0EBEB"/>
    <a:srgbClr val="C9B99C"/>
    <a:srgbClr val="FFFFD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4" d="100"/>
          <a:sy n="124" d="100"/>
        </p:scale>
        <p:origin x="828" y="102"/>
      </p:cViewPr>
      <p:guideLst>
        <p:guide orient="horz" pos="2160"/>
        <p:guide pos="3200"/>
        <p:guide orient="horz" pos="180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5558" cy="501094"/>
          </a:xfrm>
          <a:prstGeom prst="rect">
            <a:avLst/>
          </a:prstGeom>
        </p:spPr>
        <p:txBody>
          <a:bodyPr vert="horz" lIns="96634" tIns="48317" rIns="96634" bIns="48317" rtlCol="0"/>
          <a:lstStyle>
            <a:lvl1pPr algn="l">
              <a:defRPr sz="13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902597" y="0"/>
            <a:ext cx="2985558" cy="501094"/>
          </a:xfrm>
          <a:prstGeom prst="rect">
            <a:avLst/>
          </a:prstGeom>
        </p:spPr>
        <p:txBody>
          <a:bodyPr vert="horz" lIns="96634" tIns="48317" rIns="96634" bIns="48317" rtlCol="0"/>
          <a:lstStyle>
            <a:lvl1pPr algn="r">
              <a:defRPr sz="1300"/>
            </a:lvl1pPr>
          </a:lstStyle>
          <a:p>
            <a:fld id="{D24E732C-9662-46B6-A7E4-8F88FB60F85F}" type="datetimeFigureOut">
              <a:rPr lang="ko-KR" altLang="en-US" smtClean="0"/>
              <a:t>2021-10-08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04775" y="750888"/>
            <a:ext cx="6680200" cy="37592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34" tIns="48317" rIns="96634" bIns="48317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8975" y="4760397"/>
            <a:ext cx="5511800" cy="4509850"/>
          </a:xfrm>
          <a:prstGeom prst="rect">
            <a:avLst/>
          </a:prstGeom>
        </p:spPr>
        <p:txBody>
          <a:bodyPr vert="horz" lIns="96634" tIns="48317" rIns="96634" bIns="48317" rtlCol="0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519054"/>
            <a:ext cx="2985558" cy="501094"/>
          </a:xfrm>
          <a:prstGeom prst="rect">
            <a:avLst/>
          </a:prstGeom>
        </p:spPr>
        <p:txBody>
          <a:bodyPr vert="horz" lIns="96634" tIns="48317" rIns="96634" bIns="48317" rtlCol="0" anchor="b"/>
          <a:lstStyle>
            <a:lvl1pPr algn="l">
              <a:defRPr sz="13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902597" y="9519054"/>
            <a:ext cx="2985558" cy="501094"/>
          </a:xfrm>
          <a:prstGeom prst="rect">
            <a:avLst/>
          </a:prstGeom>
        </p:spPr>
        <p:txBody>
          <a:bodyPr vert="horz" lIns="96634" tIns="48317" rIns="96634" bIns="48317" rtlCol="0" anchor="b"/>
          <a:lstStyle>
            <a:lvl1pPr algn="r">
              <a:defRPr sz="1300"/>
            </a:lvl1pPr>
          </a:lstStyle>
          <a:p>
            <a:fld id="{323C23F6-7B19-470C-97FF-F3FE86EA0D6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446362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762000" y="1775356"/>
            <a:ext cx="8636000" cy="1225021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524000" y="3238500"/>
            <a:ext cx="7112000" cy="14605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27F44-D8BF-4DA1-936D-E4C488666D96}" type="datetimeFigureOut">
              <a:rPr lang="ko-KR" altLang="en-US" smtClean="0"/>
              <a:t>2021-10-08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A370A-144B-439C-9DFA-8CA25897192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33891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27F44-D8BF-4DA1-936D-E4C488666D96}" type="datetimeFigureOut">
              <a:rPr lang="ko-KR" altLang="en-US" smtClean="0"/>
              <a:t>2021-10-08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A370A-144B-439C-9DFA-8CA25897192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037748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7366000" y="228867"/>
            <a:ext cx="2286000" cy="4876271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508000" y="228867"/>
            <a:ext cx="6688667" cy="4876271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27F44-D8BF-4DA1-936D-E4C488666D96}" type="datetimeFigureOut">
              <a:rPr lang="ko-KR" altLang="en-US" smtClean="0"/>
              <a:t>2021-10-08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A370A-144B-439C-9DFA-8CA25897192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472994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27F44-D8BF-4DA1-936D-E4C488666D96}" type="datetimeFigureOut">
              <a:rPr lang="ko-KR" altLang="en-US" smtClean="0"/>
              <a:t>2021-10-08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A370A-144B-439C-9DFA-8CA25897192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660336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02570" y="3672418"/>
            <a:ext cx="8636000" cy="113506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02570" y="2422261"/>
            <a:ext cx="8636000" cy="125015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27F44-D8BF-4DA1-936D-E4C488666D96}" type="datetimeFigureOut">
              <a:rPr lang="ko-KR" altLang="en-US" smtClean="0"/>
              <a:t>2021-10-08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A370A-144B-439C-9DFA-8CA25897192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772181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508000" y="1333501"/>
            <a:ext cx="4487333" cy="37716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5164667" y="1333501"/>
            <a:ext cx="4487333" cy="37716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27F44-D8BF-4DA1-936D-E4C488666D96}" type="datetimeFigureOut">
              <a:rPr lang="ko-KR" altLang="en-US" smtClean="0"/>
              <a:t>2021-10-08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A370A-144B-439C-9DFA-8CA25897192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26966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508000" y="1279261"/>
            <a:ext cx="4489098" cy="53313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508000" y="1812396"/>
            <a:ext cx="4489098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5161142" y="1279261"/>
            <a:ext cx="4490861" cy="53313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5161142" y="1812396"/>
            <a:ext cx="4490861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27F44-D8BF-4DA1-936D-E4C488666D96}" type="datetimeFigureOut">
              <a:rPr lang="ko-KR" altLang="en-US" smtClean="0"/>
              <a:t>2021-10-08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A370A-144B-439C-9DFA-8CA25897192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574702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27F44-D8BF-4DA1-936D-E4C488666D96}" type="datetimeFigureOut">
              <a:rPr lang="ko-KR" altLang="en-US" smtClean="0"/>
              <a:t>2021-10-08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A370A-144B-439C-9DFA-8CA25897192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417457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27F44-D8BF-4DA1-936D-E4C488666D96}" type="datetimeFigureOut">
              <a:rPr lang="ko-KR" altLang="en-US" smtClean="0"/>
              <a:t>2021-10-08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A370A-144B-439C-9DFA-8CA25897192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87650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08003" y="227541"/>
            <a:ext cx="3342570" cy="96837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972278" y="227543"/>
            <a:ext cx="5679722" cy="48775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508003" y="1195919"/>
            <a:ext cx="3342570" cy="39092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27F44-D8BF-4DA1-936D-E4C488666D96}" type="datetimeFigureOut">
              <a:rPr lang="ko-KR" altLang="en-US" smtClean="0"/>
              <a:t>2021-10-08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A370A-144B-439C-9DFA-8CA25897192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257828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991431" y="4000500"/>
            <a:ext cx="6096000" cy="47228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991431" y="510646"/>
            <a:ext cx="6096000" cy="3429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991431" y="4472783"/>
            <a:ext cx="6096000" cy="6707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27F44-D8BF-4DA1-936D-E4C488666D96}" type="datetimeFigureOut">
              <a:rPr lang="ko-KR" altLang="en-US" smtClean="0"/>
              <a:t>2021-10-08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A370A-144B-439C-9DFA-8CA25897192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328579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508000" y="228864"/>
            <a:ext cx="9144000" cy="952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508000" y="1333501"/>
            <a:ext cx="9144000" cy="37716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508000" y="5296960"/>
            <a:ext cx="2370667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827F44-D8BF-4DA1-936D-E4C488666D96}" type="datetimeFigureOut">
              <a:rPr lang="ko-KR" altLang="en-US" smtClean="0"/>
              <a:t>2021-10-08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471334" y="5296960"/>
            <a:ext cx="3217333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7281333" y="5296960"/>
            <a:ext cx="2370667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3A370A-144B-439C-9DFA-8CA25897192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276961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직사각형 81"/>
          <p:cNvSpPr/>
          <p:nvPr/>
        </p:nvSpPr>
        <p:spPr>
          <a:xfrm>
            <a:off x="1911648" y="600776"/>
            <a:ext cx="7740352" cy="45719"/>
          </a:xfrm>
          <a:prstGeom prst="rect">
            <a:avLst/>
          </a:prstGeom>
          <a:solidFill>
            <a:srgbClr val="1313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83" name="그림 8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512" y="337581"/>
            <a:ext cx="777264" cy="308912"/>
          </a:xfrm>
          <a:prstGeom prst="rect">
            <a:avLst/>
          </a:prstGeom>
          <a:effectLst/>
        </p:spPr>
      </p:pic>
      <p:sp>
        <p:nvSpPr>
          <p:cNvPr id="84" name="Rectangle 4"/>
          <p:cNvSpPr>
            <a:spLocks noChangeArrowheads="1"/>
          </p:cNvSpPr>
          <p:nvPr/>
        </p:nvSpPr>
        <p:spPr>
          <a:xfrm>
            <a:off x="1455433" y="280344"/>
            <a:ext cx="2376264" cy="488926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latinLnBrk="1">
              <a:spcBef>
                <a:spcPct val="20000"/>
              </a:spcBef>
              <a:buFont typeface="Arial"/>
              <a:buChar char="•"/>
              <a:defRPr sz="3200">
                <a:solidFill>
                  <a:schemeClr val="tx1"/>
                </a:solidFill>
                <a:latin typeface="맑은 고딕"/>
                <a:ea typeface="맑은 고딕"/>
              </a:defRPr>
            </a:lvl1pPr>
            <a:lvl2pPr marL="742950" indent="-285750" latinLnBrk="1">
              <a:spcBef>
                <a:spcPct val="20000"/>
              </a:spcBef>
              <a:buFont typeface="Arial"/>
              <a:buChar char="–"/>
              <a:defRPr sz="2800">
                <a:solidFill>
                  <a:schemeClr val="tx1"/>
                </a:solidFill>
                <a:latin typeface="맑은 고딕"/>
                <a:ea typeface="맑은 고딕"/>
              </a:defRPr>
            </a:lvl2pPr>
            <a:lvl3pPr marL="1143000" indent="-228600" latinLnBrk="1">
              <a:spcBef>
                <a:spcPct val="20000"/>
              </a:spcBef>
              <a:buFont typeface="Arial"/>
              <a:buChar char="•"/>
              <a:defRPr sz="2400">
                <a:solidFill>
                  <a:schemeClr val="tx1"/>
                </a:solidFill>
                <a:latin typeface="맑은 고딕"/>
                <a:ea typeface="맑은 고딕"/>
              </a:defRPr>
            </a:lvl3pPr>
            <a:lvl4pPr marL="1600200" indent="-228600" latinLnBrk="1">
              <a:spcBef>
                <a:spcPct val="20000"/>
              </a:spcBef>
              <a:buFont typeface="Arial"/>
              <a:buChar char="–"/>
              <a:defRPr sz="2000">
                <a:solidFill>
                  <a:schemeClr val="tx1"/>
                </a:solidFill>
                <a:latin typeface="맑은 고딕"/>
                <a:ea typeface="맑은 고딕"/>
              </a:defRPr>
            </a:lvl4pPr>
            <a:lvl5pPr marL="2057400" indent="-228600" latinLnBrk="1">
              <a:spcBef>
                <a:spcPct val="20000"/>
              </a:spcBef>
              <a:buFont typeface="Arial"/>
              <a:buChar char="»"/>
              <a:defRPr sz="2000">
                <a:solidFill>
                  <a:schemeClr val="tx1"/>
                </a:solidFill>
                <a:latin typeface="맑은 고딕"/>
                <a:ea typeface="맑은 고딕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/>
              <a:buChar char="»"/>
              <a:defRPr sz="2000">
                <a:solidFill>
                  <a:schemeClr val="tx1"/>
                </a:solidFill>
                <a:latin typeface="맑은 고딕"/>
                <a:ea typeface="맑은 고딕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/>
              <a:buChar char="»"/>
              <a:defRPr sz="2000">
                <a:solidFill>
                  <a:schemeClr val="tx1"/>
                </a:solidFill>
                <a:latin typeface="맑은 고딕"/>
                <a:ea typeface="맑은 고딕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/>
              <a:buChar char="»"/>
              <a:defRPr sz="2000">
                <a:solidFill>
                  <a:schemeClr val="tx1"/>
                </a:solidFill>
                <a:latin typeface="맑은 고딕"/>
                <a:ea typeface="맑은 고딕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/>
              <a:buChar char="»"/>
              <a:defRPr sz="2000">
                <a:solidFill>
                  <a:schemeClr val="tx1"/>
                </a:solidFill>
                <a:latin typeface="맑은 고딕"/>
                <a:ea typeface="맑은 고딕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ko-KR" sz="1200" b="1" dirty="0">
                <a:solidFill>
                  <a:srgbClr val="131353"/>
                </a:solidFill>
                <a:latin typeface="닉스곤체 M 2.0" panose="020B0600000101010101" pitchFamily="50" charset="-127"/>
                <a:ea typeface="닉스곤체 M 2.0" panose="020B0600000101010101" pitchFamily="50" charset="-127"/>
              </a:rPr>
              <a:t>MYUNGSUNG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ko-KR" sz="1200" b="1" dirty="0">
                <a:solidFill>
                  <a:srgbClr val="131353"/>
                </a:solidFill>
                <a:latin typeface="닉스곤체 M 2.0" panose="020B0600000101010101" pitchFamily="50" charset="-127"/>
                <a:ea typeface="닉스곤체 M 2.0" panose="020B0600000101010101" pitchFamily="50" charset="-127"/>
              </a:rPr>
              <a:t>BIO</a:t>
            </a:r>
            <a:endParaRPr lang="ko-KR" altLang="en-US" sz="1200" b="1" dirty="0">
              <a:solidFill>
                <a:srgbClr val="131353"/>
              </a:solidFill>
              <a:latin typeface="닉스곤체 M 2.0" panose="020B0600000101010101" pitchFamily="50" charset="-127"/>
              <a:ea typeface="닉스곤체 M 2.0" panose="020B0600000101010101" pitchFamily="50" charset="-127"/>
            </a:endParaRPr>
          </a:p>
        </p:txBody>
      </p:sp>
      <p:grpSp>
        <p:nvGrpSpPr>
          <p:cNvPr id="11" name="그룹 10"/>
          <p:cNvGrpSpPr/>
          <p:nvPr/>
        </p:nvGrpSpPr>
        <p:grpSpPr>
          <a:xfrm flipH="1">
            <a:off x="9126867" y="209055"/>
            <a:ext cx="417633" cy="357892"/>
            <a:chOff x="8071978" y="1114685"/>
            <a:chExt cx="663036" cy="540546"/>
          </a:xfrm>
        </p:grpSpPr>
        <p:sp>
          <p:nvSpPr>
            <p:cNvPr id="12" name="Freeform 987"/>
            <p:cNvSpPr>
              <a:spLocks/>
            </p:cNvSpPr>
            <p:nvPr/>
          </p:nvSpPr>
          <p:spPr bwMode="auto">
            <a:xfrm flipH="1">
              <a:off x="8200392" y="1176277"/>
              <a:ext cx="534622" cy="478954"/>
            </a:xfrm>
            <a:custGeom>
              <a:avLst/>
              <a:gdLst>
                <a:gd name="T0" fmla="*/ 197 w 218"/>
                <a:gd name="T1" fmla="*/ 64 h 219"/>
                <a:gd name="T2" fmla="*/ 189 w 218"/>
                <a:gd name="T3" fmla="*/ 69 h 219"/>
                <a:gd name="T4" fmla="*/ 198 w 218"/>
                <a:gd name="T5" fmla="*/ 109 h 219"/>
                <a:gd name="T6" fmla="*/ 109 w 218"/>
                <a:gd name="T7" fmla="*/ 199 h 219"/>
                <a:gd name="T8" fmla="*/ 19 w 218"/>
                <a:gd name="T9" fmla="*/ 109 h 219"/>
                <a:gd name="T10" fmla="*/ 109 w 218"/>
                <a:gd name="T11" fmla="*/ 20 h 219"/>
                <a:gd name="T12" fmla="*/ 169 w 218"/>
                <a:gd name="T13" fmla="*/ 43 h 219"/>
                <a:gd name="T14" fmla="*/ 176 w 218"/>
                <a:gd name="T15" fmla="*/ 37 h 219"/>
                <a:gd name="T16" fmla="*/ 184 w 218"/>
                <a:gd name="T17" fmla="*/ 30 h 219"/>
                <a:gd name="T18" fmla="*/ 109 w 218"/>
                <a:gd name="T19" fmla="*/ 0 h 219"/>
                <a:gd name="T20" fmla="*/ 0 w 218"/>
                <a:gd name="T21" fmla="*/ 109 h 219"/>
                <a:gd name="T22" fmla="*/ 109 w 218"/>
                <a:gd name="T23" fmla="*/ 219 h 219"/>
                <a:gd name="T24" fmla="*/ 218 w 218"/>
                <a:gd name="T25" fmla="*/ 109 h 219"/>
                <a:gd name="T26" fmla="*/ 206 w 218"/>
                <a:gd name="T27" fmla="*/ 59 h 219"/>
                <a:gd name="T28" fmla="*/ 197 w 218"/>
                <a:gd name="T29" fmla="*/ 64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18" h="219">
                  <a:moveTo>
                    <a:pt x="197" y="64"/>
                  </a:moveTo>
                  <a:cubicBezTo>
                    <a:pt x="189" y="69"/>
                    <a:pt x="189" y="69"/>
                    <a:pt x="189" y="69"/>
                  </a:cubicBezTo>
                  <a:cubicBezTo>
                    <a:pt x="195" y="81"/>
                    <a:pt x="198" y="95"/>
                    <a:pt x="198" y="109"/>
                  </a:cubicBezTo>
                  <a:cubicBezTo>
                    <a:pt x="198" y="159"/>
                    <a:pt x="158" y="199"/>
                    <a:pt x="109" y="199"/>
                  </a:cubicBezTo>
                  <a:cubicBezTo>
                    <a:pt x="59" y="199"/>
                    <a:pt x="19" y="159"/>
                    <a:pt x="19" y="109"/>
                  </a:cubicBezTo>
                  <a:cubicBezTo>
                    <a:pt x="19" y="60"/>
                    <a:pt x="59" y="20"/>
                    <a:pt x="109" y="20"/>
                  </a:cubicBezTo>
                  <a:cubicBezTo>
                    <a:pt x="132" y="20"/>
                    <a:pt x="153" y="29"/>
                    <a:pt x="169" y="43"/>
                  </a:cubicBezTo>
                  <a:cubicBezTo>
                    <a:pt x="176" y="37"/>
                    <a:pt x="176" y="37"/>
                    <a:pt x="176" y="37"/>
                  </a:cubicBezTo>
                  <a:cubicBezTo>
                    <a:pt x="184" y="30"/>
                    <a:pt x="184" y="30"/>
                    <a:pt x="184" y="30"/>
                  </a:cubicBezTo>
                  <a:cubicBezTo>
                    <a:pt x="164" y="11"/>
                    <a:pt x="138" y="0"/>
                    <a:pt x="109" y="0"/>
                  </a:cubicBezTo>
                  <a:cubicBezTo>
                    <a:pt x="49" y="0"/>
                    <a:pt x="0" y="49"/>
                    <a:pt x="0" y="109"/>
                  </a:cubicBezTo>
                  <a:cubicBezTo>
                    <a:pt x="0" y="170"/>
                    <a:pt x="49" y="219"/>
                    <a:pt x="109" y="219"/>
                  </a:cubicBezTo>
                  <a:cubicBezTo>
                    <a:pt x="169" y="219"/>
                    <a:pt x="218" y="170"/>
                    <a:pt x="218" y="109"/>
                  </a:cubicBezTo>
                  <a:cubicBezTo>
                    <a:pt x="218" y="91"/>
                    <a:pt x="214" y="74"/>
                    <a:pt x="206" y="59"/>
                  </a:cubicBezTo>
                  <a:lnTo>
                    <a:pt x="197" y="64"/>
                  </a:lnTo>
                  <a:close/>
                </a:path>
              </a:pathLst>
            </a:custGeom>
            <a:solidFill>
              <a:srgbClr val="CAE3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3286" tIns="46643" rIns="93286" bIns="46643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836"/>
            </a:p>
          </p:txBody>
        </p:sp>
        <p:sp>
          <p:nvSpPr>
            <p:cNvPr id="13" name="Freeform 988"/>
            <p:cNvSpPr>
              <a:spLocks/>
            </p:cNvSpPr>
            <p:nvPr/>
          </p:nvSpPr>
          <p:spPr bwMode="auto">
            <a:xfrm flipH="1">
              <a:off x="8296023" y="1261370"/>
              <a:ext cx="343360" cy="307956"/>
            </a:xfrm>
            <a:custGeom>
              <a:avLst/>
              <a:gdLst>
                <a:gd name="T0" fmla="*/ 109 w 140"/>
                <a:gd name="T1" fmla="*/ 24 h 141"/>
                <a:gd name="T2" fmla="*/ 116 w 140"/>
                <a:gd name="T3" fmla="*/ 18 h 141"/>
                <a:gd name="T4" fmla="*/ 70 w 140"/>
                <a:gd name="T5" fmla="*/ 0 h 141"/>
                <a:gd name="T6" fmla="*/ 0 w 140"/>
                <a:gd name="T7" fmla="*/ 70 h 141"/>
                <a:gd name="T8" fmla="*/ 70 w 140"/>
                <a:gd name="T9" fmla="*/ 141 h 141"/>
                <a:gd name="T10" fmla="*/ 140 w 140"/>
                <a:gd name="T11" fmla="*/ 70 h 141"/>
                <a:gd name="T12" fmla="*/ 133 w 140"/>
                <a:gd name="T13" fmla="*/ 40 h 141"/>
                <a:gd name="T14" fmla="*/ 125 w 140"/>
                <a:gd name="T15" fmla="*/ 45 h 141"/>
                <a:gd name="T16" fmla="*/ 116 w 140"/>
                <a:gd name="T17" fmla="*/ 51 h 141"/>
                <a:gd name="T18" fmla="*/ 120 w 140"/>
                <a:gd name="T19" fmla="*/ 70 h 141"/>
                <a:gd name="T20" fmla="*/ 70 w 140"/>
                <a:gd name="T21" fmla="*/ 121 h 141"/>
                <a:gd name="T22" fmla="*/ 19 w 140"/>
                <a:gd name="T23" fmla="*/ 70 h 141"/>
                <a:gd name="T24" fmla="*/ 70 w 140"/>
                <a:gd name="T25" fmla="*/ 20 h 141"/>
                <a:gd name="T26" fmla="*/ 102 w 140"/>
                <a:gd name="T27" fmla="*/ 31 h 141"/>
                <a:gd name="T28" fmla="*/ 109 w 140"/>
                <a:gd name="T29" fmla="*/ 24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40" h="141">
                  <a:moveTo>
                    <a:pt x="109" y="24"/>
                  </a:moveTo>
                  <a:cubicBezTo>
                    <a:pt x="116" y="18"/>
                    <a:pt x="116" y="18"/>
                    <a:pt x="116" y="18"/>
                  </a:cubicBezTo>
                  <a:cubicBezTo>
                    <a:pt x="104" y="7"/>
                    <a:pt x="88" y="0"/>
                    <a:pt x="70" y="0"/>
                  </a:cubicBezTo>
                  <a:cubicBezTo>
                    <a:pt x="31" y="0"/>
                    <a:pt x="0" y="32"/>
                    <a:pt x="0" y="70"/>
                  </a:cubicBezTo>
                  <a:cubicBezTo>
                    <a:pt x="0" y="109"/>
                    <a:pt x="31" y="141"/>
                    <a:pt x="70" y="141"/>
                  </a:cubicBezTo>
                  <a:cubicBezTo>
                    <a:pt x="109" y="141"/>
                    <a:pt x="140" y="109"/>
                    <a:pt x="140" y="70"/>
                  </a:cubicBezTo>
                  <a:cubicBezTo>
                    <a:pt x="140" y="60"/>
                    <a:pt x="138" y="49"/>
                    <a:pt x="133" y="40"/>
                  </a:cubicBezTo>
                  <a:cubicBezTo>
                    <a:pt x="125" y="45"/>
                    <a:pt x="125" y="45"/>
                    <a:pt x="125" y="45"/>
                  </a:cubicBezTo>
                  <a:cubicBezTo>
                    <a:pt x="116" y="51"/>
                    <a:pt x="116" y="51"/>
                    <a:pt x="116" y="51"/>
                  </a:cubicBezTo>
                  <a:cubicBezTo>
                    <a:pt x="119" y="57"/>
                    <a:pt x="120" y="63"/>
                    <a:pt x="120" y="70"/>
                  </a:cubicBezTo>
                  <a:cubicBezTo>
                    <a:pt x="120" y="98"/>
                    <a:pt x="98" y="121"/>
                    <a:pt x="70" y="121"/>
                  </a:cubicBezTo>
                  <a:cubicBezTo>
                    <a:pt x="42" y="121"/>
                    <a:pt x="19" y="98"/>
                    <a:pt x="19" y="70"/>
                  </a:cubicBezTo>
                  <a:cubicBezTo>
                    <a:pt x="19" y="43"/>
                    <a:pt x="42" y="20"/>
                    <a:pt x="70" y="20"/>
                  </a:cubicBezTo>
                  <a:cubicBezTo>
                    <a:pt x="82" y="20"/>
                    <a:pt x="93" y="24"/>
                    <a:pt x="102" y="31"/>
                  </a:cubicBezTo>
                  <a:lnTo>
                    <a:pt x="109" y="24"/>
                  </a:lnTo>
                  <a:close/>
                </a:path>
              </a:pathLst>
            </a:custGeom>
            <a:solidFill>
              <a:srgbClr val="CAE3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3286" tIns="46643" rIns="93286" bIns="46643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836"/>
            </a:p>
          </p:txBody>
        </p:sp>
        <p:sp>
          <p:nvSpPr>
            <p:cNvPr id="14" name="Freeform 989"/>
            <p:cNvSpPr>
              <a:spLocks/>
            </p:cNvSpPr>
            <p:nvPr/>
          </p:nvSpPr>
          <p:spPr bwMode="auto">
            <a:xfrm flipH="1">
              <a:off x="8071978" y="1114685"/>
              <a:ext cx="395275" cy="302284"/>
            </a:xfrm>
            <a:custGeom>
              <a:avLst/>
              <a:gdLst>
                <a:gd name="T0" fmla="*/ 136 w 161"/>
                <a:gd name="T1" fmla="*/ 49 h 138"/>
                <a:gd name="T2" fmla="*/ 136 w 161"/>
                <a:gd name="T3" fmla="*/ 48 h 138"/>
                <a:gd name="T4" fmla="*/ 124 w 161"/>
                <a:gd name="T5" fmla="*/ 33 h 138"/>
                <a:gd name="T6" fmla="*/ 123 w 161"/>
                <a:gd name="T7" fmla="*/ 31 h 138"/>
                <a:gd name="T8" fmla="*/ 119 w 161"/>
                <a:gd name="T9" fmla="*/ 0 h 138"/>
                <a:gd name="T10" fmla="*/ 99 w 161"/>
                <a:gd name="T11" fmla="*/ 15 h 138"/>
                <a:gd name="T12" fmla="*/ 80 w 161"/>
                <a:gd name="T13" fmla="*/ 59 h 138"/>
                <a:gd name="T14" fmla="*/ 79 w 161"/>
                <a:gd name="T15" fmla="*/ 61 h 138"/>
                <a:gd name="T16" fmla="*/ 78 w 161"/>
                <a:gd name="T17" fmla="*/ 61 h 138"/>
                <a:gd name="T18" fmla="*/ 71 w 161"/>
                <a:gd name="T19" fmla="*/ 68 h 138"/>
                <a:gd name="T20" fmla="*/ 64 w 161"/>
                <a:gd name="T21" fmla="*/ 75 h 138"/>
                <a:gd name="T22" fmla="*/ 50 w 161"/>
                <a:gd name="T23" fmla="*/ 88 h 138"/>
                <a:gd name="T24" fmla="*/ 42 w 161"/>
                <a:gd name="T25" fmla="*/ 95 h 138"/>
                <a:gd name="T26" fmla="*/ 35 w 161"/>
                <a:gd name="T27" fmla="*/ 101 h 138"/>
                <a:gd name="T28" fmla="*/ 18 w 161"/>
                <a:gd name="T29" fmla="*/ 118 h 138"/>
                <a:gd name="T30" fmla="*/ 0 w 161"/>
                <a:gd name="T31" fmla="*/ 134 h 138"/>
                <a:gd name="T32" fmla="*/ 3 w 161"/>
                <a:gd name="T33" fmla="*/ 138 h 138"/>
                <a:gd name="T34" fmla="*/ 24 w 161"/>
                <a:gd name="T35" fmla="*/ 125 h 138"/>
                <a:gd name="T36" fmla="*/ 44 w 161"/>
                <a:gd name="T37" fmla="*/ 113 h 138"/>
                <a:gd name="T38" fmla="*/ 52 w 161"/>
                <a:gd name="T39" fmla="*/ 108 h 138"/>
                <a:gd name="T40" fmla="*/ 61 w 161"/>
                <a:gd name="T41" fmla="*/ 103 h 138"/>
                <a:gd name="T42" fmla="*/ 77 w 161"/>
                <a:gd name="T43" fmla="*/ 93 h 138"/>
                <a:gd name="T44" fmla="*/ 86 w 161"/>
                <a:gd name="T45" fmla="*/ 88 h 138"/>
                <a:gd name="T46" fmla="*/ 94 w 161"/>
                <a:gd name="T47" fmla="*/ 82 h 138"/>
                <a:gd name="T48" fmla="*/ 96 w 161"/>
                <a:gd name="T49" fmla="*/ 81 h 138"/>
                <a:gd name="T50" fmla="*/ 98 w 161"/>
                <a:gd name="T51" fmla="*/ 81 h 138"/>
                <a:gd name="T52" fmla="*/ 109 w 161"/>
                <a:gd name="T53" fmla="*/ 83 h 138"/>
                <a:gd name="T54" fmla="*/ 145 w 161"/>
                <a:gd name="T55" fmla="*/ 73 h 138"/>
                <a:gd name="T56" fmla="*/ 161 w 161"/>
                <a:gd name="T57" fmla="*/ 62 h 138"/>
                <a:gd name="T58" fmla="*/ 136 w 161"/>
                <a:gd name="T59" fmla="*/ 49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61" h="138">
                  <a:moveTo>
                    <a:pt x="136" y="49"/>
                  </a:moveTo>
                  <a:cubicBezTo>
                    <a:pt x="136" y="49"/>
                    <a:pt x="136" y="49"/>
                    <a:pt x="136" y="48"/>
                  </a:cubicBezTo>
                  <a:cubicBezTo>
                    <a:pt x="124" y="33"/>
                    <a:pt x="124" y="33"/>
                    <a:pt x="124" y="33"/>
                  </a:cubicBezTo>
                  <a:cubicBezTo>
                    <a:pt x="123" y="32"/>
                    <a:pt x="123" y="32"/>
                    <a:pt x="123" y="31"/>
                  </a:cubicBezTo>
                  <a:cubicBezTo>
                    <a:pt x="122" y="25"/>
                    <a:pt x="120" y="9"/>
                    <a:pt x="119" y="0"/>
                  </a:cubicBezTo>
                  <a:cubicBezTo>
                    <a:pt x="116" y="0"/>
                    <a:pt x="108" y="5"/>
                    <a:pt x="99" y="15"/>
                  </a:cubicBezTo>
                  <a:cubicBezTo>
                    <a:pt x="92" y="22"/>
                    <a:pt x="78" y="40"/>
                    <a:pt x="80" y="59"/>
                  </a:cubicBezTo>
                  <a:cubicBezTo>
                    <a:pt x="80" y="59"/>
                    <a:pt x="80" y="60"/>
                    <a:pt x="79" y="61"/>
                  </a:cubicBezTo>
                  <a:cubicBezTo>
                    <a:pt x="78" y="61"/>
                    <a:pt x="78" y="61"/>
                    <a:pt x="78" y="61"/>
                  </a:cubicBezTo>
                  <a:cubicBezTo>
                    <a:pt x="71" y="68"/>
                    <a:pt x="71" y="68"/>
                    <a:pt x="71" y="68"/>
                  </a:cubicBezTo>
                  <a:cubicBezTo>
                    <a:pt x="64" y="75"/>
                    <a:pt x="64" y="75"/>
                    <a:pt x="64" y="75"/>
                  </a:cubicBezTo>
                  <a:cubicBezTo>
                    <a:pt x="50" y="88"/>
                    <a:pt x="50" y="88"/>
                    <a:pt x="50" y="88"/>
                  </a:cubicBezTo>
                  <a:cubicBezTo>
                    <a:pt x="42" y="95"/>
                    <a:pt x="42" y="95"/>
                    <a:pt x="42" y="95"/>
                  </a:cubicBezTo>
                  <a:cubicBezTo>
                    <a:pt x="35" y="101"/>
                    <a:pt x="35" y="101"/>
                    <a:pt x="35" y="101"/>
                  </a:cubicBezTo>
                  <a:cubicBezTo>
                    <a:pt x="18" y="118"/>
                    <a:pt x="18" y="118"/>
                    <a:pt x="18" y="118"/>
                  </a:cubicBezTo>
                  <a:cubicBezTo>
                    <a:pt x="0" y="134"/>
                    <a:pt x="0" y="134"/>
                    <a:pt x="0" y="134"/>
                  </a:cubicBezTo>
                  <a:cubicBezTo>
                    <a:pt x="3" y="138"/>
                    <a:pt x="3" y="138"/>
                    <a:pt x="3" y="138"/>
                  </a:cubicBezTo>
                  <a:cubicBezTo>
                    <a:pt x="24" y="125"/>
                    <a:pt x="24" y="125"/>
                    <a:pt x="24" y="125"/>
                  </a:cubicBezTo>
                  <a:cubicBezTo>
                    <a:pt x="44" y="113"/>
                    <a:pt x="44" y="113"/>
                    <a:pt x="44" y="113"/>
                  </a:cubicBezTo>
                  <a:cubicBezTo>
                    <a:pt x="52" y="108"/>
                    <a:pt x="52" y="108"/>
                    <a:pt x="52" y="108"/>
                  </a:cubicBezTo>
                  <a:cubicBezTo>
                    <a:pt x="61" y="103"/>
                    <a:pt x="61" y="103"/>
                    <a:pt x="61" y="103"/>
                  </a:cubicBezTo>
                  <a:cubicBezTo>
                    <a:pt x="77" y="93"/>
                    <a:pt x="77" y="93"/>
                    <a:pt x="77" y="93"/>
                  </a:cubicBezTo>
                  <a:cubicBezTo>
                    <a:pt x="86" y="88"/>
                    <a:pt x="86" y="88"/>
                    <a:pt x="86" y="88"/>
                  </a:cubicBezTo>
                  <a:cubicBezTo>
                    <a:pt x="94" y="82"/>
                    <a:pt x="94" y="82"/>
                    <a:pt x="94" y="82"/>
                  </a:cubicBezTo>
                  <a:cubicBezTo>
                    <a:pt x="96" y="81"/>
                    <a:pt x="96" y="81"/>
                    <a:pt x="96" y="81"/>
                  </a:cubicBezTo>
                  <a:cubicBezTo>
                    <a:pt x="97" y="81"/>
                    <a:pt x="97" y="81"/>
                    <a:pt x="98" y="81"/>
                  </a:cubicBezTo>
                  <a:cubicBezTo>
                    <a:pt x="101" y="82"/>
                    <a:pt x="105" y="83"/>
                    <a:pt x="109" y="83"/>
                  </a:cubicBezTo>
                  <a:cubicBezTo>
                    <a:pt x="120" y="83"/>
                    <a:pt x="133" y="79"/>
                    <a:pt x="145" y="73"/>
                  </a:cubicBezTo>
                  <a:cubicBezTo>
                    <a:pt x="155" y="68"/>
                    <a:pt x="160" y="63"/>
                    <a:pt x="161" y="62"/>
                  </a:cubicBezTo>
                  <a:cubicBezTo>
                    <a:pt x="154" y="58"/>
                    <a:pt x="143" y="52"/>
                    <a:pt x="136" y="49"/>
                  </a:cubicBezTo>
                  <a:close/>
                </a:path>
              </a:pathLst>
            </a:custGeom>
            <a:solidFill>
              <a:srgbClr val="64AD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3286" tIns="46643" rIns="93286" bIns="46643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836"/>
            </a:p>
          </p:txBody>
        </p:sp>
        <p:sp>
          <p:nvSpPr>
            <p:cNvPr id="15" name="Freeform 990"/>
            <p:cNvSpPr>
              <a:spLocks/>
            </p:cNvSpPr>
            <p:nvPr/>
          </p:nvSpPr>
          <p:spPr bwMode="auto">
            <a:xfrm flipH="1">
              <a:off x="8401678" y="1357808"/>
              <a:ext cx="132061" cy="115889"/>
            </a:xfrm>
            <a:custGeom>
              <a:avLst/>
              <a:gdLst>
                <a:gd name="T0" fmla="*/ 41 w 54"/>
                <a:gd name="T1" fmla="*/ 4 h 53"/>
                <a:gd name="T2" fmla="*/ 27 w 54"/>
                <a:gd name="T3" fmla="*/ 0 h 53"/>
                <a:gd name="T4" fmla="*/ 0 w 54"/>
                <a:gd name="T5" fmla="*/ 26 h 53"/>
                <a:gd name="T6" fmla="*/ 27 w 54"/>
                <a:gd name="T7" fmla="*/ 53 h 53"/>
                <a:gd name="T8" fmla="*/ 54 w 54"/>
                <a:gd name="T9" fmla="*/ 26 h 53"/>
                <a:gd name="T10" fmla="*/ 53 w 54"/>
                <a:gd name="T11" fmla="*/ 19 h 53"/>
                <a:gd name="T12" fmla="*/ 31 w 54"/>
                <a:gd name="T13" fmla="*/ 32 h 53"/>
                <a:gd name="T14" fmla="*/ 30 w 54"/>
                <a:gd name="T15" fmla="*/ 33 h 53"/>
                <a:gd name="T16" fmla="*/ 28 w 54"/>
                <a:gd name="T17" fmla="*/ 32 h 53"/>
                <a:gd name="T18" fmla="*/ 22 w 54"/>
                <a:gd name="T19" fmla="*/ 24 h 53"/>
                <a:gd name="T20" fmla="*/ 22 w 54"/>
                <a:gd name="T21" fmla="*/ 21 h 53"/>
                <a:gd name="T22" fmla="*/ 41 w 54"/>
                <a:gd name="T23" fmla="*/ 4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4" h="53">
                  <a:moveTo>
                    <a:pt x="41" y="4"/>
                  </a:moveTo>
                  <a:cubicBezTo>
                    <a:pt x="37" y="1"/>
                    <a:pt x="32" y="0"/>
                    <a:pt x="27" y="0"/>
                  </a:cubicBezTo>
                  <a:cubicBezTo>
                    <a:pt x="12" y="0"/>
                    <a:pt x="0" y="12"/>
                    <a:pt x="0" y="26"/>
                  </a:cubicBezTo>
                  <a:cubicBezTo>
                    <a:pt x="0" y="41"/>
                    <a:pt x="12" y="53"/>
                    <a:pt x="27" y="53"/>
                  </a:cubicBezTo>
                  <a:cubicBezTo>
                    <a:pt x="42" y="53"/>
                    <a:pt x="54" y="41"/>
                    <a:pt x="54" y="26"/>
                  </a:cubicBezTo>
                  <a:cubicBezTo>
                    <a:pt x="54" y="24"/>
                    <a:pt x="53" y="21"/>
                    <a:pt x="53" y="19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1" y="33"/>
                    <a:pt x="30" y="33"/>
                    <a:pt x="30" y="33"/>
                  </a:cubicBezTo>
                  <a:cubicBezTo>
                    <a:pt x="29" y="33"/>
                    <a:pt x="28" y="32"/>
                    <a:pt x="28" y="32"/>
                  </a:cubicBezTo>
                  <a:cubicBezTo>
                    <a:pt x="22" y="24"/>
                    <a:pt x="22" y="24"/>
                    <a:pt x="22" y="24"/>
                  </a:cubicBezTo>
                  <a:cubicBezTo>
                    <a:pt x="21" y="23"/>
                    <a:pt x="21" y="22"/>
                    <a:pt x="22" y="21"/>
                  </a:cubicBezTo>
                  <a:lnTo>
                    <a:pt x="41" y="4"/>
                  </a:lnTo>
                  <a:close/>
                </a:path>
              </a:pathLst>
            </a:custGeom>
            <a:solidFill>
              <a:srgbClr val="64AD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3286" tIns="46643" rIns="93286" bIns="46643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836"/>
            </a:p>
          </p:txBody>
        </p:sp>
      </p:grpSp>
      <p:sp>
        <p:nvSpPr>
          <p:cNvPr id="52" name="TextBox 51"/>
          <p:cNvSpPr txBox="1"/>
          <p:nvPr/>
        </p:nvSpPr>
        <p:spPr>
          <a:xfrm>
            <a:off x="8224056" y="280344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ko-KR" altLang="en-US" sz="1400" dirty="0"/>
              <a:t>회사소개</a:t>
            </a:r>
          </a:p>
        </p:txBody>
      </p:sp>
      <p:sp>
        <p:nvSpPr>
          <p:cNvPr id="2" name="직사각형 1"/>
          <p:cNvSpPr/>
          <p:nvPr/>
        </p:nvSpPr>
        <p:spPr>
          <a:xfrm>
            <a:off x="2127672" y="1946072"/>
            <a:ext cx="6899646" cy="36625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>
              <a:lnSpc>
                <a:spcPct val="250000"/>
              </a:lnSpc>
            </a:pPr>
            <a:r>
              <a:rPr lang="en-US" altLang="ko-KR" sz="15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Multi-stage </a:t>
            </a:r>
            <a:r>
              <a:rPr lang="ko-KR" altLang="en-US" sz="15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공법</a:t>
            </a:r>
            <a:endParaRPr lang="en-US" altLang="ko-KR" sz="15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fontAlgn="base"/>
            <a:r>
              <a:rPr lang="en-US" altLang="ko-KR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Multi-stage </a:t>
            </a:r>
            <a:r>
              <a:rPr lang="ko-KR" alt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공법이란</a:t>
            </a:r>
            <a:r>
              <a:rPr lang="en-US" altLang="ko-KR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MS-BIO</a:t>
            </a:r>
            <a:r>
              <a:rPr lang="ko-KR" alt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의 신</a:t>
            </a:r>
            <a:r>
              <a:rPr lang="en-US" altLang="ko-KR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(</a:t>
            </a:r>
            <a:r>
              <a:rPr lang="ko-KR" alt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新</a:t>
            </a:r>
            <a:r>
              <a:rPr lang="en-US" altLang="ko-KR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) </a:t>
            </a:r>
            <a:r>
              <a:rPr lang="ko-KR" alt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제조공법입니다</a:t>
            </a:r>
            <a:r>
              <a:rPr lang="en-US" altLang="ko-KR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  <a:endParaRPr lang="ko-KR" altLang="en-US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fontAlgn="base"/>
            <a:r>
              <a:rPr lang="ko-KR" alt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유효성분 추출에 최적화 되어있고 제조공법으로 차별과 된 </a:t>
            </a:r>
            <a:r>
              <a:rPr lang="en-US" altLang="ko-KR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know-how </a:t>
            </a:r>
            <a:r>
              <a:rPr lang="ko-KR" alt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기술입니다</a:t>
            </a:r>
            <a:r>
              <a:rPr lang="en-US" altLang="ko-KR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  <a:endParaRPr lang="ko-KR" altLang="en-US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fontAlgn="base"/>
            <a:r>
              <a:rPr lang="ko-KR" alt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검증 받은 공법으로 식품약재 천연 그대로의 맛과 향을 느낄 수 있습니다</a:t>
            </a:r>
            <a:r>
              <a:rPr lang="en-US" altLang="ko-KR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</a:p>
          <a:p>
            <a:pPr fontAlgn="base">
              <a:lnSpc>
                <a:spcPct val="250000"/>
              </a:lnSpc>
            </a:pPr>
            <a:r>
              <a:rPr lang="ko-KR" altLang="en-US" sz="15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식품약재의 </a:t>
            </a:r>
            <a:r>
              <a:rPr lang="en-US" altLang="ko-KR" sz="15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GMP </a:t>
            </a:r>
            <a:r>
              <a:rPr lang="ko-KR" altLang="en-US" sz="15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관리 원료 사용</a:t>
            </a:r>
            <a:endParaRPr lang="ko-KR" altLang="en-US" sz="15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fontAlgn="base"/>
            <a:r>
              <a:rPr lang="en-US" altLang="ko-KR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GMP</a:t>
            </a:r>
            <a:r>
              <a:rPr lang="ko-KR" alt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시설에서 관리된 식품약재를 사용합니다</a:t>
            </a:r>
            <a:r>
              <a:rPr lang="en-US" altLang="ko-KR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  <a:endParaRPr lang="ko-KR" altLang="en-US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fontAlgn="base"/>
            <a:r>
              <a:rPr lang="ko-KR" alt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위해요소를</a:t>
            </a:r>
            <a:r>
              <a:rPr lang="ko-KR" alt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사전 제거하고 식품약재의 특유의 향과 맛을 살리면서 </a:t>
            </a:r>
          </a:p>
          <a:p>
            <a:pPr fontAlgn="base"/>
            <a:r>
              <a:rPr lang="ko-KR" alt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맑고 깨끗한 원액을 담아내고 있습니다</a:t>
            </a:r>
            <a:r>
              <a:rPr lang="en-US" altLang="ko-KR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</a:p>
          <a:p>
            <a:pPr fontAlgn="base">
              <a:lnSpc>
                <a:spcPct val="250000"/>
              </a:lnSpc>
            </a:pPr>
            <a:r>
              <a:rPr lang="ko-KR" altLang="en-US" sz="15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품질관리의 표준화</a:t>
            </a:r>
            <a:endParaRPr lang="ko-KR" altLang="en-US" sz="15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fontAlgn="base"/>
            <a:r>
              <a:rPr lang="ko-KR" alt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사전에 품질</a:t>
            </a:r>
            <a:r>
              <a:rPr lang="en-US" altLang="ko-KR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ko-KR" alt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위생</a:t>
            </a:r>
            <a:r>
              <a:rPr lang="en-US" altLang="ko-KR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ko-KR" alt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안전</a:t>
            </a:r>
            <a:r>
              <a:rPr lang="en-US" altLang="ko-KR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ko-KR" alt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환경을 검증하여 표준화된 품질관리로 최상의 품질을 </a:t>
            </a:r>
          </a:p>
          <a:p>
            <a:pPr fontAlgn="base"/>
            <a:r>
              <a:rPr lang="ko-KR" alt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갖춘 제품들을 만들어내고 있습니다</a:t>
            </a:r>
            <a:r>
              <a:rPr lang="en-US" altLang="ko-KR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  <a:endParaRPr lang="ko-KR" altLang="en-US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8430" y="2218821"/>
            <a:ext cx="1063461" cy="10487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6144" y="3394817"/>
            <a:ext cx="1041458" cy="10194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1287" y="4524344"/>
            <a:ext cx="1026790" cy="9974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TextBox 21"/>
          <p:cNvSpPr txBox="1"/>
          <p:nvPr/>
        </p:nvSpPr>
        <p:spPr>
          <a:xfrm>
            <a:off x="3516760" y="1062003"/>
            <a:ext cx="311014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2800" spc="-150" dirty="0">
                <a:solidFill>
                  <a:srgbClr val="0070C0"/>
                </a:solidFill>
                <a:latin typeface="G마켓 산스 Medium" pitchFamily="50" charset="-127"/>
                <a:ea typeface="G마켓 산스 Medium" pitchFamily="50" charset="-127"/>
              </a:rPr>
              <a:t>MS BIO</a:t>
            </a:r>
            <a:r>
              <a:rPr lang="ko-KR" altLang="en-US" sz="2800" b="1" spc="-150" dirty="0">
                <a:solidFill>
                  <a:srgbClr val="0070C0"/>
                </a:solidFill>
                <a:latin typeface="+mj-ea"/>
                <a:ea typeface="+mj-ea"/>
              </a:rPr>
              <a:t> </a:t>
            </a:r>
            <a:r>
              <a:rPr lang="ko-KR" altLang="en-US" sz="2800" spc="-150" dirty="0">
                <a:latin typeface="+mj-ea"/>
                <a:ea typeface="+mj-ea"/>
              </a:rPr>
              <a:t>품질인증서</a:t>
            </a:r>
            <a:endParaRPr lang="ko-KR" altLang="en-US" sz="2800" spc="-150" dirty="0">
              <a:solidFill>
                <a:srgbClr val="0070C0"/>
              </a:solidFill>
              <a:latin typeface="+mj-ea"/>
              <a:ea typeface="+mj-ea"/>
            </a:endParaRPr>
          </a:p>
        </p:txBody>
      </p:sp>
      <p:sp>
        <p:nvSpPr>
          <p:cNvPr id="23" name="직사각형 22"/>
          <p:cNvSpPr/>
          <p:nvPr/>
        </p:nvSpPr>
        <p:spPr>
          <a:xfrm>
            <a:off x="3279800" y="1574861"/>
            <a:ext cx="3584066" cy="4571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TextBox 2"/>
          <p:cNvSpPr txBox="1"/>
          <p:nvPr/>
        </p:nvSpPr>
        <p:spPr>
          <a:xfrm>
            <a:off x="4020104" y="1705372"/>
            <a:ext cx="19591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>
                <a:latin typeface="G마켓 산스 Medium" pitchFamily="50" charset="-127"/>
                <a:ea typeface="G마켓 산스 Medium" pitchFamily="50" charset="-127"/>
              </a:rPr>
              <a:t>골드장수 〮친구야</a:t>
            </a:r>
          </a:p>
        </p:txBody>
      </p:sp>
    </p:spTree>
    <p:extLst>
      <p:ext uri="{BB962C8B-B14F-4D97-AF65-F5344CB8AC3E}">
        <p14:creationId xmlns:p14="http://schemas.microsoft.com/office/powerpoint/2010/main" val="31480575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직사각형 81"/>
          <p:cNvSpPr/>
          <p:nvPr/>
        </p:nvSpPr>
        <p:spPr>
          <a:xfrm>
            <a:off x="1911648" y="600776"/>
            <a:ext cx="7740352" cy="45719"/>
          </a:xfrm>
          <a:prstGeom prst="rect">
            <a:avLst/>
          </a:prstGeom>
          <a:solidFill>
            <a:srgbClr val="1313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83" name="그림 8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512" y="337581"/>
            <a:ext cx="777264" cy="308912"/>
          </a:xfrm>
          <a:prstGeom prst="rect">
            <a:avLst/>
          </a:prstGeom>
          <a:effectLst/>
        </p:spPr>
      </p:pic>
      <p:sp>
        <p:nvSpPr>
          <p:cNvPr id="84" name="Rectangle 4"/>
          <p:cNvSpPr>
            <a:spLocks noChangeArrowheads="1"/>
          </p:cNvSpPr>
          <p:nvPr/>
        </p:nvSpPr>
        <p:spPr>
          <a:xfrm>
            <a:off x="1455433" y="280344"/>
            <a:ext cx="2376264" cy="488926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latinLnBrk="1">
              <a:spcBef>
                <a:spcPct val="20000"/>
              </a:spcBef>
              <a:buFont typeface="Arial"/>
              <a:buChar char="•"/>
              <a:defRPr sz="3200">
                <a:solidFill>
                  <a:schemeClr val="tx1"/>
                </a:solidFill>
                <a:latin typeface="맑은 고딕"/>
                <a:ea typeface="맑은 고딕"/>
              </a:defRPr>
            </a:lvl1pPr>
            <a:lvl2pPr marL="742950" indent="-285750" latinLnBrk="1">
              <a:spcBef>
                <a:spcPct val="20000"/>
              </a:spcBef>
              <a:buFont typeface="Arial"/>
              <a:buChar char="–"/>
              <a:defRPr sz="2800">
                <a:solidFill>
                  <a:schemeClr val="tx1"/>
                </a:solidFill>
                <a:latin typeface="맑은 고딕"/>
                <a:ea typeface="맑은 고딕"/>
              </a:defRPr>
            </a:lvl2pPr>
            <a:lvl3pPr marL="1143000" indent="-228600" latinLnBrk="1">
              <a:spcBef>
                <a:spcPct val="20000"/>
              </a:spcBef>
              <a:buFont typeface="Arial"/>
              <a:buChar char="•"/>
              <a:defRPr sz="2400">
                <a:solidFill>
                  <a:schemeClr val="tx1"/>
                </a:solidFill>
                <a:latin typeface="맑은 고딕"/>
                <a:ea typeface="맑은 고딕"/>
              </a:defRPr>
            </a:lvl3pPr>
            <a:lvl4pPr marL="1600200" indent="-228600" latinLnBrk="1">
              <a:spcBef>
                <a:spcPct val="20000"/>
              </a:spcBef>
              <a:buFont typeface="Arial"/>
              <a:buChar char="–"/>
              <a:defRPr sz="2000">
                <a:solidFill>
                  <a:schemeClr val="tx1"/>
                </a:solidFill>
                <a:latin typeface="맑은 고딕"/>
                <a:ea typeface="맑은 고딕"/>
              </a:defRPr>
            </a:lvl4pPr>
            <a:lvl5pPr marL="2057400" indent="-228600" latinLnBrk="1">
              <a:spcBef>
                <a:spcPct val="20000"/>
              </a:spcBef>
              <a:buFont typeface="Arial"/>
              <a:buChar char="»"/>
              <a:defRPr sz="2000">
                <a:solidFill>
                  <a:schemeClr val="tx1"/>
                </a:solidFill>
                <a:latin typeface="맑은 고딕"/>
                <a:ea typeface="맑은 고딕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/>
              <a:buChar char="»"/>
              <a:defRPr sz="2000">
                <a:solidFill>
                  <a:schemeClr val="tx1"/>
                </a:solidFill>
                <a:latin typeface="맑은 고딕"/>
                <a:ea typeface="맑은 고딕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/>
              <a:buChar char="»"/>
              <a:defRPr sz="2000">
                <a:solidFill>
                  <a:schemeClr val="tx1"/>
                </a:solidFill>
                <a:latin typeface="맑은 고딕"/>
                <a:ea typeface="맑은 고딕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/>
              <a:buChar char="»"/>
              <a:defRPr sz="2000">
                <a:solidFill>
                  <a:schemeClr val="tx1"/>
                </a:solidFill>
                <a:latin typeface="맑은 고딕"/>
                <a:ea typeface="맑은 고딕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/>
              <a:buChar char="»"/>
              <a:defRPr sz="2000">
                <a:solidFill>
                  <a:schemeClr val="tx1"/>
                </a:solidFill>
                <a:latin typeface="맑은 고딕"/>
                <a:ea typeface="맑은 고딕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ko-KR" sz="1200" b="1" dirty="0">
                <a:solidFill>
                  <a:srgbClr val="131353"/>
                </a:solidFill>
                <a:latin typeface="닉스곤체 M 2.0" panose="020B0600000101010101" pitchFamily="50" charset="-127"/>
                <a:ea typeface="닉스곤체 M 2.0" panose="020B0600000101010101" pitchFamily="50" charset="-127"/>
              </a:rPr>
              <a:t>MYUNGSUNG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ko-KR" sz="1200" b="1" dirty="0">
                <a:solidFill>
                  <a:srgbClr val="131353"/>
                </a:solidFill>
                <a:latin typeface="닉스곤체 M 2.0" panose="020B0600000101010101" pitchFamily="50" charset="-127"/>
                <a:ea typeface="닉스곤체 M 2.0" panose="020B0600000101010101" pitchFamily="50" charset="-127"/>
              </a:rPr>
              <a:t>BIO</a:t>
            </a:r>
            <a:endParaRPr lang="ko-KR" altLang="en-US" sz="1200" b="1" dirty="0">
              <a:solidFill>
                <a:srgbClr val="131353"/>
              </a:solidFill>
              <a:latin typeface="닉스곤체 M 2.0" panose="020B0600000101010101" pitchFamily="50" charset="-127"/>
              <a:ea typeface="닉스곤체 M 2.0" panose="020B0600000101010101" pitchFamily="50" charset="-127"/>
            </a:endParaRPr>
          </a:p>
        </p:txBody>
      </p:sp>
      <p:grpSp>
        <p:nvGrpSpPr>
          <p:cNvPr id="11" name="그룹 10"/>
          <p:cNvGrpSpPr/>
          <p:nvPr/>
        </p:nvGrpSpPr>
        <p:grpSpPr>
          <a:xfrm flipH="1">
            <a:off x="9126867" y="209055"/>
            <a:ext cx="417633" cy="357892"/>
            <a:chOff x="8071978" y="1114685"/>
            <a:chExt cx="663036" cy="540546"/>
          </a:xfrm>
        </p:grpSpPr>
        <p:sp>
          <p:nvSpPr>
            <p:cNvPr id="12" name="Freeform 987"/>
            <p:cNvSpPr>
              <a:spLocks/>
            </p:cNvSpPr>
            <p:nvPr/>
          </p:nvSpPr>
          <p:spPr bwMode="auto">
            <a:xfrm flipH="1">
              <a:off x="8200392" y="1176277"/>
              <a:ext cx="534622" cy="478954"/>
            </a:xfrm>
            <a:custGeom>
              <a:avLst/>
              <a:gdLst>
                <a:gd name="T0" fmla="*/ 197 w 218"/>
                <a:gd name="T1" fmla="*/ 64 h 219"/>
                <a:gd name="T2" fmla="*/ 189 w 218"/>
                <a:gd name="T3" fmla="*/ 69 h 219"/>
                <a:gd name="T4" fmla="*/ 198 w 218"/>
                <a:gd name="T5" fmla="*/ 109 h 219"/>
                <a:gd name="T6" fmla="*/ 109 w 218"/>
                <a:gd name="T7" fmla="*/ 199 h 219"/>
                <a:gd name="T8" fmla="*/ 19 w 218"/>
                <a:gd name="T9" fmla="*/ 109 h 219"/>
                <a:gd name="T10" fmla="*/ 109 w 218"/>
                <a:gd name="T11" fmla="*/ 20 h 219"/>
                <a:gd name="T12" fmla="*/ 169 w 218"/>
                <a:gd name="T13" fmla="*/ 43 h 219"/>
                <a:gd name="T14" fmla="*/ 176 w 218"/>
                <a:gd name="T15" fmla="*/ 37 h 219"/>
                <a:gd name="T16" fmla="*/ 184 w 218"/>
                <a:gd name="T17" fmla="*/ 30 h 219"/>
                <a:gd name="T18" fmla="*/ 109 w 218"/>
                <a:gd name="T19" fmla="*/ 0 h 219"/>
                <a:gd name="T20" fmla="*/ 0 w 218"/>
                <a:gd name="T21" fmla="*/ 109 h 219"/>
                <a:gd name="T22" fmla="*/ 109 w 218"/>
                <a:gd name="T23" fmla="*/ 219 h 219"/>
                <a:gd name="T24" fmla="*/ 218 w 218"/>
                <a:gd name="T25" fmla="*/ 109 h 219"/>
                <a:gd name="T26" fmla="*/ 206 w 218"/>
                <a:gd name="T27" fmla="*/ 59 h 219"/>
                <a:gd name="T28" fmla="*/ 197 w 218"/>
                <a:gd name="T29" fmla="*/ 64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18" h="219">
                  <a:moveTo>
                    <a:pt x="197" y="64"/>
                  </a:moveTo>
                  <a:cubicBezTo>
                    <a:pt x="189" y="69"/>
                    <a:pt x="189" y="69"/>
                    <a:pt x="189" y="69"/>
                  </a:cubicBezTo>
                  <a:cubicBezTo>
                    <a:pt x="195" y="81"/>
                    <a:pt x="198" y="95"/>
                    <a:pt x="198" y="109"/>
                  </a:cubicBezTo>
                  <a:cubicBezTo>
                    <a:pt x="198" y="159"/>
                    <a:pt x="158" y="199"/>
                    <a:pt x="109" y="199"/>
                  </a:cubicBezTo>
                  <a:cubicBezTo>
                    <a:pt x="59" y="199"/>
                    <a:pt x="19" y="159"/>
                    <a:pt x="19" y="109"/>
                  </a:cubicBezTo>
                  <a:cubicBezTo>
                    <a:pt x="19" y="60"/>
                    <a:pt x="59" y="20"/>
                    <a:pt x="109" y="20"/>
                  </a:cubicBezTo>
                  <a:cubicBezTo>
                    <a:pt x="132" y="20"/>
                    <a:pt x="153" y="29"/>
                    <a:pt x="169" y="43"/>
                  </a:cubicBezTo>
                  <a:cubicBezTo>
                    <a:pt x="176" y="37"/>
                    <a:pt x="176" y="37"/>
                    <a:pt x="176" y="37"/>
                  </a:cubicBezTo>
                  <a:cubicBezTo>
                    <a:pt x="184" y="30"/>
                    <a:pt x="184" y="30"/>
                    <a:pt x="184" y="30"/>
                  </a:cubicBezTo>
                  <a:cubicBezTo>
                    <a:pt x="164" y="11"/>
                    <a:pt x="138" y="0"/>
                    <a:pt x="109" y="0"/>
                  </a:cubicBezTo>
                  <a:cubicBezTo>
                    <a:pt x="49" y="0"/>
                    <a:pt x="0" y="49"/>
                    <a:pt x="0" y="109"/>
                  </a:cubicBezTo>
                  <a:cubicBezTo>
                    <a:pt x="0" y="170"/>
                    <a:pt x="49" y="219"/>
                    <a:pt x="109" y="219"/>
                  </a:cubicBezTo>
                  <a:cubicBezTo>
                    <a:pt x="169" y="219"/>
                    <a:pt x="218" y="170"/>
                    <a:pt x="218" y="109"/>
                  </a:cubicBezTo>
                  <a:cubicBezTo>
                    <a:pt x="218" y="91"/>
                    <a:pt x="214" y="74"/>
                    <a:pt x="206" y="59"/>
                  </a:cubicBezTo>
                  <a:lnTo>
                    <a:pt x="197" y="64"/>
                  </a:lnTo>
                  <a:close/>
                </a:path>
              </a:pathLst>
            </a:custGeom>
            <a:solidFill>
              <a:srgbClr val="CAE3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3286" tIns="46643" rIns="93286" bIns="46643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836"/>
            </a:p>
          </p:txBody>
        </p:sp>
        <p:sp>
          <p:nvSpPr>
            <p:cNvPr id="13" name="Freeform 988"/>
            <p:cNvSpPr>
              <a:spLocks/>
            </p:cNvSpPr>
            <p:nvPr/>
          </p:nvSpPr>
          <p:spPr bwMode="auto">
            <a:xfrm flipH="1">
              <a:off x="8296023" y="1261370"/>
              <a:ext cx="343360" cy="307956"/>
            </a:xfrm>
            <a:custGeom>
              <a:avLst/>
              <a:gdLst>
                <a:gd name="T0" fmla="*/ 109 w 140"/>
                <a:gd name="T1" fmla="*/ 24 h 141"/>
                <a:gd name="T2" fmla="*/ 116 w 140"/>
                <a:gd name="T3" fmla="*/ 18 h 141"/>
                <a:gd name="T4" fmla="*/ 70 w 140"/>
                <a:gd name="T5" fmla="*/ 0 h 141"/>
                <a:gd name="T6" fmla="*/ 0 w 140"/>
                <a:gd name="T7" fmla="*/ 70 h 141"/>
                <a:gd name="T8" fmla="*/ 70 w 140"/>
                <a:gd name="T9" fmla="*/ 141 h 141"/>
                <a:gd name="T10" fmla="*/ 140 w 140"/>
                <a:gd name="T11" fmla="*/ 70 h 141"/>
                <a:gd name="T12" fmla="*/ 133 w 140"/>
                <a:gd name="T13" fmla="*/ 40 h 141"/>
                <a:gd name="T14" fmla="*/ 125 w 140"/>
                <a:gd name="T15" fmla="*/ 45 h 141"/>
                <a:gd name="T16" fmla="*/ 116 w 140"/>
                <a:gd name="T17" fmla="*/ 51 h 141"/>
                <a:gd name="T18" fmla="*/ 120 w 140"/>
                <a:gd name="T19" fmla="*/ 70 h 141"/>
                <a:gd name="T20" fmla="*/ 70 w 140"/>
                <a:gd name="T21" fmla="*/ 121 h 141"/>
                <a:gd name="T22" fmla="*/ 19 w 140"/>
                <a:gd name="T23" fmla="*/ 70 h 141"/>
                <a:gd name="T24" fmla="*/ 70 w 140"/>
                <a:gd name="T25" fmla="*/ 20 h 141"/>
                <a:gd name="T26" fmla="*/ 102 w 140"/>
                <a:gd name="T27" fmla="*/ 31 h 141"/>
                <a:gd name="T28" fmla="*/ 109 w 140"/>
                <a:gd name="T29" fmla="*/ 24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40" h="141">
                  <a:moveTo>
                    <a:pt x="109" y="24"/>
                  </a:moveTo>
                  <a:cubicBezTo>
                    <a:pt x="116" y="18"/>
                    <a:pt x="116" y="18"/>
                    <a:pt x="116" y="18"/>
                  </a:cubicBezTo>
                  <a:cubicBezTo>
                    <a:pt x="104" y="7"/>
                    <a:pt x="88" y="0"/>
                    <a:pt x="70" y="0"/>
                  </a:cubicBezTo>
                  <a:cubicBezTo>
                    <a:pt x="31" y="0"/>
                    <a:pt x="0" y="32"/>
                    <a:pt x="0" y="70"/>
                  </a:cubicBezTo>
                  <a:cubicBezTo>
                    <a:pt x="0" y="109"/>
                    <a:pt x="31" y="141"/>
                    <a:pt x="70" y="141"/>
                  </a:cubicBezTo>
                  <a:cubicBezTo>
                    <a:pt x="109" y="141"/>
                    <a:pt x="140" y="109"/>
                    <a:pt x="140" y="70"/>
                  </a:cubicBezTo>
                  <a:cubicBezTo>
                    <a:pt x="140" y="60"/>
                    <a:pt x="138" y="49"/>
                    <a:pt x="133" y="40"/>
                  </a:cubicBezTo>
                  <a:cubicBezTo>
                    <a:pt x="125" y="45"/>
                    <a:pt x="125" y="45"/>
                    <a:pt x="125" y="45"/>
                  </a:cubicBezTo>
                  <a:cubicBezTo>
                    <a:pt x="116" y="51"/>
                    <a:pt x="116" y="51"/>
                    <a:pt x="116" y="51"/>
                  </a:cubicBezTo>
                  <a:cubicBezTo>
                    <a:pt x="119" y="57"/>
                    <a:pt x="120" y="63"/>
                    <a:pt x="120" y="70"/>
                  </a:cubicBezTo>
                  <a:cubicBezTo>
                    <a:pt x="120" y="98"/>
                    <a:pt x="98" y="121"/>
                    <a:pt x="70" y="121"/>
                  </a:cubicBezTo>
                  <a:cubicBezTo>
                    <a:pt x="42" y="121"/>
                    <a:pt x="19" y="98"/>
                    <a:pt x="19" y="70"/>
                  </a:cubicBezTo>
                  <a:cubicBezTo>
                    <a:pt x="19" y="43"/>
                    <a:pt x="42" y="20"/>
                    <a:pt x="70" y="20"/>
                  </a:cubicBezTo>
                  <a:cubicBezTo>
                    <a:pt x="82" y="20"/>
                    <a:pt x="93" y="24"/>
                    <a:pt x="102" y="31"/>
                  </a:cubicBezTo>
                  <a:lnTo>
                    <a:pt x="109" y="24"/>
                  </a:lnTo>
                  <a:close/>
                </a:path>
              </a:pathLst>
            </a:custGeom>
            <a:solidFill>
              <a:srgbClr val="CAE3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3286" tIns="46643" rIns="93286" bIns="46643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836"/>
            </a:p>
          </p:txBody>
        </p:sp>
        <p:sp>
          <p:nvSpPr>
            <p:cNvPr id="14" name="Freeform 989"/>
            <p:cNvSpPr>
              <a:spLocks/>
            </p:cNvSpPr>
            <p:nvPr/>
          </p:nvSpPr>
          <p:spPr bwMode="auto">
            <a:xfrm flipH="1">
              <a:off x="8071978" y="1114685"/>
              <a:ext cx="395275" cy="302284"/>
            </a:xfrm>
            <a:custGeom>
              <a:avLst/>
              <a:gdLst>
                <a:gd name="T0" fmla="*/ 136 w 161"/>
                <a:gd name="T1" fmla="*/ 49 h 138"/>
                <a:gd name="T2" fmla="*/ 136 w 161"/>
                <a:gd name="T3" fmla="*/ 48 h 138"/>
                <a:gd name="T4" fmla="*/ 124 w 161"/>
                <a:gd name="T5" fmla="*/ 33 h 138"/>
                <a:gd name="T6" fmla="*/ 123 w 161"/>
                <a:gd name="T7" fmla="*/ 31 h 138"/>
                <a:gd name="T8" fmla="*/ 119 w 161"/>
                <a:gd name="T9" fmla="*/ 0 h 138"/>
                <a:gd name="T10" fmla="*/ 99 w 161"/>
                <a:gd name="T11" fmla="*/ 15 h 138"/>
                <a:gd name="T12" fmla="*/ 80 w 161"/>
                <a:gd name="T13" fmla="*/ 59 h 138"/>
                <a:gd name="T14" fmla="*/ 79 w 161"/>
                <a:gd name="T15" fmla="*/ 61 h 138"/>
                <a:gd name="T16" fmla="*/ 78 w 161"/>
                <a:gd name="T17" fmla="*/ 61 h 138"/>
                <a:gd name="T18" fmla="*/ 71 w 161"/>
                <a:gd name="T19" fmla="*/ 68 h 138"/>
                <a:gd name="T20" fmla="*/ 64 w 161"/>
                <a:gd name="T21" fmla="*/ 75 h 138"/>
                <a:gd name="T22" fmla="*/ 50 w 161"/>
                <a:gd name="T23" fmla="*/ 88 h 138"/>
                <a:gd name="T24" fmla="*/ 42 w 161"/>
                <a:gd name="T25" fmla="*/ 95 h 138"/>
                <a:gd name="T26" fmla="*/ 35 w 161"/>
                <a:gd name="T27" fmla="*/ 101 h 138"/>
                <a:gd name="T28" fmla="*/ 18 w 161"/>
                <a:gd name="T29" fmla="*/ 118 h 138"/>
                <a:gd name="T30" fmla="*/ 0 w 161"/>
                <a:gd name="T31" fmla="*/ 134 h 138"/>
                <a:gd name="T32" fmla="*/ 3 w 161"/>
                <a:gd name="T33" fmla="*/ 138 h 138"/>
                <a:gd name="T34" fmla="*/ 24 w 161"/>
                <a:gd name="T35" fmla="*/ 125 h 138"/>
                <a:gd name="T36" fmla="*/ 44 w 161"/>
                <a:gd name="T37" fmla="*/ 113 h 138"/>
                <a:gd name="T38" fmla="*/ 52 w 161"/>
                <a:gd name="T39" fmla="*/ 108 h 138"/>
                <a:gd name="T40" fmla="*/ 61 w 161"/>
                <a:gd name="T41" fmla="*/ 103 h 138"/>
                <a:gd name="T42" fmla="*/ 77 w 161"/>
                <a:gd name="T43" fmla="*/ 93 h 138"/>
                <a:gd name="T44" fmla="*/ 86 w 161"/>
                <a:gd name="T45" fmla="*/ 88 h 138"/>
                <a:gd name="T46" fmla="*/ 94 w 161"/>
                <a:gd name="T47" fmla="*/ 82 h 138"/>
                <a:gd name="T48" fmla="*/ 96 w 161"/>
                <a:gd name="T49" fmla="*/ 81 h 138"/>
                <a:gd name="T50" fmla="*/ 98 w 161"/>
                <a:gd name="T51" fmla="*/ 81 h 138"/>
                <a:gd name="T52" fmla="*/ 109 w 161"/>
                <a:gd name="T53" fmla="*/ 83 h 138"/>
                <a:gd name="T54" fmla="*/ 145 w 161"/>
                <a:gd name="T55" fmla="*/ 73 h 138"/>
                <a:gd name="T56" fmla="*/ 161 w 161"/>
                <a:gd name="T57" fmla="*/ 62 h 138"/>
                <a:gd name="T58" fmla="*/ 136 w 161"/>
                <a:gd name="T59" fmla="*/ 49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61" h="138">
                  <a:moveTo>
                    <a:pt x="136" y="49"/>
                  </a:moveTo>
                  <a:cubicBezTo>
                    <a:pt x="136" y="49"/>
                    <a:pt x="136" y="49"/>
                    <a:pt x="136" y="48"/>
                  </a:cubicBezTo>
                  <a:cubicBezTo>
                    <a:pt x="124" y="33"/>
                    <a:pt x="124" y="33"/>
                    <a:pt x="124" y="33"/>
                  </a:cubicBezTo>
                  <a:cubicBezTo>
                    <a:pt x="123" y="32"/>
                    <a:pt x="123" y="32"/>
                    <a:pt x="123" y="31"/>
                  </a:cubicBezTo>
                  <a:cubicBezTo>
                    <a:pt x="122" y="25"/>
                    <a:pt x="120" y="9"/>
                    <a:pt x="119" y="0"/>
                  </a:cubicBezTo>
                  <a:cubicBezTo>
                    <a:pt x="116" y="0"/>
                    <a:pt x="108" y="5"/>
                    <a:pt x="99" y="15"/>
                  </a:cubicBezTo>
                  <a:cubicBezTo>
                    <a:pt x="92" y="22"/>
                    <a:pt x="78" y="40"/>
                    <a:pt x="80" y="59"/>
                  </a:cubicBezTo>
                  <a:cubicBezTo>
                    <a:pt x="80" y="59"/>
                    <a:pt x="80" y="60"/>
                    <a:pt x="79" y="61"/>
                  </a:cubicBezTo>
                  <a:cubicBezTo>
                    <a:pt x="78" y="61"/>
                    <a:pt x="78" y="61"/>
                    <a:pt x="78" y="61"/>
                  </a:cubicBezTo>
                  <a:cubicBezTo>
                    <a:pt x="71" y="68"/>
                    <a:pt x="71" y="68"/>
                    <a:pt x="71" y="68"/>
                  </a:cubicBezTo>
                  <a:cubicBezTo>
                    <a:pt x="64" y="75"/>
                    <a:pt x="64" y="75"/>
                    <a:pt x="64" y="75"/>
                  </a:cubicBezTo>
                  <a:cubicBezTo>
                    <a:pt x="50" y="88"/>
                    <a:pt x="50" y="88"/>
                    <a:pt x="50" y="88"/>
                  </a:cubicBezTo>
                  <a:cubicBezTo>
                    <a:pt x="42" y="95"/>
                    <a:pt x="42" y="95"/>
                    <a:pt x="42" y="95"/>
                  </a:cubicBezTo>
                  <a:cubicBezTo>
                    <a:pt x="35" y="101"/>
                    <a:pt x="35" y="101"/>
                    <a:pt x="35" y="101"/>
                  </a:cubicBezTo>
                  <a:cubicBezTo>
                    <a:pt x="18" y="118"/>
                    <a:pt x="18" y="118"/>
                    <a:pt x="18" y="118"/>
                  </a:cubicBezTo>
                  <a:cubicBezTo>
                    <a:pt x="0" y="134"/>
                    <a:pt x="0" y="134"/>
                    <a:pt x="0" y="134"/>
                  </a:cubicBezTo>
                  <a:cubicBezTo>
                    <a:pt x="3" y="138"/>
                    <a:pt x="3" y="138"/>
                    <a:pt x="3" y="138"/>
                  </a:cubicBezTo>
                  <a:cubicBezTo>
                    <a:pt x="24" y="125"/>
                    <a:pt x="24" y="125"/>
                    <a:pt x="24" y="125"/>
                  </a:cubicBezTo>
                  <a:cubicBezTo>
                    <a:pt x="44" y="113"/>
                    <a:pt x="44" y="113"/>
                    <a:pt x="44" y="113"/>
                  </a:cubicBezTo>
                  <a:cubicBezTo>
                    <a:pt x="52" y="108"/>
                    <a:pt x="52" y="108"/>
                    <a:pt x="52" y="108"/>
                  </a:cubicBezTo>
                  <a:cubicBezTo>
                    <a:pt x="61" y="103"/>
                    <a:pt x="61" y="103"/>
                    <a:pt x="61" y="103"/>
                  </a:cubicBezTo>
                  <a:cubicBezTo>
                    <a:pt x="77" y="93"/>
                    <a:pt x="77" y="93"/>
                    <a:pt x="77" y="93"/>
                  </a:cubicBezTo>
                  <a:cubicBezTo>
                    <a:pt x="86" y="88"/>
                    <a:pt x="86" y="88"/>
                    <a:pt x="86" y="88"/>
                  </a:cubicBezTo>
                  <a:cubicBezTo>
                    <a:pt x="94" y="82"/>
                    <a:pt x="94" y="82"/>
                    <a:pt x="94" y="82"/>
                  </a:cubicBezTo>
                  <a:cubicBezTo>
                    <a:pt x="96" y="81"/>
                    <a:pt x="96" y="81"/>
                    <a:pt x="96" y="81"/>
                  </a:cubicBezTo>
                  <a:cubicBezTo>
                    <a:pt x="97" y="81"/>
                    <a:pt x="97" y="81"/>
                    <a:pt x="98" y="81"/>
                  </a:cubicBezTo>
                  <a:cubicBezTo>
                    <a:pt x="101" y="82"/>
                    <a:pt x="105" y="83"/>
                    <a:pt x="109" y="83"/>
                  </a:cubicBezTo>
                  <a:cubicBezTo>
                    <a:pt x="120" y="83"/>
                    <a:pt x="133" y="79"/>
                    <a:pt x="145" y="73"/>
                  </a:cubicBezTo>
                  <a:cubicBezTo>
                    <a:pt x="155" y="68"/>
                    <a:pt x="160" y="63"/>
                    <a:pt x="161" y="62"/>
                  </a:cubicBezTo>
                  <a:cubicBezTo>
                    <a:pt x="154" y="58"/>
                    <a:pt x="143" y="52"/>
                    <a:pt x="136" y="49"/>
                  </a:cubicBezTo>
                  <a:close/>
                </a:path>
              </a:pathLst>
            </a:custGeom>
            <a:solidFill>
              <a:srgbClr val="64AD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3286" tIns="46643" rIns="93286" bIns="46643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836"/>
            </a:p>
          </p:txBody>
        </p:sp>
        <p:sp>
          <p:nvSpPr>
            <p:cNvPr id="15" name="Freeform 990"/>
            <p:cNvSpPr>
              <a:spLocks/>
            </p:cNvSpPr>
            <p:nvPr/>
          </p:nvSpPr>
          <p:spPr bwMode="auto">
            <a:xfrm flipH="1">
              <a:off x="8401678" y="1357808"/>
              <a:ext cx="132061" cy="115889"/>
            </a:xfrm>
            <a:custGeom>
              <a:avLst/>
              <a:gdLst>
                <a:gd name="T0" fmla="*/ 41 w 54"/>
                <a:gd name="T1" fmla="*/ 4 h 53"/>
                <a:gd name="T2" fmla="*/ 27 w 54"/>
                <a:gd name="T3" fmla="*/ 0 h 53"/>
                <a:gd name="T4" fmla="*/ 0 w 54"/>
                <a:gd name="T5" fmla="*/ 26 h 53"/>
                <a:gd name="T6" fmla="*/ 27 w 54"/>
                <a:gd name="T7" fmla="*/ 53 h 53"/>
                <a:gd name="T8" fmla="*/ 54 w 54"/>
                <a:gd name="T9" fmla="*/ 26 h 53"/>
                <a:gd name="T10" fmla="*/ 53 w 54"/>
                <a:gd name="T11" fmla="*/ 19 h 53"/>
                <a:gd name="T12" fmla="*/ 31 w 54"/>
                <a:gd name="T13" fmla="*/ 32 h 53"/>
                <a:gd name="T14" fmla="*/ 30 w 54"/>
                <a:gd name="T15" fmla="*/ 33 h 53"/>
                <a:gd name="T16" fmla="*/ 28 w 54"/>
                <a:gd name="T17" fmla="*/ 32 h 53"/>
                <a:gd name="T18" fmla="*/ 22 w 54"/>
                <a:gd name="T19" fmla="*/ 24 h 53"/>
                <a:gd name="T20" fmla="*/ 22 w 54"/>
                <a:gd name="T21" fmla="*/ 21 h 53"/>
                <a:gd name="T22" fmla="*/ 41 w 54"/>
                <a:gd name="T23" fmla="*/ 4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4" h="53">
                  <a:moveTo>
                    <a:pt x="41" y="4"/>
                  </a:moveTo>
                  <a:cubicBezTo>
                    <a:pt x="37" y="1"/>
                    <a:pt x="32" y="0"/>
                    <a:pt x="27" y="0"/>
                  </a:cubicBezTo>
                  <a:cubicBezTo>
                    <a:pt x="12" y="0"/>
                    <a:pt x="0" y="12"/>
                    <a:pt x="0" y="26"/>
                  </a:cubicBezTo>
                  <a:cubicBezTo>
                    <a:pt x="0" y="41"/>
                    <a:pt x="12" y="53"/>
                    <a:pt x="27" y="53"/>
                  </a:cubicBezTo>
                  <a:cubicBezTo>
                    <a:pt x="42" y="53"/>
                    <a:pt x="54" y="41"/>
                    <a:pt x="54" y="26"/>
                  </a:cubicBezTo>
                  <a:cubicBezTo>
                    <a:pt x="54" y="24"/>
                    <a:pt x="53" y="21"/>
                    <a:pt x="53" y="19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1" y="33"/>
                    <a:pt x="30" y="33"/>
                    <a:pt x="30" y="33"/>
                  </a:cubicBezTo>
                  <a:cubicBezTo>
                    <a:pt x="29" y="33"/>
                    <a:pt x="28" y="32"/>
                    <a:pt x="28" y="32"/>
                  </a:cubicBezTo>
                  <a:cubicBezTo>
                    <a:pt x="22" y="24"/>
                    <a:pt x="22" y="24"/>
                    <a:pt x="22" y="24"/>
                  </a:cubicBezTo>
                  <a:cubicBezTo>
                    <a:pt x="21" y="23"/>
                    <a:pt x="21" y="22"/>
                    <a:pt x="22" y="21"/>
                  </a:cubicBezTo>
                  <a:lnTo>
                    <a:pt x="41" y="4"/>
                  </a:lnTo>
                  <a:close/>
                </a:path>
              </a:pathLst>
            </a:custGeom>
            <a:solidFill>
              <a:srgbClr val="64AD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3286" tIns="46643" rIns="93286" bIns="46643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836"/>
            </a:p>
          </p:txBody>
        </p:sp>
      </p:grpSp>
      <p:sp>
        <p:nvSpPr>
          <p:cNvPr id="52" name="TextBox 51"/>
          <p:cNvSpPr txBox="1"/>
          <p:nvPr/>
        </p:nvSpPr>
        <p:spPr>
          <a:xfrm>
            <a:off x="8224056" y="280344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ko-KR" altLang="en-US" sz="1400" dirty="0"/>
              <a:t>회사소개</a:t>
            </a:r>
          </a:p>
        </p:txBody>
      </p:sp>
      <p:sp>
        <p:nvSpPr>
          <p:cNvPr id="2" name="직사각형 1"/>
          <p:cNvSpPr/>
          <p:nvPr/>
        </p:nvSpPr>
        <p:spPr>
          <a:xfrm>
            <a:off x="2127672" y="2209431"/>
            <a:ext cx="7632848" cy="28777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lnSpc>
                <a:spcPct val="250000"/>
              </a:lnSpc>
            </a:pPr>
            <a:r>
              <a:rPr lang="ko-KR" altLang="en-US" sz="1500" b="1" dirty="0" err="1"/>
              <a:t>동아대교수의</a:t>
            </a:r>
            <a:r>
              <a:rPr lang="ko-KR" altLang="en-US" sz="1500" b="1" dirty="0"/>
              <a:t> 식품연구 </a:t>
            </a:r>
            <a:r>
              <a:rPr lang="en-US" altLang="ko-KR" sz="1500" b="1" dirty="0"/>
              <a:t>30</a:t>
            </a:r>
            <a:r>
              <a:rPr lang="ko-KR" altLang="en-US" sz="1500" b="1" dirty="0"/>
              <a:t>년 노하우</a:t>
            </a:r>
            <a:endParaRPr lang="ko-KR" altLang="en-US" sz="1600" dirty="0"/>
          </a:p>
          <a:p>
            <a:pPr fontAlgn="base"/>
            <a:r>
              <a:rPr lang="en-US" altLang="ko-KR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30</a:t>
            </a:r>
            <a:r>
              <a:rPr lang="ko-KR" alt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여년간 식품연구를 해온 동아대학교 조용주 교수님께서 </a:t>
            </a:r>
            <a:r>
              <a:rPr lang="en-US" altLang="ko-KR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MS-BIO</a:t>
            </a:r>
            <a:r>
              <a:rPr lang="ko-KR" alt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의 기술고문으로 </a:t>
            </a:r>
            <a:endParaRPr lang="en-US" altLang="ko-KR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fontAlgn="base"/>
            <a:r>
              <a:rPr lang="ko-KR" alt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함께 제조공법을 개발해 온 가족이 믿고 먹을 수 있는 고품질의 먹거리를 만들고 </a:t>
            </a:r>
            <a:endParaRPr lang="en-US" altLang="ko-KR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fontAlgn="base"/>
            <a:r>
              <a:rPr lang="ko-KR" alt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있습니다</a:t>
            </a:r>
            <a:r>
              <a:rPr lang="en-US" altLang="ko-KR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</a:p>
          <a:p>
            <a:pPr fontAlgn="base"/>
            <a:endParaRPr lang="ko-KR" altLang="en-US" sz="1600" dirty="0"/>
          </a:p>
          <a:p>
            <a:pPr fontAlgn="base">
              <a:lnSpc>
                <a:spcPct val="250000"/>
              </a:lnSpc>
            </a:pPr>
            <a:r>
              <a:rPr lang="en-US" altLang="ko-KR" sz="1500" b="1" dirty="0"/>
              <a:t>MS-BIO</a:t>
            </a:r>
            <a:r>
              <a:rPr lang="ko-KR" altLang="en-US" sz="1500" b="1" dirty="0"/>
              <a:t>의 방향성</a:t>
            </a:r>
            <a:endParaRPr lang="ko-KR" altLang="en-US" sz="1600" dirty="0"/>
          </a:p>
          <a:p>
            <a:pPr fontAlgn="base"/>
            <a:r>
              <a:rPr lang="en-US" altLang="ko-KR" sz="1400" dirty="0"/>
              <a:t>- </a:t>
            </a:r>
            <a:r>
              <a:rPr lang="ko-KR" altLang="en-US" sz="1400" dirty="0"/>
              <a:t>자연친화적 소재개발</a:t>
            </a:r>
          </a:p>
          <a:p>
            <a:pPr fontAlgn="base"/>
            <a:r>
              <a:rPr lang="en-US" altLang="ko-KR" sz="1400" dirty="0"/>
              <a:t>- </a:t>
            </a:r>
            <a:r>
              <a:rPr lang="ko-KR" altLang="en-US" sz="1400" dirty="0" err="1"/>
              <a:t>무색소</a:t>
            </a:r>
            <a:r>
              <a:rPr lang="en-US" altLang="ko-KR" sz="1400" dirty="0"/>
              <a:t>, </a:t>
            </a:r>
            <a:r>
              <a:rPr lang="ko-KR" altLang="en-US" sz="1400" dirty="0" err="1"/>
              <a:t>무첨가물</a:t>
            </a:r>
            <a:endParaRPr lang="ko-KR" altLang="en-US" sz="1400" dirty="0"/>
          </a:p>
          <a:p>
            <a:pPr fontAlgn="base"/>
            <a:r>
              <a:rPr lang="en-US" altLang="ko-KR" sz="1400" dirty="0"/>
              <a:t>- </a:t>
            </a:r>
            <a:r>
              <a:rPr lang="ko-KR" altLang="en-US" sz="1400" dirty="0"/>
              <a:t>건강지향적</a:t>
            </a:r>
            <a:r>
              <a:rPr lang="en-US" altLang="ko-KR" sz="1400" dirty="0"/>
              <a:t>, </a:t>
            </a:r>
            <a:r>
              <a:rPr lang="ko-KR" altLang="en-US" sz="1400" dirty="0"/>
              <a:t>저칼로리</a:t>
            </a:r>
            <a:r>
              <a:rPr lang="en-US" altLang="ko-KR" sz="1400" dirty="0"/>
              <a:t>, </a:t>
            </a:r>
            <a:r>
              <a:rPr lang="ko-KR" altLang="en-US" sz="1400" dirty="0"/>
              <a:t>열량 </a:t>
            </a:r>
            <a:r>
              <a:rPr lang="en-US" altLang="ko-KR" sz="1400" dirty="0"/>
              <a:t>ZERO.</a:t>
            </a:r>
            <a:endParaRPr lang="ko-KR" altLang="en-US" sz="1400" dirty="0"/>
          </a:p>
        </p:txBody>
      </p:sp>
      <p:pic>
        <p:nvPicPr>
          <p:cNvPr id="16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1287" y="2508120"/>
            <a:ext cx="1026790" cy="9974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1287" y="3933610"/>
            <a:ext cx="1026790" cy="10121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7263" y="4676871"/>
            <a:ext cx="2934816" cy="8205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TextBox 19"/>
          <p:cNvSpPr txBox="1"/>
          <p:nvPr/>
        </p:nvSpPr>
        <p:spPr>
          <a:xfrm>
            <a:off x="3516760" y="1062003"/>
            <a:ext cx="311014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2800" spc="-150" dirty="0">
                <a:solidFill>
                  <a:srgbClr val="0070C0"/>
                </a:solidFill>
                <a:latin typeface="G마켓 산스 Medium" pitchFamily="50" charset="-127"/>
                <a:ea typeface="G마켓 산스 Medium" pitchFamily="50" charset="-127"/>
              </a:rPr>
              <a:t>MS BIO</a:t>
            </a:r>
            <a:r>
              <a:rPr lang="ko-KR" altLang="en-US" sz="2800" b="1" spc="-150" dirty="0">
                <a:solidFill>
                  <a:srgbClr val="0070C0"/>
                </a:solidFill>
                <a:latin typeface="+mj-ea"/>
                <a:ea typeface="+mj-ea"/>
              </a:rPr>
              <a:t> </a:t>
            </a:r>
            <a:r>
              <a:rPr lang="ko-KR" altLang="en-US" sz="2800" spc="-150" dirty="0">
                <a:latin typeface="+mj-ea"/>
                <a:ea typeface="+mj-ea"/>
              </a:rPr>
              <a:t>품질인증서</a:t>
            </a:r>
            <a:endParaRPr lang="ko-KR" altLang="en-US" sz="2800" spc="-150" dirty="0">
              <a:solidFill>
                <a:srgbClr val="0070C0"/>
              </a:solidFill>
              <a:latin typeface="+mj-ea"/>
              <a:ea typeface="+mj-ea"/>
            </a:endParaRPr>
          </a:p>
        </p:txBody>
      </p:sp>
      <p:sp>
        <p:nvSpPr>
          <p:cNvPr id="21" name="직사각형 20"/>
          <p:cNvSpPr/>
          <p:nvPr/>
        </p:nvSpPr>
        <p:spPr>
          <a:xfrm>
            <a:off x="3279800" y="1574861"/>
            <a:ext cx="3584066" cy="4571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" name="TextBox 21"/>
          <p:cNvSpPr txBox="1"/>
          <p:nvPr/>
        </p:nvSpPr>
        <p:spPr>
          <a:xfrm>
            <a:off x="4020104" y="1705372"/>
            <a:ext cx="20680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>
                <a:latin typeface="G마켓 산스 Medium" pitchFamily="50" charset="-127"/>
                <a:ea typeface="G마켓 산스 Medium" pitchFamily="50" charset="-127"/>
              </a:rPr>
              <a:t>골드장수 〮친구야</a:t>
            </a:r>
          </a:p>
        </p:txBody>
      </p:sp>
    </p:spTree>
    <p:extLst>
      <p:ext uri="{BB962C8B-B14F-4D97-AF65-F5344CB8AC3E}">
        <p14:creationId xmlns:p14="http://schemas.microsoft.com/office/powerpoint/2010/main" val="10409006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1761</TotalTime>
  <Words>145</Words>
  <Application>Microsoft Office PowerPoint</Application>
  <PresentationFormat>사용자 지정</PresentationFormat>
  <Paragraphs>30</Paragraphs>
  <Slides>2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</vt:i4>
      </vt:variant>
    </vt:vector>
  </HeadingPairs>
  <TitlesOfParts>
    <vt:vector size="7" baseType="lpstr">
      <vt:lpstr>G마켓 산스 Medium</vt:lpstr>
      <vt:lpstr>닉스곤체 M 2.0</vt:lpstr>
      <vt:lpstr>맑은 고딕</vt:lpstr>
      <vt:lpstr>Arial</vt:lpstr>
      <vt:lpstr>Office 테마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HP</dc:creator>
  <cp:lastModifiedBy>유동근</cp:lastModifiedBy>
  <cp:revision>76</cp:revision>
  <cp:lastPrinted>2021-05-21T01:35:38Z</cp:lastPrinted>
  <dcterms:created xsi:type="dcterms:W3CDTF">2021-05-14T00:36:25Z</dcterms:created>
  <dcterms:modified xsi:type="dcterms:W3CDTF">2021-10-08T04:53:53Z</dcterms:modified>
</cp:coreProperties>
</file>