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1" r:id="rId3"/>
    <p:sldId id="260" r:id="rId4"/>
    <p:sldId id="263" r:id="rId5"/>
    <p:sldId id="275" r:id="rId6"/>
    <p:sldId id="264" r:id="rId7"/>
    <p:sldId id="262" r:id="rId8"/>
    <p:sldId id="265" r:id="rId9"/>
    <p:sldId id="267" r:id="rId10"/>
    <p:sldId id="270" r:id="rId11"/>
    <p:sldId id="273" r:id="rId12"/>
    <p:sldId id="271" r:id="rId13"/>
    <p:sldId id="272" r:id="rId14"/>
    <p:sldId id="268" r:id="rId15"/>
    <p:sldId id="269" r:id="rId16"/>
    <p:sldId id="266" r:id="rId17"/>
    <p:sldId id="277" r:id="rId18"/>
    <p:sldId id="278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5B9BD5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1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26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E124-8736-4D71-8BAE-69389E11B84C}" type="datetimeFigureOut">
              <a:rPr lang="ko-KR" altLang="en-US" smtClean="0"/>
              <a:t>2021-08-19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0F320-C708-499A-92B6-3D84A5BD9B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9769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E124-8736-4D71-8BAE-69389E11B84C}" type="datetimeFigureOut">
              <a:rPr lang="ko-KR" altLang="en-US" smtClean="0"/>
              <a:t>2021-08-19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0F320-C708-499A-92B6-3D84A5BD9B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714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E124-8736-4D71-8BAE-69389E11B84C}" type="datetimeFigureOut">
              <a:rPr lang="ko-KR" altLang="en-US" smtClean="0"/>
              <a:t>2021-08-19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0F320-C708-499A-92B6-3D84A5BD9B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508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E124-8736-4D71-8BAE-69389E11B84C}" type="datetimeFigureOut">
              <a:rPr lang="ko-KR" altLang="en-US" smtClean="0"/>
              <a:t>2021-08-19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0F320-C708-499A-92B6-3D84A5BD9B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26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E124-8736-4D71-8BAE-69389E11B84C}" type="datetimeFigureOut">
              <a:rPr lang="ko-KR" altLang="en-US" smtClean="0"/>
              <a:t>2021-08-19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0F320-C708-499A-92B6-3D84A5BD9B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72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E124-8736-4D71-8BAE-69389E11B84C}" type="datetimeFigureOut">
              <a:rPr lang="ko-KR" altLang="en-US" smtClean="0"/>
              <a:t>2021-08-19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0F320-C708-499A-92B6-3D84A5BD9B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923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E124-8736-4D71-8BAE-69389E11B84C}" type="datetimeFigureOut">
              <a:rPr lang="ko-KR" altLang="en-US" smtClean="0"/>
              <a:t>2021-08-19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0F320-C708-499A-92B6-3D84A5BD9B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99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E124-8736-4D71-8BAE-69389E11B84C}" type="datetimeFigureOut">
              <a:rPr lang="ko-KR" altLang="en-US" smtClean="0"/>
              <a:t>2021-08-19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0F320-C708-499A-92B6-3D84A5BD9B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13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E124-8736-4D71-8BAE-69389E11B84C}" type="datetimeFigureOut">
              <a:rPr lang="ko-KR" altLang="en-US" smtClean="0"/>
              <a:t>2021-08-19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0F320-C708-499A-92B6-3D84A5BD9B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015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E124-8736-4D71-8BAE-69389E11B84C}" type="datetimeFigureOut">
              <a:rPr lang="ko-KR" altLang="en-US" smtClean="0"/>
              <a:t>2021-08-19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0F320-C708-499A-92B6-3D84A5BD9B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346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E124-8736-4D71-8BAE-69389E11B84C}" type="datetimeFigureOut">
              <a:rPr lang="ko-KR" altLang="en-US" smtClean="0"/>
              <a:t>2021-08-19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0F320-C708-499A-92B6-3D84A5BD9B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691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4E124-8736-4D71-8BAE-69389E11B84C}" type="datetimeFigureOut">
              <a:rPr lang="ko-KR" altLang="en-US" smtClean="0"/>
              <a:t>2021-08-19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0F320-C708-499A-92B6-3D84A5BD9B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74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factoryon.go.kr/bbs/frtblRecsroomBbsList.do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factoryon.go.kr/bbs/frtblRecsroomBbsList.do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BE6DD47-30FD-4139-9C5E-87BA58A09828}"/>
              </a:ext>
            </a:extLst>
          </p:cNvPr>
          <p:cNvSpPr txBox="1"/>
          <p:nvPr/>
        </p:nvSpPr>
        <p:spPr>
          <a:xfrm>
            <a:off x="404064" y="204809"/>
            <a:ext cx="2367814" cy="14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Rix모던고딕 L" panose="02020603020101020101" pitchFamily="18" charset="-127"/>
                <a:ea typeface="Rix모던고딕 L" panose="02020603020101020101" pitchFamily="18" charset="-127"/>
              </a:rPr>
              <a:t>확정 시안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89AE5A-E09F-4E9F-93C6-A7F69D0EC3F5}"/>
              </a:ext>
            </a:extLst>
          </p:cNvPr>
          <p:cNvSpPr txBox="1"/>
          <p:nvPr/>
        </p:nvSpPr>
        <p:spPr>
          <a:xfrm>
            <a:off x="978295" y="2097782"/>
            <a:ext cx="18678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삼성디스플레이시티</a:t>
            </a:r>
            <a:endParaRPr lang="en-US" altLang="ko-KR" sz="90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지식산업센터의 새로운 발견</a:t>
            </a:r>
            <a:endParaRPr lang="en-US" altLang="ko-KR" sz="90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더 콜럼버스 </a:t>
            </a:r>
            <a:r>
              <a:rPr lang="ko-KR" altLang="en-US" sz="900" dirty="0" err="1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아산탕정</a:t>
            </a:r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r>
              <a:rPr lang="en-US" altLang="ko-KR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1544-9008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470E3D-0AA3-41D0-9C25-5802D2C2C002}"/>
              </a:ext>
            </a:extLst>
          </p:cNvPr>
          <p:cNvSpPr txBox="1"/>
          <p:nvPr/>
        </p:nvSpPr>
        <p:spPr>
          <a:xfrm>
            <a:off x="4515126" y="2097782"/>
            <a:ext cx="18678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복합업무클러스터 지식산업센터</a:t>
            </a:r>
            <a:endParaRPr lang="en-US" altLang="ko-KR" sz="90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지식산업센터의 새로운 발견</a:t>
            </a:r>
            <a:endParaRPr lang="en-US" altLang="ko-KR" sz="90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더 콜럼버스 </a:t>
            </a:r>
            <a:r>
              <a:rPr lang="ko-KR" altLang="en-US" sz="900" dirty="0" err="1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아산탕정</a:t>
            </a:r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r>
              <a:rPr lang="en-US" altLang="ko-KR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1544-9008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74F565-4BEE-4C1A-AD78-AEE7780DB004}"/>
              </a:ext>
            </a:extLst>
          </p:cNvPr>
          <p:cNvSpPr txBox="1"/>
          <p:nvPr/>
        </p:nvSpPr>
        <p:spPr>
          <a:xfrm>
            <a:off x="8273765" y="2127196"/>
            <a:ext cx="18678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 err="1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아산탕정</a:t>
            </a:r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처음 </a:t>
            </a:r>
            <a:endParaRPr lang="en-US" altLang="ko-KR" sz="90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지식산업센터의 새로운 발견</a:t>
            </a:r>
            <a:endParaRPr lang="en-US" altLang="ko-KR" sz="90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더 콜럼버스 </a:t>
            </a:r>
            <a:r>
              <a:rPr lang="ko-KR" altLang="en-US" sz="900" dirty="0" err="1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아산탕정</a:t>
            </a:r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r>
              <a:rPr lang="en-US" altLang="ko-KR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1544-9008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391F51-842F-4C29-B0CC-590A3126D828}"/>
              </a:ext>
            </a:extLst>
          </p:cNvPr>
          <p:cNvSpPr txBox="1"/>
          <p:nvPr/>
        </p:nvSpPr>
        <p:spPr>
          <a:xfrm>
            <a:off x="978301" y="4164656"/>
            <a:ext cx="18678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도어 투 도어</a:t>
            </a:r>
            <a:r>
              <a:rPr lang="en-US" altLang="ko-KR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, Drive-in System</a:t>
            </a:r>
          </a:p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지식산업센터의 새로운 발견</a:t>
            </a:r>
            <a:endParaRPr lang="en-US" altLang="ko-KR" sz="90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더 콜럼버스 </a:t>
            </a:r>
            <a:r>
              <a:rPr lang="ko-KR" altLang="en-US" sz="900" dirty="0" err="1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아산탕정</a:t>
            </a:r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r>
              <a:rPr lang="en-US" altLang="ko-KR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1544-9008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3F9544-89B9-4576-A6B3-A9BB59CFA8B1}"/>
              </a:ext>
            </a:extLst>
          </p:cNvPr>
          <p:cNvSpPr txBox="1"/>
          <p:nvPr/>
        </p:nvSpPr>
        <p:spPr>
          <a:xfrm>
            <a:off x="4602610" y="4201873"/>
            <a:ext cx="18678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 err="1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트렌드한</a:t>
            </a:r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섹션오피스 </a:t>
            </a:r>
            <a:endParaRPr lang="en-US" altLang="ko-KR" sz="90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지식산업센터의 새로운 발견</a:t>
            </a:r>
            <a:endParaRPr lang="en-US" altLang="ko-KR" sz="90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더 콜럼버스 </a:t>
            </a:r>
            <a:r>
              <a:rPr lang="ko-KR" altLang="en-US" sz="900" dirty="0" err="1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아산탕정</a:t>
            </a:r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r>
              <a:rPr lang="en-US" altLang="ko-KR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1544-9008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9B3903-A945-45A6-9EF2-11D3FCE21AE7}"/>
              </a:ext>
            </a:extLst>
          </p:cNvPr>
          <p:cNvSpPr txBox="1"/>
          <p:nvPr/>
        </p:nvSpPr>
        <p:spPr>
          <a:xfrm>
            <a:off x="8262265" y="4172590"/>
            <a:ext cx="18678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오피스텔형 라이브 오피스 </a:t>
            </a:r>
            <a:endParaRPr lang="en-US" altLang="ko-KR" sz="90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지식산업센터의 새로운 발견</a:t>
            </a:r>
            <a:endParaRPr lang="en-US" altLang="ko-KR" sz="90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더 콜럼버스 </a:t>
            </a:r>
            <a:r>
              <a:rPr lang="ko-KR" altLang="en-US" sz="900" dirty="0" err="1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아산탕정</a:t>
            </a:r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r>
              <a:rPr lang="en-US" altLang="ko-KR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1544-9008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CC5CAE-91C3-417F-9BC0-1442B0FF7467}"/>
              </a:ext>
            </a:extLst>
          </p:cNvPr>
          <p:cNvSpPr txBox="1"/>
          <p:nvPr/>
        </p:nvSpPr>
        <p:spPr>
          <a:xfrm>
            <a:off x="181016" y="6150720"/>
            <a:ext cx="3433953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無 전매제한 </a:t>
            </a:r>
            <a:endParaRPr lang="en-US" altLang="ko-KR" sz="90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지식산업센터의 새로운 발견</a:t>
            </a:r>
            <a:endParaRPr lang="en-US" altLang="ko-KR" sz="90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더 콜럼버스 </a:t>
            </a:r>
            <a:r>
              <a:rPr lang="ko-KR" altLang="en-US" sz="900" dirty="0" err="1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아산탕정</a:t>
            </a:r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r>
              <a:rPr lang="en-US" altLang="ko-KR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1544-9008</a:t>
            </a:r>
          </a:p>
          <a:p>
            <a:pPr algn="ctr"/>
            <a:r>
              <a:rPr lang="ko-KR" altLang="en-US" sz="7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본 영상의 세금감면 및 혜택은 정부정책 및 입주업체 사정에 따라 달라질 수 있습니다</a:t>
            </a:r>
            <a:r>
              <a:rPr lang="en-US" altLang="ko-KR" sz="7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 </a:t>
            </a:r>
          </a:p>
          <a:p>
            <a:pPr algn="ctr"/>
            <a:endParaRPr lang="en-US" altLang="ko-KR" sz="90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EFC9B4-75A7-483F-B19E-295A61A7F58A}"/>
              </a:ext>
            </a:extLst>
          </p:cNvPr>
          <p:cNvSpPr txBox="1"/>
          <p:nvPr/>
        </p:nvSpPr>
        <p:spPr>
          <a:xfrm>
            <a:off x="3844363" y="6150719"/>
            <a:ext cx="3433953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無 청약통장 </a:t>
            </a:r>
            <a:endParaRPr lang="en-US" altLang="ko-KR" sz="90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지식산업센터의 새로운 발견</a:t>
            </a:r>
            <a:endParaRPr lang="en-US" altLang="ko-KR" sz="90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더 콜럼버스 </a:t>
            </a:r>
            <a:r>
              <a:rPr lang="ko-KR" altLang="en-US" sz="900" dirty="0" err="1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아산탕정</a:t>
            </a:r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r>
              <a:rPr lang="en-US" altLang="ko-KR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1544-9008</a:t>
            </a:r>
          </a:p>
          <a:p>
            <a:pPr algn="ctr"/>
            <a:r>
              <a:rPr lang="ko-KR" altLang="en-US" sz="7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본 영상의 세금감면 및 혜택은 정부정책 및 입주업체 사정에 따라 달라질 수 있습니다</a:t>
            </a:r>
            <a:r>
              <a:rPr lang="en-US" altLang="ko-KR" sz="7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 </a:t>
            </a:r>
          </a:p>
          <a:p>
            <a:pPr algn="ctr"/>
            <a:endParaRPr lang="en-US" altLang="ko-KR" sz="90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6380D8-B56D-4E63-AE63-750AC0650596}"/>
              </a:ext>
            </a:extLst>
          </p:cNvPr>
          <p:cNvSpPr txBox="1"/>
          <p:nvPr/>
        </p:nvSpPr>
        <p:spPr>
          <a:xfrm>
            <a:off x="7157272" y="6131605"/>
            <a:ext cx="41008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취득세 </a:t>
            </a:r>
            <a:r>
              <a:rPr lang="en-US" altLang="ko-KR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50% </a:t>
            </a:r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감면 </a:t>
            </a:r>
            <a:endParaRPr lang="en-US" altLang="ko-KR" sz="90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지식산업센터의 새로운 발견</a:t>
            </a:r>
            <a:endParaRPr lang="en-US" altLang="ko-KR" sz="90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더 콜럼버스 </a:t>
            </a:r>
            <a:r>
              <a:rPr lang="ko-KR" altLang="en-US" sz="900" dirty="0" err="1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아산탕정</a:t>
            </a:r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r>
              <a:rPr lang="en-US" altLang="ko-KR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1544-9008</a:t>
            </a:r>
          </a:p>
          <a:p>
            <a:pPr algn="ctr"/>
            <a:r>
              <a:rPr lang="ko-KR" altLang="en-US" sz="7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취득세 및 재산세 </a:t>
            </a:r>
            <a:r>
              <a:rPr lang="ko-KR" altLang="en-US" sz="700" dirty="0" err="1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감면혜택의경우</a:t>
            </a:r>
            <a:r>
              <a:rPr lang="ko-KR" altLang="en-US" sz="7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최초 입주기업에 한하며</a:t>
            </a:r>
            <a:r>
              <a:rPr lang="en-US" altLang="ko-KR" sz="7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, </a:t>
            </a:r>
            <a:r>
              <a:rPr lang="ko-KR" altLang="en-US" sz="7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적용기한은 </a:t>
            </a:r>
            <a:r>
              <a:rPr lang="en-US" altLang="ko-KR" sz="7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2022</a:t>
            </a:r>
            <a:r>
              <a:rPr lang="ko-KR" altLang="en-US" sz="7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년 </a:t>
            </a:r>
            <a:r>
              <a:rPr lang="en-US" altLang="ko-KR" sz="7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12</a:t>
            </a:r>
            <a:r>
              <a:rPr lang="ko-KR" altLang="en-US" sz="7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월 </a:t>
            </a:r>
            <a:r>
              <a:rPr lang="en-US" altLang="ko-KR" sz="7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31</a:t>
            </a:r>
            <a:r>
              <a:rPr lang="ko-KR" altLang="en-US" sz="700" dirty="0" err="1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일까지입니다</a:t>
            </a:r>
            <a:r>
              <a:rPr lang="en-US" altLang="ko-KR" sz="7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 </a:t>
            </a:r>
          </a:p>
          <a:p>
            <a:pPr algn="ctr"/>
            <a:r>
              <a:rPr lang="ko-KR" altLang="en-US" sz="7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본 영상의 세금감면 및 혜택은 정부정책 및 입주업체 사정에 따라 달라질 수 있습니다</a:t>
            </a:r>
            <a:r>
              <a:rPr lang="en-US" altLang="ko-KR" sz="7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 </a:t>
            </a:r>
          </a:p>
          <a:p>
            <a:pPr algn="ctr"/>
            <a:endParaRPr lang="en-US" altLang="ko-KR" sz="90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284093A-E0BA-4FFB-A275-804F35E00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04" y="657782"/>
            <a:ext cx="2560000" cy="1440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BFDBEF7-2BA4-4205-B8A7-AFFAD1ECDB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519" y="624724"/>
            <a:ext cx="2560000" cy="144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32A1B71-8796-41CC-B22D-8B6AFFC48C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34" y="634329"/>
            <a:ext cx="2560000" cy="14400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0FF0F6C-86A8-47C9-AACB-C8A30F7625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08" y="2684251"/>
            <a:ext cx="2560000" cy="144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3CBA556-03ED-4D3D-A392-2E5493C4C1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787" y="2709000"/>
            <a:ext cx="2560000" cy="144000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A97E277F-9EC5-41B1-8004-5D7B6DB93C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34" y="2706729"/>
            <a:ext cx="2560000" cy="144000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2AF0956A-C44F-4A10-A982-94588B2FE7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7" y="4696091"/>
            <a:ext cx="2560000" cy="144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45BC75CD-A7EF-42E4-8F77-3931C68FE0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167" y="4706282"/>
            <a:ext cx="2560000" cy="144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39B605F6-52AD-4BE9-A5C6-DA8C85A5BC3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34" y="4706282"/>
            <a:ext cx="2560000" cy="144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47263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1C23E6E-A7D3-4ECF-AD00-04AE10498DD2}"/>
              </a:ext>
            </a:extLst>
          </p:cNvPr>
          <p:cNvSpPr txBox="1"/>
          <p:nvPr/>
        </p:nvSpPr>
        <p:spPr>
          <a:xfrm>
            <a:off x="3137354" y="162653"/>
            <a:ext cx="8265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0383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hlinkClick r:id="rId2"/>
              </a:rPr>
              <a:t>FACTORY ON - </a:t>
            </a:r>
            <a:r>
              <a:rPr lang="ko-KR" altLang="en-US" dirty="0">
                <a:hlinkClick r:id="rId2"/>
              </a:rPr>
              <a:t>한국산업단지공단 </a:t>
            </a:r>
            <a:r>
              <a:rPr lang="en-US" altLang="ko-KR" dirty="0">
                <a:hlinkClick r:id="rId2"/>
              </a:rPr>
              <a:t>- </a:t>
            </a:r>
            <a:r>
              <a:rPr lang="ko-KR" altLang="en-US" dirty="0">
                <a:hlinkClick r:id="rId2"/>
              </a:rPr>
              <a:t>고객지원 </a:t>
            </a:r>
            <a:r>
              <a:rPr lang="en-US" altLang="ko-KR" dirty="0">
                <a:hlinkClick r:id="rId2"/>
              </a:rPr>
              <a:t>- </a:t>
            </a:r>
            <a:r>
              <a:rPr lang="ko-KR" altLang="en-US" dirty="0">
                <a:hlinkClick r:id="rId2"/>
              </a:rPr>
              <a:t>게시판 </a:t>
            </a:r>
            <a:r>
              <a:rPr lang="en-US" altLang="ko-KR" dirty="0">
                <a:hlinkClick r:id="rId2"/>
              </a:rPr>
              <a:t>- </a:t>
            </a:r>
            <a:r>
              <a:rPr lang="ko-KR" altLang="en-US" dirty="0">
                <a:hlinkClick r:id="rId2"/>
              </a:rPr>
              <a:t>공장설립 자료실</a:t>
            </a:r>
            <a:endParaRPr lang="en-US" altLang="ko-KR" sz="1800" spc="-150" dirty="0">
              <a:ln w="19050">
                <a:solidFill>
                  <a:prstClr val="black">
                    <a:alpha val="5000"/>
                  </a:prstClr>
                </a:solidFill>
              </a:ln>
              <a:solidFill>
                <a:srgbClr val="C00000"/>
              </a:solidFill>
              <a:latin typeface="Rix모던고딕 L" panose="02020603020101020101" pitchFamily="18" charset="-127"/>
              <a:ea typeface="Rix모던고딕 L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88F7D9-944E-4C3A-8672-85728BF76EC3}"/>
              </a:ext>
            </a:extLst>
          </p:cNvPr>
          <p:cNvSpPr txBox="1"/>
          <p:nvPr/>
        </p:nvSpPr>
        <p:spPr>
          <a:xfrm>
            <a:off x="3137354" y="531985"/>
            <a:ext cx="8265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0383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https://www.factoryon.go.kr/bbs/frtblRecsroomBbsList.do</a:t>
            </a:r>
            <a:endParaRPr lang="en-US" altLang="ko-KR" sz="1800" spc="-150" dirty="0">
              <a:ln w="19050">
                <a:solidFill>
                  <a:prstClr val="black">
                    <a:alpha val="5000"/>
                  </a:prstClr>
                </a:solidFill>
              </a:ln>
              <a:solidFill>
                <a:srgbClr val="C00000"/>
              </a:solidFill>
              <a:latin typeface="Rix모던고딕 L" panose="02020603020101020101" pitchFamily="18" charset="-127"/>
              <a:ea typeface="Rix모던고딕 L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019055E3-A232-4641-B62F-485DE7461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" y="1165384"/>
            <a:ext cx="10110414" cy="5692616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A9B44AC3-067B-40C2-8440-E49C1D45475B}"/>
              </a:ext>
            </a:extLst>
          </p:cNvPr>
          <p:cNvSpPr/>
          <p:nvPr/>
        </p:nvSpPr>
        <p:spPr>
          <a:xfrm>
            <a:off x="4223103" y="6508603"/>
            <a:ext cx="4427120" cy="2695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245F26-8F07-4CC7-908C-445456FF8DC8}"/>
              </a:ext>
            </a:extLst>
          </p:cNvPr>
          <p:cNvSpPr txBox="1"/>
          <p:nvPr/>
        </p:nvSpPr>
        <p:spPr>
          <a:xfrm>
            <a:off x="266139" y="208819"/>
            <a:ext cx="3739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0383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아산 </a:t>
            </a:r>
            <a:r>
              <a:rPr lang="ko-KR" altLang="en-US" sz="1800" spc="-150" dirty="0" err="1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탕정</a:t>
            </a:r>
            <a:r>
              <a:rPr lang="ko-KR" altLang="en-US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  처음  </a:t>
            </a:r>
            <a:endParaRPr lang="en-US" altLang="ko-KR" sz="1800" spc="-150" dirty="0">
              <a:ln w="19050">
                <a:solidFill>
                  <a:prstClr val="black">
                    <a:alpha val="5000"/>
                  </a:prstClr>
                </a:solidFill>
              </a:ln>
              <a:solidFill>
                <a:srgbClr val="C00000"/>
              </a:solidFill>
              <a:latin typeface="Rix모던고딕 L" panose="02020603020101020101" pitchFamily="18" charset="-127"/>
              <a:ea typeface="Rix모던고딕 L" panose="02020603020101020101" pitchFamily="18" charset="-127"/>
              <a:cs typeface="JBold" panose="02020603020101020101" pitchFamily="18" charset="-127"/>
            </a:endParaRPr>
          </a:p>
          <a:p>
            <a:pPr defTabSz="1038386">
              <a:defRPr/>
            </a:pPr>
            <a:r>
              <a:rPr lang="ko-KR" altLang="en-US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드라이브인</a:t>
            </a:r>
            <a:r>
              <a:rPr lang="en-US" altLang="ko-KR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1800" spc="-150" dirty="0" err="1">
                <a:ln w="19050">
                  <a:solidFill>
                    <a:prstClr val="black">
                      <a:alpha val="5000"/>
                    </a:prstClr>
                  </a:solidFill>
                </a:ln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도어투도어</a:t>
            </a:r>
            <a:endParaRPr lang="en-US" altLang="ko-KR" sz="1800" spc="-150" dirty="0">
              <a:ln w="19050">
                <a:solidFill>
                  <a:prstClr val="black">
                    <a:alpha val="5000"/>
                  </a:prstClr>
                </a:solidFill>
              </a:ln>
              <a:latin typeface="Rix모던고딕 L" panose="02020603020101020101" pitchFamily="18" charset="-127"/>
              <a:ea typeface="Rix모던고딕 L" panose="02020603020101020101" pitchFamily="18" charset="-127"/>
              <a:cs typeface="JBold" panose="02020603020101020101" pitchFamily="18" charset="-127"/>
            </a:endParaRPr>
          </a:p>
          <a:p>
            <a:pPr marL="0" marR="0" lvl="0" indent="0" defTabSz="10383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라이브 오피스</a:t>
            </a:r>
          </a:p>
        </p:txBody>
      </p:sp>
    </p:spTree>
    <p:extLst>
      <p:ext uri="{BB962C8B-B14F-4D97-AF65-F5344CB8AC3E}">
        <p14:creationId xmlns:p14="http://schemas.microsoft.com/office/powerpoint/2010/main" val="2386673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1C23E6E-A7D3-4ECF-AD00-04AE10498DD2}"/>
              </a:ext>
            </a:extLst>
          </p:cNvPr>
          <p:cNvSpPr txBox="1"/>
          <p:nvPr/>
        </p:nvSpPr>
        <p:spPr>
          <a:xfrm>
            <a:off x="3137354" y="162653"/>
            <a:ext cx="8265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0383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hlinkClick r:id="rId2"/>
              </a:rPr>
              <a:t>FACTORY ON - </a:t>
            </a:r>
            <a:r>
              <a:rPr lang="ko-KR" altLang="en-US" dirty="0">
                <a:hlinkClick r:id="rId2"/>
              </a:rPr>
              <a:t>한국산업단지공단 </a:t>
            </a:r>
            <a:r>
              <a:rPr lang="en-US" altLang="ko-KR" dirty="0">
                <a:hlinkClick r:id="rId2"/>
              </a:rPr>
              <a:t>- </a:t>
            </a:r>
            <a:r>
              <a:rPr lang="ko-KR" altLang="en-US" dirty="0">
                <a:hlinkClick r:id="rId2"/>
              </a:rPr>
              <a:t>고객지원 </a:t>
            </a:r>
            <a:r>
              <a:rPr lang="en-US" altLang="ko-KR" dirty="0">
                <a:hlinkClick r:id="rId2"/>
              </a:rPr>
              <a:t>- </a:t>
            </a:r>
            <a:r>
              <a:rPr lang="ko-KR" altLang="en-US" dirty="0">
                <a:hlinkClick r:id="rId2"/>
              </a:rPr>
              <a:t>게시판 </a:t>
            </a:r>
            <a:r>
              <a:rPr lang="en-US" altLang="ko-KR" dirty="0">
                <a:hlinkClick r:id="rId2"/>
              </a:rPr>
              <a:t>- </a:t>
            </a:r>
            <a:r>
              <a:rPr lang="ko-KR" altLang="en-US" dirty="0">
                <a:hlinkClick r:id="rId2"/>
              </a:rPr>
              <a:t>공장설립 자료실</a:t>
            </a:r>
            <a:endParaRPr lang="en-US" altLang="ko-KR" sz="1800" spc="-150" dirty="0">
              <a:ln w="19050">
                <a:solidFill>
                  <a:prstClr val="black">
                    <a:alpha val="5000"/>
                  </a:prstClr>
                </a:solidFill>
              </a:ln>
              <a:solidFill>
                <a:srgbClr val="C00000"/>
              </a:solidFill>
              <a:latin typeface="Rix모던고딕 L" panose="02020603020101020101" pitchFamily="18" charset="-127"/>
              <a:ea typeface="Rix모던고딕 L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88F7D9-944E-4C3A-8672-85728BF76EC3}"/>
              </a:ext>
            </a:extLst>
          </p:cNvPr>
          <p:cNvSpPr txBox="1"/>
          <p:nvPr/>
        </p:nvSpPr>
        <p:spPr>
          <a:xfrm>
            <a:off x="3137354" y="531985"/>
            <a:ext cx="8265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0383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https://www.factoryon.go.kr/bbs/frtblRecsroomBbsList.do</a:t>
            </a:r>
            <a:endParaRPr lang="en-US" altLang="ko-KR" sz="1800" spc="-150" dirty="0">
              <a:ln w="19050">
                <a:solidFill>
                  <a:prstClr val="black">
                    <a:alpha val="5000"/>
                  </a:prstClr>
                </a:solidFill>
              </a:ln>
              <a:solidFill>
                <a:srgbClr val="C00000"/>
              </a:solidFill>
              <a:latin typeface="Rix모던고딕 L" panose="02020603020101020101" pitchFamily="18" charset="-127"/>
              <a:ea typeface="Rix모던고딕 L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245F26-8F07-4CC7-908C-445456FF8DC8}"/>
              </a:ext>
            </a:extLst>
          </p:cNvPr>
          <p:cNvSpPr txBox="1"/>
          <p:nvPr/>
        </p:nvSpPr>
        <p:spPr>
          <a:xfrm>
            <a:off x="266139" y="208819"/>
            <a:ext cx="3739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0383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아산 </a:t>
            </a:r>
            <a:r>
              <a:rPr lang="ko-KR" altLang="en-US" sz="1800" spc="-150" dirty="0" err="1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탕정</a:t>
            </a:r>
            <a:r>
              <a:rPr lang="ko-KR" altLang="en-US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  처음  </a:t>
            </a:r>
            <a:endParaRPr lang="en-US" altLang="ko-KR" sz="1800" spc="-150" dirty="0">
              <a:ln w="19050">
                <a:solidFill>
                  <a:prstClr val="black">
                    <a:alpha val="5000"/>
                  </a:prstClr>
                </a:solidFill>
              </a:ln>
              <a:solidFill>
                <a:srgbClr val="C00000"/>
              </a:solidFill>
              <a:latin typeface="Rix모던고딕 L" panose="02020603020101020101" pitchFamily="18" charset="-127"/>
              <a:ea typeface="Rix모던고딕 L" panose="02020603020101020101" pitchFamily="18" charset="-127"/>
              <a:cs typeface="JBold" panose="02020603020101020101" pitchFamily="18" charset="-127"/>
            </a:endParaRPr>
          </a:p>
          <a:p>
            <a:pPr defTabSz="1038386">
              <a:defRPr/>
            </a:pPr>
            <a:r>
              <a:rPr lang="ko-KR" altLang="en-US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드라이브인</a:t>
            </a:r>
            <a:r>
              <a:rPr lang="en-US" altLang="ko-KR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1800" spc="-150" dirty="0" err="1">
                <a:ln w="19050">
                  <a:solidFill>
                    <a:prstClr val="black">
                      <a:alpha val="5000"/>
                    </a:prstClr>
                  </a:solidFill>
                </a:ln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도어투도어</a:t>
            </a:r>
            <a:endParaRPr lang="en-US" altLang="ko-KR" sz="1800" spc="-150" dirty="0">
              <a:ln w="19050">
                <a:solidFill>
                  <a:prstClr val="black">
                    <a:alpha val="5000"/>
                  </a:prstClr>
                </a:solidFill>
              </a:ln>
              <a:latin typeface="Rix모던고딕 L" panose="02020603020101020101" pitchFamily="18" charset="-127"/>
              <a:ea typeface="Rix모던고딕 L" panose="02020603020101020101" pitchFamily="18" charset="-127"/>
              <a:cs typeface="JBold" panose="02020603020101020101" pitchFamily="18" charset="-127"/>
            </a:endParaRPr>
          </a:p>
          <a:p>
            <a:pPr marL="0" marR="0" lvl="0" indent="0" defTabSz="10383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라이브 오피스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114E1D3-34D2-486F-A46F-8218984D8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16" y="1327400"/>
            <a:ext cx="9421368" cy="4907827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A7A03CA6-98B8-4098-BB7C-13267F2D205D}"/>
              </a:ext>
            </a:extLst>
          </p:cNvPr>
          <p:cNvSpPr/>
          <p:nvPr/>
        </p:nvSpPr>
        <p:spPr>
          <a:xfrm>
            <a:off x="1385316" y="4067155"/>
            <a:ext cx="9421368" cy="2213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77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1C23E6E-A7D3-4ECF-AD00-04AE10498DD2}"/>
              </a:ext>
            </a:extLst>
          </p:cNvPr>
          <p:cNvSpPr txBox="1"/>
          <p:nvPr/>
        </p:nvSpPr>
        <p:spPr>
          <a:xfrm>
            <a:off x="385011" y="269507"/>
            <a:ext cx="3739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0383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아산 </a:t>
            </a:r>
            <a:r>
              <a:rPr lang="ko-KR" altLang="en-US" sz="1800" spc="-150" dirty="0" err="1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탕정</a:t>
            </a:r>
            <a:r>
              <a:rPr lang="ko-KR" altLang="en-US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  처음  </a:t>
            </a:r>
            <a:endParaRPr lang="en-US" altLang="ko-KR" sz="1800" spc="-150" dirty="0">
              <a:ln w="19050">
                <a:solidFill>
                  <a:prstClr val="black">
                    <a:alpha val="5000"/>
                  </a:prstClr>
                </a:solidFill>
              </a:ln>
              <a:solidFill>
                <a:srgbClr val="C00000"/>
              </a:solidFill>
              <a:latin typeface="Rix모던고딕 L" panose="02020603020101020101" pitchFamily="18" charset="-127"/>
              <a:ea typeface="Rix모던고딕 L" panose="02020603020101020101" pitchFamily="18" charset="-127"/>
              <a:cs typeface="JBold" panose="02020603020101020101" pitchFamily="18" charset="-127"/>
            </a:endParaRPr>
          </a:p>
          <a:p>
            <a:pPr defTabSz="1038386">
              <a:defRPr/>
            </a:pPr>
            <a:r>
              <a:rPr lang="ko-KR" altLang="en-US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드라이브인</a:t>
            </a:r>
            <a:r>
              <a:rPr lang="en-US" altLang="ko-KR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1800" spc="-150" dirty="0" err="1">
                <a:ln w="19050">
                  <a:solidFill>
                    <a:prstClr val="black">
                      <a:alpha val="5000"/>
                    </a:prstClr>
                  </a:solidFill>
                </a:ln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도어투도어</a:t>
            </a:r>
            <a:endParaRPr lang="en-US" altLang="ko-KR" sz="1800" spc="-150" dirty="0">
              <a:ln w="19050">
                <a:solidFill>
                  <a:prstClr val="black">
                    <a:alpha val="5000"/>
                  </a:prstClr>
                </a:solidFill>
              </a:ln>
              <a:latin typeface="Rix모던고딕 L" panose="02020603020101020101" pitchFamily="18" charset="-127"/>
              <a:ea typeface="Rix모던고딕 L" panose="02020603020101020101" pitchFamily="18" charset="-127"/>
              <a:cs typeface="JBold" panose="02020603020101020101" pitchFamily="18" charset="-127"/>
            </a:endParaRPr>
          </a:p>
          <a:p>
            <a:pPr marL="0" marR="0" lvl="0" indent="0" defTabSz="10383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라이브 오피스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683A9EAA-9ED0-4BDA-B856-6613D043FE20}"/>
              </a:ext>
            </a:extLst>
          </p:cNvPr>
          <p:cNvGrpSpPr/>
          <p:nvPr/>
        </p:nvGrpSpPr>
        <p:grpSpPr>
          <a:xfrm>
            <a:off x="2827478" y="1161977"/>
            <a:ext cx="8611238" cy="5664220"/>
            <a:chOff x="1895218" y="15154"/>
            <a:chExt cx="9911771" cy="6519672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0DB97525-45D7-4504-B718-2962AF5C6E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27"/>
            <a:stretch/>
          </p:blipFill>
          <p:spPr>
            <a:xfrm>
              <a:off x="1895218" y="1086465"/>
              <a:ext cx="7964178" cy="5448361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2BE444D1-A920-438F-989D-D20142006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0029" y="15154"/>
              <a:ext cx="2666960" cy="1801368"/>
            </a:xfrm>
            <a:prstGeom prst="rect">
              <a:avLst/>
            </a:prstGeom>
          </p:spPr>
        </p:pic>
      </p:grpSp>
      <p:pic>
        <p:nvPicPr>
          <p:cNvPr id="14" name="그림 13">
            <a:extLst>
              <a:ext uri="{FF2B5EF4-FFF2-40B4-BE49-F238E27FC236}">
                <a16:creationId xmlns:a16="http://schemas.microsoft.com/office/drawing/2014/main" id="{7910A205-1DF9-4B8A-B4A1-5FCD26DFEE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2430"/>
            <a:ext cx="6096000" cy="1626095"/>
          </a:xfrm>
          <a:prstGeom prst="rect">
            <a:avLst/>
          </a:prstGeom>
        </p:spPr>
      </p:pic>
      <p:sp>
        <p:nvSpPr>
          <p:cNvPr id="15" name="타원 14">
            <a:extLst>
              <a:ext uri="{FF2B5EF4-FFF2-40B4-BE49-F238E27FC236}">
                <a16:creationId xmlns:a16="http://schemas.microsoft.com/office/drawing/2014/main" id="{4CADFED8-798B-4971-BF2D-B36E6B889EBE}"/>
              </a:ext>
            </a:extLst>
          </p:cNvPr>
          <p:cNvSpPr/>
          <p:nvPr/>
        </p:nvSpPr>
        <p:spPr>
          <a:xfrm>
            <a:off x="3849624" y="3602736"/>
            <a:ext cx="1025772" cy="950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B85115-5D3B-4F5B-9A79-9C46CFA99C22}"/>
              </a:ext>
            </a:extLst>
          </p:cNvPr>
          <p:cNvSpPr txBox="1"/>
          <p:nvPr/>
        </p:nvSpPr>
        <p:spPr>
          <a:xfrm>
            <a:off x="3381931" y="3893558"/>
            <a:ext cx="373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0383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현장</a:t>
            </a:r>
            <a:endParaRPr lang="ko-KR" altLang="en-US" sz="1800" spc="-150" dirty="0">
              <a:ln w="19050">
                <a:solidFill>
                  <a:prstClr val="black">
                    <a:alpha val="5000"/>
                  </a:prstClr>
                </a:solidFill>
              </a:ln>
              <a:solidFill>
                <a:srgbClr val="C00000"/>
              </a:solidFill>
              <a:latin typeface="Rix모던고딕 L" panose="02020603020101020101" pitchFamily="18" charset="-127"/>
              <a:ea typeface="Rix모던고딕 L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4D958122-BBE7-4DC9-9DB3-5CE09CF64791}"/>
              </a:ext>
            </a:extLst>
          </p:cNvPr>
          <p:cNvSpPr/>
          <p:nvPr/>
        </p:nvSpPr>
        <p:spPr>
          <a:xfrm>
            <a:off x="6190488" y="4084554"/>
            <a:ext cx="1025772" cy="950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A42C75-F944-4A7A-942B-AF50B695DD56}"/>
              </a:ext>
            </a:extLst>
          </p:cNvPr>
          <p:cNvSpPr txBox="1"/>
          <p:nvPr/>
        </p:nvSpPr>
        <p:spPr>
          <a:xfrm>
            <a:off x="6853573" y="4656905"/>
            <a:ext cx="231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0383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첫 지식산업센터</a:t>
            </a:r>
            <a:endParaRPr lang="en-US" altLang="ko-KR" spc="-150" dirty="0">
              <a:ln w="19050">
                <a:solidFill>
                  <a:prstClr val="black">
                    <a:alpha val="5000"/>
                  </a:prstClr>
                </a:solidFill>
              </a:ln>
              <a:solidFill>
                <a:srgbClr val="C00000"/>
              </a:solidFill>
              <a:latin typeface="Rix모던고딕 L" panose="02020603020101020101" pitchFamily="18" charset="-127"/>
              <a:ea typeface="Rix모던고딕 L" panose="02020603020101020101" pitchFamily="18" charset="-127"/>
              <a:cs typeface="JBold" panose="02020603020101020101" pitchFamily="18" charset="-127"/>
            </a:endParaRPr>
          </a:p>
          <a:p>
            <a:pPr marL="0" marR="0" lvl="0" indent="0" defTabSz="10383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= </a:t>
            </a:r>
            <a:r>
              <a:rPr lang="ko-KR" altLang="en-US" spc="-150" dirty="0" err="1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유니콘</a:t>
            </a:r>
            <a:r>
              <a:rPr lang="ko-KR" altLang="en-US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101</a:t>
            </a:r>
            <a:endParaRPr lang="ko-KR" altLang="en-US" sz="1800" spc="-150" dirty="0">
              <a:ln w="19050">
                <a:solidFill>
                  <a:prstClr val="black">
                    <a:alpha val="5000"/>
                  </a:prstClr>
                </a:solidFill>
              </a:ln>
              <a:solidFill>
                <a:srgbClr val="C00000"/>
              </a:solidFill>
              <a:latin typeface="Rix모던고딕 L" panose="02020603020101020101" pitchFamily="18" charset="-127"/>
              <a:ea typeface="Rix모던고딕 L" panose="0202060302010102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2610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1C23E6E-A7D3-4ECF-AD00-04AE10498DD2}"/>
              </a:ext>
            </a:extLst>
          </p:cNvPr>
          <p:cNvSpPr txBox="1"/>
          <p:nvPr/>
        </p:nvSpPr>
        <p:spPr>
          <a:xfrm>
            <a:off x="385011" y="269507"/>
            <a:ext cx="5377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0383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800" spc="-150" dirty="0" err="1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유니콘</a:t>
            </a:r>
            <a:r>
              <a:rPr lang="ko-KR" altLang="en-US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101</a:t>
            </a:r>
          </a:p>
          <a:p>
            <a:pPr marL="0" marR="0" lvl="0" indent="0" defTabSz="10383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섹션오피스</a:t>
            </a:r>
            <a:r>
              <a:rPr lang="en-US" altLang="ko-KR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기숙사 </a:t>
            </a:r>
            <a:endParaRPr lang="en-US" altLang="ko-KR" spc="-150" dirty="0">
              <a:ln w="19050">
                <a:solidFill>
                  <a:prstClr val="black">
                    <a:alpha val="5000"/>
                  </a:prstClr>
                </a:solidFill>
              </a:ln>
              <a:solidFill>
                <a:srgbClr val="C00000"/>
              </a:solidFill>
              <a:latin typeface="Rix모던고딕 L" panose="02020603020101020101" pitchFamily="18" charset="-127"/>
              <a:ea typeface="Rix모던고딕 L" panose="02020603020101020101" pitchFamily="18" charset="-127"/>
              <a:cs typeface="JBold" panose="02020603020101020101" pitchFamily="18" charset="-127"/>
            </a:endParaRPr>
          </a:p>
          <a:p>
            <a:pPr marL="0" marR="0" lvl="0" indent="0" defTabSz="10383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pc="-150" dirty="0">
              <a:ln w="19050">
                <a:solidFill>
                  <a:prstClr val="black">
                    <a:alpha val="5000"/>
                  </a:prstClr>
                </a:solidFill>
              </a:ln>
              <a:solidFill>
                <a:srgbClr val="C00000"/>
              </a:solidFill>
              <a:latin typeface="Rix모던고딕 L" panose="02020603020101020101" pitchFamily="18" charset="-127"/>
              <a:ea typeface="Rix모던고딕 L" panose="02020603020101020101" pitchFamily="18" charset="-127"/>
              <a:cs typeface="JBold" panose="02020603020101020101" pitchFamily="18" charset="-127"/>
            </a:endParaRPr>
          </a:p>
          <a:p>
            <a:pPr marL="0" marR="0" lvl="0" indent="0" defTabSz="10383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드라이브인</a:t>
            </a:r>
            <a:r>
              <a:rPr lang="en-US" altLang="ko-KR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1800" spc="-150" dirty="0" err="1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도어투도어</a:t>
            </a:r>
            <a:r>
              <a:rPr lang="en-US" altLang="ko-KR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라이브오피스 없음</a:t>
            </a:r>
            <a:endParaRPr lang="en-US" altLang="ko-KR" sz="1800" spc="-150" dirty="0">
              <a:ln w="19050">
                <a:solidFill>
                  <a:prstClr val="black">
                    <a:alpha val="5000"/>
                  </a:prstClr>
                </a:solidFill>
              </a:ln>
              <a:solidFill>
                <a:srgbClr val="C00000"/>
              </a:solidFill>
              <a:latin typeface="Rix모던고딕 L" panose="02020603020101020101" pitchFamily="18" charset="-127"/>
              <a:ea typeface="Rix모던고딕 L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38B229CA-811E-4967-87CE-B523EB53A8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37" y="1919868"/>
            <a:ext cx="4547989" cy="3018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타원 19">
            <a:extLst>
              <a:ext uri="{FF2B5EF4-FFF2-40B4-BE49-F238E27FC236}">
                <a16:creationId xmlns:a16="http://schemas.microsoft.com/office/drawing/2014/main" id="{D92AF3BF-8C31-40C5-99A6-9B5D3AA74688}"/>
              </a:ext>
            </a:extLst>
          </p:cNvPr>
          <p:cNvSpPr/>
          <p:nvPr/>
        </p:nvSpPr>
        <p:spPr>
          <a:xfrm>
            <a:off x="3374136" y="1993392"/>
            <a:ext cx="548640" cy="530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7014E1AE-9124-4007-84C8-EA8F99E6E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24" y="1691640"/>
            <a:ext cx="6102013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8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1C23E6E-A7D3-4ECF-AD00-04AE10498DD2}"/>
              </a:ext>
            </a:extLst>
          </p:cNvPr>
          <p:cNvSpPr txBox="1"/>
          <p:nvPr/>
        </p:nvSpPr>
        <p:spPr>
          <a:xfrm>
            <a:off x="341879" y="243628"/>
            <a:ext cx="3739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0383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아산 </a:t>
            </a:r>
            <a:r>
              <a:rPr lang="ko-KR" altLang="en-US" sz="1800" spc="-150" dirty="0" err="1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탕정</a:t>
            </a:r>
            <a:r>
              <a:rPr lang="ko-KR" altLang="en-US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  처음  </a:t>
            </a:r>
            <a:endParaRPr lang="en-US" altLang="ko-KR" sz="1800" spc="-150" dirty="0">
              <a:ln w="19050">
                <a:solidFill>
                  <a:prstClr val="black">
                    <a:alpha val="5000"/>
                  </a:prstClr>
                </a:solidFill>
              </a:ln>
              <a:solidFill>
                <a:srgbClr val="C00000"/>
              </a:solidFill>
              <a:latin typeface="Rix모던고딕 L" panose="02020603020101020101" pitchFamily="18" charset="-127"/>
              <a:ea typeface="Rix모던고딕 L" panose="02020603020101020101" pitchFamily="18" charset="-127"/>
              <a:cs typeface="JBold" panose="02020603020101020101" pitchFamily="18" charset="-127"/>
            </a:endParaRPr>
          </a:p>
          <a:p>
            <a:pPr defTabSz="1038386">
              <a:defRPr/>
            </a:pPr>
            <a:r>
              <a:rPr lang="ko-KR" altLang="en-US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드라이브인</a:t>
            </a:r>
            <a:r>
              <a:rPr lang="en-US" altLang="ko-KR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1800" spc="-150" dirty="0" err="1">
                <a:ln w="19050">
                  <a:solidFill>
                    <a:prstClr val="black">
                      <a:alpha val="5000"/>
                    </a:prstClr>
                  </a:solidFill>
                </a:ln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도어투도어</a:t>
            </a:r>
            <a:endParaRPr lang="en-US" altLang="ko-KR" sz="1800" spc="-150" dirty="0">
              <a:ln w="19050">
                <a:solidFill>
                  <a:prstClr val="black">
                    <a:alpha val="5000"/>
                  </a:prstClr>
                </a:solidFill>
              </a:ln>
              <a:latin typeface="Rix모던고딕 L" panose="02020603020101020101" pitchFamily="18" charset="-127"/>
              <a:ea typeface="Rix모던고딕 L" panose="02020603020101020101" pitchFamily="18" charset="-127"/>
              <a:cs typeface="JBold" panose="02020603020101020101" pitchFamily="18" charset="-127"/>
            </a:endParaRPr>
          </a:p>
          <a:p>
            <a:pPr marL="0" marR="0" lvl="0" indent="0" defTabSz="10383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라이브 오피스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86A6C92-FD9D-497A-818B-22284993C3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38"/>
          <a:stretch/>
        </p:blipFill>
        <p:spPr>
          <a:xfrm>
            <a:off x="3288613" y="1863306"/>
            <a:ext cx="8618716" cy="3854971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C7A4A4AB-FF09-4C1F-ADE3-6D9E97E21C14}"/>
              </a:ext>
            </a:extLst>
          </p:cNvPr>
          <p:cNvSpPr/>
          <p:nvPr/>
        </p:nvSpPr>
        <p:spPr>
          <a:xfrm>
            <a:off x="6802434" y="4409378"/>
            <a:ext cx="2070955" cy="112601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CD2F261-236C-49EA-B2C0-DFF28E5ED511}"/>
              </a:ext>
            </a:extLst>
          </p:cNvPr>
          <p:cNvSpPr/>
          <p:nvPr/>
        </p:nvSpPr>
        <p:spPr>
          <a:xfrm>
            <a:off x="3593407" y="2432650"/>
            <a:ext cx="2070955" cy="17829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45E6A14-E05E-42CF-9F69-6060DA0480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0" r="67187" b="8754"/>
          <a:stretch/>
        </p:blipFill>
        <p:spPr>
          <a:xfrm>
            <a:off x="539344" y="1615531"/>
            <a:ext cx="2640934" cy="5242469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C5D74722-AA73-4F0A-BA8E-649555C31E76}"/>
              </a:ext>
            </a:extLst>
          </p:cNvPr>
          <p:cNvSpPr/>
          <p:nvPr/>
        </p:nvSpPr>
        <p:spPr>
          <a:xfrm>
            <a:off x="927845" y="4037804"/>
            <a:ext cx="2070955" cy="577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46D5AB5-1BF2-4353-9174-9F47888CE9D8}"/>
              </a:ext>
            </a:extLst>
          </p:cNvPr>
          <p:cNvSpPr/>
          <p:nvPr/>
        </p:nvSpPr>
        <p:spPr>
          <a:xfrm>
            <a:off x="927845" y="4622009"/>
            <a:ext cx="2070955" cy="577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065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1C23E6E-A7D3-4ECF-AD00-04AE10498DD2}"/>
              </a:ext>
            </a:extLst>
          </p:cNvPr>
          <p:cNvSpPr txBox="1"/>
          <p:nvPr/>
        </p:nvSpPr>
        <p:spPr>
          <a:xfrm>
            <a:off x="385011" y="269507"/>
            <a:ext cx="3739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0383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FF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라이브 오피스</a:t>
            </a:r>
            <a:endParaRPr lang="en-US" altLang="ko-KR" sz="1800" spc="-150" dirty="0">
              <a:ln w="19050">
                <a:solidFill>
                  <a:prstClr val="black">
                    <a:alpha val="5000"/>
                  </a:prstClr>
                </a:solidFill>
              </a:ln>
              <a:solidFill>
                <a:srgbClr val="FF0000"/>
              </a:solidFill>
              <a:latin typeface="Rix모던고딕 L" panose="02020603020101020101" pitchFamily="18" charset="-127"/>
              <a:ea typeface="Rix모던고딕 L" panose="02020603020101020101" pitchFamily="18" charset="-127"/>
              <a:cs typeface="JBold" panose="02020603020101020101" pitchFamily="18" charset="-127"/>
            </a:endParaRPr>
          </a:p>
          <a:p>
            <a:pPr marL="0" marR="0" lvl="0" indent="0" defTabSz="10383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FF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= </a:t>
            </a:r>
            <a:r>
              <a:rPr lang="ko-KR" altLang="en-US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FF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주방</a:t>
            </a:r>
            <a:r>
              <a:rPr lang="en-US" altLang="ko-KR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FF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/</a:t>
            </a:r>
            <a:r>
              <a:rPr lang="ko-KR" altLang="en-US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FF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욕실이 있는 </a:t>
            </a:r>
            <a:endParaRPr lang="en-US" altLang="ko-KR" spc="-150" dirty="0">
              <a:ln w="19050">
                <a:solidFill>
                  <a:prstClr val="black">
                    <a:alpha val="5000"/>
                  </a:prstClr>
                </a:solidFill>
              </a:ln>
              <a:solidFill>
                <a:srgbClr val="FF0000"/>
              </a:solidFill>
              <a:latin typeface="Rix모던고딕 L" panose="02020603020101020101" pitchFamily="18" charset="-127"/>
              <a:ea typeface="Rix모던고딕 L" panose="02020603020101020101" pitchFamily="18" charset="-127"/>
              <a:cs typeface="JBold" panose="02020603020101020101" pitchFamily="18" charset="-127"/>
            </a:endParaRPr>
          </a:p>
          <a:p>
            <a:pPr marL="0" marR="0" lvl="0" indent="0" defTabSz="10383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FF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   오피스텔형 오피스 </a:t>
            </a:r>
            <a:endParaRPr lang="ko-KR" altLang="en-US" sz="1800" spc="-150" dirty="0">
              <a:ln w="19050">
                <a:solidFill>
                  <a:prstClr val="black">
                    <a:alpha val="5000"/>
                  </a:prstClr>
                </a:solidFill>
              </a:ln>
              <a:solidFill>
                <a:srgbClr val="FF0000"/>
              </a:solidFill>
              <a:latin typeface="Rix모던고딕 L" panose="02020603020101020101" pitchFamily="18" charset="-127"/>
              <a:ea typeface="Rix모던고딕 L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09C0875-21B7-4010-B5F9-AB03A6C6B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82" y="445649"/>
            <a:ext cx="8582242" cy="5966701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992F6C2-B9B7-4D08-9F4C-04AD824221E1}"/>
              </a:ext>
            </a:extLst>
          </p:cNvPr>
          <p:cNvSpPr/>
          <p:nvPr/>
        </p:nvSpPr>
        <p:spPr>
          <a:xfrm>
            <a:off x="4124131" y="3721606"/>
            <a:ext cx="676469" cy="8138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35B5CA2-CA17-45A5-BF15-BBAFAB3F0D13}"/>
              </a:ext>
            </a:extLst>
          </p:cNvPr>
          <p:cNvSpPr/>
          <p:nvPr/>
        </p:nvSpPr>
        <p:spPr>
          <a:xfrm>
            <a:off x="4974523" y="3586502"/>
            <a:ext cx="676469" cy="8138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97216F-12F0-43E8-A1E2-1A57E92B9962}"/>
              </a:ext>
            </a:extLst>
          </p:cNvPr>
          <p:cNvSpPr txBox="1"/>
          <p:nvPr/>
        </p:nvSpPr>
        <p:spPr>
          <a:xfrm>
            <a:off x="3455083" y="4047219"/>
            <a:ext cx="373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0383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욕실</a:t>
            </a:r>
            <a:endParaRPr lang="ko-KR" altLang="en-US" sz="1800" spc="-150" dirty="0">
              <a:ln w="19050">
                <a:solidFill>
                  <a:prstClr val="black">
                    <a:alpha val="5000"/>
                  </a:prstClr>
                </a:solidFill>
              </a:ln>
              <a:solidFill>
                <a:srgbClr val="C00000"/>
              </a:solidFill>
              <a:latin typeface="Rix모던고딕 L" panose="02020603020101020101" pitchFamily="18" charset="-127"/>
              <a:ea typeface="Rix모던고딕 L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763834-1491-4195-9AEE-A65388EDF73C}"/>
              </a:ext>
            </a:extLst>
          </p:cNvPr>
          <p:cNvSpPr txBox="1"/>
          <p:nvPr/>
        </p:nvSpPr>
        <p:spPr>
          <a:xfrm>
            <a:off x="5650992" y="3808745"/>
            <a:ext cx="373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38386">
              <a:defRPr/>
            </a:pPr>
            <a:r>
              <a:rPr lang="ko-KR" altLang="en-US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주방</a:t>
            </a:r>
            <a:endParaRPr lang="ko-KR" altLang="en-US" sz="1800" spc="-150" dirty="0">
              <a:ln w="19050">
                <a:solidFill>
                  <a:prstClr val="black">
                    <a:alpha val="5000"/>
                  </a:prstClr>
                </a:solidFill>
              </a:ln>
              <a:solidFill>
                <a:srgbClr val="C00000"/>
              </a:solidFill>
              <a:latin typeface="Rix모던고딕 L" panose="02020603020101020101" pitchFamily="18" charset="-127"/>
              <a:ea typeface="Rix모던고딕 L" panose="0202060302010102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063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1C23E6E-A7D3-4ECF-AD00-04AE10498DD2}"/>
              </a:ext>
            </a:extLst>
          </p:cNvPr>
          <p:cNvSpPr txBox="1"/>
          <p:nvPr/>
        </p:nvSpPr>
        <p:spPr>
          <a:xfrm>
            <a:off x="385011" y="269507"/>
            <a:ext cx="373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0383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드라이브인</a:t>
            </a:r>
            <a:endParaRPr lang="en-US" altLang="ko-KR" spc="-150" dirty="0">
              <a:ln w="19050">
                <a:solidFill>
                  <a:prstClr val="black">
                    <a:alpha val="5000"/>
                  </a:prstClr>
                </a:solidFill>
              </a:ln>
              <a:solidFill>
                <a:srgbClr val="C00000"/>
              </a:solidFill>
              <a:latin typeface="Rix모던고딕 L" panose="02020603020101020101" pitchFamily="18" charset="-127"/>
              <a:ea typeface="Rix모던고딕 L" panose="02020603020101020101" pitchFamily="18" charset="-127"/>
              <a:cs typeface="JBold" panose="02020603020101020101" pitchFamily="18" charset="-127"/>
            </a:endParaRPr>
          </a:p>
          <a:p>
            <a:pPr marL="0" marR="0" lvl="0" indent="0" defTabSz="10383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FF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= </a:t>
            </a:r>
            <a:r>
              <a:rPr lang="ko-KR" altLang="en-US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FF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건물 안으로 차량이 진입 가능한 설계</a:t>
            </a:r>
            <a:endParaRPr lang="en-US" altLang="ko-KR" sz="1800" spc="-150" dirty="0">
              <a:ln w="19050">
                <a:solidFill>
                  <a:prstClr val="black">
                    <a:alpha val="5000"/>
                  </a:prstClr>
                </a:solidFill>
              </a:ln>
              <a:solidFill>
                <a:srgbClr val="FF0000"/>
              </a:solidFill>
              <a:latin typeface="Rix모던고딕 L" panose="02020603020101020101" pitchFamily="18" charset="-127"/>
              <a:ea typeface="Rix모던고딕 L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8263DF9-1413-4F82-9DE3-24B9AB753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75" y="2450592"/>
            <a:ext cx="6034768" cy="404964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3116C46F-1354-4C2F-9916-97C3A5B59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4" y="2350375"/>
            <a:ext cx="7118480" cy="3692296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20409149-6EF1-4B97-8372-E7B92179E297}"/>
              </a:ext>
            </a:extLst>
          </p:cNvPr>
          <p:cNvSpPr/>
          <p:nvPr/>
        </p:nvSpPr>
        <p:spPr>
          <a:xfrm>
            <a:off x="2962843" y="2871214"/>
            <a:ext cx="1737173" cy="18562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6200411-F94D-4ED4-A02F-76B3AFD8BB4F}"/>
              </a:ext>
            </a:extLst>
          </p:cNvPr>
          <p:cNvSpPr/>
          <p:nvPr/>
        </p:nvSpPr>
        <p:spPr>
          <a:xfrm>
            <a:off x="9023926" y="3182110"/>
            <a:ext cx="1737173" cy="18562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3849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1C23E6E-A7D3-4ECF-AD00-04AE10498DD2}"/>
              </a:ext>
            </a:extLst>
          </p:cNvPr>
          <p:cNvSpPr txBox="1"/>
          <p:nvPr/>
        </p:nvSpPr>
        <p:spPr>
          <a:xfrm>
            <a:off x="385011" y="269507"/>
            <a:ext cx="373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0383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800" spc="-150" dirty="0" err="1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도어투도어</a:t>
            </a:r>
            <a:endParaRPr lang="en-US" altLang="ko-KR" sz="1800" spc="-150" dirty="0">
              <a:ln w="19050">
                <a:solidFill>
                  <a:prstClr val="black">
                    <a:alpha val="5000"/>
                  </a:prstClr>
                </a:solidFill>
              </a:ln>
              <a:solidFill>
                <a:srgbClr val="C00000"/>
              </a:solidFill>
              <a:latin typeface="Rix모던고딕 L" panose="02020603020101020101" pitchFamily="18" charset="-127"/>
              <a:ea typeface="Rix모던고딕 L" panose="02020603020101020101" pitchFamily="18" charset="-127"/>
              <a:cs typeface="JBold" panose="02020603020101020101" pitchFamily="18" charset="-127"/>
            </a:endParaRPr>
          </a:p>
          <a:p>
            <a:pPr marL="0" marR="0" lvl="0" indent="0" defTabSz="10383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FF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= </a:t>
            </a:r>
            <a:r>
              <a:rPr lang="ko-KR" altLang="en-US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FF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호실 앞에 바로 주차 가능한 설계</a:t>
            </a:r>
            <a:endParaRPr lang="en-US" altLang="ko-KR" sz="1800" spc="-150" dirty="0">
              <a:ln w="19050">
                <a:solidFill>
                  <a:prstClr val="black">
                    <a:alpha val="5000"/>
                  </a:prstClr>
                </a:solidFill>
              </a:ln>
              <a:solidFill>
                <a:srgbClr val="FF0000"/>
              </a:solidFill>
              <a:latin typeface="Rix모던고딕 L" panose="02020603020101020101" pitchFamily="18" charset="-127"/>
              <a:ea typeface="Rix모던고딕 L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8263DF9-1413-4F82-9DE3-24B9AB753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75" y="2450592"/>
            <a:ext cx="6034768" cy="404964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3116C46F-1354-4C2F-9916-97C3A5B59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4" y="2350375"/>
            <a:ext cx="7118480" cy="3692296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20409149-6EF1-4B97-8372-E7B92179E297}"/>
              </a:ext>
            </a:extLst>
          </p:cNvPr>
          <p:cNvSpPr/>
          <p:nvPr/>
        </p:nvSpPr>
        <p:spPr>
          <a:xfrm>
            <a:off x="1944926" y="4415221"/>
            <a:ext cx="3412078" cy="10453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6200411-F94D-4ED4-A02F-76B3AFD8BB4F}"/>
              </a:ext>
            </a:extLst>
          </p:cNvPr>
          <p:cNvSpPr/>
          <p:nvPr/>
        </p:nvSpPr>
        <p:spPr>
          <a:xfrm>
            <a:off x="7436666" y="3648974"/>
            <a:ext cx="1737173" cy="23296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4828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1C23E6E-A7D3-4ECF-AD00-04AE10498DD2}"/>
              </a:ext>
            </a:extLst>
          </p:cNvPr>
          <p:cNvSpPr txBox="1"/>
          <p:nvPr/>
        </p:nvSpPr>
        <p:spPr>
          <a:xfrm>
            <a:off x="520680" y="1194848"/>
            <a:ext cx="4971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0383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취득세 </a:t>
            </a:r>
            <a:r>
              <a:rPr lang="en-US" altLang="ko-KR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50% </a:t>
            </a:r>
            <a:r>
              <a:rPr lang="ko-KR" altLang="en-US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감면 </a:t>
            </a:r>
            <a:r>
              <a:rPr lang="en-US" altLang="ko-KR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/ </a:t>
            </a:r>
            <a:r>
              <a:rPr lang="ko-KR" altLang="en-US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재산세 </a:t>
            </a:r>
            <a:r>
              <a:rPr lang="en-US" altLang="ko-KR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37.5% </a:t>
            </a:r>
            <a:r>
              <a:rPr lang="ko-KR" altLang="en-US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감면</a:t>
            </a:r>
            <a:endParaRPr lang="en-US" altLang="ko-KR" spc="-150" dirty="0">
              <a:ln w="19050">
                <a:solidFill>
                  <a:prstClr val="black">
                    <a:alpha val="5000"/>
                  </a:prstClr>
                </a:solidFill>
              </a:ln>
              <a:solidFill>
                <a:srgbClr val="C00000"/>
              </a:solidFill>
              <a:latin typeface="Rix모던고딕 L" panose="02020603020101020101" pitchFamily="18" charset="-127"/>
              <a:ea typeface="Rix모던고딕 L" panose="02020603020101020101" pitchFamily="18" charset="-127"/>
              <a:cs typeface="JBold" panose="02020603020101020101" pitchFamily="18" charset="-127"/>
            </a:endParaRPr>
          </a:p>
          <a:p>
            <a:pPr marL="0" marR="0" lvl="0" indent="0" defTabSz="10383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= </a:t>
            </a:r>
            <a:r>
              <a:rPr lang="ko-KR" altLang="en-US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지방세특례제한법 제 </a:t>
            </a:r>
            <a:r>
              <a:rPr lang="en-US" altLang="ko-KR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58</a:t>
            </a:r>
            <a:r>
              <a:rPr lang="ko-KR" altLang="en-US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조의  </a:t>
            </a:r>
            <a:r>
              <a:rPr lang="en-US" altLang="ko-KR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2 </a:t>
            </a:r>
            <a:r>
              <a:rPr lang="ko-KR" altLang="en-US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제 </a:t>
            </a:r>
            <a:r>
              <a:rPr lang="en-US" altLang="ko-KR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2</a:t>
            </a:r>
            <a:r>
              <a:rPr lang="ko-KR" altLang="en-US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항 명시</a:t>
            </a:r>
            <a:endParaRPr lang="en-US" altLang="ko-KR" spc="-150" dirty="0">
              <a:ln w="19050">
                <a:solidFill>
                  <a:prstClr val="black">
                    <a:alpha val="5000"/>
                  </a:prstClr>
                </a:solidFill>
              </a:ln>
              <a:latin typeface="Rix모던고딕 L" panose="02020603020101020101" pitchFamily="18" charset="-127"/>
              <a:ea typeface="Rix모던고딕 L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771FFEC-F2AB-48F2-B274-327929BCD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0" t="57460" r="1500" b="26314"/>
          <a:stretch/>
        </p:blipFill>
        <p:spPr>
          <a:xfrm>
            <a:off x="4317365" y="1008171"/>
            <a:ext cx="6781374" cy="23230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85C832-6F2B-457F-9B4C-92E8029B561D}"/>
              </a:ext>
            </a:extLst>
          </p:cNvPr>
          <p:cNvSpPr txBox="1"/>
          <p:nvPr/>
        </p:nvSpPr>
        <p:spPr>
          <a:xfrm>
            <a:off x="385011" y="269507"/>
            <a:ext cx="373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0383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전매제한 無</a:t>
            </a:r>
            <a:r>
              <a:rPr lang="en-US" altLang="ko-KR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/ </a:t>
            </a:r>
            <a:r>
              <a:rPr lang="ko-KR" altLang="en-US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청약통장 無 </a:t>
            </a:r>
            <a:r>
              <a:rPr lang="en-US" altLang="ko-KR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/ </a:t>
            </a:r>
            <a:r>
              <a:rPr lang="ko-KR" altLang="en-US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주택수 미포함 </a:t>
            </a:r>
            <a:endParaRPr lang="en-US" altLang="ko-KR" spc="-150" dirty="0">
              <a:ln w="19050">
                <a:solidFill>
                  <a:prstClr val="black">
                    <a:alpha val="5000"/>
                  </a:prstClr>
                </a:solidFill>
              </a:ln>
              <a:solidFill>
                <a:srgbClr val="C00000"/>
              </a:solidFill>
              <a:latin typeface="Rix모던고딕 L" panose="02020603020101020101" pitchFamily="18" charset="-127"/>
              <a:ea typeface="Rix모던고딕 L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307304-B36C-4BB3-A086-08B7D6C50B70}"/>
              </a:ext>
            </a:extLst>
          </p:cNvPr>
          <p:cNvSpPr txBox="1"/>
          <p:nvPr/>
        </p:nvSpPr>
        <p:spPr>
          <a:xfrm>
            <a:off x="404787" y="638839"/>
            <a:ext cx="6749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0383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= </a:t>
            </a:r>
            <a:r>
              <a:rPr lang="ko-KR" altLang="en-US" sz="1800" spc="-150" dirty="0">
                <a:ln w="19050">
                  <a:solidFill>
                    <a:prstClr val="black">
                      <a:alpha val="5000"/>
                    </a:prstClr>
                  </a:solidFill>
                </a:ln>
                <a:latin typeface="Rix모던고딕 L" panose="02020603020101020101" pitchFamily="18" charset="-127"/>
                <a:ea typeface="Rix모던고딕 L" panose="02020603020101020101" pitchFamily="18" charset="-127"/>
                <a:cs typeface="JBold" panose="02020603020101020101" pitchFamily="18" charset="-127"/>
              </a:rPr>
              <a:t>지식산업센터는 주택이 아닌 공장으로 주택관련 법률과 무관</a:t>
            </a:r>
            <a:endParaRPr lang="en-US" altLang="ko-KR" spc="-150" dirty="0">
              <a:ln w="19050">
                <a:solidFill>
                  <a:prstClr val="black">
                    <a:alpha val="5000"/>
                  </a:prstClr>
                </a:solidFill>
              </a:ln>
              <a:latin typeface="Rix모던고딕 L" panose="02020603020101020101" pitchFamily="18" charset="-127"/>
              <a:ea typeface="Rix모던고딕 L" panose="02020603020101020101" pitchFamily="18" charset="-127"/>
              <a:cs typeface="JBold" panose="02020603020101020101" pitchFamily="18" charset="-12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63F0133B-75BE-4A6D-9907-BD5FB30D9E7A}"/>
              </a:ext>
            </a:extLst>
          </p:cNvPr>
          <p:cNvGrpSpPr/>
          <p:nvPr/>
        </p:nvGrpSpPr>
        <p:grpSpPr>
          <a:xfrm>
            <a:off x="537377" y="3139954"/>
            <a:ext cx="9910592" cy="3427369"/>
            <a:chOff x="537377" y="3139954"/>
            <a:chExt cx="9910592" cy="3427369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514D0576-E126-4FA1-A87E-25E9B4A48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77" y="3139954"/>
              <a:ext cx="9910592" cy="3427369"/>
            </a:xfrm>
            <a:prstGeom prst="rect">
              <a:avLst/>
            </a:prstGeom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D049E9DF-C806-4180-A6FD-D36716143CDA}"/>
                </a:ext>
              </a:extLst>
            </p:cNvPr>
            <p:cNvSpPr/>
            <p:nvPr/>
          </p:nvSpPr>
          <p:spPr>
            <a:xfrm>
              <a:off x="2324511" y="5891947"/>
              <a:ext cx="3851031" cy="12309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C32E92F3-D7AD-43F2-8FDA-EF5F429E62FF}"/>
                </a:ext>
              </a:extLst>
            </p:cNvPr>
            <p:cNvSpPr/>
            <p:nvPr/>
          </p:nvSpPr>
          <p:spPr>
            <a:xfrm>
              <a:off x="2386057" y="6290598"/>
              <a:ext cx="4070839" cy="12309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4090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BE6DD47-30FD-4139-9C5E-87BA58A09828}"/>
              </a:ext>
            </a:extLst>
          </p:cNvPr>
          <p:cNvSpPr txBox="1"/>
          <p:nvPr/>
        </p:nvSpPr>
        <p:spPr>
          <a:xfrm>
            <a:off x="341175" y="140639"/>
            <a:ext cx="236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Rix모던고딕 L" panose="02020603020101020101" pitchFamily="18" charset="-127"/>
                <a:ea typeface="Rix모던고딕 L" panose="02020603020101020101" pitchFamily="18" charset="-127"/>
              </a:rPr>
              <a:t>확정 시안</a:t>
            </a:r>
          </a:p>
        </p:txBody>
      </p:sp>
      <p:pic>
        <p:nvPicPr>
          <p:cNvPr id="62" name="그림 61">
            <a:extLst>
              <a:ext uri="{FF2B5EF4-FFF2-40B4-BE49-F238E27FC236}">
                <a16:creationId xmlns:a16="http://schemas.microsoft.com/office/drawing/2014/main" id="{5C255ACD-6CAB-488B-8059-9FD686440B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183" y="4791358"/>
            <a:ext cx="256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5198D0-BC4D-4ADF-95A9-8DD4A3DE0E76}"/>
              </a:ext>
            </a:extLst>
          </p:cNvPr>
          <p:cNvSpPr txBox="1"/>
          <p:nvPr/>
        </p:nvSpPr>
        <p:spPr>
          <a:xfrm>
            <a:off x="194716" y="2016151"/>
            <a:ext cx="41008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재산세 </a:t>
            </a:r>
            <a:r>
              <a:rPr lang="en-US" altLang="ko-KR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37.5% </a:t>
            </a:r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감면 </a:t>
            </a:r>
            <a:endParaRPr lang="en-US" altLang="ko-KR" sz="90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지식산업센터의 새로운 발견</a:t>
            </a:r>
            <a:endParaRPr lang="en-US" altLang="ko-KR" sz="90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더 콜럼버스 </a:t>
            </a:r>
            <a:r>
              <a:rPr lang="ko-KR" altLang="en-US" sz="900" dirty="0" err="1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아산탕정</a:t>
            </a:r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r>
              <a:rPr lang="en-US" altLang="ko-KR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1544-9008</a:t>
            </a:r>
          </a:p>
          <a:p>
            <a:pPr algn="ctr"/>
            <a:r>
              <a:rPr lang="ko-KR" altLang="en-US" sz="7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취득세 및 재산세 </a:t>
            </a:r>
            <a:r>
              <a:rPr lang="ko-KR" altLang="en-US" sz="700" dirty="0" err="1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감면혜택의경우</a:t>
            </a:r>
            <a:r>
              <a:rPr lang="ko-KR" altLang="en-US" sz="7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최초 입주기업에 한하며</a:t>
            </a:r>
            <a:r>
              <a:rPr lang="en-US" altLang="ko-KR" sz="7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, </a:t>
            </a:r>
            <a:r>
              <a:rPr lang="ko-KR" altLang="en-US" sz="7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적용기한은 </a:t>
            </a:r>
            <a:r>
              <a:rPr lang="en-US" altLang="ko-KR" sz="7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2022</a:t>
            </a:r>
            <a:r>
              <a:rPr lang="ko-KR" altLang="en-US" sz="7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년 </a:t>
            </a:r>
            <a:r>
              <a:rPr lang="en-US" altLang="ko-KR" sz="7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12</a:t>
            </a:r>
            <a:r>
              <a:rPr lang="ko-KR" altLang="en-US" sz="7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월 </a:t>
            </a:r>
            <a:r>
              <a:rPr lang="en-US" altLang="ko-KR" sz="7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31</a:t>
            </a:r>
            <a:r>
              <a:rPr lang="ko-KR" altLang="en-US" sz="700" dirty="0" err="1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일까지입니다</a:t>
            </a:r>
            <a:r>
              <a:rPr lang="en-US" altLang="ko-KR" sz="7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 </a:t>
            </a:r>
          </a:p>
          <a:p>
            <a:pPr algn="ctr"/>
            <a:r>
              <a:rPr lang="ko-KR" altLang="en-US" sz="7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본 영상의 세금감면 및 혜택은 정부정책 및 입주업체 사정에 따라 달라질 수 있습니다</a:t>
            </a:r>
            <a:r>
              <a:rPr lang="en-US" altLang="ko-KR" sz="7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 </a:t>
            </a:r>
          </a:p>
          <a:p>
            <a:pPr algn="ctr"/>
            <a:endParaRPr lang="en-US" altLang="ko-KR" sz="90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3CD4CA-2922-4936-A5B3-3CFB0F6B71D9}"/>
              </a:ext>
            </a:extLst>
          </p:cNvPr>
          <p:cNvSpPr txBox="1"/>
          <p:nvPr/>
        </p:nvSpPr>
        <p:spPr>
          <a:xfrm>
            <a:off x="4295519" y="2094005"/>
            <a:ext cx="3433953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주택수 미포함</a:t>
            </a:r>
            <a:endParaRPr lang="en-US" altLang="ko-KR" sz="90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지식산업센터의 새로운 발견</a:t>
            </a:r>
            <a:endParaRPr lang="en-US" altLang="ko-KR" sz="90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더 콜럼버스 </a:t>
            </a:r>
            <a:r>
              <a:rPr lang="ko-KR" altLang="en-US" sz="900" dirty="0" err="1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아산탕정</a:t>
            </a:r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r>
              <a:rPr lang="en-US" altLang="ko-KR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1544-9008</a:t>
            </a:r>
          </a:p>
          <a:p>
            <a:pPr algn="ctr"/>
            <a:r>
              <a:rPr lang="ko-KR" altLang="en-US" sz="7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본 영상의 세금감면 및 혜택은 정부정책 및 입주업체 사정에 따라 달라질 수 있습니다</a:t>
            </a:r>
            <a:r>
              <a:rPr lang="en-US" altLang="ko-KR" sz="7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 </a:t>
            </a:r>
          </a:p>
          <a:p>
            <a:pPr algn="ctr"/>
            <a:endParaRPr lang="en-US" altLang="ko-KR" sz="90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BD5BDF-E71B-4BC7-8A55-298A5E850C32}"/>
              </a:ext>
            </a:extLst>
          </p:cNvPr>
          <p:cNvSpPr txBox="1"/>
          <p:nvPr/>
        </p:nvSpPr>
        <p:spPr>
          <a:xfrm>
            <a:off x="8703194" y="2100637"/>
            <a:ext cx="18678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성공투자 수익가치의 맞춤</a:t>
            </a:r>
            <a:endParaRPr lang="en-US" altLang="ko-KR" sz="90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지식산업센터의 새로운 발견</a:t>
            </a:r>
            <a:endParaRPr lang="en-US" altLang="ko-KR" sz="90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더 콜럼버스 </a:t>
            </a:r>
            <a:r>
              <a:rPr lang="ko-KR" altLang="en-US" sz="900" dirty="0" err="1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아산탕정</a:t>
            </a:r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r>
              <a:rPr lang="en-US" altLang="ko-KR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1544-9008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83E20E-6FE8-45AC-A8D4-3DD50D149C3F}"/>
              </a:ext>
            </a:extLst>
          </p:cNvPr>
          <p:cNvSpPr txBox="1"/>
          <p:nvPr/>
        </p:nvSpPr>
        <p:spPr>
          <a:xfrm>
            <a:off x="1311209" y="4283528"/>
            <a:ext cx="18678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 err="1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아산탕정</a:t>
            </a:r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처음이거나 </a:t>
            </a:r>
            <a:endParaRPr lang="en-US" altLang="ko-KR" sz="90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지식산업센터의 새로운 발견</a:t>
            </a:r>
            <a:endParaRPr lang="en-US" altLang="ko-KR" sz="90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더 콜럼버스 </a:t>
            </a:r>
            <a:r>
              <a:rPr lang="ko-KR" altLang="en-US" sz="900" dirty="0" err="1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아산탕정</a:t>
            </a:r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r>
              <a:rPr lang="en-US" altLang="ko-KR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1544-9008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8FAA71-A1A1-4D2C-8D67-8541E263DC2A}"/>
              </a:ext>
            </a:extLst>
          </p:cNvPr>
          <p:cNvSpPr txBox="1"/>
          <p:nvPr/>
        </p:nvSpPr>
        <p:spPr>
          <a:xfrm>
            <a:off x="5078588" y="4283527"/>
            <a:ext cx="18678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투자가치 </a:t>
            </a:r>
            <a:r>
              <a:rPr lang="ko-KR" altLang="en-US" sz="900" dirty="0" err="1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성공맞춤이거나</a:t>
            </a:r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endParaRPr lang="en-US" altLang="ko-KR" sz="90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지식산업센터의 새로운 발견</a:t>
            </a:r>
            <a:endParaRPr lang="en-US" altLang="ko-KR" sz="90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더 콜럼버스 </a:t>
            </a:r>
            <a:r>
              <a:rPr lang="ko-KR" altLang="en-US" sz="900" dirty="0" err="1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아산탕정</a:t>
            </a:r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r>
              <a:rPr lang="en-US" altLang="ko-KR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1544-9008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753746-144A-4C6B-A8F2-74E896298A7C}"/>
              </a:ext>
            </a:extLst>
          </p:cNvPr>
          <p:cNvSpPr txBox="1"/>
          <p:nvPr/>
        </p:nvSpPr>
        <p:spPr>
          <a:xfrm>
            <a:off x="8779323" y="4283527"/>
            <a:ext cx="18678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삼성비전 맞춤 지식산업센터 </a:t>
            </a:r>
            <a:endParaRPr lang="en-US" altLang="ko-KR" sz="90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지식산업센터의 새로운 발견</a:t>
            </a:r>
            <a:endParaRPr lang="en-US" altLang="ko-KR" sz="90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더 콜럼버스 </a:t>
            </a:r>
            <a:r>
              <a:rPr lang="ko-KR" altLang="en-US" sz="900" dirty="0" err="1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아산탕정</a:t>
            </a:r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r>
              <a:rPr lang="en-US" altLang="ko-KR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1544-9008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BCC6D0-6DC8-48D7-A41D-D39EBBF4D5D5}"/>
              </a:ext>
            </a:extLst>
          </p:cNvPr>
          <p:cNvSpPr txBox="1"/>
          <p:nvPr/>
        </p:nvSpPr>
        <p:spPr>
          <a:xfrm>
            <a:off x="1" y="6277686"/>
            <a:ext cx="43609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지식산업센터의 새로운 발견</a:t>
            </a:r>
            <a:r>
              <a:rPr lang="en-US" altLang="ko-KR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  </a:t>
            </a:r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더 콜럼버스 </a:t>
            </a:r>
            <a:r>
              <a:rPr lang="ko-KR" altLang="en-US" sz="900" dirty="0" err="1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아산탕정</a:t>
            </a:r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r>
              <a:rPr lang="en-US" altLang="ko-KR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1544-9008</a:t>
            </a:r>
          </a:p>
          <a:p>
            <a:r>
              <a:rPr lang="en-US" altLang="ko-KR" sz="6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※ </a:t>
            </a:r>
            <a:r>
              <a:rPr lang="ko-KR" altLang="en-US" sz="6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본 영상에 사용된 </a:t>
            </a:r>
            <a:r>
              <a:rPr lang="en-US" altLang="ko-KR" sz="6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CG </a:t>
            </a:r>
            <a:r>
              <a:rPr lang="ko-KR" altLang="en-US" sz="6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및 이미지는 소비자의 이해를 </a:t>
            </a:r>
            <a:r>
              <a:rPr lang="ko-KR" altLang="en-US" sz="600" dirty="0" err="1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돕기위한</a:t>
            </a:r>
            <a:r>
              <a:rPr lang="ko-KR" altLang="en-US" sz="6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것으로 실제와 다르며</a:t>
            </a:r>
            <a:r>
              <a:rPr lang="en-US" altLang="ko-KR" sz="6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, </a:t>
            </a:r>
            <a:r>
              <a:rPr lang="ko-KR" altLang="en-US" sz="6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건물의 색채</a:t>
            </a:r>
            <a:r>
              <a:rPr lang="en-US" altLang="ko-KR" sz="6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, </a:t>
            </a:r>
            <a:r>
              <a:rPr lang="ko-KR" altLang="en-US" sz="6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외관</a:t>
            </a:r>
            <a:r>
              <a:rPr lang="en-US" altLang="ko-KR" sz="6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, </a:t>
            </a:r>
            <a:r>
              <a:rPr lang="ko-KR" altLang="en-US" sz="6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조경</a:t>
            </a:r>
            <a:r>
              <a:rPr lang="en-US" altLang="ko-KR" sz="6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, </a:t>
            </a:r>
            <a:r>
              <a:rPr lang="ko-KR" altLang="en-US" sz="6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식재 및 시설물 등은 추후 설계변경으로 인하여 변경될 수 있습니다</a:t>
            </a:r>
            <a:r>
              <a:rPr lang="en-US" altLang="ko-KR" sz="6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</a:t>
            </a:r>
          </a:p>
          <a:p>
            <a:r>
              <a:rPr lang="en-US" altLang="ko-KR" sz="6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※ </a:t>
            </a:r>
            <a:r>
              <a:rPr lang="ko-KR" altLang="en-US" sz="6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해당 </a:t>
            </a:r>
            <a:r>
              <a:rPr lang="ko-KR" altLang="en-US" sz="600" dirty="0" err="1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사업지</a:t>
            </a:r>
            <a:r>
              <a:rPr lang="ko-KR" altLang="en-US" sz="6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건물을 제외한 기타배경</a:t>
            </a:r>
            <a:r>
              <a:rPr lang="en-US" altLang="ko-KR" sz="6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(</a:t>
            </a:r>
            <a:r>
              <a:rPr lang="ko-KR" altLang="en-US" sz="6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산</a:t>
            </a:r>
            <a:r>
              <a:rPr lang="en-US" altLang="ko-KR" sz="6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, </a:t>
            </a:r>
            <a:r>
              <a:rPr lang="ko-KR" altLang="en-US" sz="6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공원</a:t>
            </a:r>
            <a:r>
              <a:rPr lang="en-US" altLang="ko-KR" sz="6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, </a:t>
            </a:r>
            <a:r>
              <a:rPr lang="ko-KR" altLang="en-US" sz="6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조명</a:t>
            </a:r>
            <a:r>
              <a:rPr lang="en-US" altLang="ko-KR" sz="6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, </a:t>
            </a:r>
            <a:r>
              <a:rPr lang="ko-KR" altLang="en-US" sz="6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외부 식재</a:t>
            </a:r>
            <a:r>
              <a:rPr lang="en-US" altLang="ko-KR" sz="6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, </a:t>
            </a:r>
            <a:r>
              <a:rPr lang="ko-KR" altLang="en-US" sz="6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시설물 등</a:t>
            </a:r>
            <a:r>
              <a:rPr lang="en-US" altLang="ko-KR" sz="6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)</a:t>
            </a:r>
            <a:r>
              <a:rPr lang="ko-KR" altLang="en-US" sz="6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은 소비자의 이해를 </a:t>
            </a:r>
            <a:r>
              <a:rPr lang="ko-KR" altLang="en-US" sz="600" dirty="0" err="1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돕기위한</a:t>
            </a:r>
            <a:r>
              <a:rPr lang="ko-KR" altLang="en-US" sz="6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r>
              <a:rPr lang="ko-KR" altLang="en-US" sz="600" dirty="0" err="1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이미지컷으로</a:t>
            </a:r>
            <a:r>
              <a:rPr lang="ko-KR" altLang="en-US" sz="6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실제와 다릅니다</a:t>
            </a:r>
            <a:r>
              <a:rPr lang="en-US" altLang="ko-KR" sz="6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5BFD7B-79FB-4B39-8135-F28075BEE269}"/>
              </a:ext>
            </a:extLst>
          </p:cNvPr>
          <p:cNvSpPr txBox="1"/>
          <p:nvPr/>
        </p:nvSpPr>
        <p:spPr>
          <a:xfrm>
            <a:off x="4701557" y="6277686"/>
            <a:ext cx="2628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지금</a:t>
            </a:r>
            <a:r>
              <a:rPr lang="en-US" altLang="ko-KR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, </a:t>
            </a:r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삼성비전 맞춤 지식산업센터를 만나야 할 때 </a:t>
            </a:r>
            <a:endParaRPr lang="en-US" altLang="ko-KR" sz="90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3E8B96-9C6B-4939-9526-ECDD013DA5CB}"/>
              </a:ext>
            </a:extLst>
          </p:cNvPr>
          <p:cNvSpPr txBox="1"/>
          <p:nvPr/>
        </p:nvSpPr>
        <p:spPr>
          <a:xfrm>
            <a:off x="7410082" y="6231358"/>
            <a:ext cx="441659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지식산업센터의 새로운 발견</a:t>
            </a:r>
            <a:endParaRPr lang="en-US" altLang="ko-KR" sz="90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더 콜럼버스 </a:t>
            </a:r>
            <a:r>
              <a:rPr lang="ko-KR" altLang="en-US" sz="900" dirty="0" err="1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아산탕정</a:t>
            </a:r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</a:t>
            </a:r>
            <a:endParaRPr lang="en-US" altLang="ko-KR" sz="90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  <a:p>
            <a:pPr algn="ctr"/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총 </a:t>
            </a:r>
            <a:r>
              <a:rPr lang="en-US" altLang="ko-KR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417</a:t>
            </a:r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호실</a:t>
            </a:r>
            <a:r>
              <a:rPr lang="en-US" altLang="ko-KR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(</a:t>
            </a:r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지식산업센터 </a:t>
            </a:r>
            <a:r>
              <a:rPr lang="en-US" altLang="ko-KR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406</a:t>
            </a:r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호실</a:t>
            </a:r>
            <a:r>
              <a:rPr lang="en-US" altLang="ko-KR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/ </a:t>
            </a:r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근린생활시설 </a:t>
            </a:r>
            <a:r>
              <a:rPr lang="en-US" altLang="ko-KR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11</a:t>
            </a:r>
            <a:r>
              <a:rPr lang="ko-KR" altLang="en-US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호실</a:t>
            </a:r>
            <a:r>
              <a:rPr lang="en-US" altLang="ko-KR" sz="9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) 1544-9008</a:t>
            </a:r>
          </a:p>
          <a:p>
            <a:pPr algn="ctr"/>
            <a:r>
              <a:rPr lang="ko-KR" altLang="en-US" sz="7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시행 </a:t>
            </a:r>
            <a:r>
              <a:rPr lang="ko-KR" altLang="en-US" sz="700" dirty="0" err="1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주식회사알토란</a:t>
            </a:r>
            <a:r>
              <a:rPr lang="ko-KR" altLang="en-US" sz="7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시공 에이스종합건설주식회사 신탁 </a:t>
            </a:r>
            <a:r>
              <a:rPr lang="ko-KR" altLang="en-US" sz="700" dirty="0" err="1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교보자산신탁주식회사</a:t>
            </a:r>
            <a:r>
              <a:rPr lang="ko-KR" altLang="en-US" sz="7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 분양 </a:t>
            </a:r>
            <a:r>
              <a:rPr lang="ko-KR" altLang="en-US" sz="700" dirty="0" err="1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메가파서블</a:t>
            </a:r>
            <a:r>
              <a:rPr lang="ko-KR" altLang="en-US" sz="7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㈜</a:t>
            </a:r>
            <a:r>
              <a:rPr lang="en-US" altLang="ko-KR" sz="70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/ </a:t>
            </a:r>
            <a:r>
              <a:rPr lang="ko-KR" altLang="en-US" sz="700" dirty="0" err="1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대안디엔씨</a:t>
            </a:r>
            <a:endParaRPr lang="en-US" altLang="ko-KR" sz="700" dirty="0"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351B5BA-4D76-49D3-9E2B-F0005BFEE3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18" y="547795"/>
            <a:ext cx="2560000" cy="1440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6B271AC-4314-4EB7-8C60-98E52157A7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111" y="509971"/>
            <a:ext cx="2560000" cy="1440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A1474DE-A527-48E7-B78F-6A3C0A61E3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375" y="541333"/>
            <a:ext cx="2560000" cy="144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0498ADF-246E-4535-9599-E7DB8701D9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18" y="2773975"/>
            <a:ext cx="2560000" cy="144000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002D939A-486F-4279-989E-36699DFA39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495" y="2820363"/>
            <a:ext cx="2560000" cy="144000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CF4451D6-00B6-4051-A9BA-EC44E17FFA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322" y="2843527"/>
            <a:ext cx="2560000" cy="144000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78B67ED5-66F7-4BA9-8B15-3E8881C527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4" y="4791358"/>
            <a:ext cx="2560000" cy="144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CB411F84-D09C-4E5E-B466-ABCA22B76A9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103" y="4773621"/>
            <a:ext cx="256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98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B25C828-B8A0-43A3-AB78-613B0F4E16B0}"/>
              </a:ext>
            </a:extLst>
          </p:cNvPr>
          <p:cNvSpPr txBox="1"/>
          <p:nvPr/>
        </p:nvSpPr>
        <p:spPr>
          <a:xfrm>
            <a:off x="385011" y="269507"/>
            <a:ext cx="3039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Rix모던고딕 L" panose="02020603020101020101" pitchFamily="18" charset="-127"/>
                <a:ea typeface="Rix모던고딕 L" panose="02020603020101020101" pitchFamily="18" charset="-127"/>
              </a:rPr>
              <a:t>건축허가서</a:t>
            </a:r>
            <a:endParaRPr lang="en-US" altLang="ko-KR" dirty="0"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  <a:p>
            <a:endParaRPr lang="en-US" altLang="ko-KR" dirty="0"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  <a:p>
            <a:r>
              <a:rPr lang="ko-KR" altLang="en-US" dirty="0"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용도</a:t>
            </a:r>
            <a:r>
              <a:rPr lang="en-US" altLang="ko-KR" dirty="0"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: </a:t>
            </a:r>
            <a:r>
              <a:rPr lang="ko-KR" altLang="en-US" dirty="0"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지식산업센터</a:t>
            </a:r>
            <a:endParaRPr lang="en-US" altLang="ko-KR" dirty="0">
              <a:solidFill>
                <a:srgbClr val="C00000"/>
              </a:solidFill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  <a:p>
            <a:r>
              <a:rPr lang="ko-KR" altLang="en-US" dirty="0"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지번</a:t>
            </a:r>
            <a:r>
              <a:rPr lang="en-US" altLang="ko-KR" dirty="0"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: </a:t>
            </a:r>
            <a:r>
              <a:rPr lang="ko-KR" altLang="en-US" dirty="0" err="1"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탕정면</a:t>
            </a:r>
            <a:r>
              <a:rPr lang="ko-KR" altLang="en-US" dirty="0"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 </a:t>
            </a:r>
            <a:r>
              <a:rPr lang="ko-KR" altLang="en-US" dirty="0" err="1"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용두리</a:t>
            </a:r>
            <a:r>
              <a:rPr lang="ko-KR" altLang="en-US" dirty="0"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 </a:t>
            </a:r>
            <a:r>
              <a:rPr lang="en-US" altLang="ko-KR" dirty="0"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695</a:t>
            </a:r>
            <a:r>
              <a:rPr lang="ko-KR" altLang="en-US" dirty="0"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번지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C1F934B-1740-4C32-8B15-D342112C48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157" y="0"/>
            <a:ext cx="4849683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2113ADD1-12F8-4F9B-8C30-27EAB0EEE3B9}"/>
              </a:ext>
            </a:extLst>
          </p:cNvPr>
          <p:cNvSpPr/>
          <p:nvPr/>
        </p:nvSpPr>
        <p:spPr>
          <a:xfrm>
            <a:off x="6774024" y="1073020"/>
            <a:ext cx="1408923" cy="1679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CC6AE39-E741-4FE9-99E5-8841C5EF8CAF}"/>
              </a:ext>
            </a:extLst>
          </p:cNvPr>
          <p:cNvSpPr/>
          <p:nvPr/>
        </p:nvSpPr>
        <p:spPr>
          <a:xfrm>
            <a:off x="4898570" y="1436914"/>
            <a:ext cx="1399593" cy="3359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3481BE7-CCBD-4F63-9BE8-90715C08983D}"/>
              </a:ext>
            </a:extLst>
          </p:cNvPr>
          <p:cNvSpPr/>
          <p:nvPr/>
        </p:nvSpPr>
        <p:spPr>
          <a:xfrm>
            <a:off x="6568750" y="2118049"/>
            <a:ext cx="1399593" cy="1679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285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1C23E6E-A7D3-4ECF-AD00-04AE10498DD2}"/>
              </a:ext>
            </a:extLst>
          </p:cNvPr>
          <p:cNvSpPr txBox="1"/>
          <p:nvPr/>
        </p:nvSpPr>
        <p:spPr>
          <a:xfrm>
            <a:off x="385011" y="269507"/>
            <a:ext cx="2367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Rix모던고딕 L" panose="02020603020101020101" pitchFamily="18" charset="-127"/>
                <a:ea typeface="Rix모던고딕 L" panose="02020603020101020101" pitchFamily="18" charset="-127"/>
              </a:rPr>
              <a:t>개요</a:t>
            </a:r>
            <a:endParaRPr lang="en-US" altLang="ko-KR" dirty="0"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  <a:p>
            <a:endParaRPr lang="en-US" altLang="ko-KR" dirty="0"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3BA1E79-26A3-4CA8-92A8-C59059969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6" y="1031854"/>
            <a:ext cx="12192000" cy="5130194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029D080F-72EF-4871-9F0B-BD3A33BB34A0}"/>
              </a:ext>
            </a:extLst>
          </p:cNvPr>
          <p:cNvSpPr/>
          <p:nvPr/>
        </p:nvSpPr>
        <p:spPr>
          <a:xfrm>
            <a:off x="169325" y="1306285"/>
            <a:ext cx="3133712" cy="3359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2120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1C23E6E-A7D3-4ECF-AD00-04AE10498DD2}"/>
              </a:ext>
            </a:extLst>
          </p:cNvPr>
          <p:cNvSpPr txBox="1"/>
          <p:nvPr/>
        </p:nvSpPr>
        <p:spPr>
          <a:xfrm>
            <a:off x="290119" y="1158028"/>
            <a:ext cx="4514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삼성디스플레이시티 바로 앞</a:t>
            </a:r>
            <a:endParaRPr lang="en-US" altLang="ko-KR" dirty="0">
              <a:solidFill>
                <a:srgbClr val="C00000"/>
              </a:solidFill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  <a:p>
            <a:r>
              <a:rPr lang="ko-KR" altLang="en-US" dirty="0" err="1"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아산탕정</a:t>
            </a:r>
            <a:r>
              <a:rPr lang="ko-KR" altLang="en-US" dirty="0"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 처음 드라이브인</a:t>
            </a:r>
            <a:r>
              <a:rPr lang="en-US" altLang="ko-KR" dirty="0"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, </a:t>
            </a:r>
            <a:r>
              <a:rPr lang="ko-KR" altLang="en-US" dirty="0"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라이브 오피스 </a:t>
            </a:r>
            <a:endParaRPr lang="en-US" altLang="ko-KR" dirty="0">
              <a:solidFill>
                <a:srgbClr val="C00000"/>
              </a:solidFill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</p:txBody>
      </p:sp>
      <p:graphicFrame>
        <p:nvGraphicFramePr>
          <p:cNvPr id="2" name="개체 1">
            <a:extLst>
              <a:ext uri="{FF2B5EF4-FFF2-40B4-BE49-F238E27FC236}">
                <a16:creationId xmlns:a16="http://schemas.microsoft.com/office/drawing/2014/main" id="{AD96AD6F-6FEB-46A1-B4C3-A5579D0822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276360"/>
              </p:ext>
            </p:extLst>
          </p:nvPr>
        </p:nvGraphicFramePr>
        <p:xfrm>
          <a:off x="5889565" y="-100275"/>
          <a:ext cx="4988344" cy="7058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375" imgH="8020050" progId="AcroExch.Document.7">
                  <p:embed/>
                </p:oleObj>
              </mc:Choice>
              <mc:Fallback>
                <p:oleObj name="Acrobat Document" r:id="rId2" imgW="5667375" imgH="802005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89565" y="-100275"/>
                        <a:ext cx="4988344" cy="7058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56E4C6C-DC82-4740-B009-9800DC9A9904}"/>
              </a:ext>
            </a:extLst>
          </p:cNvPr>
          <p:cNvSpPr txBox="1"/>
          <p:nvPr/>
        </p:nvSpPr>
        <p:spPr>
          <a:xfrm>
            <a:off x="290119" y="373024"/>
            <a:ext cx="267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latin typeface="Rix모던고딕 L" panose="02020603020101020101" pitchFamily="18" charset="-127"/>
                <a:ea typeface="Rix모던고딕 L" panose="02020603020101020101" pitchFamily="18" charset="-127"/>
              </a:rPr>
              <a:t>라디오 방송 심의 완료</a:t>
            </a:r>
            <a:endParaRPr lang="en-US" altLang="ko-KR" dirty="0"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00E067F-8FD8-4409-90B4-CB98A34495C9}"/>
              </a:ext>
            </a:extLst>
          </p:cNvPr>
          <p:cNvSpPr/>
          <p:nvPr/>
        </p:nvSpPr>
        <p:spPr>
          <a:xfrm>
            <a:off x="8729932" y="879894"/>
            <a:ext cx="1742536" cy="2781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19798C4-686D-478C-87CB-CA58524153A7}"/>
              </a:ext>
            </a:extLst>
          </p:cNvPr>
          <p:cNvSpPr/>
          <p:nvPr/>
        </p:nvSpPr>
        <p:spPr>
          <a:xfrm>
            <a:off x="6918384" y="3778368"/>
            <a:ext cx="1716658" cy="5348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0549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1C23E6E-A7D3-4ECF-AD00-04AE10498DD2}"/>
              </a:ext>
            </a:extLst>
          </p:cNvPr>
          <p:cNvSpPr txBox="1"/>
          <p:nvPr/>
        </p:nvSpPr>
        <p:spPr>
          <a:xfrm>
            <a:off x="385011" y="269507"/>
            <a:ext cx="373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삼성디스플레이시티 바로 앞</a:t>
            </a:r>
            <a:endParaRPr lang="en-US" altLang="ko-KR" dirty="0">
              <a:solidFill>
                <a:srgbClr val="C00000"/>
              </a:solidFill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FFF3FBB-090C-462E-9299-A6BF71068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83" y="57150"/>
            <a:ext cx="8715375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55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1C23E6E-A7D3-4ECF-AD00-04AE10498DD2}"/>
              </a:ext>
            </a:extLst>
          </p:cNvPr>
          <p:cNvSpPr txBox="1"/>
          <p:nvPr/>
        </p:nvSpPr>
        <p:spPr>
          <a:xfrm>
            <a:off x="385011" y="269507"/>
            <a:ext cx="373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삼성디스플레이시티 바로 앞</a:t>
            </a:r>
            <a:endParaRPr lang="en-US" altLang="ko-KR" dirty="0">
              <a:solidFill>
                <a:srgbClr val="C00000"/>
              </a:solidFill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096D7687-2B86-4850-94BF-D2177DD1F748}"/>
              </a:ext>
            </a:extLst>
          </p:cNvPr>
          <p:cNvGrpSpPr/>
          <p:nvPr/>
        </p:nvGrpSpPr>
        <p:grpSpPr>
          <a:xfrm>
            <a:off x="4208106" y="0"/>
            <a:ext cx="7399176" cy="6839008"/>
            <a:chOff x="3769567" y="0"/>
            <a:chExt cx="5501700" cy="5085184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D7A3A52D-AC52-4E06-9166-E798EB9223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" r="32069" b="1"/>
            <a:stretch/>
          </p:blipFill>
          <p:spPr>
            <a:xfrm>
              <a:off x="3769567" y="27992"/>
              <a:ext cx="5501700" cy="5057192"/>
            </a:xfrm>
            <a:prstGeom prst="rect">
              <a:avLst/>
            </a:prstGeom>
          </p:spPr>
        </p:pic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C6F077FE-ECEF-4BCF-AAAC-BF82D680EDF0}"/>
                </a:ext>
              </a:extLst>
            </p:cNvPr>
            <p:cNvSpPr/>
            <p:nvPr/>
          </p:nvSpPr>
          <p:spPr>
            <a:xfrm>
              <a:off x="5589036" y="0"/>
              <a:ext cx="3676262" cy="3172408"/>
            </a:xfrm>
            <a:custGeom>
              <a:avLst/>
              <a:gdLst>
                <a:gd name="connsiteX0" fmla="*/ 111968 w 3676262"/>
                <a:gd name="connsiteY0" fmla="*/ 0 h 3172408"/>
                <a:gd name="connsiteX1" fmla="*/ 0 w 3676262"/>
                <a:gd name="connsiteY1" fmla="*/ 447870 h 3172408"/>
                <a:gd name="connsiteX2" fmla="*/ 755780 w 3676262"/>
                <a:gd name="connsiteY2" fmla="*/ 2313992 h 3172408"/>
                <a:gd name="connsiteX3" fmla="*/ 727788 w 3676262"/>
                <a:gd name="connsiteY3" fmla="*/ 3172408 h 3172408"/>
                <a:gd name="connsiteX4" fmla="*/ 2006082 w 3676262"/>
                <a:gd name="connsiteY4" fmla="*/ 3013788 h 3172408"/>
                <a:gd name="connsiteX5" fmla="*/ 2659225 w 3676262"/>
                <a:gd name="connsiteY5" fmla="*/ 3004457 h 3172408"/>
                <a:gd name="connsiteX6" fmla="*/ 3676262 w 3676262"/>
                <a:gd name="connsiteY6" fmla="*/ 3153747 h 3172408"/>
                <a:gd name="connsiteX7" fmla="*/ 3676262 w 3676262"/>
                <a:gd name="connsiteY7" fmla="*/ 27992 h 3172408"/>
                <a:gd name="connsiteX8" fmla="*/ 130629 w 3676262"/>
                <a:gd name="connsiteY8" fmla="*/ 65315 h 3172408"/>
                <a:gd name="connsiteX9" fmla="*/ 111968 w 3676262"/>
                <a:gd name="connsiteY9" fmla="*/ 0 h 317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76262" h="3172408">
                  <a:moveTo>
                    <a:pt x="111968" y="0"/>
                  </a:moveTo>
                  <a:lnTo>
                    <a:pt x="0" y="447870"/>
                  </a:lnTo>
                  <a:lnTo>
                    <a:pt x="755780" y="2313992"/>
                  </a:lnTo>
                  <a:lnTo>
                    <a:pt x="727788" y="3172408"/>
                  </a:lnTo>
                  <a:lnTo>
                    <a:pt x="2006082" y="3013788"/>
                  </a:lnTo>
                  <a:lnTo>
                    <a:pt x="2659225" y="3004457"/>
                  </a:lnTo>
                  <a:lnTo>
                    <a:pt x="3676262" y="3153747"/>
                  </a:lnTo>
                  <a:lnTo>
                    <a:pt x="3676262" y="27992"/>
                  </a:lnTo>
                  <a:lnTo>
                    <a:pt x="130629" y="65315"/>
                  </a:lnTo>
                  <a:lnTo>
                    <a:pt x="111968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삼성디스플레이시티</a:t>
              </a:r>
              <a:endParaRPr lang="en-US" altLang="ko-KR" dirty="0"/>
            </a:p>
            <a:p>
              <a:pPr algn="ctr"/>
              <a:r>
                <a:rPr lang="en-US" altLang="ko-KR" dirty="0"/>
                <a:t>(</a:t>
              </a:r>
              <a:r>
                <a:rPr lang="ko-KR" altLang="en-US" dirty="0" err="1"/>
                <a:t>공사중</a:t>
              </a:r>
              <a:r>
                <a:rPr lang="en-US" altLang="ko-KR" dirty="0"/>
                <a:t>)</a:t>
              </a:r>
              <a:endParaRPr lang="ko-KR" alt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669D072-298E-483F-81BB-3B6113646EBF}"/>
              </a:ext>
            </a:extLst>
          </p:cNvPr>
          <p:cNvSpPr txBox="1"/>
          <p:nvPr/>
        </p:nvSpPr>
        <p:spPr>
          <a:xfrm>
            <a:off x="584718" y="6219161"/>
            <a:ext cx="373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네이버 지도</a:t>
            </a:r>
            <a:endParaRPr lang="en-US" altLang="ko-KR" dirty="0">
              <a:solidFill>
                <a:srgbClr val="C00000"/>
              </a:solidFill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6554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1C23E6E-A7D3-4ECF-AD00-04AE10498DD2}"/>
              </a:ext>
            </a:extLst>
          </p:cNvPr>
          <p:cNvSpPr txBox="1"/>
          <p:nvPr/>
        </p:nvSpPr>
        <p:spPr>
          <a:xfrm>
            <a:off x="385011" y="269507"/>
            <a:ext cx="373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삼성디스플레이시티 바로 앞</a:t>
            </a:r>
            <a:endParaRPr lang="en-US" altLang="ko-KR" dirty="0">
              <a:solidFill>
                <a:srgbClr val="C00000"/>
              </a:solidFill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69D072-298E-483F-81BB-3B6113646EBF}"/>
              </a:ext>
            </a:extLst>
          </p:cNvPr>
          <p:cNvSpPr txBox="1"/>
          <p:nvPr/>
        </p:nvSpPr>
        <p:spPr>
          <a:xfrm>
            <a:off x="385011" y="676485"/>
            <a:ext cx="373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직선 거리 </a:t>
            </a:r>
            <a:r>
              <a:rPr lang="en-US" altLang="ko-KR" dirty="0"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67M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8F3C443-B0B4-417A-9410-CD69A7B9B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849" y="890540"/>
            <a:ext cx="9163007" cy="5290975"/>
          </a:xfrm>
          <a:prstGeom prst="rect">
            <a:avLst/>
          </a:prstGeom>
        </p:spPr>
      </p:pic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B192F478-E3D4-431E-A58C-E0F0F9E5A360}"/>
              </a:ext>
            </a:extLst>
          </p:cNvPr>
          <p:cNvSpPr/>
          <p:nvPr/>
        </p:nvSpPr>
        <p:spPr>
          <a:xfrm>
            <a:off x="6922008" y="850392"/>
            <a:ext cx="5111496" cy="1792224"/>
          </a:xfrm>
          <a:custGeom>
            <a:avLst/>
            <a:gdLst>
              <a:gd name="connsiteX0" fmla="*/ 73152 w 5111496"/>
              <a:gd name="connsiteY0" fmla="*/ 0 h 1892808"/>
              <a:gd name="connsiteX1" fmla="*/ 73152 w 5111496"/>
              <a:gd name="connsiteY1" fmla="*/ 0 h 1892808"/>
              <a:gd name="connsiteX2" fmla="*/ 91440 w 5111496"/>
              <a:gd name="connsiteY2" fmla="*/ 82296 h 1892808"/>
              <a:gd name="connsiteX3" fmla="*/ 0 w 5111496"/>
              <a:gd name="connsiteY3" fmla="*/ 1719072 h 1892808"/>
              <a:gd name="connsiteX4" fmla="*/ 219456 w 5111496"/>
              <a:gd name="connsiteY4" fmla="*/ 1892808 h 1892808"/>
              <a:gd name="connsiteX5" fmla="*/ 5111496 w 5111496"/>
              <a:gd name="connsiteY5" fmla="*/ 1143000 h 1892808"/>
              <a:gd name="connsiteX6" fmla="*/ 5102352 w 5111496"/>
              <a:gd name="connsiteY6" fmla="*/ 1060704 h 1892808"/>
              <a:gd name="connsiteX7" fmla="*/ 5111496 w 5111496"/>
              <a:gd name="connsiteY7" fmla="*/ 27432 h 1892808"/>
              <a:gd name="connsiteX8" fmla="*/ 73152 w 5111496"/>
              <a:gd name="connsiteY8" fmla="*/ 0 h 189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1496" h="1892808">
                <a:moveTo>
                  <a:pt x="73152" y="0"/>
                </a:moveTo>
                <a:lnTo>
                  <a:pt x="73152" y="0"/>
                </a:lnTo>
                <a:lnTo>
                  <a:pt x="91440" y="82296"/>
                </a:lnTo>
                <a:lnTo>
                  <a:pt x="0" y="1719072"/>
                </a:lnTo>
                <a:lnTo>
                  <a:pt x="219456" y="1892808"/>
                </a:lnTo>
                <a:lnTo>
                  <a:pt x="5111496" y="1143000"/>
                </a:lnTo>
                <a:lnTo>
                  <a:pt x="5102352" y="1060704"/>
                </a:lnTo>
                <a:lnTo>
                  <a:pt x="5111496" y="27432"/>
                </a:lnTo>
                <a:lnTo>
                  <a:pt x="73152" y="0"/>
                </a:lnTo>
                <a:close/>
              </a:path>
            </a:pathLst>
          </a:custGeom>
          <a:solidFill>
            <a:srgbClr val="5B9BD5">
              <a:alpha val="4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삼성 디스플레이시티 </a:t>
            </a:r>
            <a:r>
              <a:rPr lang="en-US" altLang="ko-KR" dirty="0"/>
              <a:t>(</a:t>
            </a:r>
            <a:r>
              <a:rPr lang="ko-KR" altLang="en-US" dirty="0" err="1"/>
              <a:t>공사중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8514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94C4A93-75CF-410D-AC9C-CD06367E91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C23E6E-A7D3-4ECF-AD00-04AE10498DD2}"/>
              </a:ext>
            </a:extLst>
          </p:cNvPr>
          <p:cNvSpPr txBox="1"/>
          <p:nvPr/>
        </p:nvSpPr>
        <p:spPr>
          <a:xfrm>
            <a:off x="385011" y="269507"/>
            <a:ext cx="373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삼성디스플레이시티 바로 앞</a:t>
            </a:r>
            <a:endParaRPr lang="en-US" altLang="ko-KR" dirty="0">
              <a:solidFill>
                <a:srgbClr val="C00000"/>
              </a:solidFill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69D072-298E-483F-81BB-3B6113646EBF}"/>
              </a:ext>
            </a:extLst>
          </p:cNvPr>
          <p:cNvSpPr txBox="1"/>
          <p:nvPr/>
        </p:nvSpPr>
        <p:spPr>
          <a:xfrm>
            <a:off x="385011" y="638839"/>
            <a:ext cx="373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C00000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실제 공사 사진</a:t>
            </a:r>
            <a:endParaRPr lang="en-US" altLang="ko-KR" dirty="0">
              <a:solidFill>
                <a:srgbClr val="C00000"/>
              </a:solidFill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653BBDD1-B4D9-4713-BF52-6D827205158F}"/>
              </a:ext>
            </a:extLst>
          </p:cNvPr>
          <p:cNvSpPr/>
          <p:nvPr/>
        </p:nvSpPr>
        <p:spPr>
          <a:xfrm>
            <a:off x="3044952" y="3611880"/>
            <a:ext cx="3803904" cy="594360"/>
          </a:xfrm>
          <a:custGeom>
            <a:avLst/>
            <a:gdLst>
              <a:gd name="connsiteX0" fmla="*/ 2176272 w 3803904"/>
              <a:gd name="connsiteY0" fmla="*/ 0 h 594360"/>
              <a:gd name="connsiteX1" fmla="*/ 2176272 w 3803904"/>
              <a:gd name="connsiteY1" fmla="*/ 0 h 594360"/>
              <a:gd name="connsiteX2" fmla="*/ 2295144 w 3803904"/>
              <a:gd name="connsiteY2" fmla="*/ 54864 h 594360"/>
              <a:gd name="connsiteX3" fmla="*/ 2386584 w 3803904"/>
              <a:gd name="connsiteY3" fmla="*/ 91440 h 594360"/>
              <a:gd name="connsiteX4" fmla="*/ 2487168 w 3803904"/>
              <a:gd name="connsiteY4" fmla="*/ 146304 h 594360"/>
              <a:gd name="connsiteX5" fmla="*/ 3803904 w 3803904"/>
              <a:gd name="connsiteY5" fmla="*/ 594360 h 594360"/>
              <a:gd name="connsiteX6" fmla="*/ 27432 w 3803904"/>
              <a:gd name="connsiteY6" fmla="*/ 576072 h 594360"/>
              <a:gd name="connsiteX7" fmla="*/ 0 w 3803904"/>
              <a:gd name="connsiteY7" fmla="*/ 246888 h 594360"/>
              <a:gd name="connsiteX8" fmla="*/ 73152 w 3803904"/>
              <a:gd name="connsiteY8" fmla="*/ 192024 h 594360"/>
              <a:gd name="connsiteX9" fmla="*/ 2286000 w 3803904"/>
              <a:gd name="connsiteY9" fmla="*/ 54864 h 594360"/>
              <a:gd name="connsiteX10" fmla="*/ 2286000 w 3803904"/>
              <a:gd name="connsiteY10" fmla="*/ 54864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03904" h="594360">
                <a:moveTo>
                  <a:pt x="2176272" y="0"/>
                </a:moveTo>
                <a:lnTo>
                  <a:pt x="2176272" y="0"/>
                </a:lnTo>
                <a:cubicBezTo>
                  <a:pt x="2215896" y="18288"/>
                  <a:pt x="2255122" y="37463"/>
                  <a:pt x="2295144" y="54864"/>
                </a:cubicBezTo>
                <a:cubicBezTo>
                  <a:pt x="2325250" y="67953"/>
                  <a:pt x="2356945" y="77326"/>
                  <a:pt x="2386584" y="91440"/>
                </a:cubicBezTo>
                <a:cubicBezTo>
                  <a:pt x="2421065" y="107860"/>
                  <a:pt x="2487168" y="146304"/>
                  <a:pt x="2487168" y="146304"/>
                </a:cubicBezTo>
                <a:lnTo>
                  <a:pt x="3803904" y="594360"/>
                </a:lnTo>
                <a:lnTo>
                  <a:pt x="27432" y="576072"/>
                </a:lnTo>
                <a:lnTo>
                  <a:pt x="0" y="246888"/>
                </a:lnTo>
                <a:lnTo>
                  <a:pt x="73152" y="192024"/>
                </a:lnTo>
                <a:lnTo>
                  <a:pt x="2286000" y="54864"/>
                </a:lnTo>
                <a:lnTo>
                  <a:pt x="2286000" y="54864"/>
                </a:lnTo>
              </a:path>
            </a:pathLst>
          </a:custGeom>
          <a:solidFill>
            <a:srgbClr val="FFC000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현장</a:t>
            </a: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5B274F21-6AF9-4E4F-A253-4C1F522B449C}"/>
              </a:ext>
            </a:extLst>
          </p:cNvPr>
          <p:cNvSpPr/>
          <p:nvPr/>
        </p:nvSpPr>
        <p:spPr>
          <a:xfrm>
            <a:off x="9317736" y="4407408"/>
            <a:ext cx="2871216" cy="713232"/>
          </a:xfrm>
          <a:custGeom>
            <a:avLst/>
            <a:gdLst>
              <a:gd name="connsiteX0" fmla="*/ 2752344 w 2779776"/>
              <a:gd name="connsiteY0" fmla="*/ 109728 h 713232"/>
              <a:gd name="connsiteX1" fmla="*/ 2752344 w 2779776"/>
              <a:gd name="connsiteY1" fmla="*/ 109728 h 713232"/>
              <a:gd name="connsiteX2" fmla="*/ 2670048 w 2779776"/>
              <a:gd name="connsiteY2" fmla="*/ 91440 h 713232"/>
              <a:gd name="connsiteX3" fmla="*/ 2642616 w 2779776"/>
              <a:gd name="connsiteY3" fmla="*/ 82296 h 713232"/>
              <a:gd name="connsiteX4" fmla="*/ 2587752 w 2779776"/>
              <a:gd name="connsiteY4" fmla="*/ 82296 h 713232"/>
              <a:gd name="connsiteX5" fmla="*/ 0 w 2779776"/>
              <a:gd name="connsiteY5" fmla="*/ 0 h 713232"/>
              <a:gd name="connsiteX6" fmla="*/ 91440 w 2779776"/>
              <a:gd name="connsiteY6" fmla="*/ 18288 h 713232"/>
              <a:gd name="connsiteX7" fmla="*/ 164592 w 2779776"/>
              <a:gd name="connsiteY7" fmla="*/ 27432 h 713232"/>
              <a:gd name="connsiteX8" fmla="*/ 219456 w 2779776"/>
              <a:gd name="connsiteY8" fmla="*/ 36576 h 713232"/>
              <a:gd name="connsiteX9" fmla="*/ 283464 w 2779776"/>
              <a:gd name="connsiteY9" fmla="*/ 45720 h 713232"/>
              <a:gd name="connsiteX10" fmla="*/ 347472 w 2779776"/>
              <a:gd name="connsiteY10" fmla="*/ 64008 h 713232"/>
              <a:gd name="connsiteX11" fmla="*/ 2779776 w 2779776"/>
              <a:gd name="connsiteY11" fmla="*/ 713232 h 713232"/>
              <a:gd name="connsiteX12" fmla="*/ 2752344 w 2779776"/>
              <a:gd name="connsiteY12" fmla="*/ 109728 h 71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79776" h="713232">
                <a:moveTo>
                  <a:pt x="2752344" y="109728"/>
                </a:moveTo>
                <a:lnTo>
                  <a:pt x="2752344" y="109728"/>
                </a:lnTo>
                <a:cubicBezTo>
                  <a:pt x="2724912" y="103632"/>
                  <a:pt x="2697310" y="98256"/>
                  <a:pt x="2670048" y="91440"/>
                </a:cubicBezTo>
                <a:cubicBezTo>
                  <a:pt x="2660697" y="89102"/>
                  <a:pt x="2652196" y="83360"/>
                  <a:pt x="2642616" y="82296"/>
                </a:cubicBezTo>
                <a:cubicBezTo>
                  <a:pt x="2624440" y="80276"/>
                  <a:pt x="2606040" y="82296"/>
                  <a:pt x="2587752" y="82296"/>
                </a:cubicBezTo>
                <a:lnTo>
                  <a:pt x="0" y="0"/>
                </a:lnTo>
                <a:cubicBezTo>
                  <a:pt x="30480" y="6096"/>
                  <a:pt x="60779" y="13178"/>
                  <a:pt x="91440" y="18288"/>
                </a:cubicBezTo>
                <a:cubicBezTo>
                  <a:pt x="115679" y="22328"/>
                  <a:pt x="140265" y="23957"/>
                  <a:pt x="164592" y="27432"/>
                </a:cubicBezTo>
                <a:cubicBezTo>
                  <a:pt x="182946" y="30054"/>
                  <a:pt x="201131" y="33757"/>
                  <a:pt x="219456" y="36576"/>
                </a:cubicBezTo>
                <a:cubicBezTo>
                  <a:pt x="240758" y="39853"/>
                  <a:pt x="262390" y="41204"/>
                  <a:pt x="283464" y="45720"/>
                </a:cubicBezTo>
                <a:cubicBezTo>
                  <a:pt x="305161" y="50369"/>
                  <a:pt x="347472" y="64008"/>
                  <a:pt x="347472" y="64008"/>
                </a:cubicBezTo>
                <a:lnTo>
                  <a:pt x="2779776" y="713232"/>
                </a:lnTo>
                <a:lnTo>
                  <a:pt x="2752344" y="10972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dirty="0"/>
              <a:t>삼성</a:t>
            </a:r>
            <a:endParaRPr lang="en-US" altLang="ko-KR" dirty="0"/>
          </a:p>
          <a:p>
            <a:pPr algn="r"/>
            <a:r>
              <a:rPr lang="ko-KR" altLang="en-US" dirty="0"/>
              <a:t>디스플레이시티</a:t>
            </a:r>
            <a:endParaRPr lang="en-US" altLang="ko-KR" dirty="0"/>
          </a:p>
          <a:p>
            <a:pPr algn="r"/>
            <a:r>
              <a:rPr lang="en-US" altLang="ko-KR" dirty="0"/>
              <a:t>(</a:t>
            </a:r>
            <a:r>
              <a:rPr lang="ko-KR" altLang="en-US" dirty="0" err="1"/>
              <a:t>공사중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8883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582</Words>
  <Application>Microsoft Office PowerPoint</Application>
  <PresentationFormat>와이드스크린</PresentationFormat>
  <Paragraphs>120</Paragraphs>
  <Slides>18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4" baseType="lpstr">
      <vt:lpstr>Rix모던고딕 L</vt:lpstr>
      <vt:lpstr>나눔고딕 Light</vt:lpstr>
      <vt:lpstr>맑은 고딕</vt:lpstr>
      <vt:lpstr>Arial</vt:lpstr>
      <vt:lpstr>Office 테마</vt:lpstr>
      <vt:lpstr>Acrobat Document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Licht</dc:creator>
  <cp:lastModifiedBy>pc</cp:lastModifiedBy>
  <cp:revision>88</cp:revision>
  <dcterms:created xsi:type="dcterms:W3CDTF">2020-04-17T04:38:06Z</dcterms:created>
  <dcterms:modified xsi:type="dcterms:W3CDTF">2021-08-19T08:16:47Z</dcterms:modified>
</cp:coreProperties>
</file>