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62" r:id="rId2"/>
    <p:sldId id="263" r:id="rId3"/>
    <p:sldId id="265" r:id="rId4"/>
    <p:sldId id="267" r:id="rId5"/>
    <p:sldId id="264" r:id="rId6"/>
    <p:sldId id="268" r:id="rId7"/>
    <p:sldId id="269" r:id="rId8"/>
    <p:sldId id="261" r:id="rId9"/>
  </p:sldIdLst>
  <p:sldSz cx="11704638" cy="8778875"/>
  <p:notesSz cx="8778875" cy="11704638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A71"/>
    <a:srgbClr val="9C5BCD"/>
    <a:srgbClr val="E8A112"/>
    <a:srgbClr val="C1860F"/>
    <a:srgbClr val="8F630B"/>
    <a:srgbClr val="7F731B"/>
    <a:srgbClr val="F6EEE6"/>
    <a:srgbClr val="FFFFFF"/>
    <a:srgbClr val="F5F0E7"/>
    <a:srgbClr val="E2E3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40" autoAdjust="0"/>
    <p:restoredTop sz="94613"/>
  </p:normalViewPr>
  <p:slideViewPr>
    <p:cSldViewPr snapToGrid="0" snapToObjects="1">
      <p:cViewPr varScale="1">
        <p:scale>
          <a:sx n="66" d="100"/>
          <a:sy n="66" d="100"/>
        </p:scale>
        <p:origin x="164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6391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6.png"/><Relationship Id="rId18" Type="http://schemas.openxmlformats.org/officeDocument/2006/relationships/image" Target="../media/image31.jpeg"/><Relationship Id="rId26" Type="http://schemas.openxmlformats.org/officeDocument/2006/relationships/image" Target="../media/image39.jpeg"/><Relationship Id="rId39" Type="http://schemas.openxmlformats.org/officeDocument/2006/relationships/image" Target="../media/image52.jpeg"/><Relationship Id="rId21" Type="http://schemas.openxmlformats.org/officeDocument/2006/relationships/image" Target="../media/image34.png"/><Relationship Id="rId34" Type="http://schemas.openxmlformats.org/officeDocument/2006/relationships/image" Target="../media/image47.jpeg"/><Relationship Id="rId42" Type="http://schemas.openxmlformats.org/officeDocument/2006/relationships/image" Target="../media/image55.jpeg"/><Relationship Id="rId7" Type="http://schemas.openxmlformats.org/officeDocument/2006/relationships/image" Target="../media/image20.jpeg"/><Relationship Id="rId2" Type="http://schemas.openxmlformats.org/officeDocument/2006/relationships/image" Target="../media/image3.jpg"/><Relationship Id="rId16" Type="http://schemas.openxmlformats.org/officeDocument/2006/relationships/image" Target="../media/image29.jpeg"/><Relationship Id="rId20" Type="http://schemas.openxmlformats.org/officeDocument/2006/relationships/image" Target="../media/image33.png"/><Relationship Id="rId29" Type="http://schemas.openxmlformats.org/officeDocument/2006/relationships/image" Target="../media/image42.png"/><Relationship Id="rId41" Type="http://schemas.openxmlformats.org/officeDocument/2006/relationships/image" Target="../media/image5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11" Type="http://schemas.openxmlformats.org/officeDocument/2006/relationships/image" Target="../media/image24.png"/><Relationship Id="rId24" Type="http://schemas.openxmlformats.org/officeDocument/2006/relationships/image" Target="../media/image37.jpeg"/><Relationship Id="rId32" Type="http://schemas.openxmlformats.org/officeDocument/2006/relationships/image" Target="../media/image45.png"/><Relationship Id="rId37" Type="http://schemas.openxmlformats.org/officeDocument/2006/relationships/image" Target="../media/image50.png"/><Relationship Id="rId40" Type="http://schemas.openxmlformats.org/officeDocument/2006/relationships/image" Target="../media/image53.jpeg"/><Relationship Id="rId5" Type="http://schemas.openxmlformats.org/officeDocument/2006/relationships/image" Target="../media/image18.png"/><Relationship Id="rId15" Type="http://schemas.openxmlformats.org/officeDocument/2006/relationships/image" Target="../media/image28.png"/><Relationship Id="rId23" Type="http://schemas.openxmlformats.org/officeDocument/2006/relationships/image" Target="../media/image36.jpeg"/><Relationship Id="rId28" Type="http://schemas.openxmlformats.org/officeDocument/2006/relationships/image" Target="../media/image41.jpeg"/><Relationship Id="rId36" Type="http://schemas.openxmlformats.org/officeDocument/2006/relationships/image" Target="../media/image49.png"/><Relationship Id="rId10" Type="http://schemas.openxmlformats.org/officeDocument/2006/relationships/image" Target="../media/image23.jpeg"/><Relationship Id="rId19" Type="http://schemas.openxmlformats.org/officeDocument/2006/relationships/image" Target="../media/image32.png"/><Relationship Id="rId31" Type="http://schemas.openxmlformats.org/officeDocument/2006/relationships/image" Target="../media/image44.png"/><Relationship Id="rId4" Type="http://schemas.openxmlformats.org/officeDocument/2006/relationships/image" Target="../media/image17.jpeg"/><Relationship Id="rId9" Type="http://schemas.openxmlformats.org/officeDocument/2006/relationships/image" Target="../media/image22.png"/><Relationship Id="rId14" Type="http://schemas.openxmlformats.org/officeDocument/2006/relationships/image" Target="../media/image27.jpeg"/><Relationship Id="rId22" Type="http://schemas.openxmlformats.org/officeDocument/2006/relationships/image" Target="../media/image35.jpeg"/><Relationship Id="rId27" Type="http://schemas.openxmlformats.org/officeDocument/2006/relationships/image" Target="../media/image40.png"/><Relationship Id="rId30" Type="http://schemas.openxmlformats.org/officeDocument/2006/relationships/image" Target="../media/image43.png"/><Relationship Id="rId35" Type="http://schemas.openxmlformats.org/officeDocument/2006/relationships/image" Target="../media/image48.jpeg"/><Relationship Id="rId8" Type="http://schemas.openxmlformats.org/officeDocument/2006/relationships/image" Target="../media/image21.jpeg"/><Relationship Id="rId3" Type="http://schemas.openxmlformats.org/officeDocument/2006/relationships/image" Target="../media/image4.jpg"/><Relationship Id="rId12" Type="http://schemas.openxmlformats.org/officeDocument/2006/relationships/image" Target="../media/image25.png"/><Relationship Id="rId17" Type="http://schemas.openxmlformats.org/officeDocument/2006/relationships/image" Target="../media/image30.jpeg"/><Relationship Id="rId25" Type="http://schemas.openxmlformats.org/officeDocument/2006/relationships/image" Target="../media/image38.gif"/><Relationship Id="rId33" Type="http://schemas.openxmlformats.org/officeDocument/2006/relationships/image" Target="../media/image46.png"/><Relationship Id="rId38" Type="http://schemas.openxmlformats.org/officeDocument/2006/relationships/image" Target="../media/image5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0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1704638" cy="4849792"/>
          </a:xfrm>
          <a:prstGeom prst="rect">
            <a:avLst/>
          </a:prstGeom>
          <a:solidFill>
            <a:srgbClr val="373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Object 2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296" y="1026843"/>
            <a:ext cx="7750397" cy="713232"/>
          </a:xfrm>
          <a:prstGeom prst="rect">
            <a:avLst/>
          </a:prstGeom>
        </p:spPr>
      </p:pic>
      <p:pic>
        <p:nvPicPr>
          <p:cNvPr id="4" name="Object 3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147" y="1769507"/>
            <a:ext cx="10305717" cy="2450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5671594" y="4068501"/>
            <a:ext cx="2002421" cy="1562582"/>
          </a:xfrm>
          <a:prstGeom prst="roundRect">
            <a:avLst/>
          </a:prstGeom>
          <a:blipFill dpi="0" rotWithShape="1">
            <a:blip r:embed="rId4"/>
            <a:srcRect/>
            <a:stretch>
              <a:fillRect r="-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모서리가 둥근 직사각형 5"/>
          <p:cNvSpPr/>
          <p:nvPr/>
        </p:nvSpPr>
        <p:spPr>
          <a:xfrm>
            <a:off x="7826415" y="4068501"/>
            <a:ext cx="2002421" cy="1562582"/>
          </a:xfrm>
          <a:prstGeom prst="round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모서리가 둥근 직사각형 6"/>
          <p:cNvSpPr/>
          <p:nvPr/>
        </p:nvSpPr>
        <p:spPr>
          <a:xfrm>
            <a:off x="4670383" y="6153873"/>
            <a:ext cx="2002421" cy="1562582"/>
          </a:xfrm>
          <a:prstGeom prst="round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모서리가 둥근 직사각형 7"/>
          <p:cNvSpPr/>
          <p:nvPr/>
        </p:nvSpPr>
        <p:spPr>
          <a:xfrm>
            <a:off x="6825204" y="6153873"/>
            <a:ext cx="2002421" cy="1562582"/>
          </a:xfrm>
          <a:prstGeom prst="round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모서리가 둥근 직사각형 8"/>
          <p:cNvSpPr/>
          <p:nvPr/>
        </p:nvSpPr>
        <p:spPr>
          <a:xfrm>
            <a:off x="8980025" y="6153873"/>
            <a:ext cx="2002421" cy="1562582"/>
          </a:xfrm>
          <a:prstGeom prst="round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" name="Object 5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5588" y="7437501"/>
            <a:ext cx="3202257" cy="621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2027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0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847372" y="509287"/>
            <a:ext cx="59841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 smtClean="0">
                <a:solidFill>
                  <a:srgbClr val="FF5050"/>
                </a:solidFill>
                <a:latin typeface="+mn-ea"/>
              </a:rPr>
              <a:t>Three Focus</a:t>
            </a:r>
            <a:endParaRPr lang="ko-KR" altLang="en-US" sz="4400" b="1" dirty="0">
              <a:solidFill>
                <a:srgbClr val="FF5050"/>
              </a:solidFill>
              <a:latin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37685" y="1278728"/>
            <a:ext cx="487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 smtClean="0">
                <a:solidFill>
                  <a:srgbClr val="7F731B"/>
                </a:solidFill>
                <a:latin typeface="+mn-ea"/>
              </a:rPr>
              <a:t>No.1 Heat-Treated Probiotics</a:t>
            </a:r>
            <a:endParaRPr lang="ko-KR" altLang="en-US" b="1" dirty="0">
              <a:solidFill>
                <a:srgbClr val="7F731B"/>
              </a:solidFill>
              <a:latin typeface="+mn-ea"/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445036" y="1788389"/>
            <a:ext cx="10869815" cy="785461"/>
            <a:chOff x="456607" y="1648060"/>
            <a:chExt cx="10869815" cy="678451"/>
          </a:xfrm>
        </p:grpSpPr>
        <p:sp>
          <p:nvSpPr>
            <p:cNvPr id="13" name="직사각형 12"/>
            <p:cNvSpPr/>
            <p:nvPr/>
          </p:nvSpPr>
          <p:spPr>
            <a:xfrm>
              <a:off x="659757" y="1648060"/>
              <a:ext cx="10475089" cy="678451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직사각형 13"/>
            <p:cNvSpPr/>
            <p:nvPr/>
          </p:nvSpPr>
          <p:spPr>
            <a:xfrm rot="2580953">
              <a:off x="10966422" y="1800219"/>
              <a:ext cx="360000" cy="360000"/>
            </a:xfrm>
            <a:prstGeom prst="rect">
              <a:avLst/>
            </a:prstGeom>
            <a:solidFill>
              <a:srgbClr val="F5F0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직사각형 15"/>
            <p:cNvSpPr/>
            <p:nvPr/>
          </p:nvSpPr>
          <p:spPr>
            <a:xfrm rot="2580953">
              <a:off x="456607" y="1807285"/>
              <a:ext cx="360000" cy="360000"/>
            </a:xfrm>
            <a:prstGeom prst="rect">
              <a:avLst/>
            </a:prstGeom>
            <a:solidFill>
              <a:srgbClr val="F5F0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296365" y="1926888"/>
            <a:ext cx="9282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b="1" dirty="0" smtClean="0">
                <a:solidFill>
                  <a:schemeClr val="bg1"/>
                </a:solidFill>
              </a:rPr>
              <a:t>경쟁사 대비 당사의 열처리유산균의 </a:t>
            </a:r>
            <a:r>
              <a:rPr lang="en-US" altLang="ko-KR" sz="2800" b="1" dirty="0" smtClean="0">
                <a:solidFill>
                  <a:schemeClr val="bg1"/>
                </a:solidFill>
              </a:rPr>
              <a:t>3</a:t>
            </a:r>
            <a:r>
              <a:rPr lang="ko-KR" altLang="en-US" sz="2800" b="1" dirty="0" smtClean="0">
                <a:solidFill>
                  <a:schemeClr val="bg1"/>
                </a:solidFill>
              </a:rPr>
              <a:t>가지 차별화</a:t>
            </a:r>
            <a:r>
              <a:rPr lang="en-US" altLang="ko-KR" sz="2800" b="1" dirty="0" smtClean="0">
                <a:solidFill>
                  <a:schemeClr val="bg1"/>
                </a:solidFill>
              </a:rPr>
              <a:t>!</a:t>
            </a:r>
            <a:r>
              <a:rPr lang="ko-KR" altLang="en-US" sz="2800" b="1" dirty="0" smtClean="0">
                <a:solidFill>
                  <a:schemeClr val="bg1"/>
                </a:solidFill>
              </a:rPr>
              <a:t> </a:t>
            </a:r>
            <a:endParaRPr lang="ko-KR" altLang="en-US" sz="2800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16279" y="2837244"/>
            <a:ext cx="21991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 smtClean="0">
                <a:solidFill>
                  <a:srgbClr val="7F731B"/>
                </a:solidFill>
              </a:rPr>
              <a:t>Focus 01</a:t>
            </a:r>
            <a:endParaRPr lang="ko-KR" altLang="en-US" b="1" dirty="0">
              <a:solidFill>
                <a:srgbClr val="7F731B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791920" y="2837244"/>
            <a:ext cx="21991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 smtClean="0">
                <a:solidFill>
                  <a:srgbClr val="7F731B"/>
                </a:solidFill>
              </a:rPr>
              <a:t>Focus 02</a:t>
            </a:r>
            <a:endParaRPr lang="ko-KR" altLang="en-US" b="1" dirty="0">
              <a:solidFill>
                <a:srgbClr val="7F731B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241175" y="2837244"/>
            <a:ext cx="21991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 smtClean="0">
                <a:solidFill>
                  <a:srgbClr val="7F731B"/>
                </a:solidFill>
              </a:rPr>
              <a:t>Focus 03</a:t>
            </a:r>
            <a:endParaRPr lang="ko-KR" altLang="en-US" b="1" dirty="0">
              <a:solidFill>
                <a:srgbClr val="7F731B"/>
              </a:solidFill>
            </a:endParaRPr>
          </a:p>
        </p:txBody>
      </p:sp>
      <p:grpSp>
        <p:nvGrpSpPr>
          <p:cNvPr id="22" name="그룹 21"/>
          <p:cNvGrpSpPr/>
          <p:nvPr/>
        </p:nvGrpSpPr>
        <p:grpSpPr>
          <a:xfrm>
            <a:off x="1603089" y="3435567"/>
            <a:ext cx="2013996" cy="2225900"/>
            <a:chOff x="682905" y="3179476"/>
            <a:chExt cx="3530279" cy="4425091"/>
          </a:xfrm>
        </p:grpSpPr>
        <p:pic>
          <p:nvPicPr>
            <p:cNvPr id="1026" name="Picture 2" descr="ë°ì´í°ì ëí ì´ë¯¸ì§ ê²ìê²°ê³¼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01" r="71296" b="3815"/>
            <a:stretch/>
          </p:blipFill>
          <p:spPr bwMode="auto">
            <a:xfrm>
              <a:off x="682905" y="3179476"/>
              <a:ext cx="1724629" cy="4425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2" descr="ë°ì´í°ì ëí ì´ë¯¸ì§ ê²ìê²°ê³¼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715" t="-241" r="3839" b="4055"/>
            <a:stretch/>
          </p:blipFill>
          <p:spPr bwMode="auto">
            <a:xfrm>
              <a:off x="2407534" y="3179476"/>
              <a:ext cx="1805650" cy="4425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4" name="TextBox 23"/>
          <p:cNvSpPr txBox="1"/>
          <p:nvPr/>
        </p:nvSpPr>
        <p:spPr>
          <a:xfrm>
            <a:off x="1406325" y="6478801"/>
            <a:ext cx="290524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7F731B"/>
                </a:solidFill>
                <a:latin typeface="+mn-ea"/>
              </a:rPr>
              <a:t>10</a:t>
            </a:r>
            <a:r>
              <a:rPr lang="ko-KR" altLang="en-US" sz="1400" b="1" dirty="0" smtClean="0">
                <a:solidFill>
                  <a:srgbClr val="7F731B"/>
                </a:solidFill>
                <a:latin typeface="+mn-ea"/>
              </a:rPr>
              <a:t>년 이상의 상용화된 원료로 임상 데이터를 보유하고 있으며</a:t>
            </a:r>
            <a:r>
              <a:rPr lang="en-US" altLang="ko-KR" sz="1400" b="1" dirty="0" smtClean="0">
                <a:solidFill>
                  <a:srgbClr val="7F731B"/>
                </a:solidFill>
                <a:latin typeface="+mn-ea"/>
              </a:rPr>
              <a:t>, EC-12</a:t>
            </a:r>
            <a:r>
              <a:rPr lang="ko-KR" altLang="en-US" sz="1400" b="1" dirty="0" smtClean="0">
                <a:solidFill>
                  <a:srgbClr val="7F731B"/>
                </a:solidFill>
                <a:latin typeface="+mn-ea"/>
              </a:rPr>
              <a:t>의 경우 </a:t>
            </a:r>
            <a:r>
              <a:rPr lang="en-US" altLang="ko-KR" sz="1400" b="1" dirty="0" smtClean="0">
                <a:solidFill>
                  <a:srgbClr val="7F731B"/>
                </a:solidFill>
                <a:latin typeface="+mn-ea"/>
              </a:rPr>
              <a:t>20</a:t>
            </a:r>
            <a:r>
              <a:rPr lang="ko-KR" altLang="en-US" sz="1400" b="1" dirty="0" smtClean="0">
                <a:solidFill>
                  <a:srgbClr val="7F731B"/>
                </a:solidFill>
                <a:latin typeface="+mn-ea"/>
              </a:rPr>
              <a:t>종 이상의 특허를 보유하고 있습니다</a:t>
            </a:r>
            <a:r>
              <a:rPr lang="en-US" altLang="ko-KR" sz="1400" b="1" dirty="0" smtClean="0">
                <a:solidFill>
                  <a:srgbClr val="7F731B"/>
                </a:solidFill>
                <a:latin typeface="+mn-ea"/>
              </a:rPr>
              <a:t>. </a:t>
            </a:r>
            <a:r>
              <a:rPr lang="ko-KR" altLang="en-US" sz="1400" b="1" dirty="0" smtClean="0">
                <a:solidFill>
                  <a:srgbClr val="7F731B"/>
                </a:solidFill>
                <a:latin typeface="+mn-ea"/>
              </a:rPr>
              <a:t>현재도 다양한 학술활동 및 학회 발표를 통해 소개되고 있습니다</a:t>
            </a:r>
            <a:r>
              <a:rPr lang="en-US" altLang="ko-KR" sz="1400" b="1" dirty="0" smtClean="0">
                <a:solidFill>
                  <a:srgbClr val="7F731B"/>
                </a:solidFill>
                <a:latin typeface="+mn-ea"/>
              </a:rPr>
              <a:t>.</a:t>
            </a:r>
            <a:r>
              <a:rPr lang="ko-KR" altLang="en-US" sz="1400" b="1" dirty="0" smtClean="0">
                <a:solidFill>
                  <a:srgbClr val="7F731B"/>
                </a:solidFill>
                <a:latin typeface="+mn-ea"/>
              </a:rPr>
              <a:t> </a:t>
            </a:r>
            <a:endParaRPr lang="ko-KR" altLang="en-US" sz="1400" b="1" dirty="0">
              <a:solidFill>
                <a:srgbClr val="7F731B"/>
              </a:solidFill>
              <a:latin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128526" y="5958731"/>
            <a:ext cx="29978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b="1" dirty="0" smtClean="0">
                <a:solidFill>
                  <a:srgbClr val="C00000"/>
                </a:solidFill>
                <a:latin typeface="+mn-ea"/>
              </a:rPr>
              <a:t>풍부한 데이터와 학술자료</a:t>
            </a:r>
            <a:endParaRPr lang="ko-KR" altLang="en-US" sz="1600" b="1" dirty="0">
              <a:solidFill>
                <a:srgbClr val="C00000"/>
              </a:solidFill>
              <a:latin typeface="+mn-ea"/>
            </a:endParaRPr>
          </a:p>
        </p:txBody>
      </p:sp>
      <p:pic>
        <p:nvPicPr>
          <p:cNvPr id="28" name="그림 2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912" y="3435567"/>
            <a:ext cx="1996594" cy="2222554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4699320" y="6478801"/>
            <a:ext cx="290524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7F731B"/>
                </a:solidFill>
                <a:latin typeface="+mn-ea"/>
              </a:rPr>
              <a:t>열처리 유산균의 원천 기술을 보유하고 있는 일본에서 가장 많은 사용 사례를 보유한 원료로</a:t>
            </a:r>
            <a:r>
              <a:rPr lang="en-US" altLang="ko-KR" sz="1400" b="1" dirty="0" smtClean="0">
                <a:solidFill>
                  <a:srgbClr val="7F731B"/>
                </a:solidFill>
                <a:latin typeface="+mn-ea"/>
              </a:rPr>
              <a:t>, </a:t>
            </a:r>
            <a:r>
              <a:rPr lang="ko-KR" altLang="en-US" sz="1400" b="1" dirty="0" smtClean="0">
                <a:solidFill>
                  <a:srgbClr val="7F731B"/>
                </a:solidFill>
                <a:latin typeface="+mn-ea"/>
              </a:rPr>
              <a:t>열처리 유산균을 선택한 기업들은 </a:t>
            </a:r>
            <a:endParaRPr lang="en-US" altLang="ko-KR" sz="1400" b="1" dirty="0" smtClean="0">
              <a:solidFill>
                <a:srgbClr val="7F731B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7F731B"/>
                </a:solidFill>
                <a:latin typeface="+mn-ea"/>
              </a:rPr>
              <a:t>EC-12</a:t>
            </a:r>
            <a:r>
              <a:rPr lang="ko-KR" altLang="en-US" sz="1400" b="1" dirty="0" smtClean="0">
                <a:solidFill>
                  <a:srgbClr val="7F731B"/>
                </a:solidFill>
                <a:latin typeface="+mn-ea"/>
              </a:rPr>
              <a:t>와 </a:t>
            </a:r>
            <a:r>
              <a:rPr lang="en-US" altLang="ko-KR" sz="1400" b="1" dirty="0" smtClean="0">
                <a:solidFill>
                  <a:srgbClr val="7F731B"/>
                </a:solidFill>
                <a:latin typeface="+mn-ea"/>
              </a:rPr>
              <a:t>BR-108</a:t>
            </a:r>
            <a:r>
              <a:rPr lang="ko-KR" altLang="en-US" sz="1400" b="1" dirty="0" smtClean="0">
                <a:solidFill>
                  <a:srgbClr val="7F731B"/>
                </a:solidFill>
                <a:latin typeface="+mn-ea"/>
              </a:rPr>
              <a:t>을 선택하고 </a:t>
            </a:r>
            <a:endParaRPr lang="en-US" altLang="ko-KR" sz="1400" b="1" dirty="0" smtClean="0">
              <a:solidFill>
                <a:srgbClr val="7F731B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7F731B"/>
                </a:solidFill>
                <a:latin typeface="+mn-ea"/>
              </a:rPr>
              <a:t>있습니다</a:t>
            </a:r>
            <a:r>
              <a:rPr lang="en-US" altLang="ko-KR" sz="1400" b="1" dirty="0" smtClean="0">
                <a:solidFill>
                  <a:srgbClr val="7F731B"/>
                </a:solidFill>
                <a:latin typeface="+mn-ea"/>
              </a:rPr>
              <a:t>.</a:t>
            </a:r>
            <a:endParaRPr lang="ko-KR" altLang="en-US" sz="1400" b="1" dirty="0">
              <a:solidFill>
                <a:srgbClr val="7F731B"/>
              </a:solidFill>
              <a:latin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465041" y="5958731"/>
            <a:ext cx="29978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b="1" dirty="0" smtClean="0">
                <a:solidFill>
                  <a:srgbClr val="C00000"/>
                </a:solidFill>
                <a:latin typeface="+mn-ea"/>
              </a:rPr>
              <a:t>최다 상업화</a:t>
            </a:r>
            <a:r>
              <a:rPr lang="en-US" altLang="ko-KR" sz="1600" b="1" dirty="0" smtClean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1600" b="1" dirty="0" smtClean="0">
                <a:solidFill>
                  <a:srgbClr val="C00000"/>
                </a:solidFill>
                <a:latin typeface="+mn-ea"/>
              </a:rPr>
              <a:t>최고의 선택</a:t>
            </a:r>
            <a:r>
              <a:rPr lang="en-US" altLang="ko-KR" sz="1600" b="1" dirty="0" smtClean="0">
                <a:solidFill>
                  <a:srgbClr val="C00000"/>
                </a:solidFill>
                <a:latin typeface="+mn-ea"/>
              </a:rPr>
              <a:t>!</a:t>
            </a:r>
            <a:endParaRPr lang="ko-KR" altLang="en-US" sz="1600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096485" y="6478801"/>
            <a:ext cx="290524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7F731B"/>
                </a:solidFill>
                <a:latin typeface="+mn-ea"/>
              </a:rPr>
              <a:t>일반적인 생</a:t>
            </a:r>
            <a:r>
              <a:rPr lang="en-US" altLang="ko-KR" sz="1400" b="1" dirty="0" smtClean="0">
                <a:solidFill>
                  <a:srgbClr val="7F731B"/>
                </a:solidFill>
                <a:latin typeface="+mn-ea"/>
              </a:rPr>
              <a:t>(</a:t>
            </a:r>
            <a:r>
              <a:rPr lang="ko-KR" altLang="en-US" sz="1400" b="1" dirty="0" smtClean="0">
                <a:solidFill>
                  <a:srgbClr val="7F731B"/>
                </a:solidFill>
                <a:latin typeface="+mn-ea"/>
              </a:rPr>
              <a:t>生</a:t>
            </a:r>
            <a:r>
              <a:rPr lang="en-US" altLang="ko-KR" sz="1400" b="1" dirty="0" smtClean="0">
                <a:solidFill>
                  <a:srgbClr val="7F731B"/>
                </a:solidFill>
                <a:latin typeface="+mn-ea"/>
              </a:rPr>
              <a:t>)</a:t>
            </a:r>
            <a:r>
              <a:rPr lang="ko-KR" altLang="en-US" sz="1400" b="1" dirty="0" smtClean="0">
                <a:solidFill>
                  <a:srgbClr val="7F731B"/>
                </a:solidFill>
                <a:latin typeface="+mn-ea"/>
              </a:rPr>
              <a:t>유산균과 달리 열과 위산에 안정된 차세대 유산균 소재로</a:t>
            </a:r>
            <a:r>
              <a:rPr lang="en-US" altLang="ko-KR" sz="1400" b="1" dirty="0" smtClean="0">
                <a:solidFill>
                  <a:srgbClr val="7F731B"/>
                </a:solidFill>
                <a:latin typeface="+mn-ea"/>
              </a:rPr>
              <a:t>, </a:t>
            </a:r>
            <a:r>
              <a:rPr lang="ko-KR" altLang="en-US" sz="1400" b="1" dirty="0" smtClean="0">
                <a:solidFill>
                  <a:srgbClr val="7F731B"/>
                </a:solidFill>
                <a:latin typeface="+mn-ea"/>
              </a:rPr>
              <a:t>소량으로 많은 </a:t>
            </a:r>
            <a:endParaRPr lang="en-US" altLang="ko-KR" sz="1400" b="1" dirty="0" smtClean="0">
              <a:solidFill>
                <a:srgbClr val="7F731B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7F731B"/>
                </a:solidFill>
                <a:latin typeface="+mn-ea"/>
              </a:rPr>
              <a:t>수의 균</a:t>
            </a:r>
            <a:r>
              <a:rPr lang="en-US" altLang="ko-KR" sz="1400" b="1" dirty="0" smtClean="0">
                <a:solidFill>
                  <a:srgbClr val="7F731B"/>
                </a:solidFill>
                <a:latin typeface="+mn-ea"/>
              </a:rPr>
              <a:t>(</a:t>
            </a:r>
            <a:r>
              <a:rPr lang="ko-KR" altLang="en-US" sz="1400" b="1" dirty="0" smtClean="0">
                <a:solidFill>
                  <a:srgbClr val="7F731B"/>
                </a:solidFill>
                <a:latin typeface="+mn-ea"/>
              </a:rPr>
              <a:t>菌</a:t>
            </a:r>
            <a:r>
              <a:rPr lang="en-US" altLang="ko-KR" sz="1400" b="1" dirty="0" smtClean="0">
                <a:solidFill>
                  <a:srgbClr val="7F731B"/>
                </a:solidFill>
                <a:latin typeface="+mn-ea"/>
              </a:rPr>
              <a:t>)</a:t>
            </a:r>
            <a:r>
              <a:rPr lang="ko-KR" altLang="en-US" sz="1400" b="1" dirty="0" smtClean="0">
                <a:solidFill>
                  <a:srgbClr val="7F731B"/>
                </a:solidFill>
                <a:latin typeface="+mn-ea"/>
              </a:rPr>
              <a:t>투입이 가능합니다</a:t>
            </a:r>
            <a:r>
              <a:rPr lang="en-US" altLang="ko-KR" sz="1400" b="1" dirty="0" smtClean="0">
                <a:solidFill>
                  <a:srgbClr val="7F731B"/>
                </a:solidFill>
                <a:latin typeface="+mn-ea"/>
              </a:rPr>
              <a:t>.</a:t>
            </a:r>
            <a:r>
              <a:rPr lang="ko-KR" altLang="en-US" sz="1400" b="1" dirty="0" smtClean="0">
                <a:solidFill>
                  <a:srgbClr val="7F731B"/>
                </a:solidFill>
                <a:latin typeface="+mn-ea"/>
              </a:rPr>
              <a:t> </a:t>
            </a:r>
            <a:endParaRPr lang="ko-KR" altLang="en-US" sz="1400" b="1" dirty="0">
              <a:solidFill>
                <a:srgbClr val="7F731B"/>
              </a:solidFill>
              <a:latin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862206" y="5958731"/>
            <a:ext cx="29978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b="1" dirty="0" smtClean="0">
                <a:solidFill>
                  <a:srgbClr val="C00000"/>
                </a:solidFill>
                <a:latin typeface="+mn-ea"/>
              </a:rPr>
              <a:t>뛰어난 경제성과 안정성</a:t>
            </a:r>
            <a:r>
              <a:rPr lang="en-US" altLang="ko-KR" sz="1600" b="1" dirty="0" smtClean="0">
                <a:solidFill>
                  <a:srgbClr val="C00000"/>
                </a:solidFill>
                <a:latin typeface="+mn-ea"/>
              </a:rPr>
              <a:t>!</a:t>
            </a:r>
            <a:endParaRPr lang="ko-KR" altLang="en-US" sz="1600" b="1" dirty="0">
              <a:solidFill>
                <a:srgbClr val="C00000"/>
              </a:solidFill>
              <a:latin typeface="+mn-ea"/>
            </a:endParaRPr>
          </a:p>
        </p:txBody>
      </p:sp>
      <p:pic>
        <p:nvPicPr>
          <p:cNvPr id="29" name="그림 28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551" r="8621"/>
          <a:stretch/>
        </p:blipFill>
        <p:spPr>
          <a:xfrm>
            <a:off x="8334568" y="3435567"/>
            <a:ext cx="2012400" cy="2222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4897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0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 flipV="1">
            <a:off x="439838" y="340808"/>
            <a:ext cx="10764456" cy="1293"/>
          </a:xfrm>
          <a:prstGeom prst="line">
            <a:avLst/>
          </a:prstGeom>
          <a:ln w="317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직선 연결선 3"/>
          <p:cNvCxnSpPr/>
          <p:nvPr/>
        </p:nvCxnSpPr>
        <p:spPr>
          <a:xfrm flipV="1">
            <a:off x="441765" y="1291860"/>
            <a:ext cx="10764456" cy="1293"/>
          </a:xfrm>
          <a:prstGeom prst="line">
            <a:avLst/>
          </a:prstGeom>
          <a:ln w="1143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그룹 6"/>
          <p:cNvGrpSpPr/>
          <p:nvPr/>
        </p:nvGrpSpPr>
        <p:grpSpPr>
          <a:xfrm>
            <a:off x="-289367" y="452164"/>
            <a:ext cx="3483979" cy="640794"/>
            <a:chOff x="2847372" y="800446"/>
            <a:chExt cx="5984112" cy="808262"/>
          </a:xfrm>
        </p:grpSpPr>
        <p:sp>
          <p:nvSpPr>
            <p:cNvPr id="5" name="TextBox 4"/>
            <p:cNvSpPr txBox="1"/>
            <p:nvPr/>
          </p:nvSpPr>
          <p:spPr>
            <a:xfrm>
              <a:off x="2847372" y="800446"/>
              <a:ext cx="5984112" cy="582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rgbClr val="FF5050"/>
                  </a:solidFill>
                  <a:latin typeface="+mn-ea"/>
                </a:rPr>
                <a:t>Three Focus</a:t>
              </a:r>
              <a:endParaRPr lang="ko-KR" altLang="en-US" sz="2400" b="1" dirty="0">
                <a:solidFill>
                  <a:srgbClr val="FF5050"/>
                </a:solidFill>
                <a:latin typeface="+mn-ea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437685" y="1278728"/>
              <a:ext cx="4872942" cy="3299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050" b="1" dirty="0" smtClean="0">
                  <a:solidFill>
                    <a:srgbClr val="7F731B"/>
                  </a:solidFill>
                  <a:latin typeface="+mn-ea"/>
                </a:rPr>
                <a:t>No.1 Heat-Treated Probiotics</a:t>
              </a:r>
              <a:endParaRPr lang="ko-KR" altLang="en-US" sz="1050" b="1" dirty="0">
                <a:solidFill>
                  <a:srgbClr val="7F731B"/>
                </a:solidFill>
                <a:latin typeface="+mn-ea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609455" y="463037"/>
            <a:ext cx="6847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풍부한 데이터와 학술자료</a:t>
            </a:r>
            <a:endParaRPr lang="ko-KR" altLang="en-US" sz="36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676435" y="641612"/>
            <a:ext cx="21991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 smtClean="0">
                <a:solidFill>
                  <a:srgbClr val="7F731B"/>
                </a:solidFill>
              </a:rPr>
              <a:t>Focus 01</a:t>
            </a:r>
            <a:endParaRPr lang="ko-KR" altLang="en-US" b="1" dirty="0">
              <a:solidFill>
                <a:srgbClr val="7F731B"/>
              </a:solidFill>
            </a:endParaRPr>
          </a:p>
        </p:txBody>
      </p:sp>
      <p:grpSp>
        <p:nvGrpSpPr>
          <p:cNvPr id="13" name="그룹 12"/>
          <p:cNvGrpSpPr/>
          <p:nvPr/>
        </p:nvGrpSpPr>
        <p:grpSpPr>
          <a:xfrm>
            <a:off x="439838" y="1652767"/>
            <a:ext cx="5173884" cy="2766841"/>
            <a:chOff x="439838" y="1600636"/>
            <a:chExt cx="7577996" cy="4480184"/>
          </a:xfrm>
        </p:grpSpPr>
        <p:pic>
          <p:nvPicPr>
            <p:cNvPr id="10" name="그림 9"/>
            <p:cNvPicPr>
              <a:picLocks noChangeAspect="1"/>
            </p:cNvPicPr>
            <p:nvPr/>
          </p:nvPicPr>
          <p:blipFill rotWithShape="1">
            <a:blip r:embed="rId2"/>
            <a:srcRect b="14325"/>
            <a:stretch/>
          </p:blipFill>
          <p:spPr>
            <a:xfrm>
              <a:off x="439838" y="1600636"/>
              <a:ext cx="3917091" cy="4480184"/>
            </a:xfrm>
            <a:prstGeom prst="rect">
              <a:avLst/>
            </a:prstGeom>
          </p:spPr>
        </p:pic>
        <p:pic>
          <p:nvPicPr>
            <p:cNvPr id="11" name="그림 10"/>
            <p:cNvPicPr>
              <a:picLocks noChangeAspect="1"/>
            </p:cNvPicPr>
            <p:nvPr/>
          </p:nvPicPr>
          <p:blipFill rotWithShape="1">
            <a:blip r:embed="rId3"/>
            <a:srcRect b="5867"/>
            <a:stretch/>
          </p:blipFill>
          <p:spPr>
            <a:xfrm>
              <a:off x="4177355" y="1627819"/>
              <a:ext cx="3840479" cy="4360617"/>
            </a:xfrm>
            <a:prstGeom prst="rect">
              <a:avLst/>
            </a:prstGeom>
          </p:spPr>
        </p:pic>
        <p:sp>
          <p:nvSpPr>
            <p:cNvPr id="12" name="모서리가 둥근 직사각형 11"/>
            <p:cNvSpPr/>
            <p:nvPr/>
          </p:nvSpPr>
          <p:spPr>
            <a:xfrm>
              <a:off x="4412487" y="5375426"/>
              <a:ext cx="1706880" cy="613010"/>
            </a:xfrm>
            <a:prstGeom prst="roundRect">
              <a:avLst/>
            </a:pr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6102431" y="2564922"/>
            <a:ext cx="4876801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latin typeface="맑은 고딕" pitchFamily="50" charset="-127"/>
                <a:ea typeface="맑은 고딕" pitchFamily="50" charset="-127"/>
              </a:rPr>
              <a:t>타사에서 강조하는 </a:t>
            </a:r>
            <a:r>
              <a:rPr lang="en-US" altLang="ko-KR" sz="1400" b="1" dirty="0" smtClean="0">
                <a:latin typeface="맑은 고딕" pitchFamily="50" charset="-127"/>
                <a:ea typeface="맑은 고딕" pitchFamily="50" charset="-127"/>
              </a:rPr>
              <a:t>‘BRM</a:t>
            </a:r>
            <a:r>
              <a:rPr lang="ko-KR" altLang="en-US" sz="1400" b="1" dirty="0" smtClean="0">
                <a:latin typeface="맑은 고딕" pitchFamily="50" charset="-127"/>
                <a:ea typeface="맑은 고딕" pitchFamily="50" charset="-127"/>
              </a:rPr>
              <a:t>기능</a:t>
            </a:r>
            <a:r>
              <a:rPr lang="en-US" altLang="ko-KR" sz="1400" b="1" dirty="0" smtClean="0">
                <a:latin typeface="맑은 고딕" pitchFamily="50" charset="-127"/>
                <a:ea typeface="맑은 고딕" pitchFamily="50" charset="-127"/>
              </a:rPr>
              <a:t>’ </a:t>
            </a:r>
            <a:r>
              <a:rPr lang="ko-KR" altLang="en-US" sz="1400" b="1" dirty="0" smtClean="0">
                <a:latin typeface="맑은 고딕" pitchFamily="50" charset="-127"/>
                <a:ea typeface="맑은 고딕" pitchFamily="50" charset="-127"/>
              </a:rPr>
              <a:t>의 시발점이 된 열처리 유산균의</a:t>
            </a:r>
            <a:r>
              <a:rPr lang="en-US" altLang="ko-KR" sz="1400" b="1" dirty="0" smtClean="0">
                <a:latin typeface="맑은 고딕" pitchFamily="50" charset="-127"/>
                <a:ea typeface="맑은 고딕" pitchFamily="50" charset="-127"/>
              </a:rPr>
              <a:t>Review </a:t>
            </a:r>
            <a:r>
              <a:rPr lang="ko-KR" altLang="en-US" sz="1400" b="1" dirty="0" smtClean="0">
                <a:latin typeface="맑은 고딕" pitchFamily="50" charset="-127"/>
                <a:ea typeface="맑은 고딕" pitchFamily="50" charset="-127"/>
              </a:rPr>
              <a:t>논문으로 </a:t>
            </a:r>
            <a:endParaRPr lang="en-US" altLang="ko-KR" sz="1400" b="1" dirty="0" smtClean="0"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latin typeface="맑은 고딕" pitchFamily="50" charset="-127"/>
                <a:ea typeface="맑은 고딕" pitchFamily="50" charset="-127"/>
              </a:rPr>
              <a:t>실제 </a:t>
            </a:r>
            <a:r>
              <a:rPr lang="en-US" altLang="ko-KR" sz="1600" b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‘Immunomodulation(</a:t>
            </a:r>
            <a:r>
              <a:rPr lang="ko-KR" altLang="en-US" sz="1600" b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면역조절</a:t>
            </a:r>
            <a:r>
              <a:rPr lang="en-US" altLang="ko-KR" sz="1600" b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)’ </a:t>
            </a:r>
            <a:r>
              <a:rPr lang="ko-KR" altLang="en-US" sz="1600" b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부분은 당사의 </a:t>
            </a:r>
            <a:r>
              <a:rPr lang="en-US" altLang="ko-KR" sz="1600" b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Enterococcus </a:t>
            </a:r>
            <a:r>
              <a:rPr lang="en-US" altLang="ko-KR" sz="1600" b="1" dirty="0" err="1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faecalis</a:t>
            </a:r>
            <a:r>
              <a:rPr lang="en-US" altLang="ko-KR" sz="1600" b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 EC-12 </a:t>
            </a:r>
            <a:r>
              <a:rPr lang="ko-KR" altLang="en-US" sz="1600" b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원료를 기반으로 작성</a:t>
            </a:r>
            <a:r>
              <a:rPr lang="ko-KR" altLang="en-US" sz="1400" b="1" dirty="0" smtClean="0">
                <a:latin typeface="맑은 고딕" pitchFamily="50" charset="-127"/>
                <a:ea typeface="맑은 고딕" pitchFamily="50" charset="-127"/>
              </a:rPr>
              <a:t>되었습니다</a:t>
            </a:r>
            <a:r>
              <a:rPr lang="en-US" altLang="ko-KR" sz="1400" b="1" dirty="0" smtClean="0">
                <a:latin typeface="맑은 고딕" pitchFamily="50" charset="-127"/>
                <a:ea typeface="맑은 고딕" pitchFamily="50" charset="-127"/>
              </a:rPr>
              <a:t>.</a:t>
            </a:r>
            <a:r>
              <a:rPr lang="ko-KR" altLang="en-US" sz="1400" b="1" dirty="0" smtClean="0">
                <a:latin typeface="맑은 고딕" pitchFamily="50" charset="-127"/>
                <a:ea typeface="맑은 고딕" pitchFamily="50" charset="-127"/>
              </a:rPr>
              <a:t> </a:t>
            </a:r>
          </a:p>
        </p:txBody>
      </p:sp>
      <p:sp>
        <p:nvSpPr>
          <p:cNvPr id="15" name="직사각형 14"/>
          <p:cNvSpPr/>
          <p:nvPr/>
        </p:nvSpPr>
        <p:spPr>
          <a:xfrm>
            <a:off x="5698933" y="1635433"/>
            <a:ext cx="507709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81000" algn="l"/>
                <a:tab pos="393700" algn="l"/>
              </a:tabLst>
            </a:pPr>
            <a:r>
              <a:rPr lang="en-US" altLang="zh-CN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	</a:t>
            </a:r>
            <a:r>
              <a:rPr lang="ko-KR" altLang="en-US" b="1" dirty="0" smtClean="0">
                <a:solidFill>
                  <a:srgbClr val="F4540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열처리유산균 바이블 논문</a:t>
            </a:r>
            <a:endParaRPr lang="en-US" altLang="zh-CN" b="1" dirty="0">
              <a:solidFill>
                <a:srgbClr val="F4540C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맑은 고딕" pitchFamily="18" charset="0"/>
            </a:endParaRPr>
          </a:p>
          <a:p>
            <a:pPr>
              <a:tabLst>
                <a:tab pos="381000" algn="l"/>
                <a:tab pos="393700" algn="l"/>
              </a:tabLst>
            </a:pPr>
            <a:r>
              <a:rPr lang="en-US" altLang="zh-CN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	</a:t>
            </a:r>
            <a:r>
              <a:rPr lang="en-US" altLang="ko-KR" sz="3200" b="1" dirty="0" smtClean="0">
                <a:solidFill>
                  <a:srgbClr val="01284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itchFamily="18" charset="0"/>
              </a:rPr>
              <a:t>The </a:t>
            </a:r>
            <a:r>
              <a:rPr lang="en-US" altLang="ko-KR" sz="3200" b="1" dirty="0">
                <a:solidFill>
                  <a:srgbClr val="01284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itchFamily="18" charset="0"/>
              </a:rPr>
              <a:t>probiotic </a:t>
            </a:r>
            <a:r>
              <a:rPr lang="en-US" altLang="ko-KR" sz="3200" b="1" dirty="0" smtClean="0">
                <a:solidFill>
                  <a:srgbClr val="01284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itchFamily="18" charset="0"/>
              </a:rPr>
              <a:t>paradox</a:t>
            </a:r>
            <a:endParaRPr lang="en-US" altLang="zh-CN" sz="3200" b="1" dirty="0">
              <a:solidFill>
                <a:srgbClr val="01284A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맑은 고딕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3230" y="6201302"/>
            <a:ext cx="487680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latin typeface="맑은 고딕" pitchFamily="50" charset="-127"/>
                <a:ea typeface="맑은 고딕" pitchFamily="50" charset="-127"/>
              </a:rPr>
              <a:t>급조된 </a:t>
            </a:r>
            <a:r>
              <a:rPr lang="en-US" altLang="ko-KR" sz="1400" b="1" dirty="0" smtClean="0">
                <a:latin typeface="맑은 고딕" pitchFamily="50" charset="-127"/>
                <a:ea typeface="맑은 고딕" pitchFamily="50" charset="-127"/>
              </a:rPr>
              <a:t>In vivo DATA </a:t>
            </a:r>
            <a:r>
              <a:rPr lang="ko-KR" altLang="en-US" sz="1400" b="1" dirty="0" smtClean="0">
                <a:latin typeface="맑은 고딕" pitchFamily="50" charset="-127"/>
                <a:ea typeface="맑은 고딕" pitchFamily="50" charset="-127"/>
              </a:rPr>
              <a:t>가 아닌 </a:t>
            </a:r>
            <a:endParaRPr lang="en-US" altLang="ko-KR" sz="1400" b="1" dirty="0" smtClean="0"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latin typeface="맑은 고딕" pitchFamily="50" charset="-127"/>
                <a:ea typeface="맑은 고딕" pitchFamily="50" charset="-127"/>
              </a:rPr>
              <a:t>‘02</a:t>
            </a:r>
            <a:r>
              <a:rPr lang="ko-KR" altLang="en-US" sz="1400" b="1" dirty="0" smtClean="0">
                <a:latin typeface="맑은 고딕" pitchFamily="50" charset="-127"/>
                <a:ea typeface="맑은 고딕" pitchFamily="50" charset="-127"/>
              </a:rPr>
              <a:t>년 부터 최근까지 다양한 실험 논문 및 </a:t>
            </a:r>
            <a:r>
              <a:rPr lang="ko-KR" altLang="en-US" sz="1400" b="1" dirty="0" err="1" smtClean="0">
                <a:latin typeface="맑은 고딕" pitchFamily="50" charset="-127"/>
                <a:ea typeface="맑은 고딕" pitchFamily="50" charset="-127"/>
              </a:rPr>
              <a:t>식품학회의</a:t>
            </a:r>
            <a:r>
              <a:rPr lang="ko-KR" altLang="en-US" sz="1400" b="1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1400" b="1" dirty="0" smtClean="0"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latin typeface="맑은 고딕" pitchFamily="50" charset="-127"/>
                <a:ea typeface="맑은 고딕" pitchFamily="50" charset="-127"/>
              </a:rPr>
              <a:t>학술 기고를 진행하고 있습니다</a:t>
            </a:r>
            <a:r>
              <a:rPr lang="en-US" altLang="ko-KR" sz="1400" b="1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latin typeface="맑은 고딕" pitchFamily="50" charset="-127"/>
                <a:ea typeface="맑은 고딕" pitchFamily="50" charset="-127"/>
              </a:rPr>
              <a:t>특히 국내에서 유통되는 열처리 유산균 중 </a:t>
            </a:r>
            <a:r>
              <a:rPr lang="ko-KR" altLang="en-US" sz="1600" b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인간에 대한 다양한 임상실험</a:t>
            </a:r>
            <a:r>
              <a:rPr lang="ko-KR" altLang="en-US" sz="1400" b="1" dirty="0" smtClean="0">
                <a:latin typeface="맑은 고딕" pitchFamily="50" charset="-127"/>
                <a:ea typeface="맑은 고딕" pitchFamily="50" charset="-127"/>
              </a:rPr>
              <a:t>은</a:t>
            </a:r>
            <a:r>
              <a:rPr lang="ko-KR" altLang="en-US" sz="1400" b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400" b="1" dirty="0" smtClean="0">
                <a:latin typeface="맑은 고딕" pitchFamily="50" charset="-127"/>
                <a:ea typeface="맑은 고딕" pitchFamily="50" charset="-127"/>
              </a:rPr>
              <a:t>당사의 </a:t>
            </a:r>
            <a:r>
              <a:rPr lang="en-US" altLang="ko-KR" sz="1400" b="1" dirty="0" smtClean="0">
                <a:latin typeface="맑은 고딕" pitchFamily="50" charset="-127"/>
                <a:ea typeface="맑은 고딕" pitchFamily="50" charset="-127"/>
              </a:rPr>
              <a:t>EC-12</a:t>
            </a:r>
            <a:r>
              <a:rPr lang="ko-KR" altLang="en-US" sz="1400" b="1" dirty="0" smtClean="0">
                <a:latin typeface="맑은 고딕" pitchFamily="50" charset="-127"/>
                <a:ea typeface="맑은 고딕" pitchFamily="50" charset="-127"/>
              </a:rPr>
              <a:t>의 가장 큰 차별화입니다</a:t>
            </a:r>
            <a:r>
              <a:rPr lang="en-US" altLang="ko-KR" sz="1400" b="1" dirty="0" smtClean="0">
                <a:latin typeface="맑은 고딕" pitchFamily="50" charset="-127"/>
                <a:ea typeface="맑은 고딕" pitchFamily="50" charset="-127"/>
              </a:rPr>
              <a:t>.</a:t>
            </a:r>
            <a:r>
              <a:rPr lang="ko-KR" altLang="en-US" sz="1400" b="1" dirty="0" smtClean="0">
                <a:latin typeface="맑은 고딕" pitchFamily="50" charset="-127"/>
                <a:ea typeface="맑은 고딕" pitchFamily="50" charset="-127"/>
              </a:rPr>
              <a:t> </a:t>
            </a:r>
          </a:p>
        </p:txBody>
      </p:sp>
      <p:sp>
        <p:nvSpPr>
          <p:cNvPr id="23" name="직사각형 22"/>
          <p:cNvSpPr/>
          <p:nvPr/>
        </p:nvSpPr>
        <p:spPr>
          <a:xfrm>
            <a:off x="149732" y="4984749"/>
            <a:ext cx="507709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81000" algn="l"/>
                <a:tab pos="393700" algn="l"/>
              </a:tabLst>
            </a:pPr>
            <a:r>
              <a:rPr lang="en-US" altLang="zh-CN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	</a:t>
            </a:r>
            <a:r>
              <a:rPr lang="ko-KR" altLang="en-US" b="1" dirty="0" smtClean="0">
                <a:solidFill>
                  <a:srgbClr val="F4540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다양한 </a:t>
            </a:r>
            <a:r>
              <a:rPr lang="ko-KR" altLang="en-US" b="1" dirty="0" err="1" smtClean="0">
                <a:solidFill>
                  <a:srgbClr val="F4540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학술활동의</a:t>
            </a:r>
            <a:r>
              <a:rPr lang="ko-KR" altLang="en-US" b="1" dirty="0" smtClean="0">
                <a:solidFill>
                  <a:srgbClr val="F4540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결과</a:t>
            </a:r>
            <a:endParaRPr lang="en-US" altLang="zh-CN" b="1" dirty="0">
              <a:solidFill>
                <a:srgbClr val="F4540C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맑은 고딕" pitchFamily="18" charset="0"/>
            </a:endParaRPr>
          </a:p>
          <a:p>
            <a:pPr>
              <a:tabLst>
                <a:tab pos="381000" algn="l"/>
                <a:tab pos="393700" algn="l"/>
              </a:tabLst>
            </a:pPr>
            <a:r>
              <a:rPr lang="en-US" altLang="zh-CN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	</a:t>
            </a:r>
            <a:r>
              <a:rPr lang="ko-KR" altLang="en-US" sz="3200" b="1" dirty="0" err="1" smtClean="0">
                <a:solidFill>
                  <a:srgbClr val="01284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itchFamily="18" charset="0"/>
              </a:rPr>
              <a:t>실험논문</a:t>
            </a:r>
            <a:r>
              <a:rPr lang="ko-KR" altLang="en-US" sz="3200" b="1" dirty="0" smtClean="0">
                <a:solidFill>
                  <a:srgbClr val="01284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itchFamily="18" charset="0"/>
              </a:rPr>
              <a:t> 및 학술발표 </a:t>
            </a:r>
            <a:endParaRPr lang="en-US" altLang="zh-CN" sz="3200" b="1" dirty="0">
              <a:solidFill>
                <a:srgbClr val="01284A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맑은 고딕" pitchFamily="18" charset="0"/>
            </a:endParaRPr>
          </a:p>
        </p:txBody>
      </p:sp>
      <p:pic>
        <p:nvPicPr>
          <p:cNvPr id="28" name="그림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8093" y="4971140"/>
            <a:ext cx="3132449" cy="15886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9" name="그림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2986" y="5900637"/>
            <a:ext cx="3192038" cy="13607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" name="그림 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91767" y="6885514"/>
            <a:ext cx="3387465" cy="14677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682032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0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 flipV="1">
            <a:off x="439838" y="340808"/>
            <a:ext cx="10764456" cy="1293"/>
          </a:xfrm>
          <a:prstGeom prst="line">
            <a:avLst/>
          </a:prstGeom>
          <a:ln w="317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직선 연결선 3"/>
          <p:cNvCxnSpPr/>
          <p:nvPr/>
        </p:nvCxnSpPr>
        <p:spPr>
          <a:xfrm flipV="1">
            <a:off x="441765" y="1291860"/>
            <a:ext cx="10764456" cy="1293"/>
          </a:xfrm>
          <a:prstGeom prst="line">
            <a:avLst/>
          </a:prstGeom>
          <a:ln w="1143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그룹 6"/>
          <p:cNvGrpSpPr/>
          <p:nvPr/>
        </p:nvGrpSpPr>
        <p:grpSpPr>
          <a:xfrm>
            <a:off x="-289367" y="452164"/>
            <a:ext cx="3483979" cy="640794"/>
            <a:chOff x="2847372" y="800446"/>
            <a:chExt cx="5984112" cy="808262"/>
          </a:xfrm>
        </p:grpSpPr>
        <p:sp>
          <p:nvSpPr>
            <p:cNvPr id="5" name="TextBox 4"/>
            <p:cNvSpPr txBox="1"/>
            <p:nvPr/>
          </p:nvSpPr>
          <p:spPr>
            <a:xfrm>
              <a:off x="2847372" y="800446"/>
              <a:ext cx="5984112" cy="582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5050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Three Focus</a:t>
              </a:r>
              <a:endParaRPr kumimoji="0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437685" y="1278728"/>
              <a:ext cx="4872942" cy="3299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5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7F731B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No.1 Heat-Treated Probiotics</a:t>
              </a:r>
              <a:endParaRPr kumimoji="0" lang="ko-KR" altLang="en-US" sz="1050" b="1" i="0" u="none" strike="noStrike" kern="1200" cap="none" spc="0" normalizeH="0" baseline="0" noProof="0" dirty="0">
                <a:ln>
                  <a:noFill/>
                </a:ln>
                <a:solidFill>
                  <a:srgbClr val="7F731B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609455" y="463037"/>
            <a:ext cx="6847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풍부한 데이터와 학술자료</a:t>
            </a:r>
            <a:endParaRPr kumimoji="0" lang="ko-KR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676435" y="641612"/>
            <a:ext cx="21991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F731B"/>
                </a:solidFill>
                <a:effectLst/>
                <a:uLnTx/>
                <a:uFillTx/>
                <a:latin typeface="Arial"/>
                <a:ea typeface="맑은 고딕" panose="020B0503020000020004" pitchFamily="50" charset="-127"/>
                <a:cs typeface="+mn-cs"/>
              </a:rPr>
              <a:t>Focus 01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7F731B"/>
              </a:solidFill>
              <a:effectLst/>
              <a:uLnTx/>
              <a:uFillTx/>
              <a:latin typeface="Arial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2965" y="2372878"/>
            <a:ext cx="7197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EC-12</a:t>
            </a: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의 특수한 기전을 바탕으로 한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다양한 특허를 </a:t>
            </a: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보유하고 있습니다</a:t>
            </a:r>
            <a:r>
              <a:rPr kumimoji="0" lang="en-US" altLang="ko-KR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</a:t>
            </a:r>
            <a:endParaRPr kumimoji="0" lang="ko-KR" altLang="en-US" sz="1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70907" y="1511104"/>
            <a:ext cx="507709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1000" algn="l"/>
                <a:tab pos="393700" algn="l"/>
              </a:tabLst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	</a:t>
            </a:r>
            <a:r>
              <a:rPr lang="en-US" altLang="zh-CN" b="1" dirty="0" smtClean="0">
                <a:solidFill>
                  <a:srgbClr val="F4540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EC-12 </a:t>
            </a:r>
            <a:r>
              <a:rPr lang="ko-KR" altLang="en-US" b="1" dirty="0" smtClean="0">
                <a:solidFill>
                  <a:srgbClr val="F4540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만의 특허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F4540C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맑은 고딕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1000" algn="l"/>
                <a:tab pos="393700" algn="l"/>
              </a:tabLst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	</a:t>
            </a:r>
            <a:r>
              <a:rPr kumimoji="0" lang="ko-KR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1284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맑은 고딕" pitchFamily="18" charset="0"/>
              </a:rPr>
              <a:t>다양한 특허 보유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1284A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맑은 고딕" pitchFamily="18" charset="0"/>
            </a:endParaRPr>
          </a:p>
        </p:txBody>
      </p:sp>
      <p:graphicFrame>
        <p:nvGraphicFramePr>
          <p:cNvPr id="20" name="표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1218646"/>
              </p:ext>
            </p:extLst>
          </p:nvPr>
        </p:nvGraphicFramePr>
        <p:xfrm>
          <a:off x="708834" y="3063357"/>
          <a:ext cx="10495459" cy="52978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7867">
                  <a:extLst>
                    <a:ext uri="{9D8B030D-6E8A-4147-A177-3AD203B41FA5}">
                      <a16:colId xmlns:a16="http://schemas.microsoft.com/office/drawing/2014/main" val="2182106596"/>
                    </a:ext>
                  </a:extLst>
                </a:gridCol>
                <a:gridCol w="1443623">
                  <a:extLst>
                    <a:ext uri="{9D8B030D-6E8A-4147-A177-3AD203B41FA5}">
                      <a16:colId xmlns:a16="http://schemas.microsoft.com/office/drawing/2014/main" val="4135695418"/>
                    </a:ext>
                  </a:extLst>
                </a:gridCol>
                <a:gridCol w="2742593">
                  <a:extLst>
                    <a:ext uri="{9D8B030D-6E8A-4147-A177-3AD203B41FA5}">
                      <a16:colId xmlns:a16="http://schemas.microsoft.com/office/drawing/2014/main" val="1299272189"/>
                    </a:ext>
                  </a:extLst>
                </a:gridCol>
                <a:gridCol w="167804">
                  <a:extLst>
                    <a:ext uri="{9D8B030D-6E8A-4147-A177-3AD203B41FA5}">
                      <a16:colId xmlns:a16="http://schemas.microsoft.com/office/drawing/2014/main" val="1240504386"/>
                    </a:ext>
                  </a:extLst>
                </a:gridCol>
                <a:gridCol w="796999">
                  <a:extLst>
                    <a:ext uri="{9D8B030D-6E8A-4147-A177-3AD203B41FA5}">
                      <a16:colId xmlns:a16="http://schemas.microsoft.com/office/drawing/2014/main" val="3543629062"/>
                    </a:ext>
                  </a:extLst>
                </a:gridCol>
                <a:gridCol w="1680330">
                  <a:extLst>
                    <a:ext uri="{9D8B030D-6E8A-4147-A177-3AD203B41FA5}">
                      <a16:colId xmlns:a16="http://schemas.microsoft.com/office/drawing/2014/main" val="2053328166"/>
                    </a:ext>
                  </a:extLst>
                </a:gridCol>
                <a:gridCol w="2806243">
                  <a:extLst>
                    <a:ext uri="{9D8B030D-6E8A-4147-A177-3AD203B41FA5}">
                      <a16:colId xmlns:a16="http://schemas.microsoft.com/office/drawing/2014/main" val="3705704463"/>
                    </a:ext>
                  </a:extLst>
                </a:gridCol>
              </a:tblGrid>
              <a:tr h="36935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i="0" kern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번호</a:t>
                      </a:r>
                      <a:endParaRPr lang="ko-KR" altLang="en-US" sz="1400" b="1" i="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i="0" dirty="0" err="1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특허명</a:t>
                      </a:r>
                      <a:endParaRPr lang="ko-KR" altLang="en-US" sz="1400" b="1" i="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i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내용</a:t>
                      </a:r>
                      <a:endParaRPr lang="ko-KR" altLang="en-US" sz="1400" b="1" i="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400" b="1" i="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i="0" kern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번호</a:t>
                      </a:r>
                      <a:endParaRPr lang="ko-KR" altLang="en-US" sz="1400" b="1" i="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i="0" dirty="0" err="1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특허명</a:t>
                      </a:r>
                      <a:endParaRPr lang="ko-KR" altLang="en-US" sz="1400" b="1" i="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i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내용</a:t>
                      </a:r>
                      <a:endParaRPr lang="ko-KR" altLang="en-US" sz="1400" b="1" i="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5397382"/>
                  </a:ext>
                </a:extLst>
              </a:tr>
              <a:tr h="589278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특개</a:t>
                      </a:r>
                      <a:endParaRPr lang="en-US" altLang="ko-KR" sz="1000" b="0" i="0" kern="1200" dirty="0" smtClean="0">
                        <a:solidFill>
                          <a:schemeClr val="dk1"/>
                        </a:solidFill>
                        <a:effectLst/>
                        <a:latin typeface="한컴 윤체 L" panose="02020603020101020101" pitchFamily="18" charset="-127"/>
                        <a:ea typeface="한컴 윤체 L" panose="02020603020101020101" pitchFamily="18" charset="-127"/>
                        <a:cs typeface="+mn-cs"/>
                      </a:endParaRPr>
                    </a:p>
                    <a:p>
                      <a:pPr algn="l" latinLnBrk="1"/>
                      <a:r>
                        <a:rPr lang="en-US" altLang="ko-KR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2010- </a:t>
                      </a:r>
                    </a:p>
                    <a:p>
                      <a:pPr algn="l" latinLnBrk="1"/>
                      <a:r>
                        <a:rPr lang="en-US" altLang="ko-KR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195700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한컴 윤체 L" panose="02020603020101020101" pitchFamily="18" charset="-127"/>
                        <a:ea typeface="한컴 윤체 L" panose="02020603020101020101" pitchFamily="18" charset="-127"/>
                      </a:endParaRPr>
                    </a:p>
                  </a:txBody>
                  <a:tcPr marL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경구 </a:t>
                      </a:r>
                      <a:r>
                        <a:rPr lang="ko-KR" altLang="en-US" sz="1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섭취용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 </a:t>
                      </a:r>
                      <a:r>
                        <a:rPr lang="ko-KR" altLang="en-US" sz="1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조성물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한컴 윤체 L" panose="02020603020101020101" pitchFamily="18" charset="-127"/>
                        <a:ea typeface="한컴 윤체 L" panose="02020603020101020101" pitchFamily="18" charset="-127"/>
                      </a:endParaRPr>
                    </a:p>
                  </a:txBody>
                  <a:tcPr marL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체내 </a:t>
                      </a:r>
                      <a:r>
                        <a:rPr lang="en-US" altLang="ko-KR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SOD 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활성 항진 작용을 갖는 경구용 </a:t>
                      </a:r>
                      <a:r>
                        <a:rPr lang="ko-KR" altLang="en-US" sz="1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조성물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한컴 윤체 L" panose="02020603020101020101" pitchFamily="18" charset="-127"/>
                        <a:ea typeface="한컴 윤체 L" panose="02020603020101020101" pitchFamily="18" charset="-127"/>
                      </a:endParaRPr>
                    </a:p>
                  </a:txBody>
                  <a:tcPr marL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0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특개</a:t>
                      </a:r>
                      <a:endParaRPr lang="en-US" altLang="ko-KR" sz="1000" b="0" i="0" kern="1200" dirty="0" smtClean="0">
                        <a:solidFill>
                          <a:schemeClr val="dk1"/>
                        </a:solidFill>
                        <a:effectLst/>
                        <a:latin typeface="한컴 윤체 L" panose="02020603020101020101" pitchFamily="18" charset="-127"/>
                        <a:ea typeface="한컴 윤체 L" panose="02020603020101020101" pitchFamily="18" charset="-127"/>
                        <a:cs typeface="+mn-cs"/>
                      </a:endParaRPr>
                    </a:p>
                    <a:p>
                      <a:pPr algn="l" latinLnBrk="1"/>
                      <a:r>
                        <a:rPr lang="en-US" altLang="ko-KR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2006-</a:t>
                      </a:r>
                    </a:p>
                    <a:p>
                      <a:pPr algn="l" latinLnBrk="1"/>
                      <a:r>
                        <a:rPr lang="en-US" altLang="ko-KR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89421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한컴 윤체 L" panose="02020603020101020101" pitchFamily="18" charset="-127"/>
                        <a:ea typeface="한컴 윤체 L" panose="02020603020101020101" pitchFamily="18" charset="-127"/>
                      </a:endParaRPr>
                    </a:p>
                  </a:txBody>
                  <a:tcPr marL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약제 </a:t>
                      </a:r>
                      <a:r>
                        <a:rPr lang="ko-KR" altLang="en-US" sz="1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내성균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 감염 </a:t>
                      </a:r>
                      <a:r>
                        <a:rPr lang="ko-KR" altLang="en-US" sz="1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방제제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한컴 윤체 L" panose="02020603020101020101" pitchFamily="18" charset="-127"/>
                        <a:ea typeface="한컴 윤체 L" panose="02020603020101020101" pitchFamily="18" charset="-127"/>
                      </a:endParaRPr>
                    </a:p>
                  </a:txBody>
                  <a:tcPr marL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반코마이신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 등 약제 </a:t>
                      </a:r>
                      <a:r>
                        <a:rPr lang="ko-KR" altLang="en-US" sz="1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내성균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 보균자 및 감염된 가축 </a:t>
                      </a:r>
                      <a:r>
                        <a:rPr lang="en-US" altLang="ko-KR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· </a:t>
                      </a:r>
                    </a:p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가금 또는 해산물의 감염 </a:t>
                      </a:r>
                      <a:r>
                        <a:rPr lang="ko-KR" altLang="en-US" sz="1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방제제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한컴 윤체 L" panose="02020603020101020101" pitchFamily="18" charset="-127"/>
                        <a:ea typeface="한컴 윤체 L" panose="02020603020101020101" pitchFamily="18" charset="-127"/>
                      </a:endParaRPr>
                    </a:p>
                  </a:txBody>
                  <a:tcPr marL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2209061"/>
                  </a:ext>
                </a:extLst>
              </a:tr>
              <a:tr h="910703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특개</a:t>
                      </a:r>
                      <a:endParaRPr lang="en-US" altLang="ko-KR" sz="1000" b="0" i="0" kern="1200" dirty="0" smtClean="0">
                        <a:solidFill>
                          <a:schemeClr val="dk1"/>
                        </a:solidFill>
                        <a:effectLst/>
                        <a:latin typeface="한컴 윤체 L" panose="02020603020101020101" pitchFamily="18" charset="-127"/>
                        <a:ea typeface="한컴 윤체 L" panose="02020603020101020101" pitchFamily="18" charset="-127"/>
                        <a:cs typeface="+mn-cs"/>
                      </a:endParaRPr>
                    </a:p>
                    <a:p>
                      <a:pPr algn="l" latinLnBrk="1"/>
                      <a:r>
                        <a:rPr lang="en-US" altLang="ko-KR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2010-</a:t>
                      </a:r>
                    </a:p>
                    <a:p>
                      <a:pPr algn="l" latinLnBrk="1"/>
                      <a:r>
                        <a:rPr lang="en-US" altLang="ko-KR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6801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한컴 윤체 L" panose="02020603020101020101" pitchFamily="18" charset="-127"/>
                        <a:ea typeface="한컴 윤체 L" panose="02020603020101020101" pitchFamily="18" charset="-127"/>
                      </a:endParaRPr>
                    </a:p>
                  </a:txBody>
                  <a:tcPr marL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유산균 함유 물질 </a:t>
                      </a:r>
                      <a:endParaRPr lang="en-US" altLang="ko-KR" sz="1000" b="0" i="0" kern="1200" dirty="0" smtClean="0">
                        <a:solidFill>
                          <a:schemeClr val="dk1"/>
                        </a:solidFill>
                        <a:effectLst/>
                        <a:latin typeface="한컴 윤체 L" panose="02020603020101020101" pitchFamily="18" charset="-127"/>
                        <a:ea typeface="한컴 윤체 L" panose="02020603020101020101" pitchFamily="18" charset="-127"/>
                        <a:cs typeface="+mn-cs"/>
                      </a:endParaRPr>
                    </a:p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및 그 제조 방법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한컴 윤체 L" panose="02020603020101020101" pitchFamily="18" charset="-127"/>
                        <a:ea typeface="한컴 윤체 L" panose="02020603020101020101" pitchFamily="18" charset="-127"/>
                      </a:endParaRPr>
                    </a:p>
                  </a:txBody>
                  <a:tcPr marL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대식 세포 활성화 향상</a:t>
                      </a:r>
                      <a:r>
                        <a:rPr lang="en-US" altLang="ko-KR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항 염증 작용</a:t>
                      </a:r>
                      <a:r>
                        <a:rPr lang="en-US" altLang="ko-KR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진통 작용</a:t>
                      </a:r>
                      <a:r>
                        <a:rPr lang="en-US" altLang="ko-KR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또한 알레르기 지표 인 </a:t>
                      </a:r>
                      <a:r>
                        <a:rPr lang="en-US" altLang="ko-KR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Th1/Th2 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균형을 개선하는 효과</a:t>
                      </a:r>
                      <a:r>
                        <a:rPr lang="en-US" altLang="ko-KR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.</a:t>
                      </a:r>
                    </a:p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기존보다 훨씬 미량으로 효과를 유도 할 수 있는 </a:t>
                      </a:r>
                      <a:endParaRPr lang="en-US" altLang="ko-KR" sz="1000" b="0" i="0" kern="1200" dirty="0" smtClean="0">
                        <a:solidFill>
                          <a:schemeClr val="dk1"/>
                        </a:solidFill>
                        <a:effectLst/>
                        <a:latin typeface="한컴 윤체 L" panose="02020603020101020101" pitchFamily="18" charset="-127"/>
                        <a:ea typeface="한컴 윤체 L" panose="02020603020101020101" pitchFamily="18" charset="-127"/>
                        <a:cs typeface="+mn-cs"/>
                      </a:endParaRPr>
                    </a:p>
                    <a:p>
                      <a:pPr algn="l" latinLnBrk="1"/>
                      <a:r>
                        <a:rPr lang="ko-KR" altLang="en-US" sz="1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밀발효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 추출물과 유산균 </a:t>
                      </a:r>
                      <a:r>
                        <a:rPr lang="ko-KR" altLang="en-US" sz="1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살균체의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 </a:t>
                      </a:r>
                      <a:r>
                        <a:rPr lang="ko-KR" altLang="en-US" sz="1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복합제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한컴 윤체 L" panose="02020603020101020101" pitchFamily="18" charset="-127"/>
                        <a:ea typeface="한컴 윤체 L" panose="02020603020101020101" pitchFamily="18" charset="-127"/>
                      </a:endParaRPr>
                    </a:p>
                  </a:txBody>
                  <a:tcPr marL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0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특개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 </a:t>
                      </a:r>
                      <a:endParaRPr lang="en-US" altLang="ko-KR" sz="1000" b="0" i="0" kern="1200" dirty="0" smtClean="0">
                        <a:solidFill>
                          <a:schemeClr val="dk1"/>
                        </a:solidFill>
                        <a:effectLst/>
                        <a:latin typeface="한컴 윤체 L" panose="02020603020101020101" pitchFamily="18" charset="-127"/>
                        <a:ea typeface="한컴 윤체 L" panose="02020603020101020101" pitchFamily="18" charset="-127"/>
                        <a:cs typeface="+mn-cs"/>
                      </a:endParaRPr>
                    </a:p>
                    <a:p>
                      <a:pPr algn="l" latinLnBrk="1"/>
                      <a:r>
                        <a:rPr lang="en-US" altLang="ko-KR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2006-</a:t>
                      </a:r>
                    </a:p>
                    <a:p>
                      <a:pPr algn="l" latinLnBrk="1"/>
                      <a:r>
                        <a:rPr lang="en-US" altLang="ko-KR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257040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한컴 윤체 L" panose="02020603020101020101" pitchFamily="18" charset="-127"/>
                        <a:ea typeface="한컴 윤체 L" panose="02020603020101020101" pitchFamily="18" charset="-127"/>
                      </a:endParaRPr>
                    </a:p>
                  </a:txBody>
                  <a:tcPr marL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알레르겐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 특이 </a:t>
                      </a:r>
                      <a:r>
                        <a:rPr lang="en-US" altLang="ko-KR" sz="1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IgE</a:t>
                      </a:r>
                      <a:r>
                        <a:rPr lang="en-US" altLang="ko-KR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 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항체 </a:t>
                      </a:r>
                      <a:endParaRPr lang="en-US" altLang="ko-KR" sz="1000" b="0" i="0" kern="1200" dirty="0" smtClean="0">
                        <a:solidFill>
                          <a:schemeClr val="dk1"/>
                        </a:solidFill>
                        <a:effectLst/>
                        <a:latin typeface="한컴 윤체 L" panose="02020603020101020101" pitchFamily="18" charset="-127"/>
                        <a:ea typeface="한컴 윤체 L" panose="02020603020101020101" pitchFamily="18" charset="-127"/>
                        <a:cs typeface="+mn-cs"/>
                      </a:endParaRPr>
                    </a:p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생산 억제 및 </a:t>
                      </a:r>
                      <a:r>
                        <a:rPr lang="ko-KR" altLang="en-US" sz="1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알레르겐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 </a:t>
                      </a:r>
                      <a:endParaRPr lang="en-US" altLang="ko-KR" sz="1000" b="0" i="0" kern="1200" dirty="0" smtClean="0">
                        <a:solidFill>
                          <a:schemeClr val="dk1"/>
                        </a:solidFill>
                        <a:effectLst/>
                        <a:latin typeface="한컴 윤체 L" panose="02020603020101020101" pitchFamily="18" charset="-127"/>
                        <a:ea typeface="한컴 윤체 L" panose="02020603020101020101" pitchFamily="18" charset="-127"/>
                        <a:cs typeface="+mn-cs"/>
                      </a:endParaRPr>
                    </a:p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특이 </a:t>
                      </a:r>
                      <a:r>
                        <a:rPr lang="en-US" altLang="ko-KR" sz="1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IgE</a:t>
                      </a:r>
                      <a:r>
                        <a:rPr lang="en-US" altLang="ko-KR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 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항체 생산 억제를 위해 사용되는 식음료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한컴 윤체 L" panose="02020603020101020101" pitchFamily="18" charset="-127"/>
                        <a:ea typeface="한컴 윤체 L" panose="02020603020101020101" pitchFamily="18" charset="-127"/>
                      </a:endParaRPr>
                    </a:p>
                  </a:txBody>
                  <a:tcPr marL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건초열</a:t>
                      </a:r>
                      <a:r>
                        <a:rPr lang="en-US" altLang="ko-KR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,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 알레르기 성 비염</a:t>
                      </a:r>
                      <a:r>
                        <a:rPr lang="en-US" altLang="ko-KR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아토피 성 피부염</a:t>
                      </a:r>
                      <a:r>
                        <a:rPr lang="en-US" altLang="ko-KR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기관지 천식 등의 </a:t>
                      </a:r>
                      <a:r>
                        <a:rPr lang="en-US" altLang="ko-KR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I 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형 알레르기 질환의 증상에 뛰어난 억제 </a:t>
                      </a:r>
                      <a:endParaRPr lang="en-US" altLang="ko-KR" sz="1000" b="0" i="0" kern="1200" dirty="0" smtClean="0">
                        <a:solidFill>
                          <a:schemeClr val="dk1"/>
                        </a:solidFill>
                        <a:effectLst/>
                        <a:latin typeface="한컴 윤체 L" panose="02020603020101020101" pitchFamily="18" charset="-127"/>
                        <a:ea typeface="한컴 윤체 L" panose="02020603020101020101" pitchFamily="18" charset="-127"/>
                        <a:cs typeface="+mn-cs"/>
                      </a:endParaRPr>
                    </a:p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효과</a:t>
                      </a:r>
                      <a:endParaRPr lang="en-US" altLang="ko-KR" sz="1000" b="0" i="0" kern="1200" dirty="0" smtClean="0">
                        <a:solidFill>
                          <a:schemeClr val="dk1"/>
                        </a:solidFill>
                        <a:effectLst/>
                        <a:latin typeface="한컴 윤체 L" panose="02020603020101020101" pitchFamily="18" charset="-127"/>
                        <a:ea typeface="한컴 윤체 L" panose="02020603020101020101" pitchFamily="18" charset="-127"/>
                        <a:cs typeface="+mn-cs"/>
                      </a:endParaRPr>
                    </a:p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장기간 복용해도 부작용 걱정 없는 </a:t>
                      </a:r>
                      <a:r>
                        <a:rPr lang="ko-KR" altLang="en-US" sz="1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알레르겐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 특이적 </a:t>
                      </a:r>
                      <a:endParaRPr lang="en-US" altLang="ko-KR" sz="1000" b="0" i="0" kern="1200" dirty="0" smtClean="0">
                        <a:solidFill>
                          <a:schemeClr val="dk1"/>
                        </a:solidFill>
                        <a:effectLst/>
                        <a:latin typeface="한컴 윤체 L" panose="02020603020101020101" pitchFamily="18" charset="-127"/>
                        <a:ea typeface="한컴 윤체 L" panose="02020603020101020101" pitchFamily="18" charset="-127"/>
                        <a:cs typeface="+mn-cs"/>
                      </a:endParaRPr>
                    </a:p>
                    <a:p>
                      <a:pPr algn="l" latinLnBrk="1"/>
                      <a:r>
                        <a:rPr lang="en-US" altLang="ko-KR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I g E 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항체 생산 억제를 위해 사용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한컴 윤체 L" panose="02020603020101020101" pitchFamily="18" charset="-127"/>
                        <a:ea typeface="한컴 윤체 L" panose="02020603020101020101" pitchFamily="18" charset="-127"/>
                      </a:endParaRPr>
                    </a:p>
                  </a:txBody>
                  <a:tcPr marL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6014815"/>
                  </a:ext>
                </a:extLst>
              </a:tr>
              <a:tr h="589278">
                <a:tc>
                  <a:txBody>
                    <a:bodyPr/>
                    <a:lstStyle/>
                    <a:p>
                      <a:pPr algn="l"/>
                      <a:r>
                        <a:rPr lang="ko-KR" altLang="en-US" sz="1000" b="0" dirty="0" smtClean="0"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</a:rPr>
                        <a:t>특허</a:t>
                      </a:r>
                      <a:endParaRPr lang="en-US" altLang="ko-KR" sz="1000" b="0" dirty="0" smtClean="0">
                        <a:effectLst/>
                        <a:latin typeface="한컴 윤체 L" panose="02020603020101020101" pitchFamily="18" charset="-127"/>
                        <a:ea typeface="한컴 윤체 L" panose="02020603020101020101" pitchFamily="18" charset="-127"/>
                      </a:endParaRPr>
                    </a:p>
                    <a:p>
                      <a:pPr algn="l"/>
                      <a:r>
                        <a:rPr lang="ko-KR" altLang="en-US" sz="1000" b="0" dirty="0" smtClean="0"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</a:rPr>
                        <a:t>제</a:t>
                      </a:r>
                      <a:r>
                        <a:rPr lang="en-US" altLang="ko-KR" sz="1000" b="0" dirty="0" smtClean="0"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</a:rPr>
                        <a:t>5340555</a:t>
                      </a:r>
                      <a:endParaRPr lang="en-US" altLang="ko-KR" sz="1000" b="0" dirty="0">
                        <a:effectLst/>
                        <a:latin typeface="한컴 윤체 L" panose="02020603020101020101" pitchFamily="18" charset="-127"/>
                        <a:ea typeface="한컴 윤체 L" panose="02020603020101020101" pitchFamily="18" charset="-127"/>
                      </a:endParaRPr>
                    </a:p>
                  </a:txBody>
                  <a:tcPr marL="36000" marR="76200" marT="38100" marB="381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융모 </a:t>
                      </a:r>
                      <a:r>
                        <a:rPr lang="ko-KR" altLang="en-US" sz="1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신장제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한컴 윤체 L" panose="02020603020101020101" pitchFamily="18" charset="-127"/>
                        <a:ea typeface="한컴 윤체 L" panose="02020603020101020101" pitchFamily="18" charset="-127"/>
                      </a:endParaRPr>
                    </a:p>
                  </a:txBody>
                  <a:tcPr marL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인간을 포함한 동물에서 소장의 융모 신장을 </a:t>
                      </a:r>
                      <a:endParaRPr lang="en-US" altLang="ko-KR" sz="1000" b="0" i="0" kern="1200" dirty="0" smtClean="0">
                        <a:solidFill>
                          <a:schemeClr val="dk1"/>
                        </a:solidFill>
                        <a:effectLst/>
                        <a:latin typeface="한컴 윤체 L" panose="02020603020101020101" pitchFamily="18" charset="-127"/>
                        <a:ea typeface="한컴 윤체 L" panose="02020603020101020101" pitchFamily="18" charset="-127"/>
                        <a:cs typeface="+mn-cs"/>
                      </a:endParaRPr>
                    </a:p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촉진 및 소화 흡수를 개선 할 수 있는 </a:t>
                      </a:r>
                      <a:endParaRPr lang="en-US" altLang="ko-KR" sz="1000" b="0" i="0" kern="1200" dirty="0" smtClean="0">
                        <a:solidFill>
                          <a:schemeClr val="dk1"/>
                        </a:solidFill>
                        <a:effectLst/>
                        <a:latin typeface="한컴 윤체 L" panose="02020603020101020101" pitchFamily="18" charset="-127"/>
                        <a:ea typeface="한컴 윤체 L" panose="02020603020101020101" pitchFamily="18" charset="-127"/>
                        <a:cs typeface="+mn-cs"/>
                      </a:endParaRPr>
                    </a:p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융모 </a:t>
                      </a:r>
                      <a:r>
                        <a:rPr lang="ko-KR" altLang="en-US" sz="1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신장제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한컴 윤체 L" panose="02020603020101020101" pitchFamily="18" charset="-127"/>
                        <a:ea typeface="한컴 윤체 L" panose="02020603020101020101" pitchFamily="18" charset="-127"/>
                      </a:endParaRPr>
                    </a:p>
                  </a:txBody>
                  <a:tcPr marL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00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특개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 </a:t>
                      </a:r>
                      <a:endParaRPr lang="en-US" altLang="ko-KR" sz="1000" b="0" i="0" kern="1200" dirty="0" smtClean="0">
                        <a:solidFill>
                          <a:schemeClr val="dk1"/>
                        </a:solidFill>
                        <a:effectLst/>
                        <a:latin typeface="한컴 윤체 L" panose="02020603020101020101" pitchFamily="18" charset="-127"/>
                        <a:ea typeface="한컴 윤체 L" panose="02020603020101020101" pitchFamily="18" charset="-127"/>
                        <a:cs typeface="+mn-cs"/>
                      </a:endParaRPr>
                    </a:p>
                    <a:p>
                      <a:pPr algn="l" latinLnBrk="1"/>
                      <a:r>
                        <a:rPr lang="en-US" altLang="ko-KR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2004-</a:t>
                      </a:r>
                    </a:p>
                    <a:p>
                      <a:pPr algn="l" latinLnBrk="1"/>
                      <a:r>
                        <a:rPr lang="en-US" altLang="ko-KR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346043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한컴 윤체 L" panose="02020603020101020101" pitchFamily="18" charset="-127"/>
                        <a:ea typeface="한컴 윤체 L" panose="02020603020101020101" pitchFamily="18" charset="-127"/>
                      </a:endParaRPr>
                    </a:p>
                  </a:txBody>
                  <a:tcPr marL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장내 낙산 생성 촉진제 </a:t>
                      </a:r>
                      <a:r>
                        <a:rPr lang="ko-KR" altLang="en-US" sz="1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및이를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 함유하는 식품</a:t>
                      </a:r>
                      <a:r>
                        <a:rPr lang="en-US" altLang="ko-KR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,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 음료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한컴 윤체 L" panose="02020603020101020101" pitchFamily="18" charset="-127"/>
                        <a:ea typeface="한컴 윤체 L" panose="02020603020101020101" pitchFamily="18" charset="-127"/>
                      </a:endParaRPr>
                    </a:p>
                  </a:txBody>
                  <a:tcPr marL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우수한 장내 낙산 생성 작용이 있고</a:t>
                      </a:r>
                      <a:r>
                        <a:rPr lang="en-US" altLang="ko-KR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가열 처리하여도 그 효과가 손상됨이 없는 장내 낙산 생성 촉진제 및 </a:t>
                      </a:r>
                      <a:endParaRPr lang="en-US" altLang="ko-KR" sz="1000" b="0" i="0" kern="1200" dirty="0" smtClean="0">
                        <a:solidFill>
                          <a:schemeClr val="dk1"/>
                        </a:solidFill>
                        <a:effectLst/>
                        <a:latin typeface="한컴 윤체 L" panose="02020603020101020101" pitchFamily="18" charset="-127"/>
                        <a:ea typeface="한컴 윤체 L" panose="02020603020101020101" pitchFamily="18" charset="-127"/>
                        <a:cs typeface="+mn-cs"/>
                      </a:endParaRPr>
                    </a:p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이를 함유하는 식품 및 음료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한컴 윤체 L" panose="02020603020101020101" pitchFamily="18" charset="-127"/>
                        <a:ea typeface="한컴 윤체 L" panose="02020603020101020101" pitchFamily="18" charset="-127"/>
                      </a:endParaRPr>
                    </a:p>
                  </a:txBody>
                  <a:tcPr marL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8740173"/>
                  </a:ext>
                </a:extLst>
              </a:tr>
              <a:tr h="910703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특개</a:t>
                      </a:r>
                      <a:endParaRPr lang="en-US" altLang="ko-KR" sz="1000" b="0" i="0" kern="1200" dirty="0" smtClean="0">
                        <a:solidFill>
                          <a:schemeClr val="dk1"/>
                        </a:solidFill>
                        <a:effectLst/>
                        <a:latin typeface="한컴 윤체 L" panose="02020603020101020101" pitchFamily="18" charset="-127"/>
                        <a:ea typeface="한컴 윤체 L" panose="02020603020101020101" pitchFamily="18" charset="-127"/>
                        <a:cs typeface="+mn-cs"/>
                      </a:endParaRPr>
                    </a:p>
                    <a:p>
                      <a:pPr algn="l" latinLnBrk="1"/>
                      <a:r>
                        <a:rPr lang="en-US" altLang="ko-KR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2007-</a:t>
                      </a:r>
                    </a:p>
                    <a:p>
                      <a:pPr algn="l" latinLnBrk="1"/>
                      <a:r>
                        <a:rPr lang="en-US" altLang="ko-KR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91694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한컴 윤체 L" panose="02020603020101020101" pitchFamily="18" charset="-127"/>
                        <a:ea typeface="한컴 윤체 L" panose="02020603020101020101" pitchFamily="18" charset="-127"/>
                      </a:endParaRPr>
                    </a:p>
                  </a:txBody>
                  <a:tcPr marL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삼나무 꽃가루</a:t>
                      </a:r>
                      <a:r>
                        <a:rPr lang="en-US" altLang="ko-KR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,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 </a:t>
                      </a:r>
                      <a:endParaRPr lang="en-US" altLang="ko-KR" sz="1000" b="0" i="0" kern="1200" dirty="0" smtClean="0">
                        <a:solidFill>
                          <a:schemeClr val="dk1"/>
                        </a:solidFill>
                        <a:effectLst/>
                        <a:latin typeface="한컴 윤체 L" panose="02020603020101020101" pitchFamily="18" charset="-127"/>
                        <a:ea typeface="한컴 윤체 L" panose="02020603020101020101" pitchFamily="18" charset="-127"/>
                        <a:cs typeface="+mn-cs"/>
                      </a:endParaRPr>
                    </a:p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집 먼지 특이적 </a:t>
                      </a:r>
                      <a:endParaRPr lang="en-US" altLang="ko-KR" sz="1000" b="0" i="0" kern="1200" dirty="0" smtClean="0">
                        <a:solidFill>
                          <a:schemeClr val="dk1"/>
                        </a:solidFill>
                        <a:effectLst/>
                        <a:latin typeface="한컴 윤체 L" panose="02020603020101020101" pitchFamily="18" charset="-127"/>
                        <a:ea typeface="한컴 윤체 L" panose="02020603020101020101" pitchFamily="18" charset="-127"/>
                        <a:cs typeface="+mn-cs"/>
                      </a:endParaRPr>
                    </a:p>
                    <a:p>
                      <a:pPr algn="l" latinLnBrk="1"/>
                      <a:r>
                        <a:rPr lang="en-US" altLang="ko-KR" sz="1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IgE</a:t>
                      </a:r>
                      <a:r>
                        <a:rPr lang="en-US" altLang="ko-KR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 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항체 생산 억제 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한컴 윤체 L" panose="02020603020101020101" pitchFamily="18" charset="-127"/>
                        <a:ea typeface="한컴 윤체 L" panose="02020603020101020101" pitchFamily="18" charset="-127"/>
                      </a:endParaRPr>
                    </a:p>
                  </a:txBody>
                  <a:tcPr marL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장기간 복용해도 부작용의 염려가 없고</a:t>
                      </a:r>
                      <a:r>
                        <a:rPr lang="en-US" altLang="ko-KR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알레르기 중에서도 특히 삼나무 꽃가루</a:t>
                      </a:r>
                      <a:r>
                        <a:rPr lang="en-US" altLang="ko-KR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,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 집 먼지 발병 요인과 </a:t>
                      </a:r>
                      <a:endParaRPr lang="en-US" altLang="ko-KR" sz="1000" b="0" i="0" kern="1200" dirty="0" smtClean="0">
                        <a:solidFill>
                          <a:schemeClr val="dk1"/>
                        </a:solidFill>
                        <a:effectLst/>
                        <a:latin typeface="한컴 윤체 L" panose="02020603020101020101" pitchFamily="18" charset="-127"/>
                        <a:ea typeface="한컴 윤체 L" panose="02020603020101020101" pitchFamily="18" charset="-127"/>
                        <a:cs typeface="+mn-cs"/>
                      </a:endParaRPr>
                    </a:p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알레르기 질환에 대해 우수한 항 알레르기 효과 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한컴 윤체 L" panose="02020603020101020101" pitchFamily="18" charset="-127"/>
                        <a:ea typeface="한컴 윤체 L" panose="02020603020101020101" pitchFamily="18" charset="-127"/>
                      </a:endParaRPr>
                    </a:p>
                  </a:txBody>
                  <a:tcPr marL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0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재공표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 </a:t>
                      </a:r>
                      <a:endParaRPr lang="en-US" altLang="ko-KR" sz="1000" b="0" i="0" kern="1200" dirty="0" smtClean="0">
                        <a:solidFill>
                          <a:schemeClr val="dk1"/>
                        </a:solidFill>
                        <a:effectLst/>
                        <a:latin typeface="한컴 윤체 L" panose="02020603020101020101" pitchFamily="18" charset="-127"/>
                        <a:ea typeface="한컴 윤체 L" panose="02020603020101020101" pitchFamily="18" charset="-127"/>
                        <a:cs typeface="+mn-cs"/>
                      </a:endParaRPr>
                    </a:p>
                    <a:p>
                      <a:pPr algn="l" latinLnBrk="1"/>
                      <a:r>
                        <a:rPr lang="en-US" altLang="ko-KR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05-</a:t>
                      </a:r>
                    </a:p>
                    <a:p>
                      <a:pPr algn="l" latinLnBrk="1"/>
                      <a:r>
                        <a:rPr lang="en-US" altLang="ko-KR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87240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한컴 윤체 L" panose="02020603020101020101" pitchFamily="18" charset="-127"/>
                        <a:ea typeface="한컴 윤체 L" panose="02020603020101020101" pitchFamily="18" charset="-127"/>
                      </a:endParaRPr>
                    </a:p>
                  </a:txBody>
                  <a:tcPr marL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가축 </a:t>
                      </a:r>
                      <a:r>
                        <a:rPr lang="en-US" altLang="ko-KR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· </a:t>
                      </a:r>
                      <a:r>
                        <a:rPr lang="ko-KR" altLang="en-US" sz="1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가금류용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 설사 </a:t>
                      </a:r>
                      <a:endParaRPr lang="en-US" altLang="ko-KR" sz="1000" b="0" i="0" kern="1200" dirty="0" smtClean="0">
                        <a:solidFill>
                          <a:schemeClr val="dk1"/>
                        </a:solidFill>
                        <a:effectLst/>
                        <a:latin typeface="한컴 윤체 L" panose="02020603020101020101" pitchFamily="18" charset="-127"/>
                        <a:ea typeface="한컴 윤체 L" panose="02020603020101020101" pitchFamily="18" charset="-127"/>
                        <a:cs typeface="+mn-cs"/>
                      </a:endParaRPr>
                    </a:p>
                    <a:p>
                      <a:pPr algn="l" latinLnBrk="1"/>
                      <a:r>
                        <a:rPr lang="ko-KR" altLang="en-US" sz="1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억제제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한컴 윤체 L" panose="02020603020101020101" pitchFamily="18" charset="-127"/>
                        <a:ea typeface="한컴 윤체 L" panose="02020603020101020101" pitchFamily="18" charset="-127"/>
                      </a:endParaRPr>
                    </a:p>
                  </a:txBody>
                  <a:tcPr marL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가축 </a:t>
                      </a:r>
                      <a:r>
                        <a:rPr lang="en-US" altLang="ko-KR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· 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가금류의 감염에 항생제 및 합성 항균제를 사용하지 않고 효과적으로 설사 억제 효과를 거두어 또한 항생제 내성 병원성 감염 질환에 대하여도 예방 및 </a:t>
                      </a:r>
                      <a:endParaRPr lang="en-US" altLang="ko-KR" sz="1000" b="0" i="0" kern="1200" dirty="0" smtClean="0">
                        <a:solidFill>
                          <a:schemeClr val="dk1"/>
                        </a:solidFill>
                        <a:effectLst/>
                        <a:latin typeface="한컴 윤체 L" panose="02020603020101020101" pitchFamily="18" charset="-127"/>
                        <a:ea typeface="한컴 윤체 L" panose="02020603020101020101" pitchFamily="18" charset="-127"/>
                        <a:cs typeface="+mn-cs"/>
                      </a:endParaRPr>
                    </a:p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치료가 가능한 안전한 설사 </a:t>
                      </a:r>
                      <a:r>
                        <a:rPr lang="ko-KR" altLang="en-US" sz="1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억제제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한컴 윤체 L" panose="02020603020101020101" pitchFamily="18" charset="-127"/>
                        <a:ea typeface="한컴 윤체 L" panose="02020603020101020101" pitchFamily="18" charset="-127"/>
                      </a:endParaRPr>
                    </a:p>
                  </a:txBody>
                  <a:tcPr marL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3735411"/>
                  </a:ext>
                </a:extLst>
              </a:tr>
              <a:tr h="74999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특허 </a:t>
                      </a:r>
                      <a:endParaRPr lang="en-US" altLang="ko-KR" sz="1000" b="0" i="0" kern="1200" dirty="0" smtClean="0">
                        <a:solidFill>
                          <a:schemeClr val="dk1"/>
                        </a:solidFill>
                        <a:effectLst/>
                        <a:latin typeface="한컴 윤체 L" panose="02020603020101020101" pitchFamily="18" charset="-127"/>
                        <a:ea typeface="한컴 윤체 L" panose="02020603020101020101" pitchFamily="18" charset="-127"/>
                        <a:cs typeface="+mn-cs"/>
                      </a:endParaRPr>
                    </a:p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제</a:t>
                      </a:r>
                      <a:r>
                        <a:rPr lang="en-US" altLang="ko-KR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5031249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한컴 윤체 L" panose="02020603020101020101" pitchFamily="18" charset="-127"/>
                        <a:ea typeface="한컴 윤체 L" panose="02020603020101020101" pitchFamily="18" charset="-127"/>
                      </a:endParaRPr>
                    </a:p>
                  </a:txBody>
                  <a:tcPr marL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염증 억제 작용이</a:t>
                      </a:r>
                      <a:endParaRPr lang="en-US" altLang="ko-KR" sz="1000" b="0" i="0" kern="1200" dirty="0" smtClean="0">
                        <a:solidFill>
                          <a:schemeClr val="dk1"/>
                        </a:solidFill>
                        <a:effectLst/>
                        <a:latin typeface="한컴 윤체 L" panose="02020603020101020101" pitchFamily="18" charset="-127"/>
                        <a:ea typeface="한컴 윤체 L" panose="02020603020101020101" pitchFamily="18" charset="-127"/>
                        <a:cs typeface="+mn-cs"/>
                      </a:endParaRPr>
                    </a:p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있는 </a:t>
                      </a:r>
                      <a:r>
                        <a:rPr lang="ko-KR" altLang="en-US" sz="1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균체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 함유 </a:t>
                      </a:r>
                      <a:r>
                        <a:rPr lang="ko-KR" altLang="en-US" sz="1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조성물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한컴 윤체 L" panose="02020603020101020101" pitchFamily="18" charset="-127"/>
                        <a:ea typeface="한컴 윤체 L" panose="02020603020101020101" pitchFamily="18" charset="-127"/>
                      </a:endParaRPr>
                    </a:p>
                  </a:txBody>
                  <a:tcPr marL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류마티스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 관절염 등의 염증 증상의 진행 억제 </a:t>
                      </a:r>
                      <a:endParaRPr lang="en-US" altLang="ko-KR" sz="1000" b="0" i="0" kern="1200" dirty="0" smtClean="0">
                        <a:solidFill>
                          <a:schemeClr val="dk1"/>
                        </a:solidFill>
                        <a:effectLst/>
                        <a:latin typeface="한컴 윤체 L" panose="02020603020101020101" pitchFamily="18" charset="-127"/>
                        <a:ea typeface="한컴 윤체 L" panose="02020603020101020101" pitchFamily="18" charset="-127"/>
                        <a:cs typeface="+mn-cs"/>
                      </a:endParaRPr>
                    </a:p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또는 개선 효과를 갖음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한컴 윤체 L" panose="02020603020101020101" pitchFamily="18" charset="-127"/>
                        <a:ea typeface="한컴 윤체 L" panose="02020603020101020101" pitchFamily="18" charset="-127"/>
                      </a:endParaRPr>
                    </a:p>
                  </a:txBody>
                  <a:tcPr marL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00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특허 </a:t>
                      </a:r>
                      <a:endParaRPr lang="en-US" altLang="ko-KR" sz="1000" b="0" i="0" kern="1200" dirty="0" smtClean="0">
                        <a:solidFill>
                          <a:schemeClr val="dk1"/>
                        </a:solidFill>
                        <a:effectLst/>
                        <a:latin typeface="한컴 윤체 L" panose="02020603020101020101" pitchFamily="18" charset="-127"/>
                        <a:ea typeface="한컴 윤체 L" panose="02020603020101020101" pitchFamily="18" charset="-127"/>
                        <a:cs typeface="+mn-cs"/>
                      </a:endParaRPr>
                    </a:p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제</a:t>
                      </a:r>
                      <a:r>
                        <a:rPr lang="en-US" altLang="ko-KR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4903559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한컴 윤체 L" panose="02020603020101020101" pitchFamily="18" charset="-127"/>
                        <a:ea typeface="한컴 윤체 L" panose="02020603020101020101" pitchFamily="18" charset="-127"/>
                      </a:endParaRPr>
                    </a:p>
                  </a:txBody>
                  <a:tcPr marL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가축 </a:t>
                      </a:r>
                      <a:r>
                        <a:rPr lang="en-US" altLang="ko-KR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· 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가금류 또는 해산물 감염 </a:t>
                      </a:r>
                      <a:r>
                        <a:rPr lang="ko-KR" altLang="en-US" sz="1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방제제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한컴 윤체 L" panose="02020603020101020101" pitchFamily="18" charset="-127"/>
                        <a:ea typeface="한컴 윤체 L" panose="02020603020101020101" pitchFamily="18" charset="-127"/>
                      </a:endParaRPr>
                    </a:p>
                  </a:txBody>
                  <a:tcPr marL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항생제와 합성 항균제에 의존하지 않고</a:t>
                      </a:r>
                      <a:r>
                        <a:rPr lang="en-US" altLang="ko-KR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따라서 </a:t>
                      </a:r>
                      <a:r>
                        <a:rPr lang="ko-KR" altLang="en-US" sz="1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내성균이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 발생하지 않는 안전하고 경제적 인 가축 </a:t>
                      </a:r>
                      <a:r>
                        <a:rPr lang="en-US" altLang="ko-KR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· 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가금류 </a:t>
                      </a:r>
                      <a:endParaRPr lang="en-US" altLang="ko-KR" sz="1000" b="0" i="0" kern="1200" dirty="0" smtClean="0">
                        <a:solidFill>
                          <a:schemeClr val="dk1"/>
                        </a:solidFill>
                        <a:effectLst/>
                        <a:latin typeface="한컴 윤체 L" panose="02020603020101020101" pitchFamily="18" charset="-127"/>
                        <a:ea typeface="한컴 윤체 L" panose="02020603020101020101" pitchFamily="18" charset="-127"/>
                        <a:cs typeface="+mn-cs"/>
                      </a:endParaRPr>
                    </a:p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또는 해산물에 적용하는 감염 </a:t>
                      </a:r>
                      <a:r>
                        <a:rPr lang="ko-KR" altLang="en-US" sz="1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방제제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한컴 윤체 L" panose="02020603020101020101" pitchFamily="18" charset="-127"/>
                        <a:ea typeface="한컴 윤체 L" panose="02020603020101020101" pitchFamily="18" charset="-127"/>
                      </a:endParaRPr>
                    </a:p>
                  </a:txBody>
                  <a:tcPr marL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3459525"/>
                  </a:ext>
                </a:extLst>
              </a:tr>
              <a:tr h="589278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특허 </a:t>
                      </a:r>
                      <a:endParaRPr lang="en-US" altLang="ko-KR" sz="1000" b="0" i="0" kern="1200" dirty="0" smtClean="0">
                        <a:solidFill>
                          <a:schemeClr val="dk1"/>
                        </a:solidFill>
                        <a:effectLst/>
                        <a:latin typeface="한컴 윤체 L" panose="02020603020101020101" pitchFamily="18" charset="-127"/>
                        <a:ea typeface="한컴 윤체 L" panose="02020603020101020101" pitchFamily="18" charset="-127"/>
                        <a:cs typeface="+mn-cs"/>
                      </a:endParaRPr>
                    </a:p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제</a:t>
                      </a:r>
                      <a:r>
                        <a:rPr lang="en-US" altLang="ko-KR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5172104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한컴 윤체 L" panose="02020603020101020101" pitchFamily="18" charset="-127"/>
                        <a:ea typeface="한컴 윤체 L" panose="02020603020101020101" pitchFamily="18" charset="-127"/>
                      </a:endParaRPr>
                    </a:p>
                  </a:txBody>
                  <a:tcPr marL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한센병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 발병 예방 </a:t>
                      </a:r>
                      <a:endParaRPr lang="en-US" altLang="ko-KR" sz="1000" b="0" i="0" kern="1200" dirty="0" smtClean="0">
                        <a:solidFill>
                          <a:schemeClr val="dk1"/>
                        </a:solidFill>
                        <a:effectLst/>
                        <a:latin typeface="한컴 윤체 L" panose="02020603020101020101" pitchFamily="18" charset="-127"/>
                        <a:ea typeface="한컴 윤체 L" panose="02020603020101020101" pitchFamily="18" charset="-127"/>
                        <a:cs typeface="+mn-cs"/>
                      </a:endParaRPr>
                    </a:p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작용이 있는 </a:t>
                      </a:r>
                      <a:r>
                        <a:rPr lang="ko-KR" altLang="en-US" sz="1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균체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 </a:t>
                      </a:r>
                      <a:endParaRPr lang="en-US" altLang="ko-KR" sz="1000" b="0" i="0" kern="1200" dirty="0" smtClean="0">
                        <a:solidFill>
                          <a:schemeClr val="dk1"/>
                        </a:solidFill>
                        <a:effectLst/>
                        <a:latin typeface="한컴 윤체 L" panose="02020603020101020101" pitchFamily="18" charset="-127"/>
                        <a:ea typeface="한컴 윤체 L" panose="02020603020101020101" pitchFamily="18" charset="-127"/>
                        <a:cs typeface="+mn-cs"/>
                      </a:endParaRPr>
                    </a:p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함유 </a:t>
                      </a:r>
                      <a:r>
                        <a:rPr lang="ko-KR" altLang="en-US" sz="1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조성물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한컴 윤체 L" panose="02020603020101020101" pitchFamily="18" charset="-127"/>
                        <a:ea typeface="한컴 윤체 L" panose="02020603020101020101" pitchFamily="18" charset="-127"/>
                      </a:endParaRPr>
                    </a:p>
                  </a:txBody>
                  <a:tcPr marL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생체에서 나균의 증식 억제 또는 감소에 사용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한컴 윤체 L" panose="02020603020101020101" pitchFamily="18" charset="-127"/>
                        <a:ea typeface="한컴 윤체 L" panose="02020603020101020101" pitchFamily="18" charset="-127"/>
                      </a:endParaRPr>
                    </a:p>
                  </a:txBody>
                  <a:tcPr marL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0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특허</a:t>
                      </a:r>
                      <a:endParaRPr lang="en-US" altLang="ko-KR" sz="1000" b="0" i="0" kern="1200" dirty="0" smtClean="0">
                        <a:solidFill>
                          <a:schemeClr val="dk1"/>
                        </a:solidFill>
                        <a:effectLst/>
                        <a:latin typeface="한컴 윤체 L" panose="02020603020101020101" pitchFamily="18" charset="-127"/>
                        <a:ea typeface="한컴 윤체 L" panose="02020603020101020101" pitchFamily="18" charset="-127"/>
                        <a:cs typeface="+mn-cs"/>
                      </a:endParaRPr>
                    </a:p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제</a:t>
                      </a:r>
                      <a:r>
                        <a:rPr lang="en-US" altLang="ko-KR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4499979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한컴 윤체 L" panose="02020603020101020101" pitchFamily="18" charset="-127"/>
                        <a:ea typeface="한컴 윤체 L" panose="02020603020101020101" pitchFamily="18" charset="-127"/>
                      </a:endParaRPr>
                    </a:p>
                  </a:txBody>
                  <a:tcPr marL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감염 억제 </a:t>
                      </a:r>
                      <a:r>
                        <a:rPr lang="ko-KR" altLang="en-US" sz="1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조성물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 및 </a:t>
                      </a:r>
                      <a:endParaRPr lang="en-US" altLang="ko-KR" sz="1000" b="0" i="0" kern="1200" dirty="0" smtClean="0">
                        <a:solidFill>
                          <a:schemeClr val="dk1"/>
                        </a:solidFill>
                        <a:effectLst/>
                        <a:latin typeface="한컴 윤체 L" panose="02020603020101020101" pitchFamily="18" charset="-127"/>
                        <a:ea typeface="한컴 윤체 L" panose="02020603020101020101" pitchFamily="18" charset="-127"/>
                        <a:cs typeface="+mn-cs"/>
                      </a:endParaRPr>
                    </a:p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이를 함유하는 식품</a:t>
                      </a:r>
                      <a:r>
                        <a:rPr lang="en-US" altLang="ko-KR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,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 음료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한컴 윤체 L" panose="02020603020101020101" pitchFamily="18" charset="-127"/>
                        <a:ea typeface="한컴 윤체 L" panose="02020603020101020101" pitchFamily="18" charset="-127"/>
                      </a:endParaRPr>
                    </a:p>
                  </a:txBody>
                  <a:tcPr marL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우수한 세균 등의 감염 억제 효과를 나타내는 감염 </a:t>
                      </a:r>
                      <a:endParaRPr lang="en-US" altLang="ko-KR" sz="1000" b="0" i="0" kern="1200" dirty="0" smtClean="0">
                        <a:solidFill>
                          <a:schemeClr val="dk1"/>
                        </a:solidFill>
                        <a:effectLst/>
                        <a:latin typeface="한컴 윤체 L" panose="02020603020101020101" pitchFamily="18" charset="-127"/>
                        <a:ea typeface="한컴 윤체 L" panose="02020603020101020101" pitchFamily="18" charset="-127"/>
                        <a:cs typeface="+mn-cs"/>
                      </a:endParaRPr>
                    </a:p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억제 </a:t>
                      </a:r>
                      <a:r>
                        <a:rPr lang="ko-KR" altLang="en-US" sz="1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조성물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 및 이를 함유하는 식음료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한컴 윤체 L" panose="02020603020101020101" pitchFamily="18" charset="-127"/>
                        <a:ea typeface="한컴 윤체 L" panose="02020603020101020101" pitchFamily="18" charset="-127"/>
                      </a:endParaRPr>
                    </a:p>
                  </a:txBody>
                  <a:tcPr marL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955680"/>
                  </a:ext>
                </a:extLst>
              </a:tr>
              <a:tr h="589278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특개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 </a:t>
                      </a:r>
                      <a:endParaRPr lang="en-US" altLang="ko-KR" sz="1000" b="0" i="0" kern="1200" dirty="0" smtClean="0">
                        <a:solidFill>
                          <a:schemeClr val="dk1"/>
                        </a:solidFill>
                        <a:effectLst/>
                        <a:latin typeface="한컴 윤체 L" panose="02020603020101020101" pitchFamily="18" charset="-127"/>
                        <a:ea typeface="한컴 윤체 L" panose="02020603020101020101" pitchFamily="18" charset="-127"/>
                        <a:cs typeface="+mn-cs"/>
                      </a:endParaRPr>
                    </a:p>
                    <a:p>
                      <a:pPr algn="l" latinLnBrk="1"/>
                      <a:r>
                        <a:rPr lang="en-US" altLang="ko-KR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2006-</a:t>
                      </a:r>
                    </a:p>
                    <a:p>
                      <a:pPr algn="l" latinLnBrk="1"/>
                      <a:r>
                        <a:rPr lang="en-US" altLang="ko-KR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28050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한컴 윤체 L" panose="02020603020101020101" pitchFamily="18" charset="-127"/>
                        <a:ea typeface="한컴 윤체 L" panose="02020603020101020101" pitchFamily="18" charset="-127"/>
                      </a:endParaRPr>
                    </a:p>
                  </a:txBody>
                  <a:tcPr marL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피부 알레르기 </a:t>
                      </a:r>
                      <a:endParaRPr lang="en-US" altLang="ko-KR" sz="1000" b="0" i="0" kern="1200" dirty="0" smtClean="0">
                        <a:solidFill>
                          <a:schemeClr val="dk1"/>
                        </a:solidFill>
                        <a:effectLst/>
                        <a:latin typeface="한컴 윤체 L" panose="02020603020101020101" pitchFamily="18" charset="-127"/>
                        <a:ea typeface="한컴 윤체 L" panose="02020603020101020101" pitchFamily="18" charset="-127"/>
                        <a:cs typeface="+mn-cs"/>
                      </a:endParaRPr>
                    </a:p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억제 </a:t>
                      </a:r>
                      <a:r>
                        <a:rPr lang="ko-KR" altLang="en-US" sz="1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조성물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한컴 윤체 L" panose="02020603020101020101" pitchFamily="18" charset="-127"/>
                        <a:ea typeface="한컴 윤체 L" panose="02020603020101020101" pitchFamily="18" charset="-127"/>
                      </a:endParaRPr>
                    </a:p>
                  </a:txBody>
                  <a:tcPr marL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금속과 송진에 대한 피부 알레르기 </a:t>
                      </a:r>
                      <a:endParaRPr lang="en-US" altLang="ko-KR" sz="1000" b="0" i="0" kern="1200" dirty="0" smtClean="0">
                        <a:solidFill>
                          <a:schemeClr val="dk1"/>
                        </a:solidFill>
                        <a:effectLst/>
                        <a:latin typeface="한컴 윤체 L" panose="02020603020101020101" pitchFamily="18" charset="-127"/>
                        <a:ea typeface="한컴 윤체 L" panose="02020603020101020101" pitchFamily="18" charset="-127"/>
                        <a:cs typeface="+mn-cs"/>
                      </a:endParaRPr>
                    </a:p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억제 </a:t>
                      </a:r>
                      <a:r>
                        <a:rPr lang="ko-KR" altLang="en-US" sz="1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조성물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한컴 윤체 L" panose="02020603020101020101" pitchFamily="18" charset="-127"/>
                        <a:ea typeface="한컴 윤체 L" panose="02020603020101020101" pitchFamily="18" charset="-127"/>
                      </a:endParaRPr>
                    </a:p>
                  </a:txBody>
                  <a:tcPr marL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0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특개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 </a:t>
                      </a:r>
                      <a:endParaRPr lang="en-US" altLang="ko-KR" sz="1000" b="0" i="0" kern="1200" dirty="0" smtClean="0">
                        <a:solidFill>
                          <a:schemeClr val="dk1"/>
                        </a:solidFill>
                        <a:effectLst/>
                        <a:latin typeface="한컴 윤체 L" panose="02020603020101020101" pitchFamily="18" charset="-127"/>
                        <a:ea typeface="한컴 윤체 L" panose="02020603020101020101" pitchFamily="18" charset="-127"/>
                        <a:cs typeface="+mn-cs"/>
                      </a:endParaRPr>
                    </a:p>
                    <a:p>
                      <a:pPr algn="l" latinLnBrk="1"/>
                      <a:r>
                        <a:rPr lang="en-US" altLang="ko-KR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2004-</a:t>
                      </a:r>
                    </a:p>
                    <a:p>
                      <a:pPr algn="l" latinLnBrk="1"/>
                      <a:r>
                        <a:rPr lang="en-US" altLang="ko-KR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51530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한컴 윤체 L" panose="02020603020101020101" pitchFamily="18" charset="-127"/>
                        <a:ea typeface="한컴 윤체 L" panose="02020603020101020101" pitchFamily="18" charset="-127"/>
                      </a:endParaRPr>
                    </a:p>
                  </a:txBody>
                  <a:tcPr marL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장내 세균 </a:t>
                      </a:r>
                      <a:r>
                        <a:rPr lang="ko-KR" altLang="en-US" sz="1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개선제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 및</a:t>
                      </a:r>
                      <a:endParaRPr lang="en-US" altLang="ko-KR" sz="1000" b="0" i="0" kern="1200" dirty="0" smtClean="0">
                        <a:solidFill>
                          <a:schemeClr val="dk1"/>
                        </a:solidFill>
                        <a:effectLst/>
                        <a:latin typeface="한컴 윤체 L" panose="02020603020101020101" pitchFamily="18" charset="-127"/>
                        <a:ea typeface="한컴 윤체 L" panose="02020603020101020101" pitchFamily="18" charset="-127"/>
                        <a:cs typeface="+mn-cs"/>
                      </a:endParaRPr>
                    </a:p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이를 함유하는 식품</a:t>
                      </a:r>
                      <a:r>
                        <a:rPr lang="en-US" altLang="ko-KR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,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 음료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한컴 윤체 L" panose="02020603020101020101" pitchFamily="18" charset="-127"/>
                        <a:ea typeface="한컴 윤체 L" panose="02020603020101020101" pitchFamily="18" charset="-127"/>
                      </a:endParaRPr>
                    </a:p>
                  </a:txBody>
                  <a:tcPr marL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우수한 장내 </a:t>
                      </a:r>
                      <a:r>
                        <a:rPr lang="ko-KR" altLang="en-US" sz="1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세균총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 개선 작용이 있고</a:t>
                      </a:r>
                      <a:r>
                        <a:rPr lang="en-US" altLang="ko-KR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가열 </a:t>
                      </a:r>
                      <a:endParaRPr lang="en-US" altLang="ko-KR" sz="1000" b="0" i="0" kern="1200" dirty="0" smtClean="0">
                        <a:solidFill>
                          <a:schemeClr val="dk1"/>
                        </a:solidFill>
                        <a:effectLst/>
                        <a:latin typeface="한컴 윤체 L" panose="02020603020101020101" pitchFamily="18" charset="-127"/>
                        <a:ea typeface="한컴 윤체 L" panose="02020603020101020101" pitchFamily="18" charset="-127"/>
                        <a:cs typeface="+mn-cs"/>
                      </a:endParaRPr>
                    </a:p>
                    <a:p>
                      <a:pPr algn="l" latinLnBrk="1"/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처리하여도 그 효과가 손상됨이 없는 장내 </a:t>
                      </a:r>
                      <a:r>
                        <a:rPr lang="ko-KR" altLang="en-US" sz="1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세균총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 </a:t>
                      </a:r>
                      <a:endParaRPr lang="en-US" altLang="ko-KR" sz="1000" b="0" i="0" kern="1200" dirty="0" smtClean="0">
                        <a:solidFill>
                          <a:schemeClr val="dk1"/>
                        </a:solidFill>
                        <a:effectLst/>
                        <a:latin typeface="한컴 윤체 L" panose="02020603020101020101" pitchFamily="18" charset="-127"/>
                        <a:ea typeface="한컴 윤체 L" panose="02020603020101020101" pitchFamily="18" charset="-127"/>
                        <a:cs typeface="+mn-cs"/>
                      </a:endParaRPr>
                    </a:p>
                    <a:p>
                      <a:pPr algn="l" latinLnBrk="1"/>
                      <a:r>
                        <a:rPr lang="ko-KR" altLang="en-US" sz="1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개선제</a:t>
                      </a:r>
                      <a:r>
                        <a:rPr lang="ko-KR" altLang="en-US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한컴 윤체 L" panose="02020603020101020101" pitchFamily="18" charset="-127"/>
                          <a:ea typeface="한컴 윤체 L" panose="02020603020101020101" pitchFamily="18" charset="-127"/>
                          <a:cs typeface="+mn-cs"/>
                        </a:rPr>
                        <a:t> 및 이를 함유하는 식품 및 음료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한컴 윤체 L" panose="02020603020101020101" pitchFamily="18" charset="-127"/>
                        <a:ea typeface="한컴 윤체 L" panose="02020603020101020101" pitchFamily="18" charset="-127"/>
                      </a:endParaRPr>
                    </a:p>
                  </a:txBody>
                  <a:tcPr marL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80205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96070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0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직선 연결선 1"/>
          <p:cNvCxnSpPr/>
          <p:nvPr/>
        </p:nvCxnSpPr>
        <p:spPr>
          <a:xfrm flipV="1">
            <a:off x="439838" y="340808"/>
            <a:ext cx="10764456" cy="1293"/>
          </a:xfrm>
          <a:prstGeom prst="line">
            <a:avLst/>
          </a:prstGeom>
          <a:ln w="317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직선 연결선 2"/>
          <p:cNvCxnSpPr/>
          <p:nvPr/>
        </p:nvCxnSpPr>
        <p:spPr>
          <a:xfrm flipV="1">
            <a:off x="441765" y="1291860"/>
            <a:ext cx="10764456" cy="1293"/>
          </a:xfrm>
          <a:prstGeom prst="line">
            <a:avLst/>
          </a:prstGeom>
          <a:ln w="1143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그룹 3"/>
          <p:cNvGrpSpPr/>
          <p:nvPr/>
        </p:nvGrpSpPr>
        <p:grpSpPr>
          <a:xfrm>
            <a:off x="-289367" y="452164"/>
            <a:ext cx="3483979" cy="640794"/>
            <a:chOff x="2847372" y="800446"/>
            <a:chExt cx="5984112" cy="808262"/>
          </a:xfrm>
        </p:grpSpPr>
        <p:sp>
          <p:nvSpPr>
            <p:cNvPr id="5" name="TextBox 4"/>
            <p:cNvSpPr txBox="1"/>
            <p:nvPr/>
          </p:nvSpPr>
          <p:spPr>
            <a:xfrm>
              <a:off x="2847372" y="800446"/>
              <a:ext cx="5984112" cy="582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rgbClr val="FF5050"/>
                  </a:solidFill>
                  <a:latin typeface="+mn-ea"/>
                </a:rPr>
                <a:t>Three Focus</a:t>
              </a:r>
              <a:endParaRPr lang="ko-KR" altLang="en-US" sz="2400" b="1" dirty="0">
                <a:solidFill>
                  <a:srgbClr val="FF5050"/>
                </a:solidFill>
                <a:latin typeface="+mn-ea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437685" y="1278728"/>
              <a:ext cx="4872942" cy="3299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050" b="1" dirty="0" smtClean="0">
                  <a:solidFill>
                    <a:srgbClr val="7F731B"/>
                  </a:solidFill>
                  <a:latin typeface="+mn-ea"/>
                </a:rPr>
                <a:t>No.1 Heat-Treated Probiotics</a:t>
              </a:r>
              <a:endParaRPr lang="ko-KR" altLang="en-US" sz="1050" b="1" dirty="0">
                <a:solidFill>
                  <a:srgbClr val="7F731B"/>
                </a:solidFill>
                <a:latin typeface="+mn-ea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609455" y="463037"/>
            <a:ext cx="6847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최다 상업화</a:t>
            </a:r>
            <a:r>
              <a:rPr lang="en-US" altLang="ko-KR" sz="36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, </a:t>
            </a:r>
            <a:r>
              <a:rPr lang="ko-KR" altLang="en-US" sz="36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최고의 선택</a:t>
            </a:r>
            <a:r>
              <a:rPr lang="en-US" altLang="ko-KR" sz="36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!</a:t>
            </a:r>
            <a:endParaRPr lang="ko-KR" altLang="en-US" sz="36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676435" y="641612"/>
            <a:ext cx="21991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 smtClean="0">
                <a:solidFill>
                  <a:srgbClr val="7F731B"/>
                </a:solidFill>
              </a:rPr>
              <a:t>Focus 02</a:t>
            </a:r>
            <a:endParaRPr lang="ko-KR" altLang="en-US" b="1" dirty="0">
              <a:solidFill>
                <a:srgbClr val="7F731B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5251" y="6395001"/>
            <a:ext cx="235210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EC-12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와 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BR-108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유산균은 </a:t>
            </a:r>
            <a:r>
              <a:rPr lang="en-US" altLang="ko-KR" sz="1600" b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10</a:t>
            </a:r>
            <a:r>
              <a:rPr lang="ko-KR" altLang="en-US" sz="1600" b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년 이상 </a:t>
            </a:r>
            <a:endParaRPr lang="en-US" altLang="ko-KR" sz="1600" b="1" dirty="0" smtClean="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600" b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다양한 상업화 사례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를 </a:t>
            </a:r>
            <a:endParaRPr lang="en-US" altLang="ko-KR" sz="1400" dirty="0" smtClean="0"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보유하고 있습니다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0" y="1577054"/>
            <a:ext cx="601588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81000" algn="l"/>
                <a:tab pos="393700" algn="l"/>
              </a:tabLst>
            </a:pPr>
            <a:r>
              <a:rPr lang="en-US" altLang="zh-CN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	</a:t>
            </a:r>
            <a:r>
              <a:rPr lang="ko-KR" altLang="en-US" b="1" dirty="0" smtClean="0">
                <a:solidFill>
                  <a:srgbClr val="F4540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최다 상업화</a:t>
            </a:r>
            <a:r>
              <a:rPr lang="en-US" altLang="ko-KR" b="1" dirty="0" smtClean="0">
                <a:solidFill>
                  <a:srgbClr val="F4540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b="1" dirty="0" smtClean="0">
                <a:solidFill>
                  <a:srgbClr val="F4540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다수의 식품</a:t>
            </a:r>
            <a:r>
              <a:rPr lang="en-US" altLang="ko-KR" b="1" dirty="0" smtClean="0">
                <a:solidFill>
                  <a:srgbClr val="F4540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&amp;</a:t>
            </a:r>
            <a:r>
              <a:rPr lang="ko-KR" altLang="en-US" b="1" dirty="0" smtClean="0">
                <a:solidFill>
                  <a:srgbClr val="F4540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건강 업체의 선택을 받은</a:t>
            </a:r>
            <a:endParaRPr lang="en-US" altLang="ko-KR" b="1" dirty="0" smtClean="0">
              <a:solidFill>
                <a:srgbClr val="F4540C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tabLst>
                <a:tab pos="381000" algn="l"/>
                <a:tab pos="393700" algn="l"/>
              </a:tabLst>
            </a:pPr>
            <a:r>
              <a:rPr lang="en-US" altLang="ko-KR" sz="3200" b="1" dirty="0">
                <a:solidFill>
                  <a:srgbClr val="F4540C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itchFamily="18" charset="0"/>
              </a:rPr>
              <a:t> </a:t>
            </a:r>
            <a:r>
              <a:rPr lang="en-US" altLang="ko-KR" sz="3200" b="1" dirty="0" smtClean="0">
                <a:solidFill>
                  <a:srgbClr val="F4540C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itchFamily="18" charset="0"/>
              </a:rPr>
              <a:t>  </a:t>
            </a:r>
            <a:r>
              <a:rPr lang="ko-KR" altLang="en-US" sz="3200" b="1" dirty="0" smtClean="0">
                <a:solidFill>
                  <a:srgbClr val="01284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itchFamily="18" charset="0"/>
              </a:rPr>
              <a:t>품질의 우수성</a:t>
            </a:r>
            <a:r>
              <a:rPr lang="en-US" altLang="ko-KR" sz="3200" b="1" dirty="0" smtClean="0">
                <a:solidFill>
                  <a:srgbClr val="01284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itchFamily="18" charset="0"/>
              </a:rPr>
              <a:t>!</a:t>
            </a:r>
            <a:r>
              <a:rPr lang="ko-KR" altLang="en-US" sz="3200" b="1" dirty="0" smtClean="0">
                <a:solidFill>
                  <a:srgbClr val="01284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itchFamily="18" charset="0"/>
              </a:rPr>
              <a:t> </a:t>
            </a:r>
            <a:endParaRPr lang="en-US" altLang="zh-CN" sz="3200" b="1" dirty="0">
              <a:solidFill>
                <a:srgbClr val="01284A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맑은 고딕" pitchFamily="18" charset="0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471630" y="2798583"/>
            <a:ext cx="2002421" cy="1562582"/>
          </a:xfrm>
          <a:prstGeom prst="roundRect">
            <a:avLst/>
          </a:prstGeom>
          <a:blipFill dpi="0" rotWithShape="1">
            <a:blip r:embed="rId2"/>
            <a:srcRect/>
            <a:stretch>
              <a:fillRect r="-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모서리가 둥근 직사각형 20"/>
          <p:cNvSpPr/>
          <p:nvPr/>
        </p:nvSpPr>
        <p:spPr>
          <a:xfrm>
            <a:off x="471629" y="4530563"/>
            <a:ext cx="2002421" cy="1562582"/>
          </a:xfrm>
          <a:prstGeom prst="round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51" name="그룹 50"/>
          <p:cNvGrpSpPr/>
          <p:nvPr/>
        </p:nvGrpSpPr>
        <p:grpSpPr>
          <a:xfrm>
            <a:off x="3980396" y="2983037"/>
            <a:ext cx="618509" cy="1120836"/>
            <a:chOff x="7113812" y="2717934"/>
            <a:chExt cx="983849" cy="1739891"/>
          </a:xfrm>
        </p:grpSpPr>
        <p:pic>
          <p:nvPicPr>
            <p:cNvPr id="42" name="Picture 2" descr="1兆個のチカラ（60粒）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167" t="5055" r="16833" b="1723"/>
            <a:stretch>
              <a:fillRect/>
            </a:stretch>
          </p:blipFill>
          <p:spPr bwMode="auto">
            <a:xfrm>
              <a:off x="7113812" y="2717934"/>
              <a:ext cx="937517" cy="12842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4" name="Picture 26" descr="logo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3812" y="4096845"/>
              <a:ext cx="983849" cy="3609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2" name="그룹 51"/>
          <p:cNvGrpSpPr/>
          <p:nvPr/>
        </p:nvGrpSpPr>
        <p:grpSpPr>
          <a:xfrm>
            <a:off x="4761326" y="2983037"/>
            <a:ext cx="597590" cy="1130597"/>
            <a:chOff x="8370102" y="2718552"/>
            <a:chExt cx="809910" cy="1739273"/>
          </a:xfrm>
        </p:grpSpPr>
        <p:pic>
          <p:nvPicPr>
            <p:cNvPr id="43" name="Picture 6" descr="乳酸菌EC-12　30日分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7874" b="-2248"/>
            <a:stretch>
              <a:fillRect/>
            </a:stretch>
          </p:blipFill>
          <p:spPr bwMode="auto">
            <a:xfrm>
              <a:off x="8370102" y="2718552"/>
              <a:ext cx="809910" cy="12836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5" name="Picture 32" descr="ＤＨＣ直営店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6858" y="4096845"/>
              <a:ext cx="766063" cy="3609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0" name="그룹 49"/>
          <p:cNvGrpSpPr/>
          <p:nvPr/>
        </p:nvGrpSpPr>
        <p:grpSpPr>
          <a:xfrm>
            <a:off x="2765888" y="2961383"/>
            <a:ext cx="1123067" cy="1118523"/>
            <a:chOff x="5057473" y="2717934"/>
            <a:chExt cx="1916831" cy="1695652"/>
          </a:xfrm>
        </p:grpSpPr>
        <p:pic>
          <p:nvPicPr>
            <p:cNvPr id="46" name="Picture 6" descr="http://www.rakuteneagles.jp/company/img/partner/hisamitsu.jpg"/>
            <p:cNvPicPr>
              <a:picLocks noChangeAspect="1" noChangeArrowheads="1"/>
            </p:cNvPicPr>
            <p:nvPr/>
          </p:nvPicPr>
          <p:blipFill rotWithShape="1"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3631" b="33185"/>
            <a:stretch/>
          </p:blipFill>
          <p:spPr bwMode="auto">
            <a:xfrm>
              <a:off x="5057473" y="4141085"/>
              <a:ext cx="1916831" cy="272501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" name="Picture 9"/>
            <p:cNvPicPr>
              <a:picLocks noChangeAspect="1" noChangeArrowheads="1"/>
            </p:cNvPicPr>
            <p:nvPr/>
          </p:nvPicPr>
          <p:blipFill rotWithShape="1"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353" b="8559"/>
            <a:stretch/>
          </p:blipFill>
          <p:spPr bwMode="auto">
            <a:xfrm>
              <a:off x="5285755" y="2717934"/>
              <a:ext cx="1509284" cy="1284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53" name="그룹 52"/>
          <p:cNvGrpSpPr/>
          <p:nvPr/>
        </p:nvGrpSpPr>
        <p:grpSpPr>
          <a:xfrm>
            <a:off x="5477508" y="2983037"/>
            <a:ext cx="943762" cy="1130597"/>
            <a:chOff x="9498785" y="2654659"/>
            <a:chExt cx="1485558" cy="1889293"/>
          </a:xfrm>
        </p:grpSpPr>
        <p:pic>
          <p:nvPicPr>
            <p:cNvPr id="48" name="Picture 8" descr="ディフェンスアップコーワ"/>
            <p:cNvPicPr>
              <a:picLocks noChangeAspect="1" noChangeArrowheads="1"/>
            </p:cNvPicPr>
            <p:nvPr/>
          </p:nvPicPr>
          <p:blipFill rotWithShape="1"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82" r="7992"/>
            <a:stretch/>
          </p:blipFill>
          <p:spPr bwMode="auto">
            <a:xfrm>
              <a:off x="9498785" y="2654659"/>
              <a:ext cx="1485558" cy="13474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9" name="Picture 8" descr="http://gifu-iyaku.jp/sansha/images/logo_kowa.gif"/>
            <p:cNvPicPr>
              <a:picLocks noChangeAspect="1" noChangeArrowheads="1"/>
            </p:cNvPicPr>
            <p:nvPr/>
          </p:nvPicPr>
          <p:blipFill rotWithShape="1"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711" t="15419" r="16754" b="14829"/>
            <a:stretch/>
          </p:blipFill>
          <p:spPr bwMode="auto">
            <a:xfrm>
              <a:off x="9676435" y="4036320"/>
              <a:ext cx="1095205" cy="507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9" name="그룹 68"/>
          <p:cNvGrpSpPr/>
          <p:nvPr/>
        </p:nvGrpSpPr>
        <p:grpSpPr>
          <a:xfrm>
            <a:off x="6548548" y="2964928"/>
            <a:ext cx="772789" cy="1120847"/>
            <a:chOff x="8028818" y="2710740"/>
            <a:chExt cx="994974" cy="1347834"/>
          </a:xfrm>
        </p:grpSpPr>
        <p:pic>
          <p:nvPicPr>
            <p:cNvPr id="67" name="Picture 56" descr="1cho_goodsimg01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41295" y="2710740"/>
              <a:ext cx="882497" cy="1027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8" name="그림 67"/>
            <p:cNvPicPr>
              <a:picLocks noChangeAspect="1"/>
            </p:cNvPicPr>
            <p:nvPr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28818" y="3831587"/>
              <a:ext cx="956586" cy="226987"/>
            </a:xfrm>
            <a:prstGeom prst="rect">
              <a:avLst/>
            </a:prstGeom>
          </p:spPr>
        </p:pic>
      </p:grpSp>
      <p:grpSp>
        <p:nvGrpSpPr>
          <p:cNvPr id="71" name="그룹 70"/>
          <p:cNvGrpSpPr/>
          <p:nvPr/>
        </p:nvGrpSpPr>
        <p:grpSpPr>
          <a:xfrm>
            <a:off x="7491404" y="2998215"/>
            <a:ext cx="1362092" cy="1115419"/>
            <a:chOff x="8094424" y="2670517"/>
            <a:chExt cx="1362092" cy="1115419"/>
          </a:xfrm>
        </p:grpSpPr>
        <p:pic>
          <p:nvPicPr>
            <p:cNvPr id="3074" name="Picture 2" descr="LACTUS PROì ëí ì´ë¯¸ì§ ê²ìê²°ê³¼"/>
            <p:cNvPicPr>
              <a:picLocks noChangeAspect="1" noChangeArrowheads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721" t="12459" r="8764" b="7351"/>
            <a:stretch/>
          </p:blipFill>
          <p:spPr bwMode="auto">
            <a:xfrm>
              <a:off x="8094424" y="2670517"/>
              <a:ext cx="1362092" cy="8141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6" name="Picture 4" descr="ëìì ì½ì ëí ì´ë¯¸ì§ ê²ìê²°ê³¼"/>
            <p:cNvPicPr>
              <a:picLocks noChangeAspect="1" noChangeArrowheads="1"/>
            </p:cNvPicPr>
            <p:nvPr/>
          </p:nvPicPr>
          <p:blipFill rotWithShape="1"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6334"/>
            <a:stretch/>
          </p:blipFill>
          <p:spPr bwMode="auto">
            <a:xfrm>
              <a:off x="8259627" y="3545264"/>
              <a:ext cx="922011" cy="2406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0" name="모서리가 둥근 직사각형 69"/>
          <p:cNvSpPr/>
          <p:nvPr/>
        </p:nvSpPr>
        <p:spPr>
          <a:xfrm>
            <a:off x="2708251" y="2637311"/>
            <a:ext cx="8681012" cy="1686578"/>
          </a:xfrm>
          <a:prstGeom prst="roundRect">
            <a:avLst/>
          </a:prstGeom>
          <a:noFill/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77" name="그룹 76"/>
          <p:cNvGrpSpPr/>
          <p:nvPr/>
        </p:nvGrpSpPr>
        <p:grpSpPr>
          <a:xfrm>
            <a:off x="8786431" y="2905930"/>
            <a:ext cx="1490766" cy="1261943"/>
            <a:chOff x="9456516" y="2583237"/>
            <a:chExt cx="1490766" cy="1261943"/>
          </a:xfrm>
        </p:grpSpPr>
        <p:pic>
          <p:nvPicPr>
            <p:cNvPr id="3078" name="Picture 6" descr="íì´ë½ì ëí ì´ë¯¸ì§ ê²ìê²°ê³¼"/>
            <p:cNvPicPr>
              <a:picLocks noChangeAspect="1" noChangeArrowheads="1"/>
            </p:cNvPicPr>
            <p:nvPr/>
          </p:nvPicPr>
          <p:blipFill>
            <a:blip r:embed="rId1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56516" y="2583237"/>
              <a:ext cx="1490766" cy="11568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0" name="Picture 8" descr="ê´ë ¨ ì´ë¯¸ì§"/>
            <p:cNvPicPr>
              <a:picLocks noChangeAspect="1" noChangeArrowheads="1"/>
            </p:cNvPicPr>
            <p:nvPr/>
          </p:nvPicPr>
          <p:blipFill rotWithShape="1">
            <a:blip r:embed="rId1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7738" b="33637"/>
            <a:stretch/>
          </p:blipFill>
          <p:spPr bwMode="auto">
            <a:xfrm>
              <a:off x="9669074" y="3502144"/>
              <a:ext cx="1198401" cy="343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9" name="그룹 78"/>
          <p:cNvGrpSpPr/>
          <p:nvPr/>
        </p:nvGrpSpPr>
        <p:grpSpPr>
          <a:xfrm>
            <a:off x="10269437" y="3122364"/>
            <a:ext cx="990031" cy="981509"/>
            <a:chOff x="10289764" y="2855827"/>
            <a:chExt cx="990031" cy="981509"/>
          </a:xfrm>
        </p:grpSpPr>
        <p:pic>
          <p:nvPicPr>
            <p:cNvPr id="3082" name="Picture 10" descr="ì ì ì ì½ì ëí ì´ë¯¸ì§ ê²ìê²°ê³¼"/>
            <p:cNvPicPr>
              <a:picLocks noChangeAspect="1" noChangeArrowheads="1"/>
            </p:cNvPicPr>
            <p:nvPr/>
          </p:nvPicPr>
          <p:blipFill rotWithShape="1">
            <a:blip r:embed="rId1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207" t="27612" r="13029" b="24161"/>
            <a:stretch/>
          </p:blipFill>
          <p:spPr bwMode="auto">
            <a:xfrm>
              <a:off x="10421523" y="3488647"/>
              <a:ext cx="841502" cy="3486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8" name="그림 77"/>
            <p:cNvPicPr>
              <a:picLocks noChangeAspect="1"/>
            </p:cNvPicPr>
            <p:nvPr/>
          </p:nvPicPr>
          <p:blipFill>
            <a:blip r:embed="rId1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289764" y="2855827"/>
              <a:ext cx="990031" cy="550017"/>
            </a:xfrm>
            <a:prstGeom prst="rect">
              <a:avLst/>
            </a:prstGeom>
          </p:spPr>
        </p:pic>
      </p:grpSp>
      <p:grpSp>
        <p:nvGrpSpPr>
          <p:cNvPr id="80" name="그룹 79"/>
          <p:cNvGrpSpPr/>
          <p:nvPr/>
        </p:nvGrpSpPr>
        <p:grpSpPr>
          <a:xfrm>
            <a:off x="2843218" y="4885380"/>
            <a:ext cx="927433" cy="1367569"/>
            <a:chOff x="2838525" y="4350150"/>
            <a:chExt cx="927433" cy="1322041"/>
          </a:xfrm>
        </p:grpSpPr>
        <p:pic>
          <p:nvPicPr>
            <p:cNvPr id="54" name="Picture 13"/>
            <p:cNvPicPr>
              <a:picLocks noChangeAspect="1" noChangeArrowheads="1"/>
            </p:cNvPicPr>
            <p:nvPr/>
          </p:nvPicPr>
          <p:blipFill rotWithShape="1">
            <a:blip r:embed="rId2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6" t="2467" r="25282" b="2835"/>
            <a:stretch/>
          </p:blipFill>
          <p:spPr bwMode="auto">
            <a:xfrm>
              <a:off x="3001822" y="4350150"/>
              <a:ext cx="764136" cy="10128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5" name="Picture 2" descr="https://www.sugi-net.jp/campaign/festa2014/img/logo65.png"/>
            <p:cNvPicPr>
              <a:picLocks noChangeAspect="1" noChangeArrowheads="1"/>
            </p:cNvPicPr>
            <p:nvPr/>
          </p:nvPicPr>
          <p:blipFill rotWithShape="1">
            <a:blip r:embed="rId2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632" t="29381" r="12410" b="25326"/>
            <a:stretch/>
          </p:blipFill>
          <p:spPr bwMode="auto">
            <a:xfrm>
              <a:off x="2838525" y="5391549"/>
              <a:ext cx="927432" cy="2806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1" name="그룹 80"/>
          <p:cNvGrpSpPr/>
          <p:nvPr/>
        </p:nvGrpSpPr>
        <p:grpSpPr>
          <a:xfrm>
            <a:off x="4012610" y="4920536"/>
            <a:ext cx="818475" cy="1332414"/>
            <a:chOff x="4007917" y="4384135"/>
            <a:chExt cx="818475" cy="1288056"/>
          </a:xfrm>
        </p:grpSpPr>
        <p:pic>
          <p:nvPicPr>
            <p:cNvPr id="56" name="Picture 20" descr="ANd9GcQMDo00vLwHTeuXaT7oonVdg8dzI6Zy006eekL3VUK56gNoiifvCQ"/>
            <p:cNvPicPr>
              <a:picLocks noChangeAspect="1" noChangeArrowheads="1"/>
            </p:cNvPicPr>
            <p:nvPr/>
          </p:nvPicPr>
          <p:blipFill rotWithShape="1">
            <a:blip r:embed="rId2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916" b="21974"/>
            <a:stretch/>
          </p:blipFill>
          <p:spPr bwMode="auto">
            <a:xfrm>
              <a:off x="4007917" y="5363006"/>
              <a:ext cx="818475" cy="3091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7" name="Picture 4" descr="http://ecx.images-amazon.com/images/I/41Ui-fYdC7L._SY300_.jpg"/>
            <p:cNvPicPr>
              <a:picLocks noChangeAspect="1" noChangeArrowheads="1"/>
            </p:cNvPicPr>
            <p:nvPr/>
          </p:nvPicPr>
          <p:blipFill rotWithShape="1">
            <a:blip r:embed="rId23">
              <a:clrChange>
                <a:clrFrom>
                  <a:srgbClr val="FFFEFF"/>
                </a:clrFrom>
                <a:clrTo>
                  <a:srgbClr val="FFFE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01" t="7775" r="3913" b="6954"/>
            <a:stretch/>
          </p:blipFill>
          <p:spPr bwMode="auto">
            <a:xfrm>
              <a:off x="4026502" y="4384135"/>
              <a:ext cx="622130" cy="9422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2" name="그룹 81"/>
          <p:cNvGrpSpPr/>
          <p:nvPr/>
        </p:nvGrpSpPr>
        <p:grpSpPr>
          <a:xfrm>
            <a:off x="4921825" y="4823572"/>
            <a:ext cx="919431" cy="1449101"/>
            <a:chOff x="4917132" y="4290399"/>
            <a:chExt cx="919431" cy="1400859"/>
          </a:xfrm>
        </p:grpSpPr>
        <p:pic>
          <p:nvPicPr>
            <p:cNvPr id="58" name="Picture 10" descr="http://products.pigeon.co.jp/catalog/photo/13441b_l.jpg"/>
            <p:cNvPicPr>
              <a:picLocks noChangeAspect="1" noChangeArrowheads="1"/>
            </p:cNvPicPr>
            <p:nvPr/>
          </p:nvPicPr>
          <p:blipFill rotWithShape="1"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35" t="3198" r="16894" b="2684"/>
            <a:stretch/>
          </p:blipFill>
          <p:spPr bwMode="auto">
            <a:xfrm>
              <a:off x="4945067" y="4290399"/>
              <a:ext cx="762066" cy="10726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9" name="Picture 12" descr="http://www.brand-yurai.net/logoimg/9s6innK7dx1tXzNB.gif"/>
            <p:cNvPicPr>
              <a:picLocks noChangeAspect="1" noChangeArrowheads="1"/>
            </p:cNvPicPr>
            <p:nvPr/>
          </p:nvPicPr>
          <p:blipFill rotWithShape="1">
            <a:blip r:embed="rId25">
              <a:clrChange>
                <a:clrFrom>
                  <a:srgbClr val="FCFEFC"/>
                </a:clrFrom>
                <a:clrTo>
                  <a:srgbClr val="FCFEFC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47" t="35316" r="4548" b="34889"/>
            <a:stretch/>
          </p:blipFill>
          <p:spPr bwMode="auto">
            <a:xfrm>
              <a:off x="4917132" y="5391549"/>
              <a:ext cx="919431" cy="2997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0" name="Picture 10" descr="https://img1-kakaku.ssl.k-img.com/images/maga/icv/pc640/9595/img03.jpg?d=201701131708"/>
          <p:cNvPicPr>
            <a:picLocks noChangeAspect="1" noChangeArrowheads="1"/>
          </p:cNvPicPr>
          <p:nvPr/>
        </p:nvPicPr>
        <p:blipFill>
          <a:blip r:embed="rId2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0856" y="4997611"/>
            <a:ext cx="1716501" cy="1084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그림 60"/>
          <p:cNvPicPr>
            <a:picLocks noChangeAspect="1"/>
          </p:cNvPicPr>
          <p:nvPr/>
        </p:nvPicPr>
        <p:blipFill>
          <a:blip r:embed="rId2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93936" y="4882237"/>
            <a:ext cx="1791562" cy="1302984"/>
          </a:xfrm>
          <a:prstGeom prst="rect">
            <a:avLst/>
          </a:prstGeom>
        </p:spPr>
      </p:pic>
      <p:pic>
        <p:nvPicPr>
          <p:cNvPr id="63" name="Picture 14" descr="EC-12, Kabaya에 대한 이미지 검색결과"/>
          <p:cNvPicPr>
            <a:picLocks noChangeAspect="1" noChangeArrowheads="1"/>
          </p:cNvPicPr>
          <p:nvPr/>
        </p:nvPicPr>
        <p:blipFill>
          <a:blip r:embed="rId2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6359" y="4879043"/>
            <a:ext cx="1163296" cy="1203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" name="모서리가 둥근 직사각형 72"/>
          <p:cNvSpPr/>
          <p:nvPr/>
        </p:nvSpPr>
        <p:spPr>
          <a:xfrm>
            <a:off x="2724744" y="4676175"/>
            <a:ext cx="8681012" cy="1718826"/>
          </a:xfrm>
          <a:prstGeom prst="roundRect">
            <a:avLst/>
          </a:prstGeom>
          <a:noFill/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8" name="그림 87"/>
          <p:cNvPicPr>
            <a:picLocks noChangeAspect="1"/>
          </p:cNvPicPr>
          <p:nvPr/>
        </p:nvPicPr>
        <p:blipFill>
          <a:blip r:embed="rId2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97297" y="5075643"/>
            <a:ext cx="996659" cy="1006757"/>
          </a:xfrm>
          <a:prstGeom prst="rect">
            <a:avLst/>
          </a:prstGeom>
        </p:spPr>
      </p:pic>
      <p:grpSp>
        <p:nvGrpSpPr>
          <p:cNvPr id="98" name="그룹 97"/>
          <p:cNvGrpSpPr/>
          <p:nvPr/>
        </p:nvGrpSpPr>
        <p:grpSpPr>
          <a:xfrm>
            <a:off x="2724744" y="6654135"/>
            <a:ext cx="8681012" cy="1708360"/>
            <a:chOff x="2720051" y="6523672"/>
            <a:chExt cx="8681012" cy="1708360"/>
          </a:xfrm>
        </p:grpSpPr>
        <p:pic>
          <p:nvPicPr>
            <p:cNvPr id="75" name="Picture 88"/>
            <p:cNvPicPr>
              <a:picLocks noChangeAspect="1" noChangeArrowheads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6059" y="6845140"/>
              <a:ext cx="661659" cy="9458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86" name="그룹 85"/>
            <p:cNvGrpSpPr/>
            <p:nvPr/>
          </p:nvGrpSpPr>
          <p:grpSpPr>
            <a:xfrm>
              <a:off x="2940926" y="6789187"/>
              <a:ext cx="630238" cy="1284868"/>
              <a:chOff x="2940926" y="6228670"/>
              <a:chExt cx="630238" cy="1284868"/>
            </a:xfrm>
          </p:grpSpPr>
          <p:pic>
            <p:nvPicPr>
              <p:cNvPr id="74" name="Picture 86"/>
              <p:cNvPicPr>
                <a:picLocks noChangeAspect="1" noChangeArrowheads="1"/>
              </p:cNvPicPr>
              <p:nvPr/>
            </p:nvPicPr>
            <p:blipFill>
              <a:blip r:embed="rId3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0115" b="12283"/>
              <a:stretch>
                <a:fillRect/>
              </a:stretch>
            </p:blipFill>
            <p:spPr bwMode="auto">
              <a:xfrm>
                <a:off x="2940926" y="6228670"/>
                <a:ext cx="630238" cy="9937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91" name="Picture 32" descr="ＤＨＣ直営店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73426" y="7278887"/>
                <a:ext cx="565238" cy="23465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85" name="그룹 84"/>
            <p:cNvGrpSpPr/>
            <p:nvPr/>
          </p:nvGrpSpPr>
          <p:grpSpPr>
            <a:xfrm>
              <a:off x="9636715" y="6761290"/>
              <a:ext cx="1690385" cy="1470742"/>
              <a:chOff x="4957098" y="6101035"/>
              <a:chExt cx="2145024" cy="1753688"/>
            </a:xfrm>
          </p:grpSpPr>
          <p:pic>
            <p:nvPicPr>
              <p:cNvPr id="83" name="그림 82"/>
              <p:cNvPicPr>
                <a:picLocks noChangeAspect="1"/>
              </p:cNvPicPr>
              <p:nvPr/>
            </p:nvPicPr>
            <p:blipFill>
              <a:blip r:embed="rId3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957098" y="6228670"/>
                <a:ext cx="1142614" cy="1132320"/>
              </a:xfrm>
              <a:prstGeom prst="rect">
                <a:avLst/>
              </a:prstGeom>
            </p:spPr>
          </p:pic>
          <p:pic>
            <p:nvPicPr>
              <p:cNvPr id="84" name="그림 83"/>
              <p:cNvPicPr>
                <a:picLocks noChangeAspect="1"/>
              </p:cNvPicPr>
              <p:nvPr/>
            </p:nvPicPr>
            <p:blipFill>
              <a:blip r:embed="rId3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018124" y="6101035"/>
                <a:ext cx="1083998" cy="1296994"/>
              </a:xfrm>
              <a:prstGeom prst="rect">
                <a:avLst/>
              </a:prstGeom>
            </p:spPr>
          </p:pic>
          <p:pic>
            <p:nvPicPr>
              <p:cNvPr id="3084" name="Picture 12" descr="ê´ë ¨ ì´ë¯¸ì§"/>
              <p:cNvPicPr>
                <a:picLocks noChangeAspect="1" noChangeArrowheads="1"/>
              </p:cNvPicPr>
              <p:nvPr/>
            </p:nvPicPr>
            <p:blipFill>
              <a:blip r:embed="rId3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74723" y="7281665"/>
                <a:ext cx="1962593" cy="5730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89" name="그룹 88"/>
            <p:cNvGrpSpPr/>
            <p:nvPr/>
          </p:nvGrpSpPr>
          <p:grpSpPr>
            <a:xfrm>
              <a:off x="5436721" y="6523672"/>
              <a:ext cx="1527487" cy="1641629"/>
              <a:chOff x="4625300" y="5907481"/>
              <a:chExt cx="1608241" cy="1778269"/>
            </a:xfrm>
          </p:grpSpPr>
          <p:pic>
            <p:nvPicPr>
              <p:cNvPr id="3086" name="Picture 14" descr="ë¥í°í ë¦¬ì ëí ì´ë¯¸ì§ ê²ìê²°ê³¼"/>
              <p:cNvPicPr>
                <a:picLocks noChangeAspect="1" noChangeArrowheads="1"/>
              </p:cNvPicPr>
              <p:nvPr/>
            </p:nvPicPr>
            <p:blipFill>
              <a:blip r:embed="rId3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25300" y="5907481"/>
                <a:ext cx="1608241" cy="160824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7" name="그림 86"/>
              <p:cNvPicPr>
                <a:picLocks noChangeAspect="1"/>
              </p:cNvPicPr>
              <p:nvPr/>
            </p:nvPicPr>
            <p:blipFill rotWithShape="1">
              <a:blip r:embed="rId36">
                <a:clrChange>
                  <a:clrFrom>
                    <a:srgbClr val="FCFEFF"/>
                  </a:clrFrom>
                  <a:clrTo>
                    <a:srgbClr val="FCFEFF">
                      <a:alpha val="0"/>
                    </a:srgbClr>
                  </a:clrTo>
                </a:clrChange>
              </a:blip>
              <a:srcRect l="3917"/>
              <a:stretch/>
            </p:blipFill>
            <p:spPr>
              <a:xfrm>
                <a:off x="5083013" y="7392381"/>
                <a:ext cx="798653" cy="293369"/>
              </a:xfrm>
              <a:prstGeom prst="rect">
                <a:avLst/>
              </a:prstGeom>
            </p:spPr>
          </p:pic>
        </p:grpSp>
        <p:grpSp>
          <p:nvGrpSpPr>
            <p:cNvPr id="93" name="그룹 92"/>
            <p:cNvGrpSpPr/>
            <p:nvPr/>
          </p:nvGrpSpPr>
          <p:grpSpPr>
            <a:xfrm>
              <a:off x="6841803" y="6636083"/>
              <a:ext cx="1338668" cy="1529218"/>
              <a:chOff x="6057954" y="6093145"/>
              <a:chExt cx="1293386" cy="1582484"/>
            </a:xfrm>
          </p:grpSpPr>
          <p:pic>
            <p:nvPicPr>
              <p:cNvPr id="92" name="그림 91"/>
              <p:cNvPicPr>
                <a:picLocks noChangeAspect="1"/>
              </p:cNvPicPr>
              <p:nvPr/>
            </p:nvPicPr>
            <p:blipFill rotWithShape="1">
              <a:blip r:embed="rId37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13111" t="20058" r="10197" b="19453"/>
              <a:stretch/>
            </p:blipFill>
            <p:spPr>
              <a:xfrm>
                <a:off x="6435951" y="7316403"/>
                <a:ext cx="609011" cy="359226"/>
              </a:xfrm>
              <a:prstGeom prst="rect">
                <a:avLst/>
              </a:prstGeom>
            </p:spPr>
          </p:pic>
          <p:pic>
            <p:nvPicPr>
              <p:cNvPr id="3090" name="Picture 18" descr="ê±´êµ­ëª©ì¥ì ëí ì´ë¯¸ì§ ê²ìê²°ê³¼"/>
              <p:cNvPicPr>
                <a:picLocks noChangeAspect="1" noChangeArrowheads="1"/>
              </p:cNvPicPr>
              <p:nvPr/>
            </p:nvPicPr>
            <p:blipFill>
              <a:blip r:embed="rId38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57954" y="6093145"/>
                <a:ext cx="1293386" cy="136164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4" name="그룹 93"/>
            <p:cNvGrpSpPr/>
            <p:nvPr/>
          </p:nvGrpSpPr>
          <p:grpSpPr>
            <a:xfrm>
              <a:off x="8256516" y="6660391"/>
              <a:ext cx="1105036" cy="1505055"/>
              <a:chOff x="7552722" y="6179394"/>
              <a:chExt cx="1105036" cy="1505055"/>
            </a:xfrm>
          </p:grpSpPr>
          <p:pic>
            <p:nvPicPr>
              <p:cNvPr id="3092" name="Picture 20" descr="ê´ë ¨ ì´ë¯¸ì§"/>
              <p:cNvPicPr>
                <a:picLocks noChangeAspect="1" noChangeArrowheads="1"/>
              </p:cNvPicPr>
              <p:nvPr/>
            </p:nvPicPr>
            <p:blipFill rotWithShape="1">
              <a:blip r:embed="rId39">
                <a:clrChange>
                  <a:clrFrom>
                    <a:srgbClr val="F8F8FA"/>
                  </a:clrFrom>
                  <a:clrTo>
                    <a:srgbClr val="F8F8FA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224" r="21390"/>
              <a:stretch/>
            </p:blipFill>
            <p:spPr bwMode="auto">
              <a:xfrm>
                <a:off x="7810883" y="6179394"/>
                <a:ext cx="636607" cy="112900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94" name="Picture 22" descr="ìì´ì¤ì§ë©ëì¤ì ëí ì´ë¯¸ì§ ê²ìê²°ê³¼"/>
              <p:cNvPicPr>
                <a:picLocks noChangeAspect="1" noChangeArrowheads="1"/>
              </p:cNvPicPr>
              <p:nvPr/>
            </p:nvPicPr>
            <p:blipFill rotWithShape="1">
              <a:blip r:embed="rId40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82" t="21320" r="23333" b="45769"/>
              <a:stretch/>
            </p:blipFill>
            <p:spPr bwMode="auto">
              <a:xfrm>
                <a:off x="7552722" y="7296891"/>
                <a:ext cx="1105036" cy="3875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5" name="그룹 94"/>
            <p:cNvGrpSpPr/>
            <p:nvPr/>
          </p:nvGrpSpPr>
          <p:grpSpPr>
            <a:xfrm>
              <a:off x="4679438" y="6832306"/>
              <a:ext cx="943501" cy="1274936"/>
              <a:chOff x="4772900" y="6357744"/>
              <a:chExt cx="943501" cy="1274936"/>
            </a:xfrm>
          </p:grpSpPr>
          <p:pic>
            <p:nvPicPr>
              <p:cNvPr id="3100" name="Picture 28" descr="DOGGYMAN,EC-12ì ëí ì´ë¯¸ì§ ê²ìê²°ê³¼"/>
              <p:cNvPicPr>
                <a:picLocks noChangeAspect="1" noChangeArrowheads="1"/>
              </p:cNvPicPr>
              <p:nvPr/>
            </p:nvPicPr>
            <p:blipFill rotWithShape="1">
              <a:blip r:embed="rId4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729" r="19896"/>
              <a:stretch/>
            </p:blipFill>
            <p:spPr bwMode="auto">
              <a:xfrm>
                <a:off x="4921060" y="6357744"/>
                <a:ext cx="630673" cy="101110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02" name="Picture 30" descr="DOGGYMANì ëí ì´ë¯¸ì§ ê²ìê²°ê³¼"/>
              <p:cNvPicPr>
                <a:picLocks noChangeAspect="1" noChangeArrowheads="1"/>
              </p:cNvPicPr>
              <p:nvPr/>
            </p:nvPicPr>
            <p:blipFill rotWithShape="1">
              <a:blip r:embed="rId42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34919"/>
              <a:stretch/>
            </p:blipFill>
            <p:spPr bwMode="auto">
              <a:xfrm>
                <a:off x="4772900" y="7333845"/>
                <a:ext cx="943501" cy="2988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10" name="모서리가 둥근 직사각형 109"/>
            <p:cNvSpPr/>
            <p:nvPr/>
          </p:nvSpPr>
          <p:spPr>
            <a:xfrm>
              <a:off x="2720051" y="6608403"/>
              <a:ext cx="8681012" cy="1620000"/>
            </a:xfrm>
            <a:prstGeom prst="roundRect">
              <a:avLst/>
            </a:prstGeom>
            <a:noFill/>
            <a:ln w="28575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99" name="모서리가 둥근 직사각형 98"/>
          <p:cNvSpPr/>
          <p:nvPr/>
        </p:nvSpPr>
        <p:spPr>
          <a:xfrm>
            <a:off x="2899638" y="6528567"/>
            <a:ext cx="2556000" cy="35205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i="1" dirty="0" smtClean="0">
                <a:solidFill>
                  <a:schemeClr val="accent5">
                    <a:lumMod val="50000"/>
                  </a:schemeClr>
                </a:solidFill>
              </a:rPr>
              <a:t>Pet Food</a:t>
            </a:r>
            <a:endParaRPr lang="ko-KR" altLang="en-US" sz="1600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15" name="모서리가 둥근 직사각형 114"/>
          <p:cNvSpPr/>
          <p:nvPr/>
        </p:nvSpPr>
        <p:spPr>
          <a:xfrm>
            <a:off x="2899638" y="4484717"/>
            <a:ext cx="2556000" cy="35205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i="1" dirty="0" smtClean="0">
                <a:solidFill>
                  <a:schemeClr val="accent5">
                    <a:lumMod val="50000"/>
                  </a:schemeClr>
                </a:solidFill>
              </a:rPr>
              <a:t>Functional Food</a:t>
            </a:r>
            <a:endParaRPr lang="ko-KR" altLang="en-US" sz="1600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16" name="모서리가 둥근 직사각형 115"/>
          <p:cNvSpPr/>
          <p:nvPr/>
        </p:nvSpPr>
        <p:spPr>
          <a:xfrm>
            <a:off x="2935137" y="2521326"/>
            <a:ext cx="2556000" cy="35205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i="1" dirty="0" smtClean="0">
                <a:solidFill>
                  <a:schemeClr val="accent5">
                    <a:lumMod val="50000"/>
                  </a:schemeClr>
                </a:solidFill>
              </a:rPr>
              <a:t>Health Supplement</a:t>
            </a:r>
            <a:endParaRPr lang="ko-KR" altLang="en-US" sz="1600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7458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0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직선 연결선 1"/>
          <p:cNvCxnSpPr/>
          <p:nvPr/>
        </p:nvCxnSpPr>
        <p:spPr>
          <a:xfrm flipV="1">
            <a:off x="439838" y="340808"/>
            <a:ext cx="10764456" cy="1293"/>
          </a:xfrm>
          <a:prstGeom prst="line">
            <a:avLst/>
          </a:prstGeom>
          <a:ln w="317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직선 연결선 2"/>
          <p:cNvCxnSpPr/>
          <p:nvPr/>
        </p:nvCxnSpPr>
        <p:spPr>
          <a:xfrm flipV="1">
            <a:off x="441765" y="1291860"/>
            <a:ext cx="10764456" cy="1293"/>
          </a:xfrm>
          <a:prstGeom prst="line">
            <a:avLst/>
          </a:prstGeom>
          <a:ln w="1143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그룹 3"/>
          <p:cNvGrpSpPr/>
          <p:nvPr/>
        </p:nvGrpSpPr>
        <p:grpSpPr>
          <a:xfrm>
            <a:off x="-289367" y="452164"/>
            <a:ext cx="3483979" cy="640794"/>
            <a:chOff x="2847372" y="800446"/>
            <a:chExt cx="5984112" cy="808262"/>
          </a:xfrm>
        </p:grpSpPr>
        <p:sp>
          <p:nvSpPr>
            <p:cNvPr id="5" name="TextBox 4"/>
            <p:cNvSpPr txBox="1"/>
            <p:nvPr/>
          </p:nvSpPr>
          <p:spPr>
            <a:xfrm>
              <a:off x="2847372" y="800446"/>
              <a:ext cx="5984112" cy="582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5050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Three Focus</a:t>
              </a:r>
              <a:endParaRPr kumimoji="0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437685" y="1278728"/>
              <a:ext cx="4872942" cy="3299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5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7F731B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No.1 Heat-Treated Probiotics</a:t>
              </a:r>
              <a:endParaRPr kumimoji="0" lang="ko-KR" altLang="en-US" sz="1050" b="1" i="0" u="none" strike="noStrike" kern="1200" cap="none" spc="0" normalizeH="0" baseline="0" noProof="0" dirty="0">
                <a:ln>
                  <a:noFill/>
                </a:ln>
                <a:solidFill>
                  <a:srgbClr val="7F731B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609455" y="463037"/>
            <a:ext cx="6847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뛰어난 </a:t>
            </a:r>
            <a:r>
              <a:rPr lang="ko-KR" altLang="en-US" sz="36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경제성과 안정성</a:t>
            </a:r>
            <a:r>
              <a:rPr lang="en-US" altLang="ko-KR" sz="36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!</a:t>
            </a:r>
            <a:endParaRPr lang="ko-KR" altLang="en-US" sz="36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676435" y="641612"/>
            <a:ext cx="21991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F731B"/>
                </a:solidFill>
                <a:effectLst/>
                <a:uLnTx/>
                <a:uFillTx/>
                <a:latin typeface="Arial"/>
                <a:ea typeface="맑은 고딕" panose="020B0503020000020004" pitchFamily="50" charset="-127"/>
                <a:cs typeface="+mn-cs"/>
              </a:rPr>
              <a:t>Focus 03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7F731B"/>
              </a:solidFill>
              <a:effectLst/>
              <a:uLnTx/>
              <a:uFillTx/>
              <a:latin typeface="Arial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2" name="모서리가 둥근 직사각형 21"/>
          <p:cNvSpPr/>
          <p:nvPr/>
        </p:nvSpPr>
        <p:spPr>
          <a:xfrm>
            <a:off x="8086408" y="4589606"/>
            <a:ext cx="864096" cy="64807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맑은 고딕" panose="020B0503020000020004" pitchFamily="50" charset="-127"/>
                <a:cs typeface="+mn-cs"/>
              </a:rPr>
              <a:t>건강기능</a:t>
            </a:r>
          </a:p>
        </p:txBody>
      </p:sp>
      <p:sp>
        <p:nvSpPr>
          <p:cNvPr id="23" name="모서리가 둥근 직사각형 22"/>
          <p:cNvSpPr/>
          <p:nvPr/>
        </p:nvSpPr>
        <p:spPr>
          <a:xfrm>
            <a:off x="9317900" y="4259777"/>
            <a:ext cx="2016224" cy="32358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맑은 고딕" panose="020B0503020000020004" pitchFamily="50" charset="-127"/>
                <a:cs typeface="+mn-cs"/>
              </a:rPr>
              <a:t>면역증진 </a:t>
            </a:r>
          </a:p>
        </p:txBody>
      </p:sp>
      <p:sp>
        <p:nvSpPr>
          <p:cNvPr id="24" name="모서리가 둥근 직사각형 23"/>
          <p:cNvSpPr/>
          <p:nvPr/>
        </p:nvSpPr>
        <p:spPr>
          <a:xfrm>
            <a:off x="9317900" y="4757755"/>
            <a:ext cx="2016224" cy="32358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맑은 고딕" panose="020B0503020000020004" pitchFamily="50" charset="-127"/>
                <a:cs typeface="+mn-cs"/>
              </a:rPr>
              <a:t>아토피</a:t>
            </a:r>
            <a:r>
              <a:rPr kumimoji="0" lang="en-US" altLang="ko-KR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맑은 고딕" panose="020B0503020000020004" pitchFamily="50" charset="-127"/>
                <a:cs typeface="+mn-cs"/>
              </a:rPr>
              <a:t>피부염 개선</a:t>
            </a:r>
          </a:p>
        </p:txBody>
      </p:sp>
      <p:sp>
        <p:nvSpPr>
          <p:cNvPr id="25" name="모서리가 둥근 직사각형 24"/>
          <p:cNvSpPr/>
          <p:nvPr/>
        </p:nvSpPr>
        <p:spPr>
          <a:xfrm>
            <a:off x="9317900" y="5234949"/>
            <a:ext cx="2016224" cy="32358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맑은 고딕" panose="020B0503020000020004" pitchFamily="50" charset="-127"/>
                <a:cs typeface="+mn-cs"/>
              </a:rPr>
              <a:t>장기능</a:t>
            </a:r>
            <a:r>
              <a:rPr kumimoji="0" lang="ko-KR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맑은 고딕" panose="020B0503020000020004" pitchFamily="50" charset="-127"/>
                <a:cs typeface="+mn-cs"/>
              </a:rPr>
              <a:t> 개선</a:t>
            </a:r>
          </a:p>
        </p:txBody>
      </p:sp>
      <p:sp>
        <p:nvSpPr>
          <p:cNvPr id="30" name="모서리가 둥근 직사각형 4"/>
          <p:cNvSpPr/>
          <p:nvPr/>
        </p:nvSpPr>
        <p:spPr>
          <a:xfrm>
            <a:off x="8086117" y="6126828"/>
            <a:ext cx="864096" cy="64807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맑은 고딕" panose="020B0503020000020004" pitchFamily="50" charset="-127"/>
                <a:cs typeface="+mn-cs"/>
              </a:rPr>
              <a:t>식품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1" name="모서리가 둥근 직사각형 30"/>
          <p:cNvSpPr/>
          <p:nvPr/>
        </p:nvSpPr>
        <p:spPr>
          <a:xfrm>
            <a:off x="8086117" y="7373150"/>
            <a:ext cx="864096" cy="64807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맑은 고딕" panose="020B0503020000020004" pitchFamily="50" charset="-127"/>
                <a:cs typeface="+mn-cs"/>
              </a:rPr>
              <a:t>동물용</a:t>
            </a:r>
          </a:p>
        </p:txBody>
      </p:sp>
      <p:sp>
        <p:nvSpPr>
          <p:cNvPr id="32" name="모서리가 둥근 직사각형 47"/>
          <p:cNvSpPr/>
          <p:nvPr/>
        </p:nvSpPr>
        <p:spPr>
          <a:xfrm>
            <a:off x="9334556" y="5791492"/>
            <a:ext cx="2016224" cy="323586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맑은 고딕" panose="020B0503020000020004" pitchFamily="50" charset="-127"/>
                <a:cs typeface="+mn-cs"/>
              </a:rPr>
              <a:t>과자</a:t>
            </a:r>
            <a:r>
              <a:rPr kumimoji="0" lang="en-US" altLang="ko-KR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맑은 고딕" panose="020B0503020000020004" pitchFamily="50" charset="-127"/>
                <a:cs typeface="+mn-cs"/>
              </a:rPr>
              <a:t>캔디</a:t>
            </a:r>
            <a:r>
              <a:rPr kumimoji="0" lang="en-US" altLang="ko-KR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맑은 고딕" panose="020B0503020000020004" pitchFamily="50" charset="-127"/>
                <a:cs typeface="+mn-cs"/>
              </a:rPr>
              <a:t>초콜릿</a:t>
            </a:r>
            <a:r>
              <a:rPr kumimoji="0" lang="en-US" altLang="ko-KR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맑은 고딕" panose="020B0503020000020004" pitchFamily="50" charset="-127"/>
                <a:cs typeface="+mn-cs"/>
              </a:rPr>
              <a:t>젤리 등</a:t>
            </a:r>
          </a:p>
        </p:txBody>
      </p:sp>
      <p:sp>
        <p:nvSpPr>
          <p:cNvPr id="33" name="모서리가 둥근 직사각형 48"/>
          <p:cNvSpPr/>
          <p:nvPr/>
        </p:nvSpPr>
        <p:spPr>
          <a:xfrm>
            <a:off x="9317900" y="6289071"/>
            <a:ext cx="2016224" cy="323586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맑은 고딕" panose="020B0503020000020004" pitchFamily="50" charset="-127"/>
                <a:cs typeface="+mn-cs"/>
              </a:rPr>
              <a:t>차</a:t>
            </a:r>
            <a:r>
              <a:rPr kumimoji="0" lang="en-US" altLang="ko-KR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맑은 고딕" panose="020B0503020000020004" pitchFamily="50" charset="-127"/>
                <a:cs typeface="+mn-cs"/>
              </a:rPr>
              <a:t>음료 등</a:t>
            </a:r>
          </a:p>
        </p:txBody>
      </p:sp>
      <p:sp>
        <p:nvSpPr>
          <p:cNvPr id="34" name="모서리가 둥근 직사각형 49"/>
          <p:cNvSpPr/>
          <p:nvPr/>
        </p:nvSpPr>
        <p:spPr>
          <a:xfrm>
            <a:off x="9334556" y="6733106"/>
            <a:ext cx="2016224" cy="323586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맑은 고딕" panose="020B0503020000020004" pitchFamily="50" charset="-127"/>
                <a:cs typeface="+mn-cs"/>
              </a:rPr>
              <a:t>라면</a:t>
            </a:r>
            <a:r>
              <a:rPr kumimoji="0" lang="en-US" altLang="ko-KR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맑은 고딕" panose="020B0503020000020004" pitchFamily="50" charset="-127"/>
                <a:cs typeface="+mn-cs"/>
              </a:rPr>
              <a:t>스프</a:t>
            </a:r>
            <a:r>
              <a:rPr kumimoji="0" lang="en-US" altLang="ko-KR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맑은 고딕" panose="020B0503020000020004" pitchFamily="50" charset="-127"/>
                <a:cs typeface="+mn-cs"/>
              </a:rPr>
              <a:t>가루식품 등</a:t>
            </a:r>
          </a:p>
        </p:txBody>
      </p:sp>
      <p:sp>
        <p:nvSpPr>
          <p:cNvPr id="35" name="모서리가 둥근 직사각형 58"/>
          <p:cNvSpPr/>
          <p:nvPr/>
        </p:nvSpPr>
        <p:spPr>
          <a:xfrm>
            <a:off x="9317900" y="7256390"/>
            <a:ext cx="2016224" cy="323586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맑은 고딕" panose="020B0503020000020004" pitchFamily="50" charset="-127"/>
                <a:cs typeface="+mn-cs"/>
              </a:rPr>
              <a:t>건강보조식품</a:t>
            </a:r>
          </a:p>
        </p:txBody>
      </p:sp>
      <p:sp>
        <p:nvSpPr>
          <p:cNvPr id="36" name="모서리가 둥근 직사각형 59"/>
          <p:cNvSpPr/>
          <p:nvPr/>
        </p:nvSpPr>
        <p:spPr>
          <a:xfrm>
            <a:off x="9317900" y="7726011"/>
            <a:ext cx="2016224" cy="323586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맑은 고딕" panose="020B0503020000020004" pitchFamily="50" charset="-127"/>
                <a:cs typeface="+mn-cs"/>
              </a:rPr>
              <a:t>사료</a:t>
            </a:r>
          </a:p>
        </p:txBody>
      </p:sp>
      <p:sp>
        <p:nvSpPr>
          <p:cNvPr id="42" name="직사각형 41"/>
          <p:cNvSpPr/>
          <p:nvPr/>
        </p:nvSpPr>
        <p:spPr>
          <a:xfrm>
            <a:off x="0" y="1574069"/>
            <a:ext cx="601588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81000" algn="l"/>
                <a:tab pos="393700" algn="l"/>
              </a:tabLst>
            </a:pPr>
            <a:r>
              <a:rPr lang="en-US" altLang="zh-CN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	</a:t>
            </a:r>
            <a:r>
              <a:rPr lang="ko-KR" altLang="en-US" b="1" dirty="0" smtClean="0">
                <a:solidFill>
                  <a:srgbClr val="F4540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열과 압력의 가공 과정에 영향 받지않는  </a:t>
            </a:r>
            <a:endParaRPr lang="en-US" altLang="ko-KR" b="1" dirty="0" smtClean="0">
              <a:solidFill>
                <a:srgbClr val="F4540C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tabLst>
                <a:tab pos="381000" algn="l"/>
                <a:tab pos="393700" algn="l"/>
              </a:tabLst>
            </a:pPr>
            <a:r>
              <a:rPr lang="en-US" altLang="ko-KR" b="1" dirty="0">
                <a:solidFill>
                  <a:srgbClr val="F4540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b="1" dirty="0" smtClean="0">
                <a:solidFill>
                  <a:srgbClr val="F4540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 </a:t>
            </a:r>
            <a:r>
              <a:rPr lang="ko-KR" altLang="en-US" sz="3200" b="1" dirty="0" smtClean="0">
                <a:solidFill>
                  <a:srgbClr val="01284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itchFamily="18" charset="0"/>
              </a:rPr>
              <a:t>뛰어난 안정성</a:t>
            </a:r>
            <a:r>
              <a:rPr lang="en-US" altLang="ko-KR" sz="3200" b="1" dirty="0" smtClean="0">
                <a:solidFill>
                  <a:srgbClr val="01284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itchFamily="18" charset="0"/>
              </a:rPr>
              <a:t>!</a:t>
            </a:r>
            <a:r>
              <a:rPr lang="ko-KR" altLang="en-US" sz="3200" b="1" dirty="0" smtClean="0">
                <a:solidFill>
                  <a:srgbClr val="01284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itchFamily="18" charset="0"/>
              </a:rPr>
              <a:t> </a:t>
            </a:r>
            <a:endParaRPr lang="en-US" altLang="zh-CN" sz="3200" b="1" dirty="0">
              <a:solidFill>
                <a:srgbClr val="01284A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맑은 고딕" pitchFamily="18" charset="0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5" t="48289" r="8153" b="30921"/>
          <a:stretch/>
        </p:blipFill>
        <p:spPr>
          <a:xfrm>
            <a:off x="405428" y="2993910"/>
            <a:ext cx="6620003" cy="23557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dist="50800" dir="5400000" algn="ctr" rotWithShape="0">
              <a:srgbClr val="000000">
                <a:alpha val="43137"/>
              </a:srgbClr>
            </a:outerShdw>
          </a:effectLst>
        </p:spPr>
      </p:pic>
      <p:grpSp>
        <p:nvGrpSpPr>
          <p:cNvPr id="11" name="그룹 10"/>
          <p:cNvGrpSpPr/>
          <p:nvPr/>
        </p:nvGrpSpPr>
        <p:grpSpPr>
          <a:xfrm>
            <a:off x="410577" y="6011293"/>
            <a:ext cx="6620003" cy="2328958"/>
            <a:chOff x="553502" y="5654842"/>
            <a:chExt cx="4908884" cy="1840230"/>
          </a:xfrm>
          <a:effectLst>
            <a:outerShdw dist="50800" dir="5400000" algn="ctr" rotWithShape="0">
              <a:srgbClr val="000000">
                <a:alpha val="43137"/>
              </a:srgbClr>
            </a:outerShdw>
          </a:effectLst>
        </p:grpSpPr>
        <p:pic>
          <p:nvPicPr>
            <p:cNvPr id="10" name="그림 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379" t="18510" r="51424" b="60795"/>
            <a:stretch/>
          </p:blipFill>
          <p:spPr>
            <a:xfrm>
              <a:off x="553502" y="5654842"/>
              <a:ext cx="2454442" cy="184023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pic>
          <p:nvPicPr>
            <p:cNvPr id="175" name="그림 17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379" t="40526" r="51424" b="38464"/>
            <a:stretch/>
          </p:blipFill>
          <p:spPr>
            <a:xfrm>
              <a:off x="3007944" y="5654843"/>
              <a:ext cx="2454442" cy="1834983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sp>
        <p:nvSpPr>
          <p:cNvPr id="12" name="모서리가 둥근 직사각형 11"/>
          <p:cNvSpPr/>
          <p:nvPr/>
        </p:nvSpPr>
        <p:spPr>
          <a:xfrm>
            <a:off x="3538149" y="6010315"/>
            <a:ext cx="287867" cy="19682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6" name="모서리가 둥근 직사각형 175"/>
          <p:cNvSpPr/>
          <p:nvPr/>
        </p:nvSpPr>
        <p:spPr>
          <a:xfrm>
            <a:off x="3571497" y="7645399"/>
            <a:ext cx="287867" cy="16122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7" name="TextBox 176"/>
          <p:cNvSpPr txBox="1"/>
          <p:nvPr/>
        </p:nvSpPr>
        <p:spPr>
          <a:xfrm>
            <a:off x="441765" y="2545064"/>
            <a:ext cx="4042835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▶</a:t>
            </a:r>
            <a:r>
              <a:rPr kumimoji="0" lang="en-US" altLang="ko-KR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EC-12 </a:t>
            </a: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가열 저항 </a:t>
            </a:r>
            <a:r>
              <a:rPr kumimoji="0" lang="en-US" altLang="ko-KR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: 160</a:t>
            </a: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도 </a:t>
            </a:r>
            <a:r>
              <a:rPr kumimoji="0" lang="en-US" altLang="ko-KR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30</a:t>
            </a: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분 이하 가열 가능</a:t>
            </a:r>
          </a:p>
        </p:txBody>
      </p:sp>
      <p:sp>
        <p:nvSpPr>
          <p:cNvPr id="178" name="TextBox 177"/>
          <p:cNvSpPr txBox="1"/>
          <p:nvPr/>
        </p:nvSpPr>
        <p:spPr>
          <a:xfrm>
            <a:off x="439838" y="5611009"/>
            <a:ext cx="5668435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400" b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▶</a:t>
            </a:r>
            <a:r>
              <a:rPr lang="en-US" altLang="ko-KR" sz="1400" b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BR-108</a:t>
            </a:r>
            <a:r>
              <a:rPr kumimoji="0" lang="en-US" altLang="ko-KR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가열 저항 </a:t>
            </a:r>
            <a:r>
              <a:rPr kumimoji="0" lang="en-US" altLang="ko-KR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: 160</a:t>
            </a: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도 </a:t>
            </a:r>
            <a:r>
              <a:rPr kumimoji="0" lang="en-US" altLang="ko-KR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10</a:t>
            </a: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분 이하 가열 가능</a:t>
            </a:r>
          </a:p>
        </p:txBody>
      </p:sp>
      <p:sp>
        <p:nvSpPr>
          <p:cNvPr id="13" name="오른쪽 중괄호 12"/>
          <p:cNvSpPr/>
          <p:nvPr/>
        </p:nvSpPr>
        <p:spPr>
          <a:xfrm>
            <a:off x="7241455" y="2878681"/>
            <a:ext cx="546963" cy="5461570"/>
          </a:xfrm>
          <a:prstGeom prst="rightBrace">
            <a:avLst>
              <a:gd name="adj1" fmla="val 40177"/>
              <a:gd name="adj2" fmla="val 8136"/>
            </a:avLst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9" name="TextBox 178"/>
          <p:cNvSpPr txBox="1"/>
          <p:nvPr/>
        </p:nvSpPr>
        <p:spPr>
          <a:xfrm>
            <a:off x="7949709" y="2284427"/>
            <a:ext cx="3441985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일반적으로 열에 사멸되는 생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生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유산균과 달리</a:t>
            </a:r>
            <a:endParaRPr lang="en-US" altLang="ko-KR" sz="1400" dirty="0" smtClean="0"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열처리</a:t>
            </a:r>
            <a:r>
              <a:rPr lang="en-US" altLang="ko-KR" sz="1400" b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b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압력 등 다양한 가공 과정에서도 제품의 품질과 효과에 영향이 없어 </a:t>
            </a:r>
            <a:endParaRPr lang="en-US" altLang="ko-KR" sz="1400" b="1" dirty="0" smtClean="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다양한 </a:t>
            </a:r>
            <a:r>
              <a:rPr lang="ko-KR" altLang="en-US" sz="1400" b="1" dirty="0" err="1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제품군에</a:t>
            </a:r>
            <a:r>
              <a:rPr lang="ko-KR" altLang="en-US" sz="1400" b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 사용이 가능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합니다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17" name="왼쪽 중괄호 16"/>
          <p:cNvSpPr/>
          <p:nvPr/>
        </p:nvSpPr>
        <p:spPr>
          <a:xfrm>
            <a:off x="8950504" y="4421569"/>
            <a:ext cx="367396" cy="1035939"/>
          </a:xfrm>
          <a:prstGeom prst="leftBrace">
            <a:avLst>
              <a:gd name="adj1" fmla="val 8333"/>
              <a:gd name="adj2" fmla="val 47548"/>
            </a:avLst>
          </a:prstGeom>
          <a:ln w="9525" cap="flat" cmpd="sng" algn="ctr">
            <a:solidFill>
              <a:schemeClr val="accent6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0" name="왼쪽 중괄호 179"/>
          <p:cNvSpPr/>
          <p:nvPr/>
        </p:nvSpPr>
        <p:spPr>
          <a:xfrm>
            <a:off x="8967160" y="5912966"/>
            <a:ext cx="367396" cy="1035939"/>
          </a:xfrm>
          <a:prstGeom prst="leftBrace">
            <a:avLst>
              <a:gd name="adj1" fmla="val 8333"/>
              <a:gd name="adj2" fmla="val 47548"/>
            </a:avLst>
          </a:prstGeom>
          <a:ln w="9525" cap="flat" cmpd="sng" algn="ctr">
            <a:solidFill>
              <a:schemeClr val="accent6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1" name="왼쪽 중괄호 180"/>
          <p:cNvSpPr/>
          <p:nvPr/>
        </p:nvSpPr>
        <p:spPr>
          <a:xfrm>
            <a:off x="8920928" y="7446034"/>
            <a:ext cx="367396" cy="468221"/>
          </a:xfrm>
          <a:prstGeom prst="leftBrace">
            <a:avLst>
              <a:gd name="adj1" fmla="val 8333"/>
              <a:gd name="adj2" fmla="val 47548"/>
            </a:avLst>
          </a:prstGeom>
          <a:ln w="9525" cap="flat" cmpd="sng" algn="ctr">
            <a:solidFill>
              <a:schemeClr val="accent6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2" name="모서리가 둥근 직사각형 181"/>
          <p:cNvSpPr/>
          <p:nvPr/>
        </p:nvSpPr>
        <p:spPr>
          <a:xfrm>
            <a:off x="3613706" y="8136786"/>
            <a:ext cx="287867" cy="19682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2463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0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직선 연결선 1"/>
          <p:cNvCxnSpPr/>
          <p:nvPr/>
        </p:nvCxnSpPr>
        <p:spPr>
          <a:xfrm flipV="1">
            <a:off x="439838" y="340808"/>
            <a:ext cx="10764456" cy="1293"/>
          </a:xfrm>
          <a:prstGeom prst="line">
            <a:avLst/>
          </a:prstGeom>
          <a:ln w="317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직선 연결선 2"/>
          <p:cNvCxnSpPr/>
          <p:nvPr/>
        </p:nvCxnSpPr>
        <p:spPr>
          <a:xfrm flipV="1">
            <a:off x="441765" y="1291860"/>
            <a:ext cx="10764456" cy="1293"/>
          </a:xfrm>
          <a:prstGeom prst="line">
            <a:avLst/>
          </a:prstGeom>
          <a:ln w="1143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그룹 3"/>
          <p:cNvGrpSpPr/>
          <p:nvPr/>
        </p:nvGrpSpPr>
        <p:grpSpPr>
          <a:xfrm>
            <a:off x="-289367" y="452164"/>
            <a:ext cx="3483979" cy="640794"/>
            <a:chOff x="2847372" y="800446"/>
            <a:chExt cx="5984112" cy="808262"/>
          </a:xfrm>
        </p:grpSpPr>
        <p:sp>
          <p:nvSpPr>
            <p:cNvPr id="5" name="TextBox 4"/>
            <p:cNvSpPr txBox="1"/>
            <p:nvPr/>
          </p:nvSpPr>
          <p:spPr>
            <a:xfrm>
              <a:off x="2847372" y="800446"/>
              <a:ext cx="5984112" cy="582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5050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Three Focus</a:t>
              </a:r>
              <a:endParaRPr kumimoji="0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437685" y="1278728"/>
              <a:ext cx="4872942" cy="3299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5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7F731B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No.1 Heat-Treated Probiotics</a:t>
              </a:r>
              <a:endParaRPr kumimoji="0" lang="ko-KR" altLang="en-US" sz="1050" b="1" i="0" u="none" strike="noStrike" kern="1200" cap="none" spc="0" normalizeH="0" baseline="0" noProof="0" dirty="0">
                <a:ln>
                  <a:noFill/>
                </a:ln>
                <a:solidFill>
                  <a:srgbClr val="7F731B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609455" y="463037"/>
            <a:ext cx="6847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64A2">
                    <a:lumMod val="75000"/>
                  </a:srgb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뛰어난 원료의 안정성과 경제성</a:t>
            </a:r>
            <a:r>
              <a:rPr kumimoji="0" lang="en-US" altLang="ko-KR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64A2">
                    <a:lumMod val="75000"/>
                  </a:srgb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!</a:t>
            </a:r>
            <a:endParaRPr kumimoji="0" lang="ko-KR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8064A2">
                  <a:lumMod val="75000"/>
                </a:srgbClr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676435" y="641612"/>
            <a:ext cx="21991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F731B"/>
                </a:solidFill>
                <a:effectLst/>
                <a:uLnTx/>
                <a:uFillTx/>
                <a:latin typeface="Arial"/>
                <a:ea typeface="맑은 고딕" panose="020B0503020000020004" pitchFamily="50" charset="-127"/>
                <a:cs typeface="+mn-cs"/>
              </a:rPr>
              <a:t>Focus 03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7F731B"/>
              </a:solidFill>
              <a:effectLst/>
              <a:uLnTx/>
              <a:uFillTx/>
              <a:latin typeface="Arial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2" name="직사각형 41"/>
          <p:cNvSpPr/>
          <p:nvPr/>
        </p:nvSpPr>
        <p:spPr>
          <a:xfrm>
            <a:off x="0" y="1574069"/>
            <a:ext cx="601588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1000" algn="l"/>
                <a:tab pos="393700" algn="l"/>
              </a:tabLst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	</a:t>
            </a:r>
            <a:r>
              <a:rPr kumimoji="0" lang="ko-KR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4540C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소량으로 많은 수의 </a:t>
            </a:r>
            <a:r>
              <a:rPr kumimoji="0" lang="ko-KR" altLang="en-US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4540C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균투입이</a:t>
            </a:r>
            <a:r>
              <a:rPr kumimoji="0" lang="ko-KR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4540C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가능한</a:t>
            </a:r>
            <a:endParaRPr kumimoji="0" lang="en-US" altLang="ko-KR" sz="1800" b="1" i="0" u="none" strike="noStrike" kern="1200" cap="none" spc="0" normalizeH="0" baseline="0" noProof="0" dirty="0" smtClean="0">
              <a:ln>
                <a:noFill/>
              </a:ln>
              <a:solidFill>
                <a:srgbClr val="F4540C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1000" algn="l"/>
                <a:tab pos="393700" algn="l"/>
              </a:tabLst>
              <a:defRPr/>
            </a:pPr>
            <a:r>
              <a:rPr kumimoji="0" lang="en-US" altLang="ko-KR" sz="3200" b="1" i="0" u="none" strike="noStrike" kern="1200" cap="none" spc="0" normalizeH="0" baseline="0" noProof="0" dirty="0">
                <a:ln>
                  <a:noFill/>
                </a:ln>
                <a:solidFill>
                  <a:srgbClr val="F4540C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맑은 고딕" pitchFamily="18" charset="0"/>
              </a:rPr>
              <a:t> </a:t>
            </a:r>
            <a:r>
              <a:rPr kumimoji="0" lang="en-US" altLang="ko-KR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4540C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맑은 고딕" pitchFamily="18" charset="0"/>
              </a:rPr>
              <a:t>  </a:t>
            </a:r>
            <a:r>
              <a:rPr kumimoji="0" lang="ko-KR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1284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맑은 고딕" pitchFamily="18" charset="0"/>
              </a:rPr>
              <a:t>높은 경제성</a:t>
            </a:r>
            <a:r>
              <a:rPr kumimoji="0" lang="en-US" altLang="ko-KR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1284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맑은 고딕" pitchFamily="18" charset="0"/>
              </a:rPr>
              <a:t>!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1284A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맑은 고딕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41765" y="2435843"/>
            <a:ext cx="819423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latin typeface="맑은 고딕" pitchFamily="50" charset="-127"/>
                <a:ea typeface="맑은 고딕" pitchFamily="50" charset="-127"/>
              </a:rPr>
              <a:t>일반적으로 열에 사멸되기 쉬운 생</a:t>
            </a:r>
            <a:r>
              <a:rPr lang="en-US" altLang="ko-KR" sz="1400" b="1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b="1" dirty="0" smtClean="0">
                <a:latin typeface="맑은 고딕" pitchFamily="50" charset="-127"/>
                <a:ea typeface="맑은 고딕" pitchFamily="50" charset="-127"/>
              </a:rPr>
              <a:t>生</a:t>
            </a:r>
            <a:r>
              <a:rPr lang="en-US" altLang="ko-KR" sz="1400" b="1" dirty="0" smtClean="0"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1400" b="1" dirty="0" smtClean="0">
                <a:latin typeface="맑은 고딕" pitchFamily="50" charset="-127"/>
                <a:ea typeface="맑은 고딕" pitchFamily="50" charset="-127"/>
              </a:rPr>
              <a:t>유산균은 유통기한 및 안정성을 위해</a:t>
            </a:r>
            <a:endParaRPr lang="en-US" altLang="ko-KR" sz="1400" b="1" dirty="0" smtClean="0"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latin typeface="맑은 고딕" pitchFamily="50" charset="-127"/>
                <a:ea typeface="맑은 고딕" pitchFamily="50" charset="-127"/>
              </a:rPr>
              <a:t>목표 </a:t>
            </a:r>
            <a:r>
              <a:rPr lang="ko-KR" altLang="en-US" sz="1400" b="1" dirty="0" err="1" smtClean="0">
                <a:latin typeface="맑은 고딕" pitchFamily="50" charset="-127"/>
                <a:ea typeface="맑은 고딕" pitchFamily="50" charset="-127"/>
              </a:rPr>
              <a:t>균수</a:t>
            </a:r>
            <a:r>
              <a:rPr lang="ko-KR" altLang="en-US" sz="1400" b="1" dirty="0" smtClean="0">
                <a:latin typeface="맑은 고딕" pitchFamily="50" charset="-127"/>
                <a:ea typeface="맑은 고딕" pitchFamily="50" charset="-127"/>
              </a:rPr>
              <a:t> 대비 몇 배의 </a:t>
            </a:r>
            <a:r>
              <a:rPr lang="ko-KR" altLang="en-US" sz="1400" b="1" dirty="0" err="1" smtClean="0">
                <a:latin typeface="맑은 고딕" pitchFamily="50" charset="-127"/>
                <a:ea typeface="맑은 고딕" pitchFamily="50" charset="-127"/>
              </a:rPr>
              <a:t>투입균수를</a:t>
            </a:r>
            <a:r>
              <a:rPr lang="ko-KR" altLang="en-US" sz="1400" b="1" dirty="0" smtClean="0">
                <a:latin typeface="맑은 고딕" pitchFamily="50" charset="-127"/>
                <a:ea typeface="맑은 고딕" pitchFamily="50" charset="-127"/>
              </a:rPr>
              <a:t> 적용합니다</a:t>
            </a:r>
            <a:r>
              <a:rPr lang="en-US" altLang="ko-KR" sz="1400" b="1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latin typeface="맑은 고딕" pitchFamily="50" charset="-127"/>
                <a:ea typeface="맑은 고딕" pitchFamily="50" charset="-127"/>
              </a:rPr>
              <a:t>그러나 </a:t>
            </a:r>
            <a:r>
              <a:rPr lang="ko-KR" altLang="en-US" sz="1400" b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열처리</a:t>
            </a:r>
            <a:r>
              <a:rPr lang="en-US" altLang="ko-KR" sz="1400" b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b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압력 등 다양한 가공 과정에서도 제품의 품질과 효과에 영향이 </a:t>
            </a:r>
            <a:endParaRPr lang="en-US" altLang="ko-KR" sz="1400" b="1" dirty="0" smtClean="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없는 </a:t>
            </a:r>
            <a:r>
              <a:rPr lang="ko-KR" altLang="en-US" sz="1400" b="1" dirty="0" smtClean="0">
                <a:latin typeface="맑은 고딕" pitchFamily="50" charset="-127"/>
                <a:ea typeface="맑은 고딕" pitchFamily="50" charset="-127"/>
              </a:rPr>
              <a:t>열처리 유산균은 목표 </a:t>
            </a:r>
            <a:r>
              <a:rPr lang="ko-KR" altLang="en-US" sz="1400" b="1" dirty="0" err="1" smtClean="0">
                <a:latin typeface="맑은 고딕" pitchFamily="50" charset="-127"/>
                <a:ea typeface="맑은 고딕" pitchFamily="50" charset="-127"/>
              </a:rPr>
              <a:t>균수를</a:t>
            </a:r>
            <a:r>
              <a:rPr lang="ko-KR" altLang="en-US" sz="1400" b="1" dirty="0" smtClean="0">
                <a:latin typeface="맑은 고딕" pitchFamily="50" charset="-127"/>
                <a:ea typeface="맑은 고딕" pitchFamily="50" charset="-127"/>
              </a:rPr>
              <a:t> 위해 정량 투입으로도 가능합니다</a:t>
            </a:r>
            <a:r>
              <a:rPr lang="en-US" altLang="ko-KR" sz="1400" b="1" dirty="0" smtClean="0">
                <a:latin typeface="맑은 고딕" pitchFamily="50" charset="-127"/>
                <a:ea typeface="맑은 고딕" pitchFamily="50" charset="-127"/>
              </a:rPr>
              <a:t>.</a:t>
            </a:r>
            <a:r>
              <a:rPr lang="ko-KR" altLang="en-US" sz="1400" b="1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1400" b="1" dirty="0" smtClean="0"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14" name="표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9412328"/>
              </p:ext>
            </p:extLst>
          </p:nvPr>
        </p:nvGraphicFramePr>
        <p:xfrm>
          <a:off x="557880" y="4032903"/>
          <a:ext cx="10542241" cy="3474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68989">
                  <a:extLst>
                    <a:ext uri="{9D8B030D-6E8A-4147-A177-3AD203B41FA5}">
                      <a16:colId xmlns:a16="http://schemas.microsoft.com/office/drawing/2014/main" val="2141107233"/>
                    </a:ext>
                  </a:extLst>
                </a:gridCol>
                <a:gridCol w="2155579">
                  <a:extLst>
                    <a:ext uri="{9D8B030D-6E8A-4147-A177-3AD203B41FA5}">
                      <a16:colId xmlns:a16="http://schemas.microsoft.com/office/drawing/2014/main" val="468227053"/>
                    </a:ext>
                  </a:extLst>
                </a:gridCol>
                <a:gridCol w="2155579">
                  <a:extLst>
                    <a:ext uri="{9D8B030D-6E8A-4147-A177-3AD203B41FA5}">
                      <a16:colId xmlns:a16="http://schemas.microsoft.com/office/drawing/2014/main" val="4030893899"/>
                    </a:ext>
                  </a:extLst>
                </a:gridCol>
                <a:gridCol w="2962094">
                  <a:extLst>
                    <a:ext uri="{9D8B030D-6E8A-4147-A177-3AD203B41FA5}">
                      <a16:colId xmlns:a16="http://schemas.microsoft.com/office/drawing/2014/main" val="3452121143"/>
                    </a:ext>
                  </a:extLst>
                </a:gridCol>
              </a:tblGrid>
              <a:tr h="22241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 smtClean="0">
                          <a:solidFill>
                            <a:srgbClr val="996600"/>
                          </a:solidFill>
                        </a:rPr>
                        <a:t>원료명</a:t>
                      </a:r>
                      <a:endParaRPr lang="ko-KR" altLang="en-US" dirty="0">
                        <a:solidFill>
                          <a:srgbClr val="996600"/>
                        </a:solidFill>
                      </a:endParaRPr>
                    </a:p>
                  </a:txBody>
                  <a:tcPr>
                    <a:lnT w="381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3EE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rgbClr val="996600"/>
                          </a:solidFill>
                        </a:rPr>
                        <a:t>목표 </a:t>
                      </a:r>
                      <a:r>
                        <a:rPr lang="ko-KR" altLang="en-US" dirty="0" err="1" smtClean="0">
                          <a:solidFill>
                            <a:srgbClr val="996600"/>
                          </a:solidFill>
                        </a:rPr>
                        <a:t>균수</a:t>
                      </a:r>
                      <a:r>
                        <a:rPr lang="en-US" altLang="ko-KR" dirty="0" smtClean="0">
                          <a:solidFill>
                            <a:srgbClr val="996600"/>
                          </a:solidFill>
                        </a:rPr>
                        <a:t>/</a:t>
                      </a:r>
                      <a:r>
                        <a:rPr lang="ko-KR" altLang="en-US" dirty="0" smtClean="0">
                          <a:solidFill>
                            <a:srgbClr val="996600"/>
                          </a:solidFill>
                        </a:rPr>
                        <a:t>일</a:t>
                      </a:r>
                      <a:endParaRPr lang="ko-KR" altLang="en-US" dirty="0">
                        <a:solidFill>
                          <a:srgbClr val="996600"/>
                        </a:solidFill>
                      </a:endParaRPr>
                    </a:p>
                  </a:txBody>
                  <a:tcPr anchor="ctr">
                    <a:lnT w="381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3EE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rgbClr val="996600"/>
                          </a:solidFill>
                        </a:rPr>
                        <a:t>투입량</a:t>
                      </a:r>
                      <a:r>
                        <a:rPr lang="en-US" altLang="ko-KR" dirty="0" smtClean="0">
                          <a:solidFill>
                            <a:srgbClr val="996600"/>
                          </a:solidFill>
                        </a:rPr>
                        <a:t>/</a:t>
                      </a:r>
                      <a:r>
                        <a:rPr lang="ko-KR" altLang="en-US" dirty="0" smtClean="0">
                          <a:solidFill>
                            <a:srgbClr val="996600"/>
                          </a:solidFill>
                        </a:rPr>
                        <a:t>일</a:t>
                      </a:r>
                      <a:endParaRPr lang="ko-KR" altLang="en-US" dirty="0">
                        <a:solidFill>
                          <a:srgbClr val="996600"/>
                        </a:solidFill>
                      </a:endParaRPr>
                    </a:p>
                  </a:txBody>
                  <a:tcPr anchor="ctr">
                    <a:lnT w="381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3EE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rgbClr val="996600"/>
                          </a:solidFill>
                        </a:rPr>
                        <a:t>비고</a:t>
                      </a:r>
                      <a:endParaRPr lang="ko-KR" altLang="en-US" dirty="0">
                        <a:solidFill>
                          <a:srgbClr val="996600"/>
                        </a:solidFill>
                      </a:endParaRPr>
                    </a:p>
                  </a:txBody>
                  <a:tcPr anchor="ctr">
                    <a:lnT w="381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3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0198897"/>
                  </a:ext>
                </a:extLst>
              </a:tr>
              <a:tr h="370840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Enterococcus </a:t>
                      </a:r>
                      <a:r>
                        <a:rPr lang="en-US" altLang="ko-KR" dirty="0" err="1" smtClean="0"/>
                        <a:t>faecalis</a:t>
                      </a:r>
                      <a:r>
                        <a:rPr lang="en-US" altLang="ko-KR" dirty="0" smtClean="0"/>
                        <a:t> </a:t>
                      </a:r>
                    </a:p>
                    <a:p>
                      <a:pPr algn="ctr" latinLnBrk="1"/>
                      <a:r>
                        <a:rPr lang="en-US" altLang="ko-KR" dirty="0" smtClean="0"/>
                        <a:t>EC-12</a:t>
                      </a:r>
                    </a:p>
                  </a:txBody>
                  <a:tcPr anchor="ctr">
                    <a:lnT w="381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6EEE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</a:t>
                      </a:r>
                      <a:r>
                        <a:rPr lang="ko-KR" altLang="en-US" dirty="0" smtClean="0"/>
                        <a:t>조</a:t>
                      </a:r>
                      <a:endParaRPr lang="ko-KR" altLang="en-US" dirty="0"/>
                    </a:p>
                  </a:txBody>
                  <a:tcPr>
                    <a:lnT w="381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6EEE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200mg</a:t>
                      </a:r>
                      <a:endParaRPr lang="ko-KR" altLang="en-US" dirty="0"/>
                    </a:p>
                  </a:txBody>
                  <a:tcPr>
                    <a:lnT w="381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6EEE6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/>
                        <a:t>규격 </a:t>
                      </a:r>
                      <a:r>
                        <a:rPr lang="en-US" altLang="ko-KR" dirty="0" smtClean="0"/>
                        <a:t>: 5</a:t>
                      </a:r>
                      <a:r>
                        <a:rPr lang="ko-KR" altLang="en-US" dirty="0" smtClean="0"/>
                        <a:t>조 </a:t>
                      </a:r>
                      <a:r>
                        <a:rPr lang="en-US" altLang="ko-KR" dirty="0" err="1" smtClean="0"/>
                        <a:t>cfu</a:t>
                      </a:r>
                      <a:r>
                        <a:rPr lang="en-US" altLang="ko-KR" dirty="0" smtClean="0"/>
                        <a:t>/g</a:t>
                      </a:r>
                      <a:endParaRPr lang="ko-KR" altLang="en-US" dirty="0" smtClean="0"/>
                    </a:p>
                  </a:txBody>
                  <a:tcPr anchor="ctr">
                    <a:lnT w="381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6EE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610603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5,000</a:t>
                      </a:r>
                      <a:r>
                        <a:rPr lang="ko-KR" altLang="en-US" dirty="0" smtClean="0"/>
                        <a:t>억</a:t>
                      </a:r>
                      <a:endParaRPr lang="ko-KR" altLang="en-US" dirty="0"/>
                    </a:p>
                  </a:txBody>
                  <a:tcPr>
                    <a:solidFill>
                      <a:srgbClr val="F6EEE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100mg</a:t>
                      </a:r>
                      <a:endParaRPr lang="ko-KR" altLang="en-US" dirty="0"/>
                    </a:p>
                  </a:txBody>
                  <a:tcPr>
                    <a:solidFill>
                      <a:srgbClr val="F6EEE6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989486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1,000</a:t>
                      </a:r>
                      <a:r>
                        <a:rPr lang="ko-KR" altLang="en-US" dirty="0" smtClean="0"/>
                        <a:t>억</a:t>
                      </a:r>
                      <a:endParaRPr lang="ko-KR" altLang="en-US" dirty="0"/>
                    </a:p>
                  </a:txBody>
                  <a:tcPr>
                    <a:solidFill>
                      <a:srgbClr val="F6EEE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20mg</a:t>
                      </a:r>
                      <a:endParaRPr lang="ko-KR" altLang="en-US" dirty="0"/>
                    </a:p>
                  </a:txBody>
                  <a:tcPr>
                    <a:solidFill>
                      <a:srgbClr val="F6EEE6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04932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100</a:t>
                      </a:r>
                      <a:r>
                        <a:rPr lang="ko-KR" altLang="en-US" dirty="0" smtClean="0"/>
                        <a:t>억</a:t>
                      </a:r>
                      <a:endParaRPr lang="ko-KR" altLang="en-US" dirty="0"/>
                    </a:p>
                  </a:txBody>
                  <a:tcPr>
                    <a:lnB w="12700" cap="flat" cmpd="sng" algn="ctr">
                      <a:solidFill>
                        <a:srgbClr val="6633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6EEE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2mg</a:t>
                      </a:r>
                      <a:endParaRPr lang="ko-KR" altLang="en-US" dirty="0"/>
                    </a:p>
                  </a:txBody>
                  <a:tcPr>
                    <a:lnB w="12700" cap="flat" cmpd="sng" algn="ctr">
                      <a:solidFill>
                        <a:srgbClr val="6633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6EEE6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2836004"/>
                  </a:ext>
                </a:extLst>
              </a:tr>
              <a:tr h="141993">
                <a:tc gridSpan="4">
                  <a:txBody>
                    <a:bodyPr/>
                    <a:lstStyle/>
                    <a:p>
                      <a:pPr algn="ctr" latinLnBrk="1"/>
                      <a:endParaRPr lang="ko-KR" altLang="en-US" sz="100" dirty="0"/>
                    </a:p>
                  </a:txBody>
                  <a:tcPr anchor="ctr">
                    <a:lnT w="12700" cap="flat" cmpd="sng" algn="ctr">
                      <a:solidFill>
                        <a:srgbClr val="6633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5483204"/>
                  </a:ext>
                </a:extLst>
              </a:tr>
              <a:tr h="370840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en-US" altLang="ko-KR" dirty="0" err="1" smtClean="0"/>
                        <a:t>Bifidobacterium</a:t>
                      </a:r>
                      <a:r>
                        <a:rPr lang="en-US" altLang="ko-KR" dirty="0" smtClean="0"/>
                        <a:t> </a:t>
                      </a:r>
                      <a:r>
                        <a:rPr lang="en-US" altLang="ko-KR" dirty="0" err="1" smtClean="0"/>
                        <a:t>longum</a:t>
                      </a:r>
                      <a:r>
                        <a:rPr lang="en-US" altLang="ko-KR" dirty="0" smtClean="0"/>
                        <a:t> </a:t>
                      </a:r>
                    </a:p>
                    <a:p>
                      <a:pPr algn="ctr" latinLnBrk="1"/>
                      <a:r>
                        <a:rPr lang="en-US" altLang="ko-KR" dirty="0" smtClean="0"/>
                        <a:t>BR-108</a:t>
                      </a:r>
                    </a:p>
                  </a:txBody>
                  <a:tcPr anchor="ctr">
                    <a:lnB w="381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EEE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100</a:t>
                      </a:r>
                      <a:r>
                        <a:rPr lang="ko-KR" altLang="en-US" dirty="0" smtClean="0"/>
                        <a:t>억</a:t>
                      </a:r>
                      <a:endParaRPr lang="ko-KR" altLang="en-US" dirty="0"/>
                    </a:p>
                  </a:txBody>
                  <a:tcPr>
                    <a:solidFill>
                      <a:srgbClr val="F6EEE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100mg</a:t>
                      </a:r>
                      <a:endParaRPr lang="ko-KR" altLang="en-US" dirty="0"/>
                    </a:p>
                  </a:txBody>
                  <a:tcPr>
                    <a:solidFill>
                      <a:srgbClr val="F6EEE6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/>
                        <a:t>규격 </a:t>
                      </a:r>
                      <a:r>
                        <a:rPr lang="en-US" altLang="ko-KR" dirty="0" smtClean="0"/>
                        <a:t>: 1,000</a:t>
                      </a:r>
                      <a:r>
                        <a:rPr lang="ko-KR" altLang="en-US" dirty="0" smtClean="0"/>
                        <a:t>억 </a:t>
                      </a:r>
                      <a:r>
                        <a:rPr lang="en-US" altLang="ko-KR" dirty="0" err="1" smtClean="0"/>
                        <a:t>cfu</a:t>
                      </a:r>
                      <a:r>
                        <a:rPr lang="en-US" altLang="ko-KR" dirty="0" smtClean="0"/>
                        <a:t>/g</a:t>
                      </a:r>
                      <a:endParaRPr lang="ko-KR" altLang="en-US" dirty="0" smtClean="0"/>
                    </a:p>
                  </a:txBody>
                  <a:tcPr anchor="ctr">
                    <a:lnB w="381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EE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877871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50</a:t>
                      </a:r>
                      <a:r>
                        <a:rPr lang="ko-KR" altLang="en-US" dirty="0" smtClean="0"/>
                        <a:t>억</a:t>
                      </a:r>
                      <a:endParaRPr lang="ko-KR" altLang="en-US" dirty="0"/>
                    </a:p>
                  </a:txBody>
                  <a:tcPr>
                    <a:solidFill>
                      <a:srgbClr val="F6EEE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50mg</a:t>
                      </a:r>
                      <a:endParaRPr lang="ko-KR" altLang="en-US" dirty="0"/>
                    </a:p>
                  </a:txBody>
                  <a:tcPr>
                    <a:solidFill>
                      <a:srgbClr val="F6EEE6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838311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10</a:t>
                      </a:r>
                      <a:r>
                        <a:rPr lang="ko-KR" altLang="en-US" dirty="0" smtClean="0"/>
                        <a:t>억</a:t>
                      </a:r>
                      <a:endParaRPr lang="ko-KR" altLang="en-US" dirty="0"/>
                    </a:p>
                  </a:txBody>
                  <a:tcPr>
                    <a:solidFill>
                      <a:srgbClr val="F6EEE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10mg</a:t>
                      </a:r>
                      <a:endParaRPr lang="ko-KR" altLang="en-US" dirty="0"/>
                    </a:p>
                  </a:txBody>
                  <a:tcPr>
                    <a:solidFill>
                      <a:srgbClr val="F6EEE6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73160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5</a:t>
                      </a:r>
                      <a:r>
                        <a:rPr lang="ko-KR" altLang="en-US" dirty="0" smtClean="0"/>
                        <a:t>억</a:t>
                      </a:r>
                      <a:endParaRPr lang="ko-KR" altLang="en-US" dirty="0"/>
                    </a:p>
                  </a:txBody>
                  <a:tcPr>
                    <a:lnB w="381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EEE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5mg</a:t>
                      </a:r>
                      <a:endParaRPr lang="ko-KR" altLang="en-US" dirty="0"/>
                    </a:p>
                  </a:txBody>
                  <a:tcPr>
                    <a:lnB w="381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EEE6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26313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2736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8900" y="1293110"/>
            <a:ext cx="466067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5400" b="1" dirty="0" smtClean="0">
                <a:solidFill>
                  <a:srgbClr val="E8A112"/>
                </a:solidFill>
                <a:latin typeface="Impact" panose="020B0806030902050204" pitchFamily="34" charset="0"/>
              </a:rPr>
              <a:t>NO 1. HEAT-TREATED PROBIOTICS</a:t>
            </a:r>
          </a:p>
          <a:p>
            <a:endParaRPr lang="en-US" altLang="ko-KR" dirty="0">
              <a:latin typeface="Bahnschrift Light Condensed" panose="020B0502040204020203" pitchFamily="34" charset="0"/>
            </a:endParaRPr>
          </a:p>
          <a:p>
            <a:r>
              <a:rPr lang="en-US" altLang="ko-KR" sz="2400" b="1" dirty="0" smtClean="0">
                <a:solidFill>
                  <a:srgbClr val="00FA71"/>
                </a:solidFill>
                <a:latin typeface="Bahnschrift Light Condensed" panose="020B0502040204020203" pitchFamily="34" charset="0"/>
              </a:rPr>
              <a:t>ENTEROCOCCUS FAECALIS EC-12</a:t>
            </a:r>
          </a:p>
          <a:p>
            <a:endParaRPr lang="en-US" altLang="ko-KR" sz="2400" b="1" dirty="0">
              <a:solidFill>
                <a:srgbClr val="00FA71"/>
              </a:solidFill>
              <a:latin typeface="Bahnschrift Light Condensed" panose="020B0502040204020203" pitchFamily="34" charset="0"/>
            </a:endParaRPr>
          </a:p>
          <a:p>
            <a:r>
              <a:rPr lang="en-US" altLang="ko-KR" sz="2400" b="1" dirty="0" smtClean="0">
                <a:solidFill>
                  <a:srgbClr val="00FA71"/>
                </a:solidFill>
                <a:latin typeface="Bahnschrift Light Condensed" panose="020B0502040204020203" pitchFamily="34" charset="0"/>
              </a:rPr>
              <a:t>BIFIDOBACTERIUM LONGUM BR-108</a:t>
            </a:r>
            <a:endParaRPr lang="ko-KR" altLang="en-US" sz="2400" b="1" dirty="0">
              <a:solidFill>
                <a:srgbClr val="00FA71"/>
              </a:solidFill>
              <a:latin typeface="Bahnschrift Light Condensed" panose="020B0502040204020203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34000" y="7068085"/>
            <a:ext cx="5905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b="1" dirty="0" smtClean="0">
                <a:latin typeface="한컴 윤체 L" panose="02020603020101020101" pitchFamily="18" charset="-127"/>
                <a:ea typeface="한컴 윤체 L" panose="02020603020101020101" pitchFamily="18" charset="-127"/>
              </a:rPr>
              <a:t>㈜메타</a:t>
            </a:r>
            <a:r>
              <a:rPr lang="ko-KR" altLang="en-US" b="1" dirty="0">
                <a:latin typeface="한컴 윤체 L" panose="02020603020101020101" pitchFamily="18" charset="-127"/>
                <a:ea typeface="한컴 윤체 L" panose="02020603020101020101" pitchFamily="18" charset="-127"/>
              </a:rPr>
              <a:t>볼</a:t>
            </a:r>
            <a:r>
              <a:rPr lang="ko-KR" altLang="en-US" b="1" dirty="0" smtClean="0">
                <a:latin typeface="한컴 윤체 L" panose="02020603020101020101" pitchFamily="18" charset="-127"/>
                <a:ea typeface="한컴 윤체 L" panose="02020603020101020101" pitchFamily="18" charset="-127"/>
              </a:rPr>
              <a:t>라이트코리아</a:t>
            </a:r>
            <a:endParaRPr lang="en-US" altLang="ko-KR" b="1" dirty="0" smtClean="0">
              <a:latin typeface="한컴 윤체 L" panose="02020603020101020101" pitchFamily="18" charset="-127"/>
              <a:ea typeface="한컴 윤체 L" panose="02020603020101020101" pitchFamily="18" charset="-127"/>
            </a:endParaRPr>
          </a:p>
          <a:p>
            <a:pPr algn="r"/>
            <a:endParaRPr lang="en-US" altLang="ko-KR" dirty="0"/>
          </a:p>
          <a:p>
            <a:pPr algn="r"/>
            <a:r>
              <a:rPr lang="ko-KR" altLang="en-US" dirty="0" smtClean="0"/>
              <a:t>서울시 강남구 </a:t>
            </a:r>
            <a:r>
              <a:rPr lang="ko-KR" altLang="en-US" dirty="0" err="1" smtClean="0"/>
              <a:t>학동로</a:t>
            </a:r>
            <a:r>
              <a:rPr lang="ko-KR" altLang="en-US" dirty="0" smtClean="0"/>
              <a:t> </a:t>
            </a:r>
            <a:r>
              <a:rPr lang="en-US" altLang="ko-KR" dirty="0" smtClean="0"/>
              <a:t>332 </a:t>
            </a:r>
            <a:r>
              <a:rPr lang="ko-KR" altLang="en-US" dirty="0" err="1" smtClean="0"/>
              <a:t>계풍빌딩</a:t>
            </a:r>
            <a:r>
              <a:rPr lang="ko-KR" altLang="en-US" dirty="0" smtClean="0"/>
              <a:t> </a:t>
            </a:r>
            <a:r>
              <a:rPr lang="en-US" altLang="ko-KR" dirty="0" smtClean="0"/>
              <a:t>401</a:t>
            </a:r>
            <a:r>
              <a:rPr lang="ko-KR" altLang="en-US" dirty="0" smtClean="0"/>
              <a:t>호</a:t>
            </a:r>
            <a:endParaRPr lang="en-US" altLang="ko-KR" dirty="0" smtClean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6543972" y="612820"/>
            <a:ext cx="3929606" cy="2880000"/>
          </a:xfrm>
          <a:prstGeom prst="roundRect">
            <a:avLst/>
          </a:prstGeom>
          <a:blipFill dpi="0" rotWithShape="1">
            <a:blip r:embed="rId4"/>
            <a:srcRect/>
            <a:stretch>
              <a:fillRect r="-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/>
        </p:nvSpPr>
        <p:spPr>
          <a:xfrm>
            <a:off x="6543972" y="3678260"/>
            <a:ext cx="3929607" cy="2880000"/>
          </a:xfrm>
          <a:prstGeom prst="round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tx2">
              <a:lumMod val="60000"/>
              <a:lumOff val="40000"/>
            </a:schemeClr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</TotalTime>
  <Words>869</Words>
  <Application>Microsoft Office PowerPoint</Application>
  <PresentationFormat>사용자 지정</PresentationFormat>
  <Paragraphs>216</Paragraphs>
  <Slides>8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4" baseType="lpstr">
      <vt:lpstr>맑은 고딕</vt:lpstr>
      <vt:lpstr>한컴 윤체 L</vt:lpstr>
      <vt:lpstr>Arial</vt:lpstr>
      <vt:lpstr>Bahnschrift Light Condensed</vt:lpstr>
      <vt:lpstr>Impact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mangoboard.net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mangoboard.net_2951423</dc:title>
  <dc:subject>Presentation</dc:subject>
  <dc:creator>mangoboard.net</dc:creator>
  <cp:lastModifiedBy>윤 준호</cp:lastModifiedBy>
  <cp:revision>44</cp:revision>
  <dcterms:created xsi:type="dcterms:W3CDTF">2019-12-06T07:06:12Z</dcterms:created>
  <dcterms:modified xsi:type="dcterms:W3CDTF">2020-07-01T01:18:20Z</dcterms:modified>
</cp:coreProperties>
</file>