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70" r:id="rId2"/>
    <p:sldId id="261" r:id="rId3"/>
    <p:sldId id="277" r:id="rId4"/>
    <p:sldId id="276" r:id="rId5"/>
    <p:sldId id="257" r:id="rId6"/>
    <p:sldId id="271" r:id="rId7"/>
    <p:sldId id="260" r:id="rId8"/>
    <p:sldId id="259" r:id="rId9"/>
    <p:sldId id="258" r:id="rId10"/>
    <p:sldId id="262" r:id="rId11"/>
    <p:sldId id="263" r:id="rId12"/>
    <p:sldId id="264" r:id="rId13"/>
    <p:sldId id="268" r:id="rId14"/>
    <p:sldId id="269" r:id="rId15"/>
    <p:sldId id="265" r:id="rId16"/>
    <p:sldId id="266" r:id="rId17"/>
    <p:sldId id="267" r:id="rId18"/>
    <p:sldId id="273" r:id="rId19"/>
    <p:sldId id="274" r:id="rId20"/>
    <p:sldId id="275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9144000" cy="6858000" type="screen4x3"/>
  <p:notesSz cx="6889750" cy="100218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4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20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6088" cy="501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0549B-AE30-49FC-9FFE-A5073B977DE5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8975" y="4760833"/>
            <a:ext cx="5511800" cy="450992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518491"/>
            <a:ext cx="2986088" cy="501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2075" y="9518491"/>
            <a:ext cx="2986088" cy="501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FD2B2-82C5-4F21-9AB8-2AA9CED51D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2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3F636-395A-4531-895B-85F562091D48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874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FD2B2-82C5-4F21-9AB8-2AA9CED51DF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097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15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8048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064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6218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951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268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41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744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2084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2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123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D2D54-5052-483A-81BC-FD00A3C9B9C7}" type="datetimeFigureOut">
              <a:rPr lang="ko-KR" altLang="en-US" smtClean="0"/>
              <a:t>2021/05/28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C1D70-1FE5-4147-B5D1-1EBDDF03C7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228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2ahUKEwinsrKf-93gAhUY77wKHdzMDy8QjRx6BAgBEAU&amp;url=http://phantomforest.com/blog/2012/05/phantom%E2%80%99s-eco-tip-19-ten-ways-to-reduce-waste/&amp;psig=AOvVaw0qud5kebzRX_XNt5mCly5C&amp;ust=155142720849963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jp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7" Type="http://schemas.openxmlformats.org/officeDocument/2006/relationships/image" Target="../media/image153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2.jpeg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" y="910625"/>
            <a:ext cx="9124198" cy="594928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7" y="939200"/>
            <a:ext cx="4450073" cy="281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517000" y="951063"/>
            <a:ext cx="4588900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친환경 농</a:t>
            </a:r>
            <a:r>
              <a:rPr lang="en-US" altLang="ko-KR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·</a:t>
            </a:r>
            <a:r>
              <a:rPr lang="ko-KR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축</a:t>
            </a:r>
            <a:r>
              <a:rPr lang="en-US" altLang="ko-KR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·</a:t>
            </a:r>
            <a:r>
              <a:rPr lang="ko-KR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수산</a:t>
            </a:r>
            <a:r>
              <a:rPr lang="ko-KR" altLang="en-US" sz="2000" b="1" dirty="0"/>
              <a:t> </a:t>
            </a:r>
            <a:r>
              <a:rPr lang="ko-KR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분야</a:t>
            </a:r>
            <a:endParaRPr lang="en-US" altLang="ko-K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ko-KR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㈜에코시즌 친환경 사업부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74294" y="5673803"/>
            <a:ext cx="4432936" cy="115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74294" y="3731136"/>
            <a:ext cx="4448176" cy="26161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en-US" altLang="ko-KR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en-US" altLang="ko-KR" sz="6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For </a:t>
            </a:r>
          </a:p>
          <a:p>
            <a:pPr algn="ctr"/>
            <a:r>
              <a:rPr lang="en-US" altLang="ko-KR" sz="6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Business</a:t>
            </a:r>
          </a:p>
          <a:p>
            <a:pPr algn="ctr"/>
            <a:endParaRPr lang="ko-KR" altLang="en-US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522470" y="1924383"/>
            <a:ext cx="4553215" cy="467296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Ins="360000" bIns="360000" anchor="ctr" anchorCtr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안전한 먹거리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!.</a:t>
            </a:r>
          </a:p>
          <a:p>
            <a:pPr algn="r">
              <a:lnSpc>
                <a:spcPct val="200000"/>
              </a:lnSpc>
            </a:pP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100% </a:t>
            </a: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친환경 농법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!.</a:t>
            </a:r>
          </a:p>
          <a:p>
            <a:pPr algn="r">
              <a:lnSpc>
                <a:spcPct val="200000"/>
              </a:lnSpc>
            </a:pP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다량의 영양분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,</a:t>
            </a: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 다량의 수확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!.</a:t>
            </a:r>
          </a:p>
          <a:p>
            <a:pPr algn="r">
              <a:lnSpc>
                <a:spcPct val="200000"/>
              </a:lnSpc>
            </a:pP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경비절감과 손쉬운 농법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!.</a:t>
            </a:r>
          </a:p>
          <a:p>
            <a:pPr algn="r">
              <a:lnSpc>
                <a:spcPct val="200000"/>
              </a:lnSpc>
            </a:pP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놀라운 토양의 </a:t>
            </a:r>
            <a:r>
              <a:rPr lang="ko-KR" altLang="en-US" sz="24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환원성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!.</a:t>
            </a:r>
          </a:p>
          <a:p>
            <a:pPr algn="r">
              <a:lnSpc>
                <a:spcPct val="200000"/>
              </a:lnSpc>
            </a:pPr>
            <a:r>
              <a:rPr lang="ko-KR" altLang="en-US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건강한 대한민국</a:t>
            </a:r>
            <a:r>
              <a:rPr lang="en-US" altLang="ko-KR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그래픽M" pitchFamily="18" charset="-127"/>
                <a:ea typeface="HY그래픽M" pitchFamily="18" charset="-127"/>
              </a:rPr>
              <a:t>!.</a:t>
            </a:r>
            <a:endParaRPr lang="ko-KR" altLang="en-US" sz="2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Y그래픽M" pitchFamily="18" charset="-127"/>
              <a:ea typeface="HY그래픽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588" y="10716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/>
              <a:t>친환경 </a:t>
            </a:r>
            <a:r>
              <a:rPr lang="en-US" altLang="ko-KR" sz="4000" b="1" dirty="0"/>
              <a:t>‘ERES’</a:t>
            </a:r>
            <a:r>
              <a:rPr lang="ko-KR" altLang="en-US" sz="4000" b="1" dirty="0"/>
              <a:t> 농</a:t>
            </a:r>
            <a:r>
              <a:rPr lang="en-US" altLang="ko-KR" sz="4000" b="1" dirty="0"/>
              <a:t>·</a:t>
            </a:r>
            <a:r>
              <a:rPr lang="ko-KR" altLang="en-US" sz="4000" b="1" dirty="0"/>
              <a:t>축</a:t>
            </a:r>
            <a:r>
              <a:rPr lang="en-US" altLang="ko-KR" sz="4000" b="1" dirty="0"/>
              <a:t>·</a:t>
            </a:r>
            <a:r>
              <a:rPr lang="ko-KR" altLang="en-US" sz="4000" b="1" dirty="0"/>
              <a:t>수산용 제안서</a:t>
            </a:r>
          </a:p>
        </p:txBody>
      </p:sp>
    </p:spTree>
    <p:extLst>
      <p:ext uri="{BB962C8B-B14F-4D97-AF65-F5344CB8AC3E}">
        <p14:creationId xmlns:p14="http://schemas.microsoft.com/office/powerpoint/2010/main" val="308633878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01" y="41144"/>
            <a:ext cx="9073703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벼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1029" name="Picture 5" descr="C:\Users\user\Pictures\그림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980727"/>
            <a:ext cx="7632849" cy="587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C69B90B-7162-4B0E-B2CA-AA24558D5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73208"/>
            <a:ext cx="3816096" cy="536448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657633-BDCF-4E12-B16D-365A4B3E2C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837696"/>
            <a:ext cx="3803904" cy="541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71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2" y="35915"/>
            <a:ext cx="9080612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오이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2" y="1556792"/>
            <a:ext cx="905394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34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601" y="44624"/>
            <a:ext cx="9071903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토마토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3076" name="Picture 4" descr="C:\Users\user\Pictures\그림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0" y="1484784"/>
            <a:ext cx="907190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1D2C5D43-5F30-436E-B64B-E82E5C017F80}"/>
              </a:ext>
            </a:extLst>
          </p:cNvPr>
          <p:cNvCxnSpPr/>
          <p:nvPr/>
        </p:nvCxnSpPr>
        <p:spPr>
          <a:xfrm>
            <a:off x="5292080" y="6237312"/>
            <a:ext cx="31683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663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친환경 고추농사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59832" y="370774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Q-E</a:t>
            </a:r>
            <a:r>
              <a:rPr lang="ko-KR" altLang="en-US" b="1" dirty="0"/>
              <a:t> 셀 장착</a:t>
            </a:r>
            <a:r>
              <a:rPr lang="en-US" altLang="ko-KR" b="1" dirty="0">
                <a:solidFill>
                  <a:srgbClr val="0000FF"/>
                </a:solidFill>
              </a:rPr>
              <a:t>(</a:t>
            </a:r>
            <a:r>
              <a:rPr lang="ko-KR" altLang="en-US" b="1" dirty="0">
                <a:solidFill>
                  <a:srgbClr val="0000FF"/>
                </a:solidFill>
              </a:rPr>
              <a:t>비료</a:t>
            </a:r>
            <a:r>
              <a:rPr lang="en-US" altLang="ko-KR" b="1" dirty="0">
                <a:solidFill>
                  <a:srgbClr val="0000FF"/>
                </a:solidFill>
              </a:rPr>
              <a:t>, </a:t>
            </a:r>
            <a:r>
              <a:rPr lang="ko-KR" altLang="en-US" b="1" dirty="0">
                <a:solidFill>
                  <a:srgbClr val="0000FF"/>
                </a:solidFill>
              </a:rPr>
              <a:t>농약 </a:t>
            </a:r>
            <a:r>
              <a:rPr lang="en-US" altLang="ko-KR" b="1" dirty="0">
                <a:solidFill>
                  <a:srgbClr val="0000FF"/>
                </a:solidFill>
              </a:rPr>
              <a:t>×)</a:t>
            </a:r>
            <a:endParaRPr lang="ko-KR" altLang="en-US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0916" y="4887506"/>
            <a:ext cx="1995500" cy="92333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Q-E </a:t>
            </a:r>
            <a:r>
              <a:rPr lang="ko-KR" altLang="en-US" b="1" dirty="0"/>
              <a:t>셀 처리수로</a:t>
            </a:r>
            <a:endParaRPr lang="en-US" altLang="ko-KR" b="1" dirty="0"/>
          </a:p>
          <a:p>
            <a:pPr algn="ctr"/>
            <a:r>
              <a:rPr lang="ko-KR" altLang="en-US" b="1" dirty="0"/>
              <a:t> 수확한 고추</a:t>
            </a:r>
            <a:endParaRPr lang="en-US" altLang="ko-KR" b="1" dirty="0"/>
          </a:p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(30% </a:t>
            </a:r>
            <a:r>
              <a:rPr lang="ko-KR" altLang="en-US" b="1" dirty="0">
                <a:solidFill>
                  <a:srgbClr val="FF0000"/>
                </a:solidFill>
              </a:rPr>
              <a:t>증산</a:t>
            </a:r>
            <a:r>
              <a:rPr lang="en-US" altLang="ko-KR" b="1" dirty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ECO\Desktop\수확한 고추\15640099001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62" y="1125975"/>
            <a:ext cx="2520280" cy="2555776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ECO\Desktop\수확한 고추\1564009902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35" y="1124744"/>
            <a:ext cx="2520329" cy="2555776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ECO\Desktop\수확한 고추\15640099149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24744"/>
            <a:ext cx="2552592" cy="2555776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\Desktop\수확한 고추\15658369451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62" y="4133611"/>
            <a:ext cx="2520280" cy="2413364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\Desktop\수확한 고추\15658369399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51367"/>
            <a:ext cx="2520329" cy="2395608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846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친환경 고추농사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1026" name="Picture 2" descr="C:\Users\ECO\Desktop\ERES 농법\수확후 고추밭\수확후 고추밭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9" y="1124744"/>
            <a:ext cx="2027227" cy="2496277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\Desktop\ERES 농법\수확후 고추밭\수확후 고추밭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971" y="1124744"/>
            <a:ext cx="2016223" cy="2496277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\Desktop\ERES 농법\수확후 고추밭\수확후 풋고추 수확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479" y="1142423"/>
            <a:ext cx="2016223" cy="2496278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오른쪽 화살표 14"/>
          <p:cNvSpPr/>
          <p:nvPr/>
        </p:nvSpPr>
        <p:spPr>
          <a:xfrm>
            <a:off x="5589069" y="2172520"/>
            <a:ext cx="360040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6" descr="C:\Users\ECO\Desktop\ERES 농법\수확후 고추밭\수확후 옆집 고추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9" y="3931700"/>
            <a:ext cx="2315258" cy="2659372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\Desktop\ERES 농법\수확후 고추밭\탄저병 옆집 고추밭(수확포기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252" y="3931699"/>
            <a:ext cx="2121715" cy="2659372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623175" y="4799721"/>
            <a:ext cx="1777642" cy="92333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100M </a:t>
            </a:r>
            <a:r>
              <a:rPr lang="ko-KR" altLang="en-US" b="1" dirty="0"/>
              <a:t>떨어진 </a:t>
            </a:r>
            <a:endParaRPr lang="en-US" altLang="ko-KR" b="1" dirty="0"/>
          </a:p>
          <a:p>
            <a:pPr algn="ctr"/>
            <a:r>
              <a:rPr lang="ko-KR" altLang="en-US" b="1" dirty="0"/>
              <a:t>농가의 </a:t>
            </a:r>
            <a:r>
              <a:rPr lang="ko-KR" altLang="en-US" b="1" dirty="0" err="1"/>
              <a:t>고추밭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수확 후</a:t>
            </a:r>
            <a:r>
              <a:rPr lang="en-US" altLang="ko-KR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65285" y="4661899"/>
            <a:ext cx="1828417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300M </a:t>
            </a:r>
            <a:r>
              <a:rPr lang="ko-KR" altLang="en-US" b="1" dirty="0"/>
              <a:t>떨어진 </a:t>
            </a:r>
            <a:endParaRPr lang="en-US" altLang="ko-KR" b="1" dirty="0"/>
          </a:p>
          <a:p>
            <a:pPr algn="ctr"/>
            <a:r>
              <a:rPr lang="ko-KR" altLang="en-US" b="1" dirty="0"/>
              <a:t>농가의 </a:t>
            </a:r>
            <a:r>
              <a:rPr lang="ko-KR" altLang="en-US" b="1" dirty="0" err="1"/>
              <a:t>고추밭</a:t>
            </a:r>
            <a:endParaRPr lang="en-US" altLang="ko-KR" b="1" dirty="0"/>
          </a:p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탄저병으로 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수확포기</a:t>
            </a:r>
            <a:r>
              <a:rPr lang="en-US" altLang="ko-KR" b="1" dirty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2308040" y="2166570"/>
            <a:ext cx="360040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2D7AC4-96C9-4FCB-AA88-78171BB87B81}"/>
              </a:ext>
            </a:extLst>
          </p:cNvPr>
          <p:cNvSpPr txBox="1"/>
          <p:nvPr/>
        </p:nvSpPr>
        <p:spPr>
          <a:xfrm>
            <a:off x="4855012" y="2715371"/>
            <a:ext cx="1709502" cy="92333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ERES </a:t>
            </a:r>
            <a:r>
              <a:rPr lang="ko-KR" altLang="en-US" b="1" dirty="0"/>
              <a:t>적용농가 </a:t>
            </a:r>
            <a:r>
              <a:rPr lang="ko-KR" altLang="en-US" b="1" dirty="0" err="1"/>
              <a:t>고추밭</a:t>
            </a:r>
            <a:endParaRPr lang="en-US" altLang="ko-KR" b="1" dirty="0"/>
          </a:p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수확 후</a:t>
            </a:r>
            <a:r>
              <a:rPr lang="en-US" altLang="ko-KR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51458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10" y="44624"/>
            <a:ext cx="9063194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4400" b="1" dirty="0"/>
              <a:t>원적외선</a:t>
            </a:r>
            <a:r>
              <a:rPr lang="en-US" altLang="ko-KR" sz="4400" b="1" dirty="0"/>
              <a:t>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꽃 개화실험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sp>
        <p:nvSpPr>
          <p:cNvPr id="4" name="Google Shape;355;p39"/>
          <p:cNvSpPr txBox="1">
            <a:spLocks/>
          </p:cNvSpPr>
          <p:nvPr/>
        </p:nvSpPr>
        <p:spPr>
          <a:xfrm>
            <a:off x="45310" y="980728"/>
            <a:ext cx="9063194" cy="5805264"/>
          </a:xfrm>
          <a:prstGeom prst="rect">
            <a:avLst/>
          </a:prstGeom>
          <a:gradFill>
            <a:gsLst>
              <a:gs pos="0">
                <a:srgbClr val="E5F50F"/>
              </a:gs>
              <a:gs pos="100000">
                <a:srgbClr val="FFFFFF"/>
              </a:gs>
            </a:gsLst>
            <a:lin ang="2700006" scaled="0"/>
          </a:gra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360000" tIns="45700" rIns="91425" bIns="45700" anchor="t" anchorCtr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SzPts val="1280"/>
              <a:buFont typeface="Arial" panose="020B0604020202020204" pitchFamily="34" charset="0"/>
              <a:buNone/>
            </a:pPr>
            <a:endParaRPr lang="ko-KR" altLang="en-US" sz="1600" dirty="0"/>
          </a:p>
          <a:p>
            <a:pPr>
              <a:spcBef>
                <a:spcPts val="320"/>
              </a:spcBef>
              <a:buClr>
                <a:schemeClr val="accent1"/>
              </a:buClr>
              <a:buSzPts val="1280"/>
              <a:buFont typeface="Noto Sans Symbols"/>
              <a:buChar char="●"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실험목적</a:t>
            </a:r>
            <a:endParaRPr lang="en-US" altLang="ko-KR" sz="16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indent="0">
              <a:spcBef>
                <a:spcPts val="320"/>
              </a:spcBef>
              <a:buClr>
                <a:schemeClr val="accent1"/>
              </a:buClr>
              <a:buSzPts val="1280"/>
              <a:buNone/>
            </a:pP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원적외선이 발생하는 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HTL-001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을 </a:t>
            </a:r>
            <a:r>
              <a:rPr lang="ko-KR" altLang="en-US" sz="1600" b="1" u="sng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화병의 외측에 코팅하지 않은 것과 코팅한 것을 사용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하여 </a:t>
            </a:r>
            <a:endParaRPr lang="ko-KR" altLang="en-US" dirty="0"/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실제로 원적외선에 의해 </a:t>
            </a:r>
            <a:r>
              <a:rPr lang="ko-KR" altLang="en-US" sz="1600" b="1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물분자를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변화시켜 꽃과 화초의 신선도를 유지하는지를 </a:t>
            </a:r>
            <a:endParaRPr lang="ko-KR" altLang="en-US" dirty="0"/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확인하기 위함</a:t>
            </a:r>
            <a:endParaRPr lang="en-US" altLang="ko-KR" sz="16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endParaRPr lang="ko-KR" altLang="en-US" sz="1600" dirty="0"/>
          </a:p>
          <a:p>
            <a:pPr>
              <a:spcBef>
                <a:spcPts val="320"/>
              </a:spcBef>
              <a:buClr>
                <a:schemeClr val="accent1"/>
              </a:buClr>
              <a:buSzPts val="1280"/>
              <a:buFont typeface="Noto Sans Symbols"/>
              <a:buChar char="●"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실험기간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endParaRPr lang="ko-KR" altLang="en-US" dirty="0"/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2019-03-22~2019-03-27 </a:t>
            </a:r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</a:t>
            </a:r>
            <a:endParaRPr lang="ko-KR" altLang="en-US" dirty="0"/>
          </a:p>
          <a:p>
            <a:pPr>
              <a:spcBef>
                <a:spcPts val="320"/>
              </a:spcBef>
              <a:buClr>
                <a:schemeClr val="accent1"/>
              </a:buClr>
              <a:buSzPts val="1280"/>
              <a:buFont typeface="Noto Sans Symbols"/>
              <a:buChar char="●"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실험방법</a:t>
            </a:r>
            <a:endParaRPr lang="ko-KR" altLang="en-US" dirty="0"/>
          </a:p>
          <a:p>
            <a:pPr marL="0" indent="0">
              <a:spcBef>
                <a:spcPts val="320"/>
              </a:spcBef>
              <a:buClr>
                <a:schemeClr val="accent1"/>
              </a:buClr>
              <a:buSzPts val="128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화병의 외측에 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HTL-001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을 </a:t>
            </a:r>
            <a:endParaRPr lang="ko-KR" altLang="en-US" dirty="0"/>
          </a:p>
          <a:p>
            <a:pPr marL="0" indent="0">
              <a:spcBef>
                <a:spcPts val="320"/>
              </a:spcBef>
              <a:buClr>
                <a:schemeClr val="accent1"/>
              </a:buClr>
              <a:buSzPts val="128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코팅하지 않은 것 과 코팅한 것을 </a:t>
            </a:r>
            <a:endParaRPr lang="ko-KR" altLang="en-US" dirty="0"/>
          </a:p>
          <a:p>
            <a:pPr marL="0" indent="0">
              <a:spcBef>
                <a:spcPts val="320"/>
              </a:spcBef>
              <a:buClr>
                <a:schemeClr val="accent1"/>
              </a:buClr>
              <a:buSzPts val="128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준비하여 </a:t>
            </a:r>
            <a:r>
              <a:rPr lang="ko-KR" altLang="en-US" sz="1600" b="1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수도물을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같은 량을 </a:t>
            </a:r>
            <a:endParaRPr lang="ko-KR" altLang="en-US" dirty="0"/>
          </a:p>
          <a:p>
            <a:pPr marL="0" indent="0">
              <a:spcBef>
                <a:spcPts val="320"/>
              </a:spcBef>
              <a:buClr>
                <a:schemeClr val="accent1"/>
              </a:buClr>
              <a:buSzPts val="128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넣고 각 화병에 </a:t>
            </a:r>
            <a:r>
              <a:rPr lang="ko-KR" altLang="en-US" sz="1600" b="1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개음죽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한 개와 </a:t>
            </a:r>
            <a:endParaRPr lang="en-US" altLang="ko-KR" sz="16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indent="0">
              <a:spcBef>
                <a:spcPts val="320"/>
              </a:spcBef>
              <a:buClr>
                <a:schemeClr val="accent1"/>
              </a:buClr>
              <a:buSzPts val="1280"/>
              <a:buNone/>
            </a:pP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 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카네이션 한송이를 넣고 관찰함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endParaRPr lang="ko-KR" altLang="en-US" dirty="0"/>
          </a:p>
          <a:p>
            <a:pPr indent="-261620">
              <a:spcBef>
                <a:spcPts val="320"/>
              </a:spcBef>
              <a:buClr>
                <a:schemeClr val="accent1"/>
              </a:buClr>
              <a:buSzPts val="1280"/>
              <a:buFont typeface="Noto Sans Symbols"/>
              <a:buNone/>
            </a:pPr>
            <a:endParaRPr lang="ko-KR" altLang="en-US" sz="16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★ 결과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실험 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5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일 경과 후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결과는 </a:t>
            </a:r>
            <a:endParaRPr lang="en-US" altLang="ko-KR" sz="1600" b="1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>
              <a:spcBef>
                <a:spcPts val="320"/>
              </a:spcBef>
              <a:buSzPts val="1280"/>
              <a:buFont typeface="Arial" panose="020B0604020202020204" pitchFamily="34" charset="0"/>
              <a:buNone/>
            </a:pP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   </a:t>
            </a:r>
            <a:r>
              <a:rPr lang="ko-KR" altLang="en-US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우측 사진과 같이 나왔음</a:t>
            </a:r>
            <a:r>
              <a:rPr lang="en-US" altLang="ko-KR" sz="1600" b="1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320681E9-74F5-4769-B934-95D638D2C80A}"/>
              </a:ext>
            </a:extLst>
          </p:cNvPr>
          <p:cNvGrpSpPr/>
          <p:nvPr/>
        </p:nvGrpSpPr>
        <p:grpSpPr>
          <a:xfrm>
            <a:off x="3995936" y="2348880"/>
            <a:ext cx="4905253" cy="4236284"/>
            <a:chOff x="3995936" y="2348880"/>
            <a:chExt cx="4905253" cy="4236284"/>
          </a:xfrm>
        </p:grpSpPr>
        <p:pic>
          <p:nvPicPr>
            <p:cNvPr id="5" name="Google Shape;357;p39" descr="EMB00000c903c3c"/>
            <p:cNvPicPr preferRelativeResize="0">
              <a:picLocks/>
            </p:cNvPicPr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995936" y="2348880"/>
              <a:ext cx="4905253" cy="4236284"/>
            </a:xfrm>
            <a:prstGeom prst="rect">
              <a:avLst/>
            </a:prstGeom>
            <a:noFill/>
            <a:ln w="25400" cap="flat" cmpd="sng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</p:pic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049D7F58-5664-46BD-9756-7917AB4775DA}"/>
                </a:ext>
              </a:extLst>
            </p:cNvPr>
            <p:cNvSpPr/>
            <p:nvPr/>
          </p:nvSpPr>
          <p:spPr>
            <a:xfrm>
              <a:off x="4814658" y="4789258"/>
              <a:ext cx="1224136" cy="11521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22274C64-4607-47FD-9B9E-720DBCCEFA21}"/>
                </a:ext>
              </a:extLst>
            </p:cNvPr>
            <p:cNvSpPr/>
            <p:nvPr/>
          </p:nvSpPr>
          <p:spPr>
            <a:xfrm>
              <a:off x="6444208" y="4725144"/>
              <a:ext cx="1224136" cy="1152128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AE623EB9-19BA-4538-A082-68E5257B885A}"/>
                </a:ext>
              </a:extLst>
            </p:cNvPr>
            <p:cNvCxnSpPr>
              <a:endCxn id="3" idx="1"/>
            </p:cNvCxnSpPr>
            <p:nvPr/>
          </p:nvCxnSpPr>
          <p:spPr>
            <a:xfrm>
              <a:off x="4598634" y="4213194"/>
              <a:ext cx="395295" cy="744789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>
              <a:extLst>
                <a:ext uri="{FF2B5EF4-FFF2-40B4-BE49-F238E27FC236}">
                  <a16:creationId xmlns:a16="http://schemas.microsoft.com/office/drawing/2014/main" id="{EAE028C9-88C7-436B-964E-AD9EDA9E51D0}"/>
                </a:ext>
              </a:extLst>
            </p:cNvPr>
            <p:cNvCxnSpPr>
              <a:cxnSpLocks/>
              <a:stCxn id="14" idx="2"/>
              <a:endCxn id="6" idx="7"/>
            </p:cNvCxnSpPr>
            <p:nvPr/>
          </p:nvCxnSpPr>
          <p:spPr>
            <a:xfrm flipH="1">
              <a:off x="7489073" y="3942348"/>
              <a:ext cx="744989" cy="951521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FE6D89-2595-4681-A07F-D61C63230ABB}"/>
                </a:ext>
              </a:extLst>
            </p:cNvPr>
            <p:cNvSpPr txBox="1"/>
            <p:nvPr/>
          </p:nvSpPr>
          <p:spPr>
            <a:xfrm>
              <a:off x="4067944" y="3573016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>
                  <a:solidFill>
                    <a:srgbClr val="0000FF"/>
                  </a:solidFill>
                </a:rPr>
                <a:t>코팅하지</a:t>
              </a:r>
              <a:endParaRPr lang="en-US" altLang="ko-KR" b="1" dirty="0">
                <a:solidFill>
                  <a:srgbClr val="0000FF"/>
                </a:solidFill>
              </a:endParaRPr>
            </a:p>
            <a:p>
              <a:pPr algn="ctr"/>
              <a:r>
                <a:rPr lang="ko-KR" altLang="en-US" b="1" dirty="0">
                  <a:solidFill>
                    <a:srgbClr val="0000FF"/>
                  </a:solidFill>
                </a:rPr>
                <a:t>않은 것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2E3A40-1CF8-4489-966C-816B657CD7B7}"/>
                </a:ext>
              </a:extLst>
            </p:cNvPr>
            <p:cNvSpPr txBox="1"/>
            <p:nvPr/>
          </p:nvSpPr>
          <p:spPr>
            <a:xfrm>
              <a:off x="7639187" y="3573016"/>
              <a:ext cx="11897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>
                  <a:solidFill>
                    <a:srgbClr val="FFFF00"/>
                  </a:solidFill>
                </a:rPr>
                <a:t>코팅한 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5027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4400" b="1" dirty="0"/>
              <a:t>원적외선</a:t>
            </a:r>
            <a:r>
              <a:rPr lang="en-US" altLang="ko-KR" sz="4400" b="1" dirty="0"/>
              <a:t>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꽃 개화실험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643B2C86-D7DA-43CA-857A-41AB9BC07AB9}"/>
              </a:ext>
            </a:extLst>
          </p:cNvPr>
          <p:cNvGrpSpPr/>
          <p:nvPr/>
        </p:nvGrpSpPr>
        <p:grpSpPr>
          <a:xfrm>
            <a:off x="107504" y="1008112"/>
            <a:ext cx="9037255" cy="5733256"/>
            <a:chOff x="107504" y="1008112"/>
            <a:chExt cx="9037255" cy="5733256"/>
          </a:xfrm>
        </p:grpSpPr>
        <p:sp>
          <p:nvSpPr>
            <p:cNvPr id="6" name="Google Shape;364;p40"/>
            <p:cNvSpPr txBox="1">
              <a:spLocks/>
            </p:cNvSpPr>
            <p:nvPr/>
          </p:nvSpPr>
          <p:spPr>
            <a:xfrm>
              <a:off x="107504" y="1008112"/>
              <a:ext cx="9037255" cy="5733256"/>
            </a:xfrm>
            <a:prstGeom prst="rect">
              <a:avLst/>
            </a:prstGeom>
            <a:gradFill>
              <a:gsLst>
                <a:gs pos="0">
                  <a:srgbClr val="E5F50F"/>
                </a:gs>
                <a:gs pos="100000">
                  <a:srgbClr val="FFFFFF"/>
                </a:gs>
              </a:gsLst>
              <a:lin ang="2700006" scaled="0"/>
            </a:gradFill>
            <a:ln w="9525" cap="flat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360000" tIns="180000" rIns="360000" bIns="45700" anchor="t" anchorCtr="0">
              <a:no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320"/>
                </a:spcBef>
                <a:buClr>
                  <a:schemeClr val="accent1"/>
                </a:buClr>
                <a:buSzPts val="1280"/>
                <a:buFont typeface="Noto Sans Symbols"/>
                <a:buChar char="●"/>
              </a:pPr>
              <a:r>
                <a:rPr lang="ko-KR" altLang="en-US" sz="1600" b="1" dirty="0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부분별 비교사진</a:t>
              </a:r>
              <a:endParaRPr lang="ko-KR" altLang="en-US" dirty="0"/>
            </a:p>
          </p:txBody>
        </p:sp>
        <p:pic>
          <p:nvPicPr>
            <p:cNvPr id="11" name="Google Shape;374;p40" descr="EMB00000c903c4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799232" y="1573212"/>
              <a:ext cx="2260600" cy="1703387"/>
            </a:xfrm>
            <a:prstGeom prst="rect">
              <a:avLst/>
            </a:prstGeom>
            <a:noFill/>
            <a:ln w="25400" cap="flat" cmpd="sng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</p:pic>
        <p:pic>
          <p:nvPicPr>
            <p:cNvPr id="12" name="Google Shape;376;p40" descr="EMB00000c903c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9232" y="4149080"/>
              <a:ext cx="2260600" cy="1704975"/>
            </a:xfrm>
            <a:prstGeom prst="rect">
              <a:avLst/>
            </a:prstGeom>
            <a:noFill/>
            <a:ln w="25400" cap="flat" cmpd="sng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</p:pic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DB6C7D1E-4B83-4A98-8157-0CB2B43730A8}"/>
                </a:ext>
              </a:extLst>
            </p:cNvPr>
            <p:cNvGrpSpPr/>
            <p:nvPr/>
          </p:nvGrpSpPr>
          <p:grpSpPr>
            <a:xfrm>
              <a:off x="3520255" y="1573211"/>
              <a:ext cx="5272677" cy="5115740"/>
              <a:chOff x="3520255" y="1573211"/>
              <a:chExt cx="5272677" cy="5115740"/>
            </a:xfrm>
          </p:grpSpPr>
          <p:pic>
            <p:nvPicPr>
              <p:cNvPr id="7" name="Google Shape;366;p40" descr="EMB00000c903c3d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3520255" y="1573211"/>
                <a:ext cx="2351088" cy="1703387"/>
              </a:xfrm>
              <a:prstGeom prst="rect">
                <a:avLst/>
              </a:prstGeom>
              <a:noFill/>
              <a:ln w="25400" cap="flat" cmpd="sng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8" name="Google Shape;368;p40" descr="EMB00000c903c3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424383" y="1573211"/>
                <a:ext cx="2368549" cy="1703387"/>
              </a:xfrm>
              <a:prstGeom prst="rect">
                <a:avLst/>
              </a:prstGeom>
              <a:noFill/>
              <a:ln w="25400" cap="flat" cmpd="sng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9" name="Google Shape;370;p40" descr="EMB00000c903c3f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3529478" y="3377427"/>
                <a:ext cx="2352675" cy="3311524"/>
              </a:xfrm>
              <a:prstGeom prst="rect">
                <a:avLst/>
              </a:prstGeom>
              <a:noFill/>
              <a:ln w="25400" cap="flat" cmpd="sng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10" name="Google Shape;372;p40" descr="EMB00000c903c40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430731" y="3358776"/>
                <a:ext cx="2362201" cy="3300413"/>
              </a:xfrm>
              <a:prstGeom prst="rect">
                <a:avLst/>
              </a:prstGeom>
              <a:noFill/>
              <a:ln w="25400" cap="flat" cmpd="sng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pic>
          <p:sp>
            <p:nvSpPr>
              <p:cNvPr id="13" name="Google Shape;379;p40"/>
              <p:cNvSpPr/>
              <p:nvPr/>
            </p:nvSpPr>
            <p:spPr>
              <a:xfrm>
                <a:off x="3850391" y="1655413"/>
                <a:ext cx="1584300" cy="1512900"/>
              </a:xfrm>
              <a:prstGeom prst="ellipse">
                <a:avLst/>
              </a:prstGeom>
              <a:noFill/>
              <a:ln w="25400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63500" dist="25400" dir="5400000">
                  <a:srgbClr val="080808">
                    <a:alpha val="498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4" name="Google Shape;380;p40"/>
              <p:cNvSpPr/>
              <p:nvPr/>
            </p:nvSpPr>
            <p:spPr>
              <a:xfrm>
                <a:off x="6747000" y="1678596"/>
                <a:ext cx="1584300" cy="1512900"/>
              </a:xfrm>
              <a:prstGeom prst="ellipse">
                <a:avLst/>
              </a:prstGeom>
              <a:noFill/>
              <a:ln w="25400" cap="flat" cmpd="sng">
                <a:solidFill>
                  <a:srgbClr val="FFFF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63500" dist="25400" dir="5400000">
                  <a:srgbClr val="080808">
                    <a:alpha val="498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5" name="Google Shape;381;p40"/>
              <p:cNvSpPr/>
              <p:nvPr/>
            </p:nvSpPr>
            <p:spPr>
              <a:xfrm>
                <a:off x="4409973" y="5091327"/>
                <a:ext cx="1081200" cy="1117500"/>
              </a:xfrm>
              <a:prstGeom prst="ellipse">
                <a:avLst/>
              </a:prstGeom>
              <a:noFill/>
              <a:ln w="25400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63500" dist="25400" dir="5400000">
                  <a:srgbClr val="080808">
                    <a:alpha val="498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6" name="Google Shape;382;p40"/>
              <p:cNvSpPr/>
              <p:nvPr/>
            </p:nvSpPr>
            <p:spPr>
              <a:xfrm>
                <a:off x="6747000" y="5091327"/>
                <a:ext cx="1081200" cy="1117500"/>
              </a:xfrm>
              <a:prstGeom prst="ellipse">
                <a:avLst/>
              </a:prstGeom>
              <a:noFill/>
              <a:ln w="25400" cap="flat" cmpd="sng">
                <a:solidFill>
                  <a:srgbClr val="FFFF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63500" dist="25400" dir="5400000">
                  <a:srgbClr val="080808">
                    <a:alpha val="498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1284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탁도 시험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1027" name="Picture 3" descr="C:\Users\ECO\Documents\카카오톡 받은 파일\KakaoTalk_20190625_142131711.jpg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092" y="1196752"/>
            <a:ext cx="2563816" cy="2448272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394A7900-632E-4B79-94AA-1796676925D3}"/>
              </a:ext>
            </a:extLst>
          </p:cNvPr>
          <p:cNvGrpSpPr/>
          <p:nvPr/>
        </p:nvGrpSpPr>
        <p:grpSpPr>
          <a:xfrm>
            <a:off x="35496" y="1189856"/>
            <a:ext cx="2697867" cy="2455168"/>
            <a:chOff x="35496" y="1189856"/>
            <a:chExt cx="2697867" cy="2455168"/>
          </a:xfrm>
        </p:grpSpPr>
        <p:pic>
          <p:nvPicPr>
            <p:cNvPr id="1026" name="Picture 2" descr="C:\Users\ECO\Documents\카카오톡 받은 파일\KakaoTalk_20190625_142053075.jpg"/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547" y="1196752"/>
              <a:ext cx="2563816" cy="2448272"/>
            </a:xfrm>
            <a:prstGeom prst="rect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5496" y="1189856"/>
              <a:ext cx="2693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b="1" dirty="0">
                  <a:solidFill>
                    <a:srgbClr val="0000FF"/>
                  </a:solidFill>
                </a:rPr>
                <a:t>시험 전 탁도 상태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572000" y="4550238"/>
            <a:ext cx="4248472" cy="160845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/>
              <a:t>테스트 결과</a:t>
            </a:r>
            <a:endParaRPr lang="en-US" altLang="ko-KR" sz="3200" b="1" dirty="0"/>
          </a:p>
          <a:p>
            <a:pPr algn="ctr">
              <a:lnSpc>
                <a:spcPct val="150000"/>
              </a:lnSpc>
            </a:pPr>
            <a:r>
              <a:rPr lang="ko-KR" altLang="en-US" b="1" dirty="0" err="1">
                <a:solidFill>
                  <a:srgbClr val="0000FF"/>
                </a:solidFill>
              </a:rPr>
              <a:t>녹조</a:t>
            </a:r>
            <a:r>
              <a:rPr lang="ko-KR" altLang="en-US" b="1" dirty="0">
                <a:solidFill>
                  <a:srgbClr val="0000FF"/>
                </a:solidFill>
              </a:rPr>
              <a:t> 상태의 물을 </a:t>
            </a:r>
            <a:r>
              <a:rPr lang="en-US" altLang="ko-KR" b="1" dirty="0">
                <a:solidFill>
                  <a:srgbClr val="0000FF"/>
                </a:solidFill>
              </a:rPr>
              <a:t>5</a:t>
            </a:r>
            <a:r>
              <a:rPr lang="ko-KR" altLang="en-US" b="1" dirty="0">
                <a:solidFill>
                  <a:srgbClr val="0000FF"/>
                </a:solidFill>
              </a:rPr>
              <a:t>일간 시운전한 결과</a:t>
            </a:r>
            <a:endParaRPr lang="en-US" altLang="ko-KR" b="1" dirty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rgbClr val="FF0000"/>
                </a:solidFill>
              </a:rPr>
              <a:t>맑은 상태의 물로 환원됨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ECO\Desktop\탁도 테스트-4\탁도 테스트-2.jpeg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892" y="1197869"/>
            <a:ext cx="2563816" cy="2448272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ECO\Desktop\탁도 테스트-4\탁도 테스트-1.jpeg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130233"/>
            <a:ext cx="2563817" cy="2448465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오른쪽 화살표 5"/>
          <p:cNvSpPr/>
          <p:nvPr/>
        </p:nvSpPr>
        <p:spPr>
          <a:xfrm>
            <a:off x="2872931" y="2224174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2" name="오른쪽 화살표 11"/>
          <p:cNvSpPr/>
          <p:nvPr/>
        </p:nvSpPr>
        <p:spPr>
          <a:xfrm>
            <a:off x="5943235" y="2178572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오른쪽 화살표 12"/>
          <p:cNvSpPr/>
          <p:nvPr/>
        </p:nvSpPr>
        <p:spPr>
          <a:xfrm>
            <a:off x="1296111" y="5112149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64891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4B7C7079-48E3-4C10-AF70-99663E5DB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5835" y="89020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A805EB-4C0B-482F-87FB-CC130D9BF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89020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sz="135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7D04C5-E2AD-4282-955D-5F69D0402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328" y="980728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sz="135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EA1BA40-5583-40AE-A296-5CC111AFE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89020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sz="135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3DA9DCE-806F-422B-85D8-202C8FBCA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195" y="1257727"/>
            <a:ext cx="1735011" cy="217386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F91DB9BB-F978-43D5-8206-B05500EB10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82" y="4119888"/>
            <a:ext cx="1784642" cy="216850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2A88B44-FA81-43E9-93D5-D9F4667A1C5D}"/>
              </a:ext>
            </a:extLst>
          </p:cNvPr>
          <p:cNvSpPr txBox="1"/>
          <p:nvPr/>
        </p:nvSpPr>
        <p:spPr>
          <a:xfrm>
            <a:off x="611560" y="6317740"/>
            <a:ext cx="1959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/>
              <a:t>입수 직 후 </a:t>
            </a:r>
            <a:r>
              <a:rPr lang="ko-KR" altLang="en-US" b="1" dirty="0" err="1"/>
              <a:t>전갱이</a:t>
            </a:r>
            <a:endParaRPr lang="ko-KR" altLang="en-US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D6FDA2-CE72-4B89-B74C-3DB215064F45}"/>
              </a:ext>
            </a:extLst>
          </p:cNvPr>
          <p:cNvSpPr txBox="1"/>
          <p:nvPr/>
        </p:nvSpPr>
        <p:spPr>
          <a:xfrm>
            <a:off x="3124865" y="6338713"/>
            <a:ext cx="334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다시 활기차게 </a:t>
            </a:r>
            <a:r>
              <a:rPr lang="ko-KR" altLang="en-US" b="1" dirty="0"/>
              <a:t>움직이는 </a:t>
            </a:r>
            <a:r>
              <a:rPr lang="ko-KR" altLang="en-US" b="1" dirty="0" err="1"/>
              <a:t>전갱이</a:t>
            </a:r>
            <a:endParaRPr lang="ko-KR" altLang="en-US" b="1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2837082-03BA-417B-B4DC-09220BFC7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9980" y="1441463"/>
            <a:ext cx="2164654" cy="1818485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91EC28D-97C4-4125-8B53-73BA839EBE92}"/>
              </a:ext>
            </a:extLst>
          </p:cNvPr>
          <p:cNvSpPr txBox="1"/>
          <p:nvPr/>
        </p:nvSpPr>
        <p:spPr>
          <a:xfrm>
            <a:off x="611560" y="3428821"/>
            <a:ext cx="1959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/>
              <a:t>입수 직 후 고등어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609EA5-F0A9-4151-8EAA-E3EB7B3B62C8}"/>
              </a:ext>
            </a:extLst>
          </p:cNvPr>
          <p:cNvSpPr txBox="1"/>
          <p:nvPr/>
        </p:nvSpPr>
        <p:spPr>
          <a:xfrm>
            <a:off x="3043315" y="3423214"/>
            <a:ext cx="185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1</a:t>
            </a:r>
            <a:r>
              <a:rPr lang="ko-KR" altLang="en-US" b="1" dirty="0">
                <a:solidFill>
                  <a:srgbClr val="FF0000"/>
                </a:solidFill>
              </a:rPr>
              <a:t>시간 </a:t>
            </a:r>
            <a:r>
              <a:rPr lang="en-US" altLang="ko-KR" b="1" dirty="0">
                <a:solidFill>
                  <a:srgbClr val="FF0000"/>
                </a:solidFill>
              </a:rPr>
              <a:t>30</a:t>
            </a:r>
            <a:r>
              <a:rPr lang="ko-KR" altLang="en-US" b="1" dirty="0">
                <a:solidFill>
                  <a:srgbClr val="FF0000"/>
                </a:solidFill>
              </a:rPr>
              <a:t>분 동안</a:t>
            </a:r>
            <a:br>
              <a:rPr lang="en-US" altLang="ko-KR" b="1" dirty="0"/>
            </a:br>
            <a:r>
              <a:rPr lang="ko-KR" altLang="en-US" b="1" dirty="0"/>
              <a:t>살아있는 고등어</a:t>
            </a: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780CC2C2-18BA-4009-AAB4-84E320FB1724}"/>
              </a:ext>
            </a:extLst>
          </p:cNvPr>
          <p:cNvSpPr/>
          <p:nvPr/>
        </p:nvSpPr>
        <p:spPr>
          <a:xfrm>
            <a:off x="5369271" y="1358084"/>
            <a:ext cx="3289031" cy="2390672"/>
          </a:xfrm>
          <a:prstGeom prst="round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☆ </a:t>
            </a:r>
            <a:r>
              <a:rPr lang="en-US" altLang="ko-KR" sz="2000" b="1" dirty="0">
                <a:solidFill>
                  <a:schemeClr val="tx1"/>
                </a:solidFill>
              </a:rPr>
              <a:t>Q-E </a:t>
            </a:r>
            <a:r>
              <a:rPr lang="ko-KR" altLang="en-US" sz="2000" b="1" dirty="0">
                <a:solidFill>
                  <a:schemeClr val="tx1"/>
                </a:solidFill>
              </a:rPr>
              <a:t>셀의 효과 ☆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용존 산소량</a:t>
            </a:r>
            <a:r>
              <a:rPr lang="en-US" altLang="ko-KR" sz="2000" b="1" dirty="0">
                <a:solidFill>
                  <a:schemeClr val="tx1"/>
                </a:solidFill>
              </a:rPr>
              <a:t> </a:t>
            </a:r>
            <a:r>
              <a:rPr lang="ko-KR" altLang="en-US" sz="2000" b="1" dirty="0">
                <a:solidFill>
                  <a:schemeClr val="tx1"/>
                </a:solidFill>
              </a:rPr>
              <a:t>증가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원적외선 방출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음이온 방출로 인하여 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rgbClr val="FF0000"/>
                </a:solidFill>
              </a:rPr>
              <a:t>산소발생기 없이 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b="1" dirty="0">
                <a:solidFill>
                  <a:srgbClr val="FF0000"/>
                </a:solidFill>
              </a:rPr>
              <a:t>생존시간 연장</a:t>
            </a:r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87924F08-1F71-4AC2-9082-E956A9021AA6}"/>
              </a:ext>
            </a:extLst>
          </p:cNvPr>
          <p:cNvSpPr/>
          <p:nvPr/>
        </p:nvSpPr>
        <p:spPr>
          <a:xfrm>
            <a:off x="1041932" y="1579462"/>
            <a:ext cx="952470" cy="408552"/>
          </a:xfrm>
          <a:prstGeom prst="ellipse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0BCD35D6-501B-479E-A984-8B721008FC1D}"/>
              </a:ext>
            </a:extLst>
          </p:cNvPr>
          <p:cNvSpPr/>
          <p:nvPr/>
        </p:nvSpPr>
        <p:spPr>
          <a:xfrm>
            <a:off x="3335300" y="1988014"/>
            <a:ext cx="492370" cy="1146791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E96B9D2D-FA55-42DF-93EA-CE820D94DDD1}"/>
              </a:ext>
            </a:extLst>
          </p:cNvPr>
          <p:cNvSpPr/>
          <p:nvPr/>
        </p:nvSpPr>
        <p:spPr>
          <a:xfrm>
            <a:off x="1667272" y="5363357"/>
            <a:ext cx="572756" cy="675421"/>
          </a:xfrm>
          <a:prstGeom prst="ellipse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6AFC23F-4092-4742-8108-2153A2A2EB89}"/>
              </a:ext>
            </a:extLst>
          </p:cNvPr>
          <p:cNvGrpSpPr/>
          <p:nvPr/>
        </p:nvGrpSpPr>
        <p:grpSpPr>
          <a:xfrm>
            <a:off x="3065148" y="4139677"/>
            <a:ext cx="3494115" cy="2168507"/>
            <a:chOff x="3065148" y="4139677"/>
            <a:chExt cx="3494115" cy="2168507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4D8CA40F-A180-4FCA-89BD-B87C72FE1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5148" y="4139677"/>
              <a:ext cx="1675955" cy="2168507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126D6B32-6D40-4BD0-B5C0-670E39FDC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729" y="4139677"/>
              <a:ext cx="1814534" cy="2168507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4B18E9D1-7776-4466-955E-1797AC23CCE7}"/>
                </a:ext>
              </a:extLst>
            </p:cNvPr>
            <p:cNvSpPr/>
            <p:nvPr/>
          </p:nvSpPr>
          <p:spPr>
            <a:xfrm>
              <a:off x="3202418" y="5214814"/>
              <a:ext cx="504095" cy="721938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5D5F4827-65D5-4EB5-9DB0-0E58BABA07FF}"/>
                </a:ext>
              </a:extLst>
            </p:cNvPr>
            <p:cNvSpPr/>
            <p:nvPr/>
          </p:nvSpPr>
          <p:spPr>
            <a:xfrm rot="18153983">
              <a:off x="5020212" y="5453158"/>
              <a:ext cx="416733" cy="721938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6F1DAE7-1BF9-484F-81B0-C992C91A5440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낚시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sp>
        <p:nvSpPr>
          <p:cNvPr id="36" name="오른쪽 화살표 5">
            <a:extLst>
              <a:ext uri="{FF2B5EF4-FFF2-40B4-BE49-F238E27FC236}">
                <a16:creationId xmlns:a16="http://schemas.microsoft.com/office/drawing/2014/main" id="{E2FD1862-2F1A-4D84-94B4-13777F8194DC}"/>
              </a:ext>
            </a:extLst>
          </p:cNvPr>
          <p:cNvSpPr/>
          <p:nvPr/>
        </p:nvSpPr>
        <p:spPr>
          <a:xfrm>
            <a:off x="2614095" y="2068788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37" name="오른쪽 화살표 5">
            <a:extLst>
              <a:ext uri="{FF2B5EF4-FFF2-40B4-BE49-F238E27FC236}">
                <a16:creationId xmlns:a16="http://schemas.microsoft.com/office/drawing/2014/main" id="{5B534D98-2668-4599-A94D-1685B0153109}"/>
              </a:ext>
            </a:extLst>
          </p:cNvPr>
          <p:cNvSpPr/>
          <p:nvPr/>
        </p:nvSpPr>
        <p:spPr>
          <a:xfrm>
            <a:off x="2614095" y="4948058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720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61F48FD5-26F7-4974-8631-6D8E09B963A9}"/>
              </a:ext>
            </a:extLst>
          </p:cNvPr>
          <p:cNvGrpSpPr>
            <a:grpSpLocks noChangeAspect="1"/>
          </p:cNvGrpSpPr>
          <p:nvPr/>
        </p:nvGrpSpPr>
        <p:grpSpPr>
          <a:xfrm>
            <a:off x="164161" y="2123731"/>
            <a:ext cx="4288996" cy="2859330"/>
            <a:chOff x="248051" y="1419055"/>
            <a:chExt cx="4028500" cy="2685666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478F241E-13F3-4A58-9F82-95E14BD28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051" y="1419055"/>
              <a:ext cx="2014250" cy="2685666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FA7A5558-A0DD-4EAD-83F5-802B54A5E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2301" y="1419055"/>
              <a:ext cx="2014250" cy="2685666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43410BC-BCBB-4213-A472-2C4A98788830}"/>
              </a:ext>
            </a:extLst>
          </p:cNvPr>
          <p:cNvGrpSpPr>
            <a:grpSpLocks noChangeAspect="1"/>
          </p:cNvGrpSpPr>
          <p:nvPr/>
        </p:nvGrpSpPr>
        <p:grpSpPr>
          <a:xfrm>
            <a:off x="4728095" y="2123730"/>
            <a:ext cx="4288976" cy="2859317"/>
            <a:chOff x="4811985" y="1419055"/>
            <a:chExt cx="4028499" cy="2685666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AF7FCB60-CC00-4347-A62D-6EB60A9ED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490527" y="1754763"/>
              <a:ext cx="2685665" cy="2014249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EEDBA8CE-143F-4B2D-B4D7-58DD6DBC4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476277" y="1754763"/>
              <a:ext cx="2685666" cy="2014250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404C76C-5B22-4A5F-A0C5-52A9D2D9C2FA}"/>
              </a:ext>
            </a:extLst>
          </p:cNvPr>
          <p:cNvSpPr txBox="1"/>
          <p:nvPr/>
        </p:nvSpPr>
        <p:spPr>
          <a:xfrm>
            <a:off x="1249959" y="5209563"/>
            <a:ext cx="2601961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Q-E </a:t>
            </a:r>
            <a:r>
              <a:rPr lang="ko-KR" altLang="en-US" b="1" dirty="0"/>
              <a:t>셀 </a:t>
            </a:r>
            <a:r>
              <a:rPr lang="ko-KR" altLang="en-US" b="1" dirty="0">
                <a:solidFill>
                  <a:srgbClr val="FF0000"/>
                </a:solidFill>
              </a:rPr>
              <a:t>담수처리 전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ko-KR" altLang="en-US" dirty="0"/>
              <a:t>달팽이 활동상태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D037B4-CF2F-47D7-BB38-EF4ABCF6742E}"/>
              </a:ext>
            </a:extLst>
          </p:cNvPr>
          <p:cNvSpPr txBox="1"/>
          <p:nvPr/>
        </p:nvSpPr>
        <p:spPr>
          <a:xfrm>
            <a:off x="5580112" y="5209563"/>
            <a:ext cx="2554530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Q-E </a:t>
            </a:r>
            <a:r>
              <a:rPr lang="ko-KR" altLang="en-US" b="1" dirty="0"/>
              <a:t>셀 </a:t>
            </a:r>
            <a:r>
              <a:rPr lang="ko-KR" altLang="en-US" b="1" dirty="0">
                <a:solidFill>
                  <a:srgbClr val="FF0000"/>
                </a:solidFill>
              </a:rPr>
              <a:t>담수처리 후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ko-KR" altLang="en-US" dirty="0"/>
              <a:t>달팽이 활동상태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D064E0-6EF0-4B74-90BD-E9BC97F08D5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식용 달팽이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sp>
        <p:nvSpPr>
          <p:cNvPr id="12" name="오른쪽 화살표 5">
            <a:extLst>
              <a:ext uri="{FF2B5EF4-FFF2-40B4-BE49-F238E27FC236}">
                <a16:creationId xmlns:a16="http://schemas.microsoft.com/office/drawing/2014/main" id="{0F077280-3F72-40A9-A1C4-9593662FA476}"/>
              </a:ext>
            </a:extLst>
          </p:cNvPr>
          <p:cNvSpPr/>
          <p:nvPr/>
        </p:nvSpPr>
        <p:spPr>
          <a:xfrm>
            <a:off x="4440562" y="3311071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00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r>
              <a:rPr lang="ko-KR" altLang="en-US" sz="3200" b="1" dirty="0"/>
              <a:t>첨단 신소재 </a:t>
            </a:r>
            <a:r>
              <a:rPr lang="en-US" altLang="ko-KR" sz="3200" b="1" dirty="0"/>
              <a:t>‘ERES’ </a:t>
            </a:r>
            <a:r>
              <a:rPr lang="ko-KR" altLang="en-US" sz="3200" b="1" dirty="0"/>
              <a:t>란</a:t>
            </a:r>
            <a:r>
              <a:rPr lang="en-US" altLang="ko-KR" sz="3200" b="1" dirty="0"/>
              <a:t>?</a:t>
            </a:r>
          </a:p>
          <a:p>
            <a:r>
              <a:rPr lang="en-US" altLang="ko-KR" dirty="0"/>
              <a:t>  ERES</a:t>
            </a:r>
            <a:r>
              <a:rPr lang="ko-KR" altLang="en-US" dirty="0"/>
              <a:t>는 </a:t>
            </a:r>
            <a:r>
              <a:rPr lang="en-US" altLang="ko-KR" dirty="0"/>
              <a:t>Environment Recovery Energy System</a:t>
            </a:r>
            <a:r>
              <a:rPr lang="ko-KR" altLang="en-US" dirty="0"/>
              <a:t>의 약자이며</a:t>
            </a:r>
            <a:r>
              <a:rPr lang="en-US" altLang="ko-KR" dirty="0"/>
              <a:t>, SiO</a:t>
            </a:r>
            <a:r>
              <a:rPr lang="en-US" altLang="ko-KR" sz="1200" dirty="0"/>
              <a:t>2, </a:t>
            </a:r>
            <a:r>
              <a:rPr lang="en-US" altLang="ko-KR" dirty="0"/>
              <a:t>Al</a:t>
            </a:r>
            <a:r>
              <a:rPr lang="en-US" altLang="ko-KR" sz="1200" dirty="0"/>
              <a:t>2</a:t>
            </a:r>
            <a:r>
              <a:rPr lang="en-US" altLang="ko-KR" dirty="0"/>
              <a:t>O</a:t>
            </a:r>
            <a:r>
              <a:rPr lang="en-US" altLang="ko-KR" sz="1200" dirty="0"/>
              <a:t>3</a:t>
            </a:r>
            <a:r>
              <a:rPr lang="en-US" altLang="ko-KR" dirty="0"/>
              <a:t>, K</a:t>
            </a:r>
            <a:r>
              <a:rPr lang="en-US" altLang="ko-KR" sz="1200" dirty="0"/>
              <a:t>2</a:t>
            </a:r>
            <a:r>
              <a:rPr lang="en-US" altLang="ko-KR" dirty="0"/>
              <a:t>O, Fe</a:t>
            </a:r>
            <a:r>
              <a:rPr lang="en-US" altLang="ko-KR" sz="1200" dirty="0"/>
              <a:t>2</a:t>
            </a:r>
            <a:r>
              <a:rPr lang="en-US" altLang="ko-KR" dirty="0"/>
              <a:t>O</a:t>
            </a:r>
            <a:r>
              <a:rPr lang="en-US" altLang="ko-KR" sz="1200" dirty="0"/>
              <a:t>3</a:t>
            </a:r>
            <a:r>
              <a:rPr lang="en-US" altLang="ko-KR" dirty="0"/>
              <a:t>, CaO, Na</a:t>
            </a:r>
            <a:r>
              <a:rPr lang="en-US" altLang="ko-KR" sz="1200" dirty="0"/>
              <a:t>2</a:t>
            </a:r>
            <a:r>
              <a:rPr lang="en-US" altLang="ko-KR" dirty="0"/>
              <a:t>O, MgO </a:t>
            </a:r>
            <a:r>
              <a:rPr lang="ko-KR" altLang="en-US" dirty="0"/>
              <a:t>등의 무기산화물을 함유한 천연 광석을 고농축 광물계 소마티드</a:t>
            </a:r>
            <a:r>
              <a:rPr lang="en-US" altLang="ko-KR" dirty="0"/>
              <a:t>,</a:t>
            </a:r>
            <a:r>
              <a:rPr lang="ko-KR" altLang="en-US" dirty="0"/>
              <a:t>  </a:t>
            </a:r>
            <a:endParaRPr lang="en-US" altLang="ko-KR" dirty="0"/>
          </a:p>
          <a:p>
            <a:r>
              <a:rPr lang="ko-KR" altLang="en-US" dirty="0"/>
              <a:t>세라믹</a:t>
            </a:r>
            <a:r>
              <a:rPr lang="en-US" altLang="ko-KR" dirty="0"/>
              <a:t>,</a:t>
            </a:r>
            <a:r>
              <a:rPr lang="ko-KR" altLang="en-US" dirty="0"/>
              <a:t> 미네랄 등과 융합한 </a:t>
            </a:r>
            <a:r>
              <a:rPr lang="en-US" altLang="ko-KR" dirty="0"/>
              <a:t>ERES</a:t>
            </a:r>
            <a:r>
              <a:rPr lang="ko-KR" altLang="en-US" dirty="0"/>
              <a:t>는 </a:t>
            </a:r>
            <a:r>
              <a:rPr lang="en-US" altLang="ko-KR" dirty="0"/>
              <a:t>200~800nm </a:t>
            </a:r>
            <a:r>
              <a:rPr lang="ko-KR" altLang="en-US" dirty="0"/>
              <a:t>영역의 자외선을 고르게 흡수하여 </a:t>
            </a:r>
            <a:r>
              <a:rPr lang="en-US" altLang="ko-KR" dirty="0"/>
              <a:t>370nm </a:t>
            </a:r>
            <a:r>
              <a:rPr lang="ko-KR" altLang="en-US" dirty="0"/>
              <a:t>자외선과</a:t>
            </a:r>
            <a:r>
              <a:rPr lang="en-US" altLang="ko-KR" dirty="0"/>
              <a:t> </a:t>
            </a:r>
            <a:r>
              <a:rPr lang="ko-KR" altLang="en-US" dirty="0"/>
              <a:t>적외선</a:t>
            </a:r>
            <a:r>
              <a:rPr lang="en-US" altLang="ko-KR" dirty="0"/>
              <a:t>(7.5~13</a:t>
            </a:r>
            <a:r>
              <a:rPr lang="el-GR" altLang="ko-KR" dirty="0"/>
              <a:t>μ</a:t>
            </a:r>
            <a:r>
              <a:rPr lang="en-US" altLang="ko-KR" dirty="0"/>
              <a:t>m)</a:t>
            </a:r>
            <a:r>
              <a:rPr lang="ko-KR" altLang="en-US" dirty="0"/>
              <a:t>을 상온에서 외부 전기 없이 천연으로 발산한다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 에너지는 환원성으로 세포를 재생시키고</a:t>
            </a:r>
            <a:r>
              <a:rPr lang="en-US" altLang="ko-KR" dirty="0"/>
              <a:t>,</a:t>
            </a:r>
            <a:r>
              <a:rPr lang="ko-KR" altLang="en-US" dirty="0"/>
              <a:t> 일반물을 육각 구조수로 변환하는 효능이 있으며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면역력 증가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항균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항암</a:t>
            </a:r>
            <a:r>
              <a:rPr lang="en-US" altLang="ko-KR" b="1" dirty="0">
                <a:solidFill>
                  <a:srgbClr val="FF0000"/>
                </a:solidFill>
              </a:rPr>
              <a:t>, VOC</a:t>
            </a:r>
            <a:r>
              <a:rPr lang="ko-KR" altLang="en-US" b="1" dirty="0">
                <a:solidFill>
                  <a:srgbClr val="FF0000"/>
                </a:solidFill>
              </a:rPr>
              <a:t>탈취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전자파 흡수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방사선 차폐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</a:p>
          <a:p>
            <a:r>
              <a:rPr lang="ko-KR" altLang="en-US" b="1" dirty="0">
                <a:solidFill>
                  <a:srgbClr val="FF0000"/>
                </a:solidFill>
              </a:rPr>
              <a:t>자연</a:t>
            </a:r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땅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물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공기</a:t>
            </a:r>
            <a:r>
              <a:rPr lang="en-US" altLang="ko-KR" b="1" dirty="0">
                <a:solidFill>
                  <a:srgbClr val="FF0000"/>
                </a:solidFill>
              </a:rPr>
              <a:t>)</a:t>
            </a:r>
            <a:r>
              <a:rPr lang="ko-KR" altLang="en-US" b="1" dirty="0">
                <a:solidFill>
                  <a:srgbClr val="FF0000"/>
                </a:solidFill>
              </a:rPr>
              <a:t>과 생명체</a:t>
            </a:r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사람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동물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식물</a:t>
            </a:r>
            <a:r>
              <a:rPr lang="en-US" altLang="ko-KR" b="1" dirty="0">
                <a:solidFill>
                  <a:srgbClr val="FF0000"/>
                </a:solidFill>
              </a:rPr>
              <a:t>)</a:t>
            </a:r>
            <a:r>
              <a:rPr lang="ko-KR" altLang="en-US" b="1" dirty="0">
                <a:solidFill>
                  <a:srgbClr val="FF0000"/>
                </a:solidFill>
              </a:rPr>
              <a:t>를 환원 재생시키는 특성</a:t>
            </a:r>
            <a:r>
              <a:rPr lang="ko-KR" altLang="en-US" dirty="0">
                <a:solidFill>
                  <a:schemeClr val="bg1"/>
                </a:solidFill>
              </a:rPr>
              <a:t>이 있다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</a:p>
          <a:p>
            <a:r>
              <a:rPr lang="ko-KR" altLang="en-US" dirty="0"/>
              <a:t>  형광분석 실험에 따르면 </a:t>
            </a:r>
            <a:r>
              <a:rPr lang="en-US" altLang="ko-KR" dirty="0"/>
              <a:t>220~800nm </a:t>
            </a:r>
            <a:r>
              <a:rPr lang="ko-KR" altLang="en-US" dirty="0"/>
              <a:t>영역의 자외선을 흡수하여 </a:t>
            </a:r>
            <a:endParaRPr lang="en-US" altLang="ko-KR" dirty="0"/>
          </a:p>
          <a:p>
            <a:r>
              <a:rPr lang="en-US" altLang="ko-KR" dirty="0"/>
              <a:t>370nm </a:t>
            </a:r>
            <a:r>
              <a:rPr lang="ko-KR" altLang="en-US" dirty="0"/>
              <a:t>영역의 자외선 </a:t>
            </a:r>
            <a:r>
              <a:rPr lang="en-US" altLang="ko-KR" dirty="0"/>
              <a:t>A</a:t>
            </a:r>
            <a:r>
              <a:rPr lang="ko-KR" altLang="en-US" dirty="0"/>
              <a:t> 에너지를 발생한다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★ </a:t>
            </a:r>
            <a:r>
              <a:rPr lang="en-US" altLang="ko-KR" dirty="0"/>
              <a:t>ERES </a:t>
            </a:r>
            <a:r>
              <a:rPr lang="ko-KR" altLang="en-US" dirty="0"/>
              <a:t>신소재에서 발생하는 에너지는 </a:t>
            </a: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물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(H</a:t>
            </a:r>
            <a:r>
              <a:rPr lang="en-US" altLang="ko-KR" sz="1200" b="1" u="heavy" dirty="0">
                <a:uFill>
                  <a:solidFill>
                    <a:srgbClr val="FF0000"/>
                  </a:solidFill>
                </a:uFill>
              </a:rPr>
              <a:t>2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O)</a:t>
            </a: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을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육각 구조 수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(H</a:t>
            </a:r>
            <a:r>
              <a:rPr lang="en-US" altLang="ko-KR" sz="1200" b="1" u="heavy" dirty="0">
                <a:uFill>
                  <a:solidFill>
                    <a:srgbClr val="FF0000"/>
                  </a:solidFill>
                </a:uFill>
              </a:rPr>
              <a:t>3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O</a:t>
            </a:r>
            <a:r>
              <a:rPr lang="en-US" altLang="ko-KR" sz="1200" b="1" u="heavy" dirty="0">
                <a:uFill>
                  <a:solidFill>
                    <a:srgbClr val="FF0000"/>
                  </a:solidFill>
                </a:uFill>
              </a:rPr>
              <a:t>2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)</a:t>
            </a: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로 만든다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r>
              <a:rPr lang="ko-KR" altLang="en-US" dirty="0"/>
              <a:t>★ </a:t>
            </a:r>
            <a:r>
              <a:rPr lang="en-US" altLang="ko-KR" dirty="0"/>
              <a:t>ERES </a:t>
            </a:r>
            <a:r>
              <a:rPr lang="ko-KR" altLang="en-US" dirty="0"/>
              <a:t>신소재가 비접촉</a:t>
            </a:r>
            <a:r>
              <a:rPr lang="en-US" altLang="ko-KR" dirty="0"/>
              <a:t>, </a:t>
            </a:r>
            <a:r>
              <a:rPr lang="ko-KR" altLang="en-US" dirty="0"/>
              <a:t>접촉으로 구조수로 변환시킨 물의 산화환원 전위를 측정하면</a:t>
            </a:r>
            <a:endParaRPr lang="en-US" altLang="ko-KR" dirty="0"/>
          </a:p>
          <a:p>
            <a:r>
              <a:rPr lang="en-US" altLang="ko-KR" dirty="0"/>
              <a:t>   </a:t>
            </a:r>
            <a:r>
              <a:rPr lang="ko-KR" altLang="en-US" dirty="0"/>
              <a:t> </a:t>
            </a:r>
            <a:r>
              <a:rPr lang="ko-KR" altLang="en-US" b="1" u="sng" dirty="0" err="1">
                <a:uFill>
                  <a:solidFill>
                    <a:srgbClr val="FF0000"/>
                  </a:solidFill>
                </a:uFill>
              </a:rPr>
              <a:t>환원</a:t>
            </a:r>
            <a:r>
              <a:rPr lang="ko-KR" altLang="en-US" b="1" u="heavy" dirty="0" err="1">
                <a:uFill>
                  <a:solidFill>
                    <a:srgbClr val="FF0000"/>
                  </a:solidFill>
                </a:uFill>
              </a:rPr>
              <a:t>력이</a:t>
            </a: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 증가하여 물속의 음 전자 수치를 높여준다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r>
              <a:rPr lang="ko-KR" altLang="en-US" dirty="0"/>
              <a:t>★ </a:t>
            </a:r>
            <a:r>
              <a:rPr lang="en-US" altLang="ko-KR" dirty="0"/>
              <a:t>ERES </a:t>
            </a:r>
            <a:r>
              <a:rPr lang="ko-KR" altLang="en-US" dirty="0"/>
              <a:t>신소재가 일반 세라믹과 비교하여 </a:t>
            </a: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우수하게 항산화 기능을 발휘한다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 </a:t>
            </a:r>
          </a:p>
          <a:p>
            <a:r>
              <a:rPr lang="ko-KR" altLang="en-US" b="1" dirty="0"/>
              <a:t>★ </a:t>
            </a:r>
            <a:r>
              <a:rPr lang="en-US" altLang="ko-KR" b="1" dirty="0"/>
              <a:t>ERES </a:t>
            </a:r>
            <a:r>
              <a:rPr lang="ko-KR" altLang="en-US" b="1" dirty="0"/>
              <a:t>신소재가 생체에 미치는 영향</a:t>
            </a:r>
            <a:endParaRPr lang="en-US" altLang="ko-KR" b="1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세포 증식 속도를 높인다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암세포의 증식을 억제한다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항균 및 항 염증 효과가 있다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미토콘드리아 막 전위가 높아진다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ko-KR" altLang="en-US" b="1" u="heavy" dirty="0">
                <a:uFill>
                  <a:solidFill>
                    <a:srgbClr val="FF0000"/>
                  </a:solidFill>
                </a:uFill>
              </a:rPr>
              <a:t>혈류가 개선된다</a:t>
            </a:r>
            <a:r>
              <a:rPr lang="en-US" altLang="ko-KR" b="1" u="heavy" dirty="0"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r>
              <a:rPr lang="ko-KR" altLang="en-US" dirty="0"/>
              <a:t>출처 </a:t>
            </a:r>
            <a:r>
              <a:rPr lang="en-US" altLang="ko-KR" dirty="0"/>
              <a:t>: </a:t>
            </a:r>
            <a:r>
              <a:rPr lang="ko-KR" altLang="en-US" dirty="0"/>
              <a:t>물 전하 발생실험 자료</a:t>
            </a:r>
            <a:r>
              <a:rPr lang="en-US" altLang="ko-KR" dirty="0"/>
              <a:t>(</a:t>
            </a:r>
            <a:r>
              <a:rPr lang="ko-KR" altLang="en-US" dirty="0"/>
              <a:t>뉴욕 주립대 연구자료</a:t>
            </a:r>
            <a:r>
              <a:rPr lang="en-US" altLang="ko-KR" dirty="0"/>
              <a:t>)</a:t>
            </a:r>
            <a:endParaRPr lang="en-US" altLang="ko-KR" sz="1200" dirty="0"/>
          </a:p>
        </p:txBody>
      </p:sp>
    </p:spTree>
    <p:extLst>
      <p:ext uri="{BB962C8B-B14F-4D97-AF65-F5344CB8AC3E}">
        <p14:creationId xmlns:p14="http://schemas.microsoft.com/office/powerpoint/2010/main" val="1207932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1404C76C-5B22-4A5F-A0C5-52A9D2D9C2FA}"/>
              </a:ext>
            </a:extLst>
          </p:cNvPr>
          <p:cNvSpPr txBox="1"/>
          <p:nvPr/>
        </p:nvSpPr>
        <p:spPr>
          <a:xfrm>
            <a:off x="862835" y="5879013"/>
            <a:ext cx="2840841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Q-E </a:t>
            </a:r>
            <a:r>
              <a:rPr lang="ko-KR" altLang="en-US" b="1" dirty="0">
                <a:solidFill>
                  <a:srgbClr val="FF0000"/>
                </a:solidFill>
              </a:rPr>
              <a:t>셀 처리 전</a:t>
            </a:r>
            <a:r>
              <a:rPr lang="ko-KR" altLang="en-US" b="1" dirty="0"/>
              <a:t> 식수공급 </a:t>
            </a:r>
            <a:endParaRPr lang="en-US" altLang="ko-KR" b="1" dirty="0"/>
          </a:p>
          <a:p>
            <a:pPr algn="ctr"/>
            <a:r>
              <a:rPr lang="ko-KR" altLang="en-US" dirty="0"/>
              <a:t>형체가 없는 분변</a:t>
            </a:r>
            <a:endParaRPr lang="en-US" altLang="ko-K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D037B4-CF2F-47D7-BB38-EF4ABCF6742E}"/>
              </a:ext>
            </a:extLst>
          </p:cNvPr>
          <p:cNvSpPr txBox="1"/>
          <p:nvPr/>
        </p:nvSpPr>
        <p:spPr>
          <a:xfrm>
            <a:off x="5446772" y="5879013"/>
            <a:ext cx="2840841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Q-E </a:t>
            </a:r>
            <a:r>
              <a:rPr lang="ko-KR" altLang="en-US" b="1" dirty="0">
                <a:solidFill>
                  <a:srgbClr val="FF0000"/>
                </a:solidFill>
              </a:rPr>
              <a:t>셀 처리 후 </a:t>
            </a:r>
            <a:r>
              <a:rPr lang="ko-KR" altLang="en-US" b="1" dirty="0"/>
              <a:t>식수공급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ko-KR" altLang="en-US" dirty="0"/>
              <a:t>형체가 있는 분변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D064E0-6EF0-4B74-90BD-E9BC97F08D5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닭 사육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ADFE9FA-1595-45DD-9E31-DEC94D11FC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037849"/>
            <a:ext cx="3456383" cy="210311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ED893B5-0794-4E08-A86F-379EBE768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63" y="3356992"/>
            <a:ext cx="3728893" cy="245891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BD1E85A8-3CC2-4C9C-A3FC-E2D2B130AF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56992"/>
            <a:ext cx="4004819" cy="245891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9" name="오른쪽 화살표 5">
            <a:extLst>
              <a:ext uri="{FF2B5EF4-FFF2-40B4-BE49-F238E27FC236}">
                <a16:creationId xmlns:a16="http://schemas.microsoft.com/office/drawing/2014/main" id="{2BE23CF3-08A1-4A50-A56B-6C8FDA5F9992}"/>
              </a:ext>
            </a:extLst>
          </p:cNvPr>
          <p:cNvSpPr/>
          <p:nvPr/>
        </p:nvSpPr>
        <p:spPr>
          <a:xfrm>
            <a:off x="4213517" y="4344135"/>
            <a:ext cx="3453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16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2D064E0-6EF0-4B74-90BD-E9BC97F08D5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</a:t>
            </a:r>
            <a:r>
              <a:rPr lang="en-US" altLang="ko-KR" sz="3000" b="1" dirty="0"/>
              <a:t>(</a:t>
            </a:r>
            <a:r>
              <a:rPr lang="ko-KR" altLang="en-US" sz="3000" b="1" dirty="0"/>
              <a:t>반려동물</a:t>
            </a:r>
            <a:r>
              <a:rPr lang="en-US" altLang="ko-KR" sz="3000" b="1" dirty="0"/>
              <a:t>,</a:t>
            </a:r>
            <a:r>
              <a:rPr lang="ko-KR" altLang="en-US" sz="3000" b="1" dirty="0"/>
              <a:t>우</a:t>
            </a:r>
            <a:r>
              <a:rPr lang="en-US" altLang="ko-KR" sz="3000" b="1" dirty="0"/>
              <a:t>·</a:t>
            </a:r>
            <a:r>
              <a:rPr lang="ko-KR" altLang="en-US" sz="3000" b="1" dirty="0"/>
              <a:t>돈사</a:t>
            </a:r>
            <a:r>
              <a:rPr lang="en-US" altLang="ko-KR" sz="3000" b="1" dirty="0"/>
              <a:t>/</a:t>
            </a:r>
            <a:r>
              <a:rPr lang="ko-KR" altLang="en-US" sz="3000" b="1" dirty="0"/>
              <a:t>양계장 등</a:t>
            </a:r>
            <a:r>
              <a:rPr lang="en-US" altLang="ko-KR" sz="3000" b="1" dirty="0"/>
              <a:t>)</a:t>
            </a:r>
            <a:endParaRPr lang="ko-KR" altLang="en-US" sz="30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027FE5-997A-4434-B084-D291C1337911}"/>
              </a:ext>
            </a:extLst>
          </p:cNvPr>
          <p:cNvSpPr txBox="1"/>
          <p:nvPr/>
        </p:nvSpPr>
        <p:spPr>
          <a:xfrm>
            <a:off x="529680" y="1268760"/>
            <a:ext cx="8074767" cy="1200329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8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저희 강아지가 </a:t>
            </a:r>
            <a:r>
              <a:rPr lang="en-US" altLang="ko-KR" sz="18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14</a:t>
            </a:r>
            <a:r>
              <a:rPr lang="ko-KR" altLang="en-US" sz="18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년이 되어 입냄새가 엄청 났는데 </a:t>
            </a:r>
            <a:r>
              <a:rPr lang="ko-KR" altLang="en-US" sz="1800" b="1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입냄새가 안 나고 </a:t>
            </a:r>
            <a:r>
              <a:rPr lang="ko-KR" altLang="en-US" sz="18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강아지가 오줌을 화장실과 베란다에 싸는데 바로 </a:t>
            </a:r>
            <a:r>
              <a:rPr lang="ko-KR" altLang="en-US" sz="1800" b="1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락스로 청소를 안 하면 </a:t>
            </a:r>
            <a:r>
              <a:rPr lang="ko-KR" altLang="en-US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냄새</a:t>
            </a:r>
            <a:r>
              <a:rPr lang="ko-KR" altLang="en-US" sz="1800" b="1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때문에 코를 못 두를 정도인데 </a:t>
            </a:r>
            <a:r>
              <a:rPr lang="ko-KR" altLang="en-US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냄새가 안 나요</a:t>
            </a:r>
            <a:r>
              <a:rPr lang="en-US" altLang="ko-KR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!</a:t>
            </a:r>
          </a:p>
          <a:p>
            <a:r>
              <a:rPr lang="en-US" altLang="ko-KR" sz="1800" b="1" kern="0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- </a:t>
            </a:r>
            <a:r>
              <a:rPr lang="ko-KR" altLang="en-US" sz="1800" b="1" kern="0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진 </a:t>
            </a:r>
            <a:r>
              <a:rPr lang="en-US" altLang="ko-KR" sz="1800" b="1" kern="0" dirty="0"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* *  </a:t>
            </a:r>
            <a:endParaRPr lang="ko-KR" alt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B265F5-1DC6-436D-AC07-018AAB96CA39}"/>
              </a:ext>
            </a:extLst>
          </p:cNvPr>
          <p:cNvSpPr txBox="1"/>
          <p:nvPr/>
        </p:nvSpPr>
        <p:spPr>
          <a:xfrm>
            <a:off x="529679" y="2930460"/>
            <a:ext cx="8074767" cy="1477328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집에 고양이를 키우는데 검정 옷엔 고양이의 털때문에 전쟁이었는데 </a:t>
            </a:r>
            <a:r>
              <a:rPr lang="ko-KR" altLang="en-US" sz="1800" b="1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세탁볼에 빨래를 하면 모든 털이 다 떨어져 나가 있어요</a:t>
            </a:r>
            <a:r>
              <a:rPr lang="en-US" altLang="ko-KR" sz="1800" b="1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.</a:t>
            </a:r>
            <a:r>
              <a:rPr lang="ko-KR" altLang="en-US" sz="1800" b="1" kern="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양자에너지의 원리가 진짜 대단하고 세탁볼은 빨래의 혁명인 것 같아요</a:t>
            </a:r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.</a:t>
            </a:r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endParaRPr lang="en-US" altLang="ko-KR" sz="1800" b="1" kern="0" dirty="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 fontAlgn="base"/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양자물을 먹이면서 그렇게 </a:t>
            </a:r>
            <a:r>
              <a:rPr lang="ko-KR" altLang="en-US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지독한 고양이의 소변냄새도 싹 사라져 버렸어요</a:t>
            </a:r>
            <a:r>
              <a:rPr lang="en-US" altLang="ko-KR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.</a:t>
            </a:r>
            <a:r>
              <a:rPr lang="ko-KR" altLang="en-US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</a:t>
            </a:r>
            <a:endParaRPr lang="en-US" altLang="ko-KR" sz="18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 fontAlgn="base"/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- </a:t>
            </a:r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안양  박 </a:t>
            </a:r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* *  /</a:t>
            </a:r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한 </a:t>
            </a:r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* *</a:t>
            </a:r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 원장님</a:t>
            </a:r>
            <a:endParaRPr lang="ko-KR" alt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7009F3-C599-46F3-8504-76E1DD0FC482}"/>
              </a:ext>
            </a:extLst>
          </p:cNvPr>
          <p:cNvSpPr txBox="1"/>
          <p:nvPr/>
        </p:nvSpPr>
        <p:spPr>
          <a:xfrm>
            <a:off x="529679" y="4869160"/>
            <a:ext cx="8074767" cy="1477328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암모니아 제거를 위한 이산화 염소 살포</a:t>
            </a:r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(</a:t>
            </a:r>
            <a:r>
              <a:rPr lang="ko-KR" altLang="en-US" sz="1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무자화 식 </a:t>
            </a:r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PVC </a:t>
            </a:r>
            <a:r>
              <a:rPr lang="ko-KR" altLang="en-US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배관공사</a:t>
            </a:r>
            <a:r>
              <a:rPr lang="en-US" altLang="ko-KR" sz="1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)</a:t>
            </a:r>
          </a:p>
          <a:p>
            <a:pPr fontAlgn="base"/>
            <a:r>
              <a:rPr lang="ko-KR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우</a:t>
            </a:r>
            <a:r>
              <a:rPr lang="en-US" altLang="ko-KR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·</a:t>
            </a:r>
            <a:r>
              <a:rPr lang="ko-KR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돈사</a:t>
            </a:r>
            <a:r>
              <a:rPr lang="en-US" altLang="ko-KR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/</a:t>
            </a:r>
            <a:r>
              <a:rPr lang="ko-KR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양계장 등 </a:t>
            </a:r>
            <a:r>
              <a:rPr lang="en-US" altLang="ko-KR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: </a:t>
            </a:r>
            <a:r>
              <a:rPr lang="en-US" altLang="ko-KR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AI</a:t>
            </a:r>
            <a:r>
              <a:rPr lang="ko-KR" altLang="en-US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예방 및 각종 세균성 박멸과 항균</a:t>
            </a:r>
            <a:r>
              <a:rPr lang="en-US" altLang="ko-KR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·</a:t>
            </a:r>
            <a:r>
              <a:rPr lang="ko-KR" altLang="en-US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함초롬바탕" panose="02030604000101010101" pitchFamily="18" charset="-127"/>
              </a:rPr>
              <a:t>탈취</a:t>
            </a:r>
            <a:endParaRPr lang="en-US" altLang="ko-KR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함초롬바탕" panose="02030604000101010101" pitchFamily="18" charset="-127"/>
            </a:endParaRPr>
          </a:p>
          <a:p>
            <a:pPr fontAlgn="base"/>
            <a:endParaRPr lang="en-US" altLang="ko-KR" b="1" dirty="0"/>
          </a:p>
          <a:p>
            <a:pPr fontAlgn="base"/>
            <a:r>
              <a:rPr lang="en-US" altLang="ko-KR" b="1" dirty="0"/>
              <a:t>-. </a:t>
            </a:r>
            <a:r>
              <a:rPr lang="ko-KR" altLang="en-US" b="1" dirty="0"/>
              <a:t>방역</a:t>
            </a:r>
            <a:r>
              <a:rPr lang="en-US" altLang="ko-KR" b="1" dirty="0"/>
              <a:t>SYSTEM(</a:t>
            </a:r>
            <a:r>
              <a:rPr lang="ko-KR" altLang="en-US" b="1" dirty="0"/>
              <a:t>무자화 방식</a:t>
            </a:r>
            <a:r>
              <a:rPr lang="en-US" altLang="ko-KR" b="1" dirty="0"/>
              <a:t>) </a:t>
            </a:r>
            <a:r>
              <a:rPr lang="ko-KR" altLang="en-US" b="1" dirty="0"/>
              <a:t>설치를 통한 공기중 살포방식</a:t>
            </a:r>
            <a:endParaRPr lang="en-US" altLang="ko-KR" b="1" dirty="0"/>
          </a:p>
          <a:p>
            <a:pPr fontAlgn="base"/>
            <a:r>
              <a:rPr lang="en-US" altLang="ko-KR" b="1" dirty="0"/>
              <a:t>-. ERES </a:t>
            </a:r>
            <a:r>
              <a:rPr lang="ko-KR" altLang="en-US" b="1" dirty="0"/>
              <a:t>수처리 </a:t>
            </a:r>
            <a:r>
              <a:rPr lang="en-US" altLang="ko-KR" b="1" dirty="0"/>
              <a:t>SYSTEM </a:t>
            </a:r>
            <a:r>
              <a:rPr lang="ko-KR" altLang="en-US" b="1" dirty="0"/>
              <a:t>설치</a:t>
            </a:r>
          </a:p>
        </p:txBody>
      </p:sp>
    </p:spTree>
    <p:extLst>
      <p:ext uri="{BB962C8B-B14F-4D97-AF65-F5344CB8AC3E}">
        <p14:creationId xmlns:p14="http://schemas.microsoft.com/office/powerpoint/2010/main" val="2380944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2D064E0-6EF0-4B74-90BD-E9BC97F08D5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600" b="1" dirty="0"/>
              <a:t>영암 새싹하우스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AC15EC3-A4B1-4798-9045-34D660579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6" y="2950084"/>
            <a:ext cx="4322389" cy="190963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5E0748-3A0A-498A-80C6-689023514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980" y="953170"/>
            <a:ext cx="2017594" cy="390654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81A3857-C584-4FD8-A86A-7AE0EA3A5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7" y="949323"/>
            <a:ext cx="4323032" cy="190963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62C3FFF5-1397-4FBA-A910-F7FA6865C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9239" y="953170"/>
            <a:ext cx="2017594" cy="3906545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FF1073A-9376-4A01-BD08-171B370949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167" y="4950845"/>
            <a:ext cx="4323032" cy="177559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763633-14AD-4E0A-B56C-1169770F7FE2}"/>
              </a:ext>
            </a:extLst>
          </p:cNvPr>
          <p:cNvSpPr txBox="1"/>
          <p:nvPr/>
        </p:nvSpPr>
        <p:spPr>
          <a:xfrm>
            <a:off x="4790980" y="5238475"/>
            <a:ext cx="4145853" cy="128528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</a:t>
            </a:r>
          </a:p>
        </p:txBody>
      </p:sp>
    </p:spTree>
    <p:extLst>
      <p:ext uri="{BB962C8B-B14F-4D97-AF65-F5344CB8AC3E}">
        <p14:creationId xmlns:p14="http://schemas.microsoft.com/office/powerpoint/2010/main" val="3359638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2D064E0-6EF0-4B74-90BD-E9BC97F08D5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600" b="1" dirty="0"/>
              <a:t>보성 </a:t>
            </a:r>
            <a:r>
              <a:rPr lang="ko-KR" altLang="en-US" sz="3600" b="1" dirty="0" err="1"/>
              <a:t>방울토마토하우스</a:t>
            </a:r>
            <a:endParaRPr lang="ko-KR" altLang="en-US" sz="36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C33DF53-8EB6-45A3-9833-D6FE13FF0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8" y="1124745"/>
            <a:ext cx="4279544" cy="2140744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8DF497B-5058-44BA-8549-74BF2E8B0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18" y="3390850"/>
            <a:ext cx="4279544" cy="2140744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B05AEDC-8A8F-4B0C-83D8-4BA06A1D6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633" y="1124744"/>
            <a:ext cx="2111439" cy="440684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3738977-ED47-45B4-8AC4-E259E264F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0354" y="1124745"/>
            <a:ext cx="2232248" cy="440684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9849C0-52B0-4EC9-86A3-85F20074791A}"/>
              </a:ext>
            </a:extLst>
          </p:cNvPr>
          <p:cNvSpPr txBox="1"/>
          <p:nvPr/>
        </p:nvSpPr>
        <p:spPr>
          <a:xfrm>
            <a:off x="2123728" y="5667075"/>
            <a:ext cx="4896544" cy="936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방울 토마토 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양액재배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3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/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 </a:t>
            </a:r>
          </a:p>
        </p:txBody>
      </p:sp>
    </p:spTree>
    <p:extLst>
      <p:ext uri="{BB962C8B-B14F-4D97-AF65-F5344CB8AC3E}">
        <p14:creationId xmlns:p14="http://schemas.microsoft.com/office/powerpoint/2010/main" val="373581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2D064E0-6EF0-4B74-90BD-E9BC97F08D5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600" b="1" dirty="0"/>
              <a:t>나주 식용달팽이 농장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BCFC59D-3BC0-4D75-A8DA-3E23072A30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18" y="1010584"/>
            <a:ext cx="2768473" cy="224086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42B48D2-5D86-4407-9989-BE6E658173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687" y="1010584"/>
            <a:ext cx="2768473" cy="224086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47E8BF0-4D0B-4F29-8E11-C34C32FA08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182" y="1010584"/>
            <a:ext cx="2749500" cy="224086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6C33832D-BD30-47B8-8F4A-259710D09615}"/>
              </a:ext>
            </a:extLst>
          </p:cNvPr>
          <p:cNvGrpSpPr>
            <a:grpSpLocks noChangeAspect="1"/>
          </p:cNvGrpSpPr>
          <p:nvPr/>
        </p:nvGrpSpPr>
        <p:grpSpPr>
          <a:xfrm>
            <a:off x="157318" y="3429000"/>
            <a:ext cx="3406570" cy="2057579"/>
            <a:chOff x="248051" y="1419055"/>
            <a:chExt cx="4028500" cy="26856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1EE0ED77-49D5-4C8E-ABD2-E2AAAE21B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051" y="1419055"/>
              <a:ext cx="2014250" cy="2685666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B82C47A3-61AD-4D3D-A71F-3FACFE9D5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2301" y="1419055"/>
              <a:ext cx="2014250" cy="2685666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4AB947DF-0672-4145-944F-DDB5876CEBD7}"/>
              </a:ext>
            </a:extLst>
          </p:cNvPr>
          <p:cNvGrpSpPr>
            <a:grpSpLocks noChangeAspect="1"/>
          </p:cNvGrpSpPr>
          <p:nvPr/>
        </p:nvGrpSpPr>
        <p:grpSpPr>
          <a:xfrm>
            <a:off x="5580114" y="3429000"/>
            <a:ext cx="3406568" cy="2057579"/>
            <a:chOff x="4811985" y="1419055"/>
            <a:chExt cx="4028499" cy="2685666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44DE386A-B1EE-4CE5-8756-747DF44BFD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490527" y="1754763"/>
              <a:ext cx="2685665" cy="2014249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2A45BCE4-F73B-4C6C-A6AA-9C22AB50A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476277" y="1754763"/>
              <a:ext cx="2685666" cy="2014250"/>
            </a:xfrm>
            <a:prstGeom prst="rect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8CF9258-61A4-40B4-8161-878DF81988E6}"/>
              </a:ext>
            </a:extLst>
          </p:cNvPr>
          <p:cNvSpPr txBox="1"/>
          <p:nvPr/>
        </p:nvSpPr>
        <p:spPr>
          <a:xfrm>
            <a:off x="2357754" y="5661421"/>
            <a:ext cx="4428492" cy="93610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식용 달팽이 농장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3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/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</a:t>
            </a:r>
          </a:p>
        </p:txBody>
      </p:sp>
      <p:sp>
        <p:nvSpPr>
          <p:cNvPr id="15" name="오른쪽 화살표 5">
            <a:extLst>
              <a:ext uri="{FF2B5EF4-FFF2-40B4-BE49-F238E27FC236}">
                <a16:creationId xmlns:a16="http://schemas.microsoft.com/office/drawing/2014/main" id="{6E31D36E-DF7F-44CB-BDAC-D35B026E880C}"/>
              </a:ext>
            </a:extLst>
          </p:cNvPr>
          <p:cNvSpPr/>
          <p:nvPr/>
        </p:nvSpPr>
        <p:spPr>
          <a:xfrm>
            <a:off x="4211960" y="4214120"/>
            <a:ext cx="72007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787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230A3E-72F8-4D2C-90AF-C8DAE7DDD71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2800" b="1" dirty="0"/>
              <a:t>순천</a:t>
            </a:r>
            <a:r>
              <a:rPr lang="en-US" altLang="ko-KR" sz="2800" b="1" dirty="0"/>
              <a:t>(</a:t>
            </a:r>
            <a:r>
              <a:rPr lang="ko-KR" altLang="en-US" sz="2800" b="1" dirty="0" err="1"/>
              <a:t>낙안</a:t>
            </a:r>
            <a:r>
              <a:rPr lang="en-US" altLang="ko-KR" sz="2800" b="1" dirty="0"/>
              <a:t>)</a:t>
            </a:r>
            <a:r>
              <a:rPr lang="ko-KR" altLang="en-US" sz="2800" b="1" dirty="0"/>
              <a:t> </a:t>
            </a:r>
            <a:r>
              <a:rPr lang="ko-KR" altLang="en-US" sz="2800" b="1" dirty="0" err="1"/>
              <a:t>오이작목반</a:t>
            </a:r>
            <a:r>
              <a:rPr lang="ko-KR" altLang="en-US" sz="2800" b="1" dirty="0"/>
              <a:t> 하우스</a:t>
            </a:r>
            <a:endParaRPr lang="ko-KR" altLang="en-US" sz="3600" b="1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ABD45C0-E232-4A4B-B3AF-CA7F8D4BA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806" y="1114125"/>
            <a:ext cx="2122929" cy="436716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6311E43-24AF-4765-AFEA-9E7F8BA8F2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78778" y="1114126"/>
            <a:ext cx="2121214" cy="436364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A12A567-6C09-4AFF-8440-0AADDEA67F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4450" y="1114126"/>
            <a:ext cx="4360841" cy="2119854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239B7E9-2D8F-4D63-8294-65CAC9949AEC}"/>
              </a:ext>
            </a:extLst>
          </p:cNvPr>
          <p:cNvSpPr txBox="1"/>
          <p:nvPr/>
        </p:nvSpPr>
        <p:spPr>
          <a:xfrm>
            <a:off x="2287257" y="5661248"/>
            <a:ext cx="4569486" cy="936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오이작목반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하우스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/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 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451" y="3356992"/>
            <a:ext cx="4360844" cy="2120775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972368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2B507-E903-412C-A9AF-59142B0B060A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600" b="1" dirty="0"/>
              <a:t>나주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봉황</a:t>
            </a:r>
            <a:r>
              <a:rPr lang="en-US" altLang="ko-KR" sz="3600" b="1" dirty="0"/>
              <a:t>)</a:t>
            </a:r>
            <a:r>
              <a:rPr lang="ko-KR" altLang="en-US" sz="3600" b="1" dirty="0"/>
              <a:t> </a:t>
            </a:r>
            <a:r>
              <a:rPr lang="ko-KR" altLang="en-US" sz="3600" b="1" dirty="0" err="1"/>
              <a:t>배밭농장</a:t>
            </a:r>
            <a:endParaRPr lang="ko-KR" altLang="en-US" sz="36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BF88386-B1A2-48BF-AD07-D1FEFEE0C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3293754"/>
            <a:ext cx="4351953" cy="211645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BD40CD5-4D3B-4EF6-9739-78169254B6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4" y="3293755"/>
            <a:ext cx="4351952" cy="211645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304160B-A5FD-4C50-8AD6-A1FDB8B885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987529"/>
            <a:ext cx="4351951" cy="211645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D6FD9F8-8EB0-4DAA-A738-6C825E18EC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3" y="987529"/>
            <a:ext cx="4351951" cy="211645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D3A3CCC-8B4D-4702-B6F3-555A178D3280}"/>
              </a:ext>
            </a:extLst>
          </p:cNvPr>
          <p:cNvSpPr txBox="1"/>
          <p:nvPr/>
        </p:nvSpPr>
        <p:spPr>
          <a:xfrm>
            <a:off x="2287257" y="5661248"/>
            <a:ext cx="4569486" cy="936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배밭농장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1.5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/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 </a:t>
            </a:r>
          </a:p>
        </p:txBody>
      </p:sp>
    </p:spTree>
    <p:extLst>
      <p:ext uri="{BB962C8B-B14F-4D97-AF65-F5344CB8AC3E}">
        <p14:creationId xmlns:p14="http://schemas.microsoft.com/office/powerpoint/2010/main" val="27367688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D5860-4DE2-4693-BF09-593C9BAC0D9F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영암</a:t>
            </a:r>
            <a:r>
              <a:rPr lang="en-US" altLang="ko-KR" sz="3200" b="1" dirty="0"/>
              <a:t>(</a:t>
            </a:r>
            <a:r>
              <a:rPr lang="ko-KR" altLang="en-US" sz="3200" b="1" dirty="0" err="1"/>
              <a:t>신북</a:t>
            </a:r>
            <a:r>
              <a:rPr lang="en-US" altLang="ko-KR" sz="3200" b="1" dirty="0"/>
              <a:t>)</a:t>
            </a:r>
            <a:r>
              <a:rPr lang="ko-KR" altLang="en-US" sz="3200" b="1" dirty="0"/>
              <a:t> </a:t>
            </a:r>
            <a:r>
              <a:rPr lang="ko-KR" altLang="en-US" sz="3200" b="1" dirty="0" err="1"/>
              <a:t>식용달팽이농장</a:t>
            </a:r>
            <a:endParaRPr lang="ko-KR" altLang="en-US" sz="36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3C2EBD4-B0BC-4C45-82C7-F9B57DE16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0" y="1028726"/>
            <a:ext cx="4361916" cy="212129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E775F82-917C-4031-A4EB-3F288B9AE4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0" y="3356992"/>
            <a:ext cx="4361916" cy="212129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FDE2257-067D-46A9-A9EC-B20120407B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1031380"/>
            <a:ext cx="4361917" cy="212129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77BEB5F-696A-4962-96E4-EB04CC627A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4" y="3356992"/>
            <a:ext cx="4367847" cy="212418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54D808E-94EB-48C6-8A8D-9C4BA493CE1E}"/>
              </a:ext>
            </a:extLst>
          </p:cNvPr>
          <p:cNvSpPr txBox="1"/>
          <p:nvPr/>
        </p:nvSpPr>
        <p:spPr>
          <a:xfrm>
            <a:off x="2287257" y="5661248"/>
            <a:ext cx="4569486" cy="936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식용달팽이 농장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3658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B93A51-73EB-4EF0-830C-FD577C55706E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600" b="1" dirty="0"/>
              <a:t>영암</a:t>
            </a:r>
            <a:r>
              <a:rPr lang="en-US" altLang="ko-KR" sz="3600" b="1" dirty="0"/>
              <a:t>(</a:t>
            </a:r>
            <a:r>
              <a:rPr lang="ko-KR" altLang="en-US" sz="3600" b="1" dirty="0" err="1"/>
              <a:t>신북</a:t>
            </a:r>
            <a:r>
              <a:rPr lang="en-US" altLang="ko-KR" sz="3600" b="1" dirty="0"/>
              <a:t>)</a:t>
            </a:r>
            <a:r>
              <a:rPr lang="ko-KR" altLang="en-US" sz="3600" b="1" dirty="0"/>
              <a:t> </a:t>
            </a:r>
            <a:r>
              <a:rPr lang="ko-KR" altLang="en-US" sz="3600" b="1" dirty="0" err="1"/>
              <a:t>배밭농장</a:t>
            </a:r>
            <a:endParaRPr lang="ko-KR" altLang="en-US" sz="36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FED9EBB-43E6-4E2C-80FB-EB5848D37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48" y="3321046"/>
            <a:ext cx="4374476" cy="2127405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A036091-D4AC-4177-914B-6BD3805B6A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48" y="1009800"/>
            <a:ext cx="4374478" cy="212740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31107E41-8390-4671-9C9D-6F3DF7E9F1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9" y="1009800"/>
            <a:ext cx="4396157" cy="213794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90452A18-7CD4-493E-8467-2B071FC6D2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8" y="3356992"/>
            <a:ext cx="4374478" cy="212740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486B32-E0D3-4B01-90EF-BF5537BE4EFE}"/>
              </a:ext>
            </a:extLst>
          </p:cNvPr>
          <p:cNvSpPr txBox="1"/>
          <p:nvPr/>
        </p:nvSpPr>
        <p:spPr>
          <a:xfrm>
            <a:off x="2287257" y="5661248"/>
            <a:ext cx="4569486" cy="93610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배밭농장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 </a:t>
            </a:r>
          </a:p>
        </p:txBody>
      </p:sp>
    </p:spTree>
    <p:extLst>
      <p:ext uri="{BB962C8B-B14F-4D97-AF65-F5344CB8AC3E}">
        <p14:creationId xmlns:p14="http://schemas.microsoft.com/office/powerpoint/2010/main" val="1971431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B93A51-73EB-4EF0-830C-FD577C55706E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600" b="1" dirty="0"/>
              <a:t>화순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도곡</a:t>
            </a:r>
            <a:r>
              <a:rPr lang="en-US" altLang="ko-KR" sz="3600" b="1" dirty="0"/>
              <a:t>)</a:t>
            </a:r>
            <a:r>
              <a:rPr lang="ko-KR" altLang="en-US" sz="3600" b="1" dirty="0"/>
              <a:t> 복숭아밭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090654"/>
            <a:ext cx="2496773" cy="332903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43918" y="1090654"/>
            <a:ext cx="2496773" cy="332903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0" y="1098401"/>
            <a:ext cx="3549191" cy="266189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486B32-E0D3-4B01-90EF-BF5537BE4EFE}"/>
              </a:ext>
            </a:extLst>
          </p:cNvPr>
          <p:cNvSpPr txBox="1"/>
          <p:nvPr/>
        </p:nvSpPr>
        <p:spPr>
          <a:xfrm>
            <a:off x="3839398" y="5085184"/>
            <a:ext cx="5176640" cy="10081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복숭아밭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11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,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 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0" y="3933057"/>
            <a:ext cx="3552395" cy="266429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08925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98" y="44624"/>
            <a:ext cx="9070506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4400" b="1" dirty="0"/>
              <a:t>농</a:t>
            </a:r>
            <a:r>
              <a:rPr lang="en-US" altLang="ko-KR" sz="4400" b="1" dirty="0"/>
              <a:t>·</a:t>
            </a:r>
            <a:r>
              <a:rPr lang="ko-KR" altLang="en-US" sz="4400" b="1" dirty="0"/>
              <a:t>축</a:t>
            </a:r>
            <a:r>
              <a:rPr lang="en-US" altLang="ko-KR" sz="4400" b="1" dirty="0"/>
              <a:t>·</a:t>
            </a:r>
            <a:r>
              <a:rPr lang="ko-KR" altLang="en-US" sz="4400" b="1" dirty="0"/>
              <a:t>수산용 </a:t>
            </a:r>
            <a:r>
              <a:rPr lang="en-US" altLang="ko-KR" sz="4400" b="1" dirty="0"/>
              <a:t>ERES</a:t>
            </a:r>
            <a:endParaRPr lang="ko-KR" altLang="en-US" sz="4400" b="1" dirty="0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A46257B1-02D0-44A4-969E-97210DC9B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878" y="4653136"/>
            <a:ext cx="3256646" cy="2049894"/>
          </a:xfrm>
          <a:prstGeom prst="rect">
            <a:avLst/>
          </a:prstGeom>
          <a:ln w="25400">
            <a:solidFill>
              <a:schemeClr val="bg1">
                <a:lumMod val="65000"/>
              </a:schemeClr>
            </a:solidFill>
          </a:ln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2286E101-C7CE-4C1D-AE30-117ABFB11FD9}"/>
              </a:ext>
            </a:extLst>
          </p:cNvPr>
          <p:cNvSpPr/>
          <p:nvPr/>
        </p:nvSpPr>
        <p:spPr>
          <a:xfrm>
            <a:off x="551363" y="4077072"/>
            <a:ext cx="367240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농</a:t>
            </a:r>
            <a:r>
              <a:rPr lang="en-US" altLang="ko-KR" b="1" dirty="0">
                <a:solidFill>
                  <a:schemeClr val="tx1"/>
                </a:solidFill>
              </a:rPr>
              <a:t>·</a:t>
            </a:r>
            <a:r>
              <a:rPr lang="ko-KR" altLang="en-US" b="1" dirty="0">
                <a:solidFill>
                  <a:schemeClr val="tx1"/>
                </a:solidFill>
              </a:rPr>
              <a:t>축</a:t>
            </a:r>
            <a:r>
              <a:rPr lang="en-US" altLang="ko-KR" b="1" dirty="0">
                <a:solidFill>
                  <a:schemeClr val="tx1"/>
                </a:solidFill>
              </a:rPr>
              <a:t>·</a:t>
            </a:r>
            <a:r>
              <a:rPr lang="ko-KR" altLang="en-US" b="1" dirty="0">
                <a:solidFill>
                  <a:schemeClr val="tx1"/>
                </a:solidFill>
              </a:rPr>
              <a:t>수산용 </a:t>
            </a:r>
            <a:r>
              <a:rPr lang="en-US" altLang="ko-KR" b="1" dirty="0">
                <a:solidFill>
                  <a:schemeClr val="tx1"/>
                </a:solidFill>
              </a:rPr>
              <a:t>Q-E</a:t>
            </a:r>
            <a:r>
              <a:rPr lang="ko-KR" altLang="en-US" b="1" dirty="0">
                <a:solidFill>
                  <a:schemeClr val="tx1"/>
                </a:solidFill>
              </a:rPr>
              <a:t>셀 </a:t>
            </a:r>
            <a:r>
              <a:rPr lang="en-US" altLang="ko-KR" b="1" dirty="0">
                <a:solidFill>
                  <a:schemeClr val="tx1"/>
                </a:solidFill>
              </a:rPr>
              <a:t>/ </a:t>
            </a:r>
            <a:r>
              <a:rPr lang="ko-KR" altLang="en-US" b="1" dirty="0">
                <a:solidFill>
                  <a:schemeClr val="tx1"/>
                </a:solidFill>
              </a:rPr>
              <a:t>관수배관용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40B883B-17C3-49CC-921E-BDEC77A21C8D}"/>
              </a:ext>
            </a:extLst>
          </p:cNvPr>
          <p:cNvSpPr/>
          <p:nvPr/>
        </p:nvSpPr>
        <p:spPr>
          <a:xfrm>
            <a:off x="5121786" y="4077072"/>
            <a:ext cx="359392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농</a:t>
            </a:r>
            <a:r>
              <a:rPr lang="en-US" altLang="ko-KR" b="1" dirty="0">
                <a:solidFill>
                  <a:schemeClr val="tx1"/>
                </a:solidFill>
              </a:rPr>
              <a:t>·</a:t>
            </a:r>
            <a:r>
              <a:rPr lang="ko-KR" altLang="en-US" b="1" dirty="0">
                <a:solidFill>
                  <a:schemeClr val="tx1"/>
                </a:solidFill>
              </a:rPr>
              <a:t>축</a:t>
            </a:r>
            <a:r>
              <a:rPr lang="en-US" altLang="ko-KR" b="1" dirty="0">
                <a:solidFill>
                  <a:schemeClr val="tx1"/>
                </a:solidFill>
              </a:rPr>
              <a:t>·</a:t>
            </a:r>
            <a:r>
              <a:rPr lang="ko-KR" altLang="en-US" b="1" dirty="0">
                <a:solidFill>
                  <a:schemeClr val="tx1"/>
                </a:solidFill>
              </a:rPr>
              <a:t>수산용 </a:t>
            </a:r>
            <a:r>
              <a:rPr lang="en-US" altLang="ko-KR" b="1" dirty="0">
                <a:solidFill>
                  <a:schemeClr val="tx1"/>
                </a:solidFill>
              </a:rPr>
              <a:t>Q-E</a:t>
            </a:r>
            <a:r>
              <a:rPr lang="ko-KR" altLang="en-US" b="1" dirty="0">
                <a:solidFill>
                  <a:schemeClr val="tx1"/>
                </a:solidFill>
              </a:rPr>
              <a:t>셀 </a:t>
            </a:r>
            <a:r>
              <a:rPr lang="en-US" altLang="ko-KR" b="1" dirty="0">
                <a:solidFill>
                  <a:schemeClr val="tx1"/>
                </a:solidFill>
              </a:rPr>
              <a:t>/ </a:t>
            </a:r>
            <a:r>
              <a:rPr lang="ko-KR" altLang="en-US" b="1" dirty="0">
                <a:solidFill>
                  <a:schemeClr val="tx1"/>
                </a:solidFill>
              </a:rPr>
              <a:t>담수처리용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30CA8CD-BA4D-4E95-B1BE-E393481831C5}"/>
              </a:ext>
            </a:extLst>
          </p:cNvPr>
          <p:cNvSpPr/>
          <p:nvPr/>
        </p:nvSpPr>
        <p:spPr>
          <a:xfrm>
            <a:off x="4754476" y="5234036"/>
            <a:ext cx="2858624" cy="6165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Q-E</a:t>
            </a:r>
            <a:r>
              <a:rPr lang="ko-KR" altLang="en-US" b="1" dirty="0">
                <a:solidFill>
                  <a:schemeClr val="tx1"/>
                </a:solidFill>
              </a:rPr>
              <a:t> 셀 보호 링</a:t>
            </a:r>
            <a:endParaRPr lang="en-US" altLang="ko-KR" b="1" dirty="0">
              <a:solidFill>
                <a:schemeClr val="tx1"/>
              </a:solidFill>
            </a:endParaRPr>
          </a:p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- </a:t>
            </a:r>
            <a:r>
              <a:rPr lang="ko-KR" altLang="en-US" b="1" dirty="0">
                <a:solidFill>
                  <a:schemeClr val="tx1"/>
                </a:solidFill>
              </a:rPr>
              <a:t>유속 처리 </a:t>
            </a:r>
            <a:r>
              <a:rPr lang="en-US" altLang="ko-KR" b="1" dirty="0">
                <a:solidFill>
                  <a:schemeClr val="tx1"/>
                </a:solidFill>
              </a:rPr>
              <a:t>, </a:t>
            </a:r>
            <a:r>
              <a:rPr lang="ko-KR" altLang="en-US" b="1" dirty="0">
                <a:solidFill>
                  <a:schemeClr val="tx1"/>
                </a:solidFill>
              </a:rPr>
              <a:t>웨이브 파장 </a:t>
            </a:r>
            <a:endParaRPr lang="ko-KR" altLang="en-US" dirty="0"/>
          </a:p>
        </p:txBody>
      </p:sp>
      <p:pic>
        <p:nvPicPr>
          <p:cNvPr id="14" name="그림 13" descr="실내, 식탁용기구, 후추분쇄기, 여러개이(가) 표시된 사진&#10;&#10;자동 생성된 설명">
            <a:extLst>
              <a:ext uri="{FF2B5EF4-FFF2-40B4-BE49-F238E27FC236}">
                <a16:creationId xmlns:a16="http://schemas.microsoft.com/office/drawing/2014/main" id="{AB70D7CD-6FEF-42D5-9EB0-B54B2C3F47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10" y="995288"/>
            <a:ext cx="4003914" cy="300293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컵, 실내, 식탁용기구이(가) 표시된 사진&#10;&#10;자동 생성된 설명">
            <a:extLst>
              <a:ext uri="{FF2B5EF4-FFF2-40B4-BE49-F238E27FC236}">
                <a16:creationId xmlns:a16="http://schemas.microsoft.com/office/drawing/2014/main" id="{894AB879-198F-4A3B-B24A-DC4AA4CF4E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112" y="1007400"/>
            <a:ext cx="3679278" cy="2990824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7420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B93A51-73EB-4EF0-830C-FD577C55706E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2800" b="1" dirty="0"/>
              <a:t>담양 </a:t>
            </a:r>
            <a:r>
              <a:rPr lang="ko-KR" altLang="en-US" sz="2800" b="1" dirty="0" err="1"/>
              <a:t>농업기술센타</a:t>
            </a:r>
            <a:r>
              <a:rPr lang="ko-KR" altLang="en-US" sz="2800" b="1" dirty="0"/>
              <a:t> </a:t>
            </a:r>
            <a:r>
              <a:rPr lang="ko-KR" altLang="en-US" sz="2800" b="1" dirty="0" err="1"/>
              <a:t>딸기묘목장</a:t>
            </a:r>
            <a:endParaRPr lang="ko-KR" altLang="en-US" sz="20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55738"/>
            <a:ext cx="3787175" cy="284038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59902"/>
            <a:ext cx="3787175" cy="284038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3946120"/>
            <a:ext cx="3787175" cy="284038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486B32-E0D3-4B01-90EF-BF5537BE4EFE}"/>
              </a:ext>
            </a:extLst>
          </p:cNvPr>
          <p:cNvSpPr txBox="1"/>
          <p:nvPr/>
        </p:nvSpPr>
        <p:spPr>
          <a:xfrm>
            <a:off x="4860032" y="4862254"/>
            <a:ext cx="3787175" cy="10081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딸기묘목장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 Set </a:t>
            </a:r>
          </a:p>
        </p:txBody>
      </p:sp>
    </p:spTree>
    <p:extLst>
      <p:ext uri="{BB962C8B-B14F-4D97-AF65-F5344CB8AC3E}">
        <p14:creationId xmlns:p14="http://schemas.microsoft.com/office/powerpoint/2010/main" val="20220489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2A030B-D8BC-400C-8148-38EFE48AB90A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나주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공산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양계장</a:t>
            </a:r>
            <a:endParaRPr lang="ko-KR" altLang="en-US" sz="20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FBD4027-172B-4EB5-AF34-CEEDFC1B3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44030"/>
            <a:ext cx="3811893" cy="285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8CC222E-C0A6-47F5-8806-CDFBB5273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12819"/>
            <a:ext cx="2144190" cy="285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272A966-13B5-4421-B4F7-C6DA32C6EC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573" y="944030"/>
            <a:ext cx="3811893" cy="285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2757AA29-90BB-4DB8-83B7-AC668D11F4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6"/>
          <a:stretch/>
        </p:blipFill>
        <p:spPr>
          <a:xfrm>
            <a:off x="2666056" y="3909374"/>
            <a:ext cx="2270517" cy="285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070E4-0A7C-4E17-9A15-CEE927416CE7}"/>
              </a:ext>
            </a:extLst>
          </p:cNvPr>
          <p:cNvSpPr txBox="1"/>
          <p:nvPr/>
        </p:nvSpPr>
        <p:spPr>
          <a:xfrm>
            <a:off x="5292080" y="4834778"/>
            <a:ext cx="3456649" cy="10081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양계장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 </a:t>
            </a:r>
          </a:p>
        </p:txBody>
      </p:sp>
    </p:spTree>
    <p:extLst>
      <p:ext uri="{BB962C8B-B14F-4D97-AF65-F5344CB8AC3E}">
        <p14:creationId xmlns:p14="http://schemas.microsoft.com/office/powerpoint/2010/main" val="1438391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1B516-24CE-4139-BE1F-EE004D3BBEAA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완도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노화도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전복양식장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9F8BE5-5BF9-4E31-9201-35446FDC2B44}"/>
              </a:ext>
            </a:extLst>
          </p:cNvPr>
          <p:cNvSpPr txBox="1"/>
          <p:nvPr/>
        </p:nvSpPr>
        <p:spPr>
          <a:xfrm>
            <a:off x="5408664" y="4484317"/>
            <a:ext cx="3456649" cy="10081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전복양식장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6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 </a:t>
            </a:r>
          </a:p>
        </p:txBody>
      </p:sp>
      <p:pic>
        <p:nvPicPr>
          <p:cNvPr id="5" name="그림 4" descr="실외, 길이(가) 표시된 사진&#10;&#10;자동 생성된 설명">
            <a:extLst>
              <a:ext uri="{FF2B5EF4-FFF2-40B4-BE49-F238E27FC236}">
                <a16:creationId xmlns:a16="http://schemas.microsoft.com/office/drawing/2014/main" id="{A29B196B-1015-4865-80A2-BE7ADA81C1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255" y="3401576"/>
            <a:ext cx="1543397" cy="317361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실외, 난간이(가) 표시된 사진&#10;&#10;자동 생성된 설명">
            <a:extLst>
              <a:ext uri="{FF2B5EF4-FFF2-40B4-BE49-F238E27FC236}">
                <a16:creationId xmlns:a16="http://schemas.microsoft.com/office/drawing/2014/main" id="{E7762359-16CD-4789-9882-92F40ABA35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215" y="1106530"/>
            <a:ext cx="4418777" cy="214894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0D2872EB-D507-4A9C-968B-29E2C06437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9594" y="3401576"/>
            <a:ext cx="1543397" cy="317361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텍스트, 대지, 실외이(가) 표시된 사진&#10;&#10;자동 생성된 설명">
            <a:extLst>
              <a:ext uri="{FF2B5EF4-FFF2-40B4-BE49-F238E27FC236}">
                <a16:creationId xmlns:a16="http://schemas.microsoft.com/office/drawing/2014/main" id="{504DBA91-008F-4415-9556-BB2F74859A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7885" y="3401568"/>
            <a:ext cx="1543397" cy="317361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그림 12" descr="긴이(가) 표시된 사진&#10;&#10;자동 생성된 설명">
            <a:extLst>
              <a:ext uri="{FF2B5EF4-FFF2-40B4-BE49-F238E27FC236}">
                <a16:creationId xmlns:a16="http://schemas.microsoft.com/office/drawing/2014/main" id="{27DE4949-C6C5-4842-AE4E-7B131EAA31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161" y="1108603"/>
            <a:ext cx="4418777" cy="214894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78782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AEA473-86DF-4CBB-899B-B8B30FF79845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2800" b="1" dirty="0"/>
              <a:t>나주</a:t>
            </a:r>
            <a:r>
              <a:rPr lang="en-US" altLang="ko-KR" sz="2800" b="1" dirty="0"/>
              <a:t>(</a:t>
            </a:r>
            <a:r>
              <a:rPr lang="ko-KR" altLang="en-US" sz="2800" b="1" dirty="0"/>
              <a:t>금천</a:t>
            </a:r>
            <a:r>
              <a:rPr lang="en-US" altLang="ko-KR" sz="2800" b="1" dirty="0"/>
              <a:t>) </a:t>
            </a:r>
            <a:r>
              <a:rPr lang="ko-KR" altLang="en-US" sz="2800" b="1" dirty="0" err="1"/>
              <a:t>한라봉</a:t>
            </a:r>
            <a:r>
              <a:rPr lang="en-US" altLang="ko-KR" sz="2800" b="1" dirty="0"/>
              <a:t>,</a:t>
            </a:r>
            <a:r>
              <a:rPr lang="ko-KR" altLang="en-US" sz="2800" b="1" dirty="0"/>
              <a:t>고추하우스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B7979E-72CC-4433-B3AD-3EE7127CB8E8}"/>
              </a:ext>
            </a:extLst>
          </p:cNvPr>
          <p:cNvSpPr txBox="1"/>
          <p:nvPr/>
        </p:nvSpPr>
        <p:spPr>
          <a:xfrm>
            <a:off x="4860032" y="4642327"/>
            <a:ext cx="3981548" cy="13513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한라봉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,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고추하우스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5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</a:t>
            </a:r>
          </a:p>
        </p:txBody>
      </p:sp>
      <p:pic>
        <p:nvPicPr>
          <p:cNvPr id="5" name="그림 4" descr="나무, 실외, 식물이(가) 표시된 사진&#10;&#10;자동 생성된 설명">
            <a:extLst>
              <a:ext uri="{FF2B5EF4-FFF2-40B4-BE49-F238E27FC236}">
                <a16:creationId xmlns:a16="http://schemas.microsoft.com/office/drawing/2014/main" id="{8090E812-74D9-4D4D-BFBE-7738C0958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729" y="953955"/>
            <a:ext cx="3827851" cy="287088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나무, 실외이(가) 표시된 사진&#10;&#10;자동 생성된 설명">
            <a:extLst>
              <a:ext uri="{FF2B5EF4-FFF2-40B4-BE49-F238E27FC236}">
                <a16:creationId xmlns:a16="http://schemas.microsoft.com/office/drawing/2014/main" id="{5C0104A5-E35C-4B48-8782-4D54BD1EE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69632"/>
            <a:ext cx="2024796" cy="269972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잔디, 실외, 트랙, 기차이(가) 표시된 사진&#10;&#10;자동 생성된 설명">
            <a:extLst>
              <a:ext uri="{FF2B5EF4-FFF2-40B4-BE49-F238E27FC236}">
                <a16:creationId xmlns:a16="http://schemas.microsoft.com/office/drawing/2014/main" id="{C41B27AF-4325-49EE-A101-E787CA5ADF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53955"/>
            <a:ext cx="3827851" cy="287088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F00CBB50-F725-4F6E-BC42-4BC1640410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0"/>
          <a:stretch/>
        </p:blipFill>
        <p:spPr>
          <a:xfrm>
            <a:off x="2460338" y="3968141"/>
            <a:ext cx="2024796" cy="269972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12927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CB463A-FEC1-45D3-9E54-35E1D2A9D50E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영광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법성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새싹농장</a:t>
            </a:r>
            <a:endParaRPr lang="ko-KR" altLang="en-US" sz="2000" b="1" dirty="0"/>
          </a:p>
        </p:txBody>
      </p:sp>
      <p:pic>
        <p:nvPicPr>
          <p:cNvPr id="4" name="그림 3" descr="실내이(가) 표시된 사진&#10;&#10;자동 생성된 설명">
            <a:extLst>
              <a:ext uri="{FF2B5EF4-FFF2-40B4-BE49-F238E27FC236}">
                <a16:creationId xmlns:a16="http://schemas.microsoft.com/office/drawing/2014/main" id="{19508756-615A-4CED-A1C9-8F34ABBC11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933056"/>
            <a:ext cx="3744416" cy="280831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 descr="자주색이(가) 표시된 사진&#10;&#10;자동 생성된 설명">
            <a:extLst>
              <a:ext uri="{FF2B5EF4-FFF2-40B4-BE49-F238E27FC236}">
                <a16:creationId xmlns:a16="http://schemas.microsoft.com/office/drawing/2014/main" id="{AC3B4CFA-D4C2-450C-B49C-6C0804723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980728"/>
            <a:ext cx="3744416" cy="280831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자주색이(가) 표시된 사진&#10;&#10;자동 생성된 설명">
            <a:extLst>
              <a:ext uri="{FF2B5EF4-FFF2-40B4-BE49-F238E27FC236}">
                <a16:creationId xmlns:a16="http://schemas.microsoft.com/office/drawing/2014/main" id="{961AD122-F264-414F-91F3-EF5F73AD4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80728"/>
            <a:ext cx="3744416" cy="280831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0233B17-AADD-4DAE-AC93-45FC12F7D372}"/>
              </a:ext>
            </a:extLst>
          </p:cNvPr>
          <p:cNvSpPr txBox="1"/>
          <p:nvPr/>
        </p:nvSpPr>
        <p:spPr>
          <a:xfrm>
            <a:off x="4860032" y="4863755"/>
            <a:ext cx="3744415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새싹농장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</a:t>
            </a:r>
          </a:p>
        </p:txBody>
      </p:sp>
    </p:spTree>
    <p:extLst>
      <p:ext uri="{BB962C8B-B14F-4D97-AF65-F5344CB8AC3E}">
        <p14:creationId xmlns:p14="http://schemas.microsoft.com/office/powerpoint/2010/main" val="2245248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D3FFF3-E929-4EEC-A3C6-9A8632E49A04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나주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금천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한우농가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57DD9D-0771-49DC-BA09-83C18433973C}"/>
              </a:ext>
            </a:extLst>
          </p:cNvPr>
          <p:cNvSpPr txBox="1"/>
          <p:nvPr/>
        </p:nvSpPr>
        <p:spPr>
          <a:xfrm>
            <a:off x="89748" y="5263015"/>
            <a:ext cx="4399281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한우농가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1FBE142-0D9A-4D52-A389-AAD8831C9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145" y="1484784"/>
            <a:ext cx="2126315" cy="4725144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74EDD06-9C87-483F-B369-BF07ABB26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930" y="1484784"/>
            <a:ext cx="2126315" cy="4725145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노란색, 창고이(가) 표시된 사진&#10;&#10;자동 생성된 설명">
            <a:extLst>
              <a:ext uri="{FF2B5EF4-FFF2-40B4-BE49-F238E27FC236}">
                <a16:creationId xmlns:a16="http://schemas.microsoft.com/office/drawing/2014/main" id="{61507E27-1594-4B41-B8F6-D298BD6F39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8" y="1484784"/>
            <a:ext cx="4403915" cy="330293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54125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D633EA-E099-4609-AB15-67D7C5AEED0A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해남 </a:t>
            </a:r>
            <a:r>
              <a:rPr lang="ko-KR" altLang="en-US" sz="3200" b="1" dirty="0" err="1"/>
              <a:t>산란닭</a:t>
            </a:r>
            <a:r>
              <a:rPr lang="ko-KR" altLang="en-US" sz="3200" b="1" dirty="0"/>
              <a:t> 양계장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4B1AD-FD83-472E-9EFC-05B8AFF431B5}"/>
              </a:ext>
            </a:extLst>
          </p:cNvPr>
          <p:cNvSpPr txBox="1"/>
          <p:nvPr/>
        </p:nvSpPr>
        <p:spPr>
          <a:xfrm>
            <a:off x="4764218" y="5498859"/>
            <a:ext cx="4128262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산란닭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양계장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3 Set</a:t>
            </a:r>
          </a:p>
        </p:txBody>
      </p:sp>
      <p:pic>
        <p:nvPicPr>
          <p:cNvPr id="5" name="그림 4" descr="실외, 하늘, 건물, 잔디이(가) 표시된 사진&#10;&#10;자동 생성된 설명">
            <a:extLst>
              <a:ext uri="{FF2B5EF4-FFF2-40B4-BE49-F238E27FC236}">
                <a16:creationId xmlns:a16="http://schemas.microsoft.com/office/drawing/2014/main" id="{5D04B843-4E09-4776-A892-0B8771A3A4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98"/>
          <a:stretch/>
        </p:blipFill>
        <p:spPr>
          <a:xfrm>
            <a:off x="240568" y="1124744"/>
            <a:ext cx="4317115" cy="266429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E6C1CC9D-40E2-45CF-9FD9-98A6AABE4D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0"/>
          <a:stretch/>
        </p:blipFill>
        <p:spPr>
          <a:xfrm>
            <a:off x="224548" y="3913231"/>
            <a:ext cx="4333135" cy="2535244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대지, 장치, 더러운, 측정기이(가) 표시된 사진&#10;&#10;자동 생성된 설명">
            <a:extLst>
              <a:ext uri="{FF2B5EF4-FFF2-40B4-BE49-F238E27FC236}">
                <a16:creationId xmlns:a16="http://schemas.microsoft.com/office/drawing/2014/main" id="{7957855C-73C1-4A62-88EC-955515A9BC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359" y="1124743"/>
            <a:ext cx="1978121" cy="406750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실내이(가) 표시된 사진&#10;&#10;자동 생성된 설명">
            <a:extLst>
              <a:ext uri="{FF2B5EF4-FFF2-40B4-BE49-F238E27FC236}">
                <a16:creationId xmlns:a16="http://schemas.microsoft.com/office/drawing/2014/main" id="{12174088-F6C3-4A04-A13E-C48CE14384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218" y="1124743"/>
            <a:ext cx="1978120" cy="406750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634137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36D666-2FB5-4A33-AD4C-1FB9D63427D2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완주</a:t>
            </a:r>
            <a:r>
              <a:rPr lang="en-US" altLang="ko-KR" sz="3200" b="1" dirty="0"/>
              <a:t>(</a:t>
            </a:r>
            <a:r>
              <a:rPr lang="ko-KR" altLang="en-US" sz="3200" b="1" dirty="0" err="1"/>
              <a:t>봉동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호박하우스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E0FB19-6B18-470D-9101-B911C638298D}"/>
              </a:ext>
            </a:extLst>
          </p:cNvPr>
          <p:cNvSpPr txBox="1"/>
          <p:nvPr/>
        </p:nvSpPr>
        <p:spPr>
          <a:xfrm>
            <a:off x="4946841" y="4863755"/>
            <a:ext cx="3744415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호박하우스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</a:t>
            </a:r>
          </a:p>
        </p:txBody>
      </p:sp>
      <p:pic>
        <p:nvPicPr>
          <p:cNvPr id="5" name="그림 4" descr="더러운이(가) 표시된 사진&#10;&#10;자동 생성된 설명">
            <a:extLst>
              <a:ext uri="{FF2B5EF4-FFF2-40B4-BE49-F238E27FC236}">
                <a16:creationId xmlns:a16="http://schemas.microsoft.com/office/drawing/2014/main" id="{53379E9A-596C-4EB5-9154-93F9023A8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41" y="996163"/>
            <a:ext cx="3744416" cy="280831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실내, 건물, 온실이(가) 표시된 사진&#10;&#10;자동 생성된 설명">
            <a:extLst>
              <a:ext uri="{FF2B5EF4-FFF2-40B4-BE49-F238E27FC236}">
                <a16:creationId xmlns:a16="http://schemas.microsoft.com/office/drawing/2014/main" id="{3E2FD7EA-EC71-4DE9-B838-5850130CA3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45" y="996163"/>
            <a:ext cx="3744416" cy="280831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실외, 온실, 식물, 녹색이(가) 표시된 사진&#10;&#10;자동 생성된 설명">
            <a:extLst>
              <a:ext uri="{FF2B5EF4-FFF2-40B4-BE49-F238E27FC236}">
                <a16:creationId xmlns:a16="http://schemas.microsoft.com/office/drawing/2014/main" id="{AD0AA365-1218-4B7C-BFB6-9E05F69556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81" y="3933056"/>
            <a:ext cx="3744416" cy="280831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147547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DB5B9D-ABE4-4C90-80BE-93F2E34DA2BB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영광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영광</a:t>
            </a:r>
            <a:r>
              <a:rPr lang="en-US" altLang="ko-KR" sz="3200" b="1" dirty="0"/>
              <a:t>) </a:t>
            </a:r>
            <a:r>
              <a:rPr lang="ko-KR" altLang="en-US" sz="3200" b="1" dirty="0" err="1"/>
              <a:t>육계양계장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0951EF-59B1-4C79-B42B-03EC11B9D6E5}"/>
              </a:ext>
            </a:extLst>
          </p:cNvPr>
          <p:cNvSpPr txBox="1"/>
          <p:nvPr/>
        </p:nvSpPr>
        <p:spPr>
          <a:xfrm>
            <a:off x="4043355" y="4947381"/>
            <a:ext cx="4966507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육계양계장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14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,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6 Set</a:t>
            </a:r>
          </a:p>
        </p:txBody>
      </p:sp>
      <p:pic>
        <p:nvPicPr>
          <p:cNvPr id="5" name="그림 4" descr="하늘, 실외, 대지, 건물이(가) 표시된 사진&#10;&#10;자동 생성된 설명">
            <a:extLst>
              <a:ext uri="{FF2B5EF4-FFF2-40B4-BE49-F238E27FC236}">
                <a16:creationId xmlns:a16="http://schemas.microsoft.com/office/drawing/2014/main" id="{94FBC8A0-C0B7-4FC0-B03A-49B113FDF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9" y="989607"/>
            <a:ext cx="3744415" cy="280831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대지이(가) 표시된 사진&#10;&#10;자동 생성된 설명">
            <a:extLst>
              <a:ext uri="{FF2B5EF4-FFF2-40B4-BE49-F238E27FC236}">
                <a16:creationId xmlns:a16="http://schemas.microsoft.com/office/drawing/2014/main" id="{2687BCBC-4634-4579-8DA0-CFB1C9C477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8" y="3906421"/>
            <a:ext cx="3744415" cy="280831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더러운, 실내, 오래된, 장치이(가) 표시된 사진&#10;&#10;자동 생성된 설명">
            <a:extLst>
              <a:ext uri="{FF2B5EF4-FFF2-40B4-BE49-F238E27FC236}">
                <a16:creationId xmlns:a16="http://schemas.microsoft.com/office/drawing/2014/main" id="{7D8D3BF9-1668-4856-8314-2713FEC27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448" y="989607"/>
            <a:ext cx="2409732" cy="321297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그림 12" descr="건물, 오래된이(가) 표시된 사진&#10;&#10;자동 생성된 설명">
            <a:extLst>
              <a:ext uri="{FF2B5EF4-FFF2-40B4-BE49-F238E27FC236}">
                <a16:creationId xmlns:a16="http://schemas.microsoft.com/office/drawing/2014/main" id="{07FC7F5B-C90B-403A-9F61-F8021B77FB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987880"/>
            <a:ext cx="2409732" cy="321297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61007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0008D0-4FC1-4B91-BB84-3CC21E8D97B8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나주</a:t>
            </a:r>
            <a:r>
              <a:rPr lang="en-US" altLang="ko-KR" sz="3200" b="1" dirty="0"/>
              <a:t>(</a:t>
            </a:r>
            <a:r>
              <a:rPr lang="ko-KR" altLang="en-US" sz="3200" b="1" dirty="0" err="1"/>
              <a:t>남평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피망하우스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CB096A-9ECD-4D21-9183-A2ED61F1E59E}"/>
              </a:ext>
            </a:extLst>
          </p:cNvPr>
          <p:cNvSpPr txBox="1"/>
          <p:nvPr/>
        </p:nvSpPr>
        <p:spPr>
          <a:xfrm>
            <a:off x="4067944" y="4947381"/>
            <a:ext cx="4852492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피망하우스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10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,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4 Set</a:t>
            </a:r>
          </a:p>
        </p:txBody>
      </p:sp>
      <p:pic>
        <p:nvPicPr>
          <p:cNvPr id="5" name="그림 4" descr="대지, 실외, 식물, 온실이(가) 표시된 사진&#10;&#10;자동 생성된 설명">
            <a:extLst>
              <a:ext uri="{FF2B5EF4-FFF2-40B4-BE49-F238E27FC236}">
                <a16:creationId xmlns:a16="http://schemas.microsoft.com/office/drawing/2014/main" id="{096A4BB6-D8B0-432E-B325-229CCB076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78804"/>
            <a:ext cx="3701858" cy="277639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파란색이(가) 표시된 사진&#10;&#10;자동 생성된 설명">
            <a:extLst>
              <a:ext uri="{FF2B5EF4-FFF2-40B4-BE49-F238E27FC236}">
                <a16:creationId xmlns:a16="http://schemas.microsoft.com/office/drawing/2014/main" id="{28D1D4EC-84AD-4F9D-A8AE-0E9A57FD2D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996144"/>
            <a:ext cx="2364702" cy="315293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실외이(가) 표시된 사진&#10;&#10;자동 생성된 설명">
            <a:extLst>
              <a:ext uri="{FF2B5EF4-FFF2-40B4-BE49-F238E27FC236}">
                <a16:creationId xmlns:a16="http://schemas.microsoft.com/office/drawing/2014/main" id="{C20B3321-6FF0-40EF-973E-128E49A745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6144"/>
            <a:ext cx="3701858" cy="277639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실외이(가) 표시된 사진&#10;&#10;자동 생성된 설명">
            <a:extLst>
              <a:ext uri="{FF2B5EF4-FFF2-40B4-BE49-F238E27FC236}">
                <a16:creationId xmlns:a16="http://schemas.microsoft.com/office/drawing/2014/main" id="{0B84A301-67AA-423A-A969-0650B9382B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733" y="996144"/>
            <a:ext cx="2364702" cy="315293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42146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931ACF6-7002-49B4-B9F7-5ED45A527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68574"/>
            <a:ext cx="5430583" cy="238730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7998" y="44624"/>
            <a:ext cx="9070506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농</a:t>
            </a:r>
            <a:r>
              <a:rPr lang="en-US" altLang="ko-KR" sz="4400" b="1" dirty="0"/>
              <a:t>·</a:t>
            </a:r>
            <a:r>
              <a:rPr lang="ko-KR" altLang="en-US" sz="4400" b="1" dirty="0"/>
              <a:t>축</a:t>
            </a:r>
            <a:r>
              <a:rPr lang="en-US" altLang="ko-KR" sz="4400" b="1" dirty="0"/>
              <a:t>·</a:t>
            </a:r>
            <a:r>
              <a:rPr lang="ko-KR" altLang="en-US" sz="4400" b="1" dirty="0"/>
              <a:t>수산용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598F3A1-EE7C-4127-A6A5-A71255593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3872514"/>
            <a:ext cx="4842292" cy="273371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78F5C1E7-9EF7-4A29-96E6-298E256E6150}"/>
              </a:ext>
            </a:extLst>
          </p:cNvPr>
          <p:cNvSpPr/>
          <p:nvPr/>
        </p:nvSpPr>
        <p:spPr>
          <a:xfrm>
            <a:off x="5831648" y="1588093"/>
            <a:ext cx="3168352" cy="1348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chemeClr val="tx1"/>
                </a:solidFill>
              </a:rPr>
              <a:t>농</a:t>
            </a:r>
            <a:r>
              <a:rPr lang="en-US" altLang="ko-KR" sz="1800" dirty="0">
                <a:solidFill>
                  <a:schemeClr val="tx1"/>
                </a:solidFill>
              </a:rPr>
              <a:t>·</a:t>
            </a:r>
            <a:r>
              <a:rPr lang="ko-KR" altLang="en-US" b="1" dirty="0">
                <a:solidFill>
                  <a:schemeClr val="tx1"/>
                </a:solidFill>
              </a:rPr>
              <a:t>축</a:t>
            </a:r>
            <a:r>
              <a:rPr lang="en-US" altLang="ko-KR" sz="1800" dirty="0">
                <a:solidFill>
                  <a:schemeClr val="tx1"/>
                </a:solidFill>
              </a:rPr>
              <a:t>·</a:t>
            </a:r>
            <a:r>
              <a:rPr lang="ko-KR" altLang="en-US" b="1" dirty="0">
                <a:solidFill>
                  <a:schemeClr val="tx1"/>
                </a:solidFill>
              </a:rPr>
              <a:t>수산용 </a:t>
            </a:r>
            <a:r>
              <a:rPr lang="en-US" altLang="ko-KR" b="1" dirty="0">
                <a:solidFill>
                  <a:schemeClr val="tx1"/>
                </a:solidFill>
              </a:rPr>
              <a:t>Q-E</a:t>
            </a:r>
            <a:r>
              <a:rPr lang="ko-KR" altLang="en-US" b="1" dirty="0">
                <a:solidFill>
                  <a:schemeClr val="tx1"/>
                </a:solidFill>
              </a:rPr>
              <a:t> 셀 </a:t>
            </a:r>
            <a:endParaRPr lang="en-US" altLang="ko-KR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tx1"/>
                </a:solidFill>
              </a:rPr>
              <a:t>●</a:t>
            </a:r>
            <a:r>
              <a:rPr lang="en-US" altLang="ko-KR" sz="1600" b="1" dirty="0">
                <a:solidFill>
                  <a:schemeClr val="tx1"/>
                </a:solidFill>
              </a:rPr>
              <a:t> </a:t>
            </a:r>
            <a:r>
              <a:rPr lang="ko-KR" altLang="en-US" sz="1600" b="1" dirty="0">
                <a:solidFill>
                  <a:schemeClr val="tx1"/>
                </a:solidFill>
              </a:rPr>
              <a:t>관수배관용 </a:t>
            </a:r>
            <a:r>
              <a:rPr lang="en-US" altLang="ko-KR" sz="1600" b="1" dirty="0">
                <a:solidFill>
                  <a:schemeClr val="tx1"/>
                </a:solidFill>
              </a:rPr>
              <a:t>:</a:t>
            </a:r>
            <a:r>
              <a:rPr lang="ko-KR" altLang="en-US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</a:rPr>
              <a:t>Line</a:t>
            </a:r>
            <a:r>
              <a:rPr lang="ko-KR" altLang="en-US" sz="1600" b="1" dirty="0">
                <a:solidFill>
                  <a:schemeClr val="tx1"/>
                </a:solidFill>
              </a:rPr>
              <a:t>당</a:t>
            </a:r>
            <a:r>
              <a:rPr lang="en-US" altLang="ko-KR" sz="1600" b="1" dirty="0">
                <a:solidFill>
                  <a:schemeClr val="tx1"/>
                </a:solidFill>
              </a:rPr>
              <a:t>(82.5</a:t>
            </a:r>
            <a:r>
              <a:rPr lang="ko-KR" altLang="en-US" sz="1600" b="1" dirty="0">
                <a:solidFill>
                  <a:schemeClr val="tx1"/>
                </a:solidFill>
              </a:rPr>
              <a:t>만원</a:t>
            </a:r>
            <a:r>
              <a:rPr lang="en-US" altLang="ko-KR" sz="1600" b="1" dirty="0">
                <a:solidFill>
                  <a:schemeClr val="tx1"/>
                </a:solidFill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tx1"/>
                </a:solidFill>
              </a:rPr>
              <a:t>●</a:t>
            </a:r>
            <a:r>
              <a:rPr lang="en-US" altLang="ko-KR" sz="1600" b="1" dirty="0">
                <a:solidFill>
                  <a:schemeClr val="tx1"/>
                </a:solidFill>
              </a:rPr>
              <a:t> </a:t>
            </a:r>
            <a:r>
              <a:rPr lang="ko-KR" altLang="en-US" sz="1600" b="1" dirty="0">
                <a:solidFill>
                  <a:schemeClr val="tx1"/>
                </a:solidFill>
              </a:rPr>
              <a:t>담수처리용 </a:t>
            </a:r>
            <a:r>
              <a:rPr lang="en-US" altLang="ko-KR" sz="1600" b="1" dirty="0">
                <a:solidFill>
                  <a:schemeClr val="tx1"/>
                </a:solidFill>
              </a:rPr>
              <a:t>: 1 </a:t>
            </a:r>
            <a:r>
              <a:rPr lang="ko-KR" altLang="en-US" sz="1600" b="1" dirty="0">
                <a:solidFill>
                  <a:schemeClr val="tx1"/>
                </a:solidFill>
              </a:rPr>
              <a:t>톤당</a:t>
            </a:r>
            <a:r>
              <a:rPr lang="en-US" altLang="ko-KR" sz="1600" b="1" dirty="0">
                <a:solidFill>
                  <a:schemeClr val="tx1"/>
                </a:solidFill>
              </a:rPr>
              <a:t>(55</a:t>
            </a:r>
            <a:r>
              <a:rPr lang="ko-KR" altLang="en-US" sz="1600" b="1" dirty="0">
                <a:solidFill>
                  <a:schemeClr val="tx1"/>
                </a:solidFill>
              </a:rPr>
              <a:t>만원</a:t>
            </a:r>
            <a:r>
              <a:rPr lang="en-US" altLang="ko-KR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396155B-F332-4B14-84BC-0D18296F7DE6}"/>
              </a:ext>
            </a:extLst>
          </p:cNvPr>
          <p:cNvSpPr/>
          <p:nvPr/>
        </p:nvSpPr>
        <p:spPr>
          <a:xfrm>
            <a:off x="827584" y="4916207"/>
            <a:ext cx="3096344" cy="646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각종 용수가 </a:t>
            </a:r>
            <a:r>
              <a:rPr lang="en-US" altLang="ko-KR" b="1" dirty="0">
                <a:solidFill>
                  <a:schemeClr val="tx1"/>
                </a:solidFill>
              </a:rPr>
              <a:t>Q-E </a:t>
            </a:r>
            <a:r>
              <a:rPr lang="ko-KR" altLang="en-US" b="1" dirty="0">
                <a:solidFill>
                  <a:schemeClr val="tx1"/>
                </a:solidFill>
              </a:rPr>
              <a:t>셀을</a:t>
            </a:r>
            <a:endParaRPr lang="en-US" altLang="ko-KR" b="1" dirty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통과하며</a:t>
            </a:r>
            <a:r>
              <a:rPr lang="en-US" altLang="ko-KR" b="1" dirty="0">
                <a:solidFill>
                  <a:schemeClr val="tx1"/>
                </a:solidFill>
              </a:rPr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활성화</a:t>
            </a:r>
            <a:r>
              <a:rPr lang="ko-KR" altLang="en-US" b="1" dirty="0">
                <a:solidFill>
                  <a:schemeClr val="tx1"/>
                </a:solidFill>
              </a:rPr>
              <a:t>되는 모습</a:t>
            </a:r>
            <a:endParaRPr lang="ko-KR" altLang="en-US" dirty="0"/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0C0A9AA7-B0AF-46D9-9480-E3887A4CBEEC}"/>
              </a:ext>
            </a:extLst>
          </p:cNvPr>
          <p:cNvCxnSpPr>
            <a:cxnSpLocks/>
          </p:cNvCxnSpPr>
          <p:nvPr/>
        </p:nvCxnSpPr>
        <p:spPr>
          <a:xfrm>
            <a:off x="3131840" y="1860288"/>
            <a:ext cx="2808312" cy="4603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>
            <a:extLst>
              <a:ext uri="{FF2B5EF4-FFF2-40B4-BE49-F238E27FC236}">
                <a16:creationId xmlns:a16="http://schemas.microsoft.com/office/drawing/2014/main" id="{450B1F67-7F86-4105-B16D-76AB6CD42C8D}"/>
              </a:ext>
            </a:extLst>
          </p:cNvPr>
          <p:cNvCxnSpPr>
            <a:cxnSpLocks/>
          </p:cNvCxnSpPr>
          <p:nvPr/>
        </p:nvCxnSpPr>
        <p:spPr>
          <a:xfrm flipV="1">
            <a:off x="3419872" y="2727073"/>
            <a:ext cx="2520280" cy="1333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7798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FF579D-6193-49F2-89B0-DC667534DAC6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함안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함안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양돈농가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71360F-28D5-4EA8-BC02-695D4A4EF53D}"/>
              </a:ext>
            </a:extLst>
          </p:cNvPr>
          <p:cNvSpPr txBox="1"/>
          <p:nvPr/>
        </p:nvSpPr>
        <p:spPr>
          <a:xfrm>
            <a:off x="4127904" y="4414443"/>
            <a:ext cx="4905047" cy="9469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양돈농가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3 Set</a:t>
            </a:r>
          </a:p>
        </p:txBody>
      </p:sp>
      <p:pic>
        <p:nvPicPr>
          <p:cNvPr id="5" name="그림 4" descr="실외, 하늘, 나무, 도로이(가) 표시된 사진&#10;&#10;자동 생성된 설명">
            <a:extLst>
              <a:ext uri="{FF2B5EF4-FFF2-40B4-BE49-F238E27FC236}">
                <a16:creationId xmlns:a16="http://schemas.microsoft.com/office/drawing/2014/main" id="{EB48705D-DA00-4AD9-B3FE-1EE921BE7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9" y="915594"/>
            <a:ext cx="3884887" cy="1889306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나무, 실외, 무기, 총이(가) 표시된 사진&#10;&#10;자동 생성된 설명">
            <a:extLst>
              <a:ext uri="{FF2B5EF4-FFF2-40B4-BE49-F238E27FC236}">
                <a16:creationId xmlns:a16="http://schemas.microsoft.com/office/drawing/2014/main" id="{A3CF14AA-BDEF-4A52-A09F-62DAA31167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899" y="915594"/>
            <a:ext cx="4905047" cy="238543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건물, 실외, 더러운, 휴지통이(가) 표시된 사진&#10;&#10;자동 생성된 설명">
            <a:extLst>
              <a:ext uri="{FF2B5EF4-FFF2-40B4-BE49-F238E27FC236}">
                <a16:creationId xmlns:a16="http://schemas.microsoft.com/office/drawing/2014/main" id="{4E98DD1E-1DFA-4341-81A3-D541E8D75B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9" y="2907188"/>
            <a:ext cx="3884887" cy="188930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소, 오래된이(가) 표시된 사진&#10;&#10;자동 생성된 설명">
            <a:extLst>
              <a:ext uri="{FF2B5EF4-FFF2-40B4-BE49-F238E27FC236}">
                <a16:creationId xmlns:a16="http://schemas.microsoft.com/office/drawing/2014/main" id="{853D0AAD-264F-4AD7-928F-9BBB2F367D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9" y="4887900"/>
            <a:ext cx="3884887" cy="188930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104233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ED3664-62F9-4F67-A715-E577CE8581F9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완도</a:t>
            </a:r>
            <a:r>
              <a:rPr lang="en-US" altLang="ko-KR" sz="3200" b="1" dirty="0"/>
              <a:t> </a:t>
            </a:r>
            <a:r>
              <a:rPr lang="ko-KR" altLang="en-US" sz="3200" b="1" dirty="0"/>
              <a:t>노지</a:t>
            </a:r>
            <a:r>
              <a:rPr lang="en-US" altLang="ko-KR" sz="3200" b="1" dirty="0"/>
              <a:t>(</a:t>
            </a:r>
            <a:r>
              <a:rPr lang="ko-KR" altLang="en-US" sz="3200" i="0" dirty="0">
                <a:solidFill>
                  <a:schemeClr val="bg1"/>
                </a:solidFill>
                <a:effectLst/>
                <a:latin typeface="+mn-ea"/>
              </a:rPr>
              <a:t>露地</a:t>
            </a:r>
            <a:r>
              <a:rPr lang="en-US" altLang="ko-KR" sz="3200" b="1" i="0" dirty="0">
                <a:solidFill>
                  <a:schemeClr val="bg1"/>
                </a:solidFill>
                <a:effectLst/>
                <a:latin typeface="+mn-ea"/>
              </a:rPr>
              <a:t>)</a:t>
            </a:r>
            <a:r>
              <a:rPr lang="ko-KR" altLang="en-US" sz="3200" b="1" dirty="0" err="1"/>
              <a:t>고추밭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4DA6C-1629-4FB4-8FB5-F64B654B3A36}"/>
              </a:ext>
            </a:extLst>
          </p:cNvPr>
          <p:cNvSpPr txBox="1"/>
          <p:nvPr/>
        </p:nvSpPr>
        <p:spPr>
          <a:xfrm>
            <a:off x="6605042" y="2941580"/>
            <a:ext cx="2376265" cy="183893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노지고추밭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100mm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3 Set</a:t>
            </a:r>
          </a:p>
        </p:txBody>
      </p:sp>
      <p:pic>
        <p:nvPicPr>
          <p:cNvPr id="5" name="그림 4" descr="잔디이(가) 표시된 사진&#10;&#10;자동 생성된 설명">
            <a:extLst>
              <a:ext uri="{FF2B5EF4-FFF2-40B4-BE49-F238E27FC236}">
                <a16:creationId xmlns:a16="http://schemas.microsoft.com/office/drawing/2014/main" id="{E558259B-4DD9-4B32-A7F8-0622B35280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229" y="1123845"/>
            <a:ext cx="2590488" cy="532669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잔디, 실외, 산, 대지이(가) 표시된 사진&#10;&#10;자동 생성된 설명">
            <a:extLst>
              <a:ext uri="{FF2B5EF4-FFF2-40B4-BE49-F238E27FC236}">
                <a16:creationId xmlns:a16="http://schemas.microsoft.com/office/drawing/2014/main" id="{820F5782-7553-4FAB-A117-A46875879A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3" r="14802"/>
          <a:stretch/>
        </p:blipFill>
        <p:spPr>
          <a:xfrm>
            <a:off x="179512" y="3861048"/>
            <a:ext cx="3528392" cy="258948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잔디, 나무, 실외이(가) 표시된 사진&#10;&#10;자동 생성된 설명">
            <a:extLst>
              <a:ext uri="{FF2B5EF4-FFF2-40B4-BE49-F238E27FC236}">
                <a16:creationId xmlns:a16="http://schemas.microsoft.com/office/drawing/2014/main" id="{45BEB1AF-C650-458A-A79C-4482BBA1DF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3" r="14802"/>
          <a:stretch/>
        </p:blipFill>
        <p:spPr>
          <a:xfrm>
            <a:off x="179512" y="1127543"/>
            <a:ext cx="3528392" cy="2589489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686014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FD4AD3-681A-44C2-80E7-1714413D69A2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함안</a:t>
            </a:r>
            <a:r>
              <a:rPr lang="en-US" altLang="ko-KR" sz="3200" b="1" dirty="0"/>
              <a:t> </a:t>
            </a:r>
            <a:r>
              <a:rPr lang="ko-KR" altLang="en-US" sz="3200" b="1" dirty="0"/>
              <a:t>양돈농가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행복농장</a:t>
            </a:r>
            <a:r>
              <a:rPr lang="en-US" altLang="ko-KR" sz="3200" b="1" dirty="0"/>
              <a:t>)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53C3A6-CF3C-4F3E-81DD-D10F65AA7A00}"/>
              </a:ext>
            </a:extLst>
          </p:cNvPr>
          <p:cNvSpPr txBox="1"/>
          <p:nvPr/>
        </p:nvSpPr>
        <p:spPr>
          <a:xfrm>
            <a:off x="4127904" y="4869160"/>
            <a:ext cx="4905047" cy="136815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양돈농가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15mm : 2 Set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5" name="그림 4" descr="하늘, 실외이(가) 표시된 사진&#10;&#10;자동 생성된 설명">
            <a:extLst>
              <a:ext uri="{FF2B5EF4-FFF2-40B4-BE49-F238E27FC236}">
                <a16:creationId xmlns:a16="http://schemas.microsoft.com/office/drawing/2014/main" id="{546C65E6-9E9C-4465-A07D-7424746F07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33" y="1129284"/>
            <a:ext cx="1593284" cy="327618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텍스트, 나무, 표지판이(가) 표시된 사진&#10;&#10;자동 생성된 설명">
            <a:extLst>
              <a:ext uri="{FF2B5EF4-FFF2-40B4-BE49-F238E27FC236}">
                <a16:creationId xmlns:a16="http://schemas.microsoft.com/office/drawing/2014/main" id="{51706605-B7B1-49B0-92D5-CF545F4A1D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9" y="1129284"/>
            <a:ext cx="3834374" cy="287578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8368FF3-63CA-418F-B7E2-6D63949F1B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638" y="1129284"/>
            <a:ext cx="1593284" cy="327618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더러운이(가) 표시된 사진&#10;&#10;자동 생성된 설명">
            <a:extLst>
              <a:ext uri="{FF2B5EF4-FFF2-40B4-BE49-F238E27FC236}">
                <a16:creationId xmlns:a16="http://schemas.microsoft.com/office/drawing/2014/main" id="{AC420B3C-B55C-49B2-A13B-6BDBF76E9B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667" y="1129284"/>
            <a:ext cx="1593284" cy="3276188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C16541C-E294-443B-861F-79959F7FF5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/>
          <a:stretch/>
        </p:blipFill>
        <p:spPr>
          <a:xfrm>
            <a:off x="111049" y="4221088"/>
            <a:ext cx="3834374" cy="2340357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830582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C561D0-8D52-4F1A-8725-F48DBA106890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익산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삼례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양돈농가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48B271-FDC8-4158-97AE-97C69988C63D}"/>
              </a:ext>
            </a:extLst>
          </p:cNvPr>
          <p:cNvSpPr txBox="1"/>
          <p:nvPr/>
        </p:nvSpPr>
        <p:spPr>
          <a:xfrm>
            <a:off x="4748327" y="4543109"/>
            <a:ext cx="4030867" cy="1397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양돈농가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16mm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1 Set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3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5" name="그림 4" descr="실외, 파란색, 오래된, 휴지통이(가) 표시된 사진&#10;&#10;자동 생성된 설명">
            <a:extLst>
              <a:ext uri="{FF2B5EF4-FFF2-40B4-BE49-F238E27FC236}">
                <a16:creationId xmlns:a16="http://schemas.microsoft.com/office/drawing/2014/main" id="{95F3A08A-EF0B-4617-B7F7-7619A7AD78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91" y="3921875"/>
            <a:ext cx="3519427" cy="263957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잔디, 실외이(가) 표시된 사진&#10;&#10;자동 생성된 설명">
            <a:extLst>
              <a:ext uri="{FF2B5EF4-FFF2-40B4-BE49-F238E27FC236}">
                <a16:creationId xmlns:a16="http://schemas.microsoft.com/office/drawing/2014/main" id="{C23E9460-AAF6-402B-AC5D-C58FA1C3AF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24744"/>
            <a:ext cx="3519427" cy="263957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그림 10" descr="하늘, 실외, 녹색, 건물이(가) 표시된 사진&#10;&#10;자동 생성된 설명">
            <a:extLst>
              <a:ext uri="{FF2B5EF4-FFF2-40B4-BE49-F238E27FC236}">
                <a16:creationId xmlns:a16="http://schemas.microsoft.com/office/drawing/2014/main" id="{917C2B7F-42AA-4EB0-831F-044BF065C2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26" y="1124744"/>
            <a:ext cx="3519427" cy="263957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0211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C0DBB2-84C2-4DCB-9C8C-BC0E97D3FAA1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익산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왕궁</a:t>
            </a:r>
            <a:r>
              <a:rPr lang="en-US" altLang="ko-KR" sz="3200" b="1" dirty="0"/>
              <a:t>) </a:t>
            </a:r>
            <a:r>
              <a:rPr lang="ko-KR" altLang="en-US" sz="3200" b="1" dirty="0" err="1"/>
              <a:t>고추양액하우스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7D5C64-539D-4547-8D6F-4D33F87054B9}"/>
              </a:ext>
            </a:extLst>
          </p:cNvPr>
          <p:cNvSpPr txBox="1"/>
          <p:nvPr/>
        </p:nvSpPr>
        <p:spPr>
          <a:xfrm>
            <a:off x="4711061" y="4552961"/>
            <a:ext cx="4030867" cy="132509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고추양액하우스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50mm : 1 Set, 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5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5" name="그림 4" descr="파란색이(가) 표시된 사진&#10;&#10;자동 생성된 설명">
            <a:extLst>
              <a:ext uri="{FF2B5EF4-FFF2-40B4-BE49-F238E27FC236}">
                <a16:creationId xmlns:a16="http://schemas.microsoft.com/office/drawing/2014/main" id="{855E3418-B98B-4D4E-8C6A-559EEA12EB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861048"/>
            <a:ext cx="3611893" cy="270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대지이(가) 표시된 사진&#10;&#10;자동 생성된 설명">
            <a:extLst>
              <a:ext uri="{FF2B5EF4-FFF2-40B4-BE49-F238E27FC236}">
                <a16:creationId xmlns:a16="http://schemas.microsoft.com/office/drawing/2014/main" id="{B496A2C7-70F4-4819-8AB7-DF1964BAE2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3611893" cy="270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식물, 야채이(가) 표시된 사진&#10;&#10;자동 생성된 설명">
            <a:extLst>
              <a:ext uri="{FF2B5EF4-FFF2-40B4-BE49-F238E27FC236}">
                <a16:creationId xmlns:a16="http://schemas.microsoft.com/office/drawing/2014/main" id="{298E5B80-9E4B-42DB-BB43-2094B9B8B3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549" y="1052736"/>
            <a:ext cx="3611893" cy="2708920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019625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87FD3-5CCA-49D4-AA06-C29BEABECA0A}"/>
              </a:ext>
            </a:extLst>
          </p:cNvPr>
          <p:cNvSpPr txBox="1"/>
          <p:nvPr/>
        </p:nvSpPr>
        <p:spPr>
          <a:xfrm>
            <a:off x="4711060" y="4652680"/>
            <a:ext cx="4030867" cy="132984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 err="1">
                <a:ln>
                  <a:solidFill>
                    <a:schemeClr val="tx1"/>
                  </a:solidFill>
                </a:ln>
              </a:rPr>
              <a:t>오이깻잎하우스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40mm : 3 Set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담수처리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20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톤</a:t>
            </a:r>
            <a:endParaRPr lang="en-US" altLang="ko-KR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AA1EFE-17E6-4F5A-A45B-17AFC1F951C0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익산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왕궁</a:t>
            </a:r>
            <a:r>
              <a:rPr lang="en-US" altLang="ko-KR" sz="3200" b="1" dirty="0"/>
              <a:t>) </a:t>
            </a:r>
            <a:r>
              <a:rPr lang="ko-KR" altLang="en-US" sz="3200" b="1" dirty="0" err="1"/>
              <a:t>오이깻잎하우스</a:t>
            </a:r>
            <a:endParaRPr lang="ko-KR" altLang="en-US" sz="2000" b="1" dirty="0"/>
          </a:p>
        </p:txBody>
      </p:sp>
      <p:pic>
        <p:nvPicPr>
          <p:cNvPr id="5" name="그림 4" descr="더미, 혼잡한, 복잡한, 휴지통이(가) 표시된 사진&#10;&#10;자동 생성된 설명">
            <a:extLst>
              <a:ext uri="{FF2B5EF4-FFF2-40B4-BE49-F238E27FC236}">
                <a16:creationId xmlns:a16="http://schemas.microsoft.com/office/drawing/2014/main" id="{4F9BF0CD-E234-46EF-8F4F-D6E2DD7A2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64" y="988954"/>
            <a:ext cx="3692284" cy="276921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0A97D95-8EE0-4C01-9A42-E8140B782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64" y="3932994"/>
            <a:ext cx="3692284" cy="276921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실내이(가) 표시된 사진&#10;&#10;자동 생성된 설명">
            <a:extLst>
              <a:ext uri="{FF2B5EF4-FFF2-40B4-BE49-F238E27FC236}">
                <a16:creationId xmlns:a16="http://schemas.microsoft.com/office/drawing/2014/main" id="{3DC8451E-5797-4213-9581-9BED129F6C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52" y="988954"/>
            <a:ext cx="3692284" cy="276921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041683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CA31B8-8B41-428C-B029-26E8B72854D5}"/>
              </a:ext>
            </a:extLst>
          </p:cNvPr>
          <p:cNvSpPr txBox="1"/>
          <p:nvPr/>
        </p:nvSpPr>
        <p:spPr>
          <a:xfrm>
            <a:off x="5004047" y="4643021"/>
            <a:ext cx="3666363" cy="132984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가지하우스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50mm : 2 Set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40mm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: 2 set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346102-A3A4-4784-B949-74343702678A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완주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이서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가지하우스</a:t>
            </a:r>
            <a:endParaRPr lang="ko-KR" altLang="en-US" sz="2000" b="1" dirty="0"/>
          </a:p>
        </p:txBody>
      </p:sp>
      <p:pic>
        <p:nvPicPr>
          <p:cNvPr id="5" name="그림 4" descr="실내이(가) 표시된 사진&#10;&#10;자동 생성된 설명">
            <a:extLst>
              <a:ext uri="{FF2B5EF4-FFF2-40B4-BE49-F238E27FC236}">
                <a16:creationId xmlns:a16="http://schemas.microsoft.com/office/drawing/2014/main" id="{2CEE6CF4-6728-4F9E-B14A-ED80FFC054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90" y="1039269"/>
            <a:ext cx="3666362" cy="274977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그림 6" descr="오래된, 혼잡한, 복잡한, 장비이(가) 표시된 사진&#10;&#10;자동 생성된 설명">
            <a:extLst>
              <a:ext uri="{FF2B5EF4-FFF2-40B4-BE49-F238E27FC236}">
                <a16:creationId xmlns:a16="http://schemas.microsoft.com/office/drawing/2014/main" id="{54D1CFA7-F19B-407C-A2D9-83A1282A00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043" y="1039269"/>
            <a:ext cx="3666362" cy="274977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실외, 온실이(가) 표시된 사진&#10;&#10;자동 생성된 설명">
            <a:extLst>
              <a:ext uri="{FF2B5EF4-FFF2-40B4-BE49-F238E27FC236}">
                <a16:creationId xmlns:a16="http://schemas.microsoft.com/office/drawing/2014/main" id="{717461D8-F85F-471E-9474-84FF403C29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90" y="3933056"/>
            <a:ext cx="3666362" cy="2749771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457506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46C2F7-9CD4-4B88-8F8E-74921008E8E9}"/>
              </a:ext>
            </a:extLst>
          </p:cNvPr>
          <p:cNvSpPr txBox="1"/>
          <p:nvPr/>
        </p:nvSpPr>
        <p:spPr>
          <a:xfrm>
            <a:off x="4679520" y="4794908"/>
            <a:ext cx="4245940" cy="100856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Q-E 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셀 설치내역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토마토하우스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ln>
                  <a:solidFill>
                    <a:schemeClr val="tx1"/>
                  </a:solidFill>
                </a:ln>
              </a:rPr>
              <a:t>관수배관 </a:t>
            </a:r>
            <a:r>
              <a:rPr lang="en-US" altLang="ko-KR" b="1" dirty="0">
                <a:ln>
                  <a:solidFill>
                    <a:schemeClr val="tx1"/>
                  </a:solidFill>
                </a:ln>
              </a:rPr>
              <a:t>50mm : 4 Set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F7BD3F-F546-4BF9-A9D4-6DF7C5759D57}"/>
              </a:ext>
            </a:extLst>
          </p:cNvPr>
          <p:cNvSpPr txBox="1"/>
          <p:nvPr/>
        </p:nvSpPr>
        <p:spPr>
          <a:xfrm>
            <a:off x="35496" y="44624"/>
            <a:ext cx="907300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설치사례</a:t>
            </a:r>
            <a:r>
              <a:rPr lang="en-US" altLang="ko-KR" sz="4400" b="1" dirty="0"/>
              <a:t>-</a:t>
            </a:r>
            <a:r>
              <a:rPr lang="ko-KR" altLang="en-US" sz="3200" b="1" dirty="0"/>
              <a:t>익산</a:t>
            </a:r>
            <a:r>
              <a:rPr lang="en-US" altLang="ko-KR" sz="3200" b="1" dirty="0"/>
              <a:t>(</a:t>
            </a:r>
            <a:r>
              <a:rPr lang="ko-KR" altLang="en-US" sz="3200" b="1" dirty="0"/>
              <a:t>석탄</a:t>
            </a:r>
            <a:r>
              <a:rPr lang="en-US" altLang="ko-KR" sz="3200" b="1" dirty="0"/>
              <a:t>) </a:t>
            </a:r>
            <a:r>
              <a:rPr lang="ko-KR" altLang="en-US" sz="3200" b="1" dirty="0"/>
              <a:t>토마토하우스</a:t>
            </a:r>
            <a:endParaRPr lang="ko-KR" altLang="en-US" sz="2000" b="1" dirty="0"/>
          </a:p>
        </p:txBody>
      </p:sp>
      <p:pic>
        <p:nvPicPr>
          <p:cNvPr id="11" name="그림 10" descr="더러운, 요리, 복잡한, 휴지통이(가) 표시된 사진&#10;&#10;자동 생성된 설명">
            <a:extLst>
              <a:ext uri="{FF2B5EF4-FFF2-40B4-BE49-F238E27FC236}">
                <a16:creationId xmlns:a16="http://schemas.microsoft.com/office/drawing/2014/main" id="{503D4BC5-DA30-4F6C-8D35-5AB0E498F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20" y="1052736"/>
            <a:ext cx="2049204" cy="273227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실외, 야채이(가) 표시된 사진&#10;&#10;자동 생성된 설명">
            <a:extLst>
              <a:ext uri="{FF2B5EF4-FFF2-40B4-BE49-F238E27FC236}">
                <a16:creationId xmlns:a16="http://schemas.microsoft.com/office/drawing/2014/main" id="{D1D5BBAD-F952-4221-B5D9-23654B156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40" y="1052736"/>
            <a:ext cx="2049204" cy="273227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그림 14" descr="실외이(가) 표시된 사진&#10;&#10;자동 생성된 설명">
            <a:extLst>
              <a:ext uri="{FF2B5EF4-FFF2-40B4-BE49-F238E27FC236}">
                <a16:creationId xmlns:a16="http://schemas.microsoft.com/office/drawing/2014/main" id="{3F13D5F3-5FA7-4017-A5CF-F8D65C7D13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052736"/>
            <a:ext cx="2049204" cy="273227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6" name="그림 15" descr="실내, 녹색이(가) 표시된 사진&#10;&#10;자동 생성된 설명">
            <a:extLst>
              <a:ext uri="{FF2B5EF4-FFF2-40B4-BE49-F238E27FC236}">
                <a16:creationId xmlns:a16="http://schemas.microsoft.com/office/drawing/2014/main" id="{F8E67EA5-F6DE-45AD-A0D0-62BDABA3A9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40" y="3933056"/>
            <a:ext cx="2049204" cy="273227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8" name="그림 17" descr="텍스트, 실내, 다른, 신선한이(가) 표시된 사진&#10;&#10;자동 생성된 설명">
            <a:extLst>
              <a:ext uri="{FF2B5EF4-FFF2-40B4-BE49-F238E27FC236}">
                <a16:creationId xmlns:a16="http://schemas.microsoft.com/office/drawing/2014/main" id="{4AEA2965-5283-4D97-94D9-7CC484D36A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933056"/>
            <a:ext cx="2049204" cy="273227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그림 19" descr="사람, 옥외설치물이(가) 표시된 사진&#10;&#10;자동 생성된 설명">
            <a:extLst>
              <a:ext uri="{FF2B5EF4-FFF2-40B4-BE49-F238E27FC236}">
                <a16:creationId xmlns:a16="http://schemas.microsoft.com/office/drawing/2014/main" id="{45D2E3E9-8873-4B21-AA1F-37423E3DD4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052736"/>
            <a:ext cx="2049204" cy="2732272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28911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18" y="13722"/>
            <a:ext cx="9108504" cy="10464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농법 재배농장</a:t>
            </a:r>
            <a:endParaRPr lang="en-US" altLang="ko-KR" dirty="0"/>
          </a:p>
          <a:p>
            <a:pPr algn="ctr"/>
            <a:r>
              <a:rPr lang="en-US" altLang="ko-KR" dirty="0"/>
              <a:t>ERES </a:t>
            </a:r>
            <a:r>
              <a:rPr lang="ko-KR" altLang="en-US" dirty="0"/>
              <a:t>농법은 오염된 땅</a:t>
            </a:r>
            <a:r>
              <a:rPr lang="en-US" altLang="ko-KR" dirty="0"/>
              <a:t>, </a:t>
            </a:r>
            <a:r>
              <a:rPr lang="ko-KR" altLang="en-US" dirty="0"/>
              <a:t>물</a:t>
            </a:r>
            <a:r>
              <a:rPr lang="en-US" altLang="ko-KR" dirty="0"/>
              <a:t>, </a:t>
            </a:r>
            <a:r>
              <a:rPr lang="ko-KR" altLang="en-US" dirty="0"/>
              <a:t>공기를 재생시켜 농작물을 잘 자라게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8" y="1053720"/>
            <a:ext cx="9108504" cy="579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66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01" y="44624"/>
            <a:ext cx="9073703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수 처리한 토양의 변화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24128" y="2297053"/>
            <a:ext cx="3240360" cy="30798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/>
              <a:t>토양의 변화</a:t>
            </a:r>
            <a:endParaRPr lang="en-US" altLang="ko-KR" sz="3200" b="1" dirty="0"/>
          </a:p>
          <a:p>
            <a:pPr algn="ctr">
              <a:lnSpc>
                <a:spcPct val="150000"/>
              </a:lnSpc>
            </a:pPr>
            <a:r>
              <a:rPr lang="ko-KR" altLang="en-US" sz="2000" b="1" dirty="0">
                <a:solidFill>
                  <a:srgbClr val="0000FF"/>
                </a:solidFill>
              </a:rPr>
              <a:t>산성화 되었던 토양이</a:t>
            </a:r>
            <a:endParaRPr lang="en-US" altLang="ko-KR" sz="2000" b="1" dirty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b="1" dirty="0">
                <a:solidFill>
                  <a:srgbClr val="0000FF"/>
                </a:solidFill>
              </a:rPr>
              <a:t>Q-E</a:t>
            </a:r>
            <a:r>
              <a:rPr lang="ko-KR" altLang="en-US" sz="2000" b="1" dirty="0">
                <a:solidFill>
                  <a:srgbClr val="0000FF"/>
                </a:solidFill>
              </a:rPr>
              <a:t>셀 처리수로 파종한</a:t>
            </a:r>
            <a:endParaRPr lang="en-US" altLang="ko-KR" sz="2000" b="1" dirty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b="1" dirty="0">
                <a:solidFill>
                  <a:srgbClr val="0000FF"/>
                </a:solidFill>
              </a:rPr>
              <a:t>땅에서 </a:t>
            </a:r>
            <a:r>
              <a:rPr lang="ko-KR" altLang="en-US" sz="2000" b="1" dirty="0" err="1">
                <a:solidFill>
                  <a:srgbClr val="FF0000"/>
                </a:solidFill>
              </a:rPr>
              <a:t>약알카리화</a:t>
            </a:r>
            <a:r>
              <a:rPr lang="ko-KR" altLang="en-US" sz="2000" b="1" dirty="0">
                <a:solidFill>
                  <a:srgbClr val="FF0000"/>
                </a:solidFill>
              </a:rPr>
              <a:t> 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b="1" dirty="0">
                <a:solidFill>
                  <a:srgbClr val="0000FF"/>
                </a:solidFill>
              </a:rPr>
              <a:t>되고 있는 변화과정</a:t>
            </a:r>
            <a:endParaRPr lang="en-US" altLang="ko-KR" sz="2000" b="1" dirty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b="1" dirty="0">
                <a:solidFill>
                  <a:srgbClr val="0000FF"/>
                </a:solidFill>
              </a:rPr>
              <a:t>(</a:t>
            </a:r>
            <a:r>
              <a:rPr lang="ko-KR" altLang="en-US" sz="2000" b="1" dirty="0">
                <a:solidFill>
                  <a:srgbClr val="0000FF"/>
                </a:solidFill>
              </a:rPr>
              <a:t>토양의 백화현상</a:t>
            </a:r>
            <a:r>
              <a:rPr lang="en-US" altLang="ko-KR" sz="2000" b="1" dirty="0">
                <a:solidFill>
                  <a:srgbClr val="0000FF"/>
                </a:solidFill>
              </a:rPr>
              <a:t>)</a:t>
            </a:r>
          </a:p>
        </p:txBody>
      </p:sp>
      <p:pic>
        <p:nvPicPr>
          <p:cNvPr id="3" name="Picture 2" descr="C:\Users\ECO\Desktop\ERES 농법\토양의 환원\temp_1572402070649.-140971508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17" y="1052736"/>
            <a:ext cx="4177160" cy="5568455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오른쪽 화살표 15"/>
          <p:cNvSpPr/>
          <p:nvPr/>
        </p:nvSpPr>
        <p:spPr>
          <a:xfrm>
            <a:off x="4788025" y="3630650"/>
            <a:ext cx="504055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393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1F566BDA-AEFC-411E-AF5B-C40516A2EF31}"/>
              </a:ext>
            </a:extLst>
          </p:cNvPr>
          <p:cNvGrpSpPr/>
          <p:nvPr/>
        </p:nvGrpSpPr>
        <p:grpSpPr>
          <a:xfrm>
            <a:off x="675659" y="961248"/>
            <a:ext cx="7864813" cy="5892750"/>
            <a:chOff x="675659" y="961248"/>
            <a:chExt cx="7864813" cy="589275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659" y="961248"/>
              <a:ext cx="7786754" cy="2748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659" y="4105732"/>
              <a:ext cx="7864813" cy="2748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아래쪽 화살표 1"/>
            <p:cNvSpPr/>
            <p:nvPr/>
          </p:nvSpPr>
          <p:spPr>
            <a:xfrm>
              <a:off x="4171510" y="3721369"/>
              <a:ext cx="795052" cy="38436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963608" y="3693767"/>
              <a:ext cx="31683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rgbClr val="0000FF"/>
                  </a:solidFill>
                </a:rPr>
                <a:t>ERES</a:t>
              </a:r>
              <a:r>
                <a:rPr lang="ko-KR" altLang="en-US" sz="2000" b="1" dirty="0">
                  <a:solidFill>
                    <a:srgbClr val="0000FF"/>
                  </a:solidFill>
                </a:rPr>
                <a:t> 사용 후 </a:t>
              </a:r>
              <a:r>
                <a:rPr lang="ko-KR" altLang="en-US" sz="2000" b="1" dirty="0">
                  <a:solidFill>
                    <a:srgbClr val="FF0000"/>
                  </a:solidFill>
                </a:rPr>
                <a:t>토양 변화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4ED4925-D668-46F6-A2A2-6A8A757F03EA}"/>
              </a:ext>
            </a:extLst>
          </p:cNvPr>
          <p:cNvSpPr txBox="1"/>
          <p:nvPr/>
        </p:nvSpPr>
        <p:spPr>
          <a:xfrm>
            <a:off x="34801" y="44624"/>
            <a:ext cx="9073703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수 처리한 토양의 변화</a:t>
            </a:r>
          </a:p>
        </p:txBody>
      </p:sp>
    </p:spTree>
    <p:extLst>
      <p:ext uri="{BB962C8B-B14F-4D97-AF65-F5344CB8AC3E}">
        <p14:creationId xmlns:p14="http://schemas.microsoft.com/office/powerpoint/2010/main" val="577119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64096"/>
            <a:ext cx="6336704" cy="59492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AAFA63-F807-418B-9EAE-061D387F895C}"/>
              </a:ext>
            </a:extLst>
          </p:cNvPr>
          <p:cNvSpPr txBox="1"/>
          <p:nvPr/>
        </p:nvSpPr>
        <p:spPr>
          <a:xfrm>
            <a:off x="37998" y="44624"/>
            <a:ext cx="9070506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당근</a:t>
            </a:r>
            <a:r>
              <a:rPr lang="en-US" altLang="ko-KR" sz="3600" b="1" dirty="0"/>
              <a:t>, </a:t>
            </a:r>
            <a:r>
              <a:rPr lang="ko-KR" altLang="en-US" sz="3600" b="1" dirty="0"/>
              <a:t>감자</a:t>
            </a:r>
            <a:r>
              <a:rPr lang="en-US" altLang="ko-KR" sz="3600" b="1" dirty="0"/>
              <a:t>, </a:t>
            </a:r>
            <a:r>
              <a:rPr lang="ko-KR" altLang="en-US" sz="3600" b="1" dirty="0"/>
              <a:t>더덕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36976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98" y="44624"/>
            <a:ext cx="9070506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ERES </a:t>
            </a:r>
            <a:r>
              <a:rPr lang="ko-KR" altLang="en-US" sz="4400" b="1" dirty="0"/>
              <a:t>적용사례 </a:t>
            </a:r>
            <a:r>
              <a:rPr lang="en-US" altLang="ko-KR" sz="3600" b="1" dirty="0"/>
              <a:t>(</a:t>
            </a:r>
            <a:r>
              <a:rPr lang="ko-KR" altLang="en-US" sz="3600" b="1" dirty="0"/>
              <a:t>상추</a:t>
            </a:r>
            <a:r>
              <a:rPr lang="en-US" altLang="ko-KR" sz="3600" b="1" dirty="0"/>
              <a:t>)</a:t>
            </a:r>
            <a:endParaRPr lang="ko-KR" altLang="en-US" sz="36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8" y="1772816"/>
            <a:ext cx="9074662" cy="4430878"/>
          </a:xfrm>
          <a:prstGeom prst="rect">
            <a:avLst/>
          </a:prstGeom>
        </p:spPr>
      </p:pic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B8118C16-F4EC-4A57-B2AE-C235B5F2F602}"/>
              </a:ext>
            </a:extLst>
          </p:cNvPr>
          <p:cNvCxnSpPr/>
          <p:nvPr/>
        </p:nvCxnSpPr>
        <p:spPr>
          <a:xfrm>
            <a:off x="2186858" y="5787508"/>
            <a:ext cx="28803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59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1364</Words>
  <Application>Microsoft Office PowerPoint</Application>
  <PresentationFormat>화면 슬라이드 쇼(4:3)</PresentationFormat>
  <Paragraphs>226</Paragraphs>
  <Slides>47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55" baseType="lpstr">
      <vt:lpstr>HY그래픽M</vt:lpstr>
      <vt:lpstr>Noto Sans Symbols</vt:lpstr>
      <vt:lpstr>맑은 고딕</vt:lpstr>
      <vt:lpstr>맑은 고딕</vt:lpstr>
      <vt:lpstr>Arial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17550</cp:lastModifiedBy>
  <cp:revision>141</cp:revision>
  <cp:lastPrinted>2021-04-27T04:07:43Z</cp:lastPrinted>
  <dcterms:created xsi:type="dcterms:W3CDTF">2019-01-09T04:12:03Z</dcterms:created>
  <dcterms:modified xsi:type="dcterms:W3CDTF">2021-05-28T08:34:05Z</dcterms:modified>
</cp:coreProperties>
</file>