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797675" cy="987266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11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-25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6006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58118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53864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6034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63651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5349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4066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711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906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5040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6989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97C08-D7F3-47A1-BD2F-D7AF2A00EFAB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D0B28-8461-4665-AECC-A2FF5F3009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5470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kiscon.net/ksc_main.as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1A244D2-F8D2-4D8F-97AE-CF97F20CAA39}"/>
              </a:ext>
            </a:extLst>
          </p:cNvPr>
          <p:cNvSpPr txBox="1"/>
          <p:nvPr/>
        </p:nvSpPr>
        <p:spPr>
          <a:xfrm>
            <a:off x="4308421" y="5442788"/>
            <a:ext cx="3451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*</a:t>
            </a:r>
            <a:r>
              <a:rPr lang="ko-KR" altLang="en-US" sz="11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출처 </a:t>
            </a:r>
            <a:r>
              <a:rPr lang="en-US" altLang="ko-KR" sz="11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: </a:t>
            </a:r>
            <a:r>
              <a:rPr lang="ko-KR" altLang="en-US" sz="11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국토교통부</a:t>
            </a:r>
            <a:r>
              <a:rPr lang="en-US" altLang="ko-KR" sz="11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sz="11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건설산업지식정보 시스템</a:t>
            </a:r>
            <a:endParaRPr lang="en-US" altLang="ko-KR" sz="1100" spc="-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r>
              <a:rPr lang="ko-KR" altLang="en-US" sz="1100" dirty="0">
                <a:latin typeface="+mn-ea"/>
                <a:hlinkClick r:id="rId2"/>
              </a:rPr>
              <a:t>건설산업지식정보 시스템 </a:t>
            </a:r>
            <a:r>
              <a:rPr lang="en-US" altLang="ko-KR" sz="1100" dirty="0">
                <a:latin typeface="+mn-ea"/>
                <a:hlinkClick r:id="rId2"/>
              </a:rPr>
              <a:t>(kiscon.net)</a:t>
            </a:r>
            <a:endParaRPr lang="en-US" altLang="ko-KR" sz="1100" spc="-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926" y="528214"/>
            <a:ext cx="4307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12</a:t>
            </a:r>
            <a:r>
              <a:rPr lang="ko-KR" altLang="en-US" dirty="0">
                <a:latin typeface="+mn-ea"/>
              </a:rPr>
              <a:t>년간 시공능력평가액 약 </a:t>
            </a:r>
            <a:r>
              <a:rPr lang="en-US" altLang="ko-KR" dirty="0">
                <a:latin typeface="+mn-ea"/>
              </a:rPr>
              <a:t>17</a:t>
            </a:r>
            <a:r>
              <a:rPr lang="ko-KR" altLang="en-US" dirty="0">
                <a:latin typeface="+mn-ea"/>
              </a:rPr>
              <a:t>배 성장 </a:t>
            </a:r>
            <a:endParaRPr lang="en-US" altLang="ko-KR" dirty="0">
              <a:latin typeface="+mn-ea"/>
            </a:endParaRPr>
          </a:p>
          <a:p>
            <a:r>
              <a:rPr lang="en-US" altLang="ko-KR" dirty="0">
                <a:latin typeface="+mn-ea"/>
              </a:rPr>
              <a:t>2008</a:t>
            </a:r>
            <a:r>
              <a:rPr lang="ko-KR" altLang="en-US" dirty="0">
                <a:latin typeface="+mn-ea"/>
              </a:rPr>
              <a:t>년 </a:t>
            </a:r>
            <a:r>
              <a:rPr lang="en-US" altLang="ko-KR" dirty="0">
                <a:latin typeface="+mn-ea"/>
              </a:rPr>
              <a:t>311</a:t>
            </a:r>
            <a:r>
              <a:rPr lang="ko-KR" altLang="en-US" dirty="0">
                <a:latin typeface="+mn-ea"/>
              </a:rPr>
              <a:t>억</a:t>
            </a:r>
            <a:endParaRPr lang="en-US" altLang="ko-KR" dirty="0">
              <a:latin typeface="+mn-ea"/>
            </a:endParaRPr>
          </a:p>
          <a:p>
            <a:r>
              <a:rPr lang="en-US" altLang="ko-KR" dirty="0">
                <a:latin typeface="+mn-ea"/>
              </a:rPr>
              <a:t>2020</a:t>
            </a:r>
            <a:r>
              <a:rPr lang="ko-KR" altLang="en-US" dirty="0">
                <a:latin typeface="+mn-ea"/>
              </a:rPr>
              <a:t>년 </a:t>
            </a:r>
            <a:r>
              <a:rPr lang="en-US" altLang="ko-KR" dirty="0">
                <a:latin typeface="+mn-ea"/>
              </a:rPr>
              <a:t>5,351</a:t>
            </a:r>
            <a:r>
              <a:rPr lang="ko-KR" altLang="en-US" dirty="0">
                <a:latin typeface="+mn-ea"/>
              </a:rPr>
              <a:t>억 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941F08BA-5C17-4C11-8505-C50122EF0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95" y="1993477"/>
            <a:ext cx="5108779" cy="2567987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718E416F-4BE5-44C7-B85F-3CB23298D091}"/>
              </a:ext>
            </a:extLst>
          </p:cNvPr>
          <p:cNvSpPr/>
          <p:nvPr/>
        </p:nvSpPr>
        <p:spPr>
          <a:xfrm>
            <a:off x="9399384" y="3800213"/>
            <a:ext cx="897622" cy="7612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B761108B-58CD-42DD-A613-0EF8BE935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926" y="1993477"/>
            <a:ext cx="5427677" cy="2442244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C1E9AE5C-E122-44A1-A1F0-901D7C27EF94}"/>
              </a:ext>
            </a:extLst>
          </p:cNvPr>
          <p:cNvSpPr/>
          <p:nvPr/>
        </p:nvSpPr>
        <p:spPr>
          <a:xfrm>
            <a:off x="3578822" y="3618660"/>
            <a:ext cx="897622" cy="8170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8B15E21-C22B-4984-8898-E10305C8C0DE}"/>
              </a:ext>
            </a:extLst>
          </p:cNvPr>
          <p:cNvSpPr txBox="1"/>
          <p:nvPr/>
        </p:nvSpPr>
        <p:spPr>
          <a:xfrm>
            <a:off x="2914294" y="4608322"/>
            <a:ext cx="1903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2008</a:t>
            </a:r>
            <a:r>
              <a:rPr lang="ko-KR" altLang="en-US" dirty="0">
                <a:latin typeface="+mn-ea"/>
              </a:rPr>
              <a:t>년 </a:t>
            </a:r>
            <a:r>
              <a:rPr lang="en-US" altLang="ko-KR" dirty="0">
                <a:latin typeface="+mn-ea"/>
              </a:rPr>
              <a:t>311</a:t>
            </a:r>
            <a:r>
              <a:rPr lang="ko-KR" altLang="en-US" dirty="0">
                <a:latin typeface="+mn-ea"/>
              </a:rPr>
              <a:t>억</a:t>
            </a:r>
            <a:endParaRPr lang="en-US" altLang="ko-KR" dirty="0">
              <a:latin typeface="+mn-e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C9BAC15-B646-4313-9896-0A7A5238628B}"/>
              </a:ext>
            </a:extLst>
          </p:cNvPr>
          <p:cNvSpPr txBox="1"/>
          <p:nvPr/>
        </p:nvSpPr>
        <p:spPr>
          <a:xfrm>
            <a:off x="8706256" y="4714281"/>
            <a:ext cx="228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2020</a:t>
            </a:r>
            <a:r>
              <a:rPr lang="ko-KR" altLang="en-US" dirty="0">
                <a:latin typeface="+mn-ea"/>
              </a:rPr>
              <a:t>년 </a:t>
            </a:r>
            <a:r>
              <a:rPr lang="en-US" altLang="ko-KR" dirty="0">
                <a:latin typeface="+mn-ea"/>
              </a:rPr>
              <a:t>5,351</a:t>
            </a:r>
            <a:r>
              <a:rPr lang="ko-KR" altLang="en-US" dirty="0">
                <a:latin typeface="+mn-ea"/>
              </a:rPr>
              <a:t>억 </a:t>
            </a:r>
          </a:p>
        </p:txBody>
      </p:sp>
    </p:spTree>
    <p:extLst>
      <p:ext uri="{BB962C8B-B14F-4D97-AF65-F5344CB8AC3E}">
        <p14:creationId xmlns:p14="http://schemas.microsoft.com/office/powerpoint/2010/main" xmlns="" val="2560474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A703EBB2-AE36-4D21-A00B-C400E835C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4918" y="66205"/>
            <a:ext cx="4582164" cy="67255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926" y="528214"/>
            <a:ext cx="4307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신용평가등급 </a:t>
            </a:r>
            <a:r>
              <a:rPr lang="en-US" altLang="ko-KR" dirty="0"/>
              <a:t>A-</a:t>
            </a:r>
          </a:p>
          <a:p>
            <a:r>
              <a:rPr lang="ko-KR" altLang="en-US" dirty="0" err="1"/>
              <a:t>나이스평가정보</a:t>
            </a:r>
            <a:r>
              <a:rPr lang="ko-KR" altLang="en-US" dirty="0"/>
              <a:t>㈜</a:t>
            </a:r>
            <a:endParaRPr lang="en-US" altLang="ko-KR" dirty="0"/>
          </a:p>
          <a:p>
            <a:r>
              <a:rPr lang="en-US" altLang="ko-KR" dirty="0"/>
              <a:t>2020</a:t>
            </a:r>
            <a:r>
              <a:rPr lang="ko-KR" altLang="en-US" dirty="0"/>
              <a:t>년 </a:t>
            </a:r>
            <a:r>
              <a:rPr lang="en-US" altLang="ko-KR" dirty="0"/>
              <a:t>6</a:t>
            </a:r>
            <a:r>
              <a:rPr lang="ko-KR" altLang="en-US" dirty="0"/>
              <a:t>월 </a:t>
            </a:r>
            <a:r>
              <a:rPr lang="en-US" altLang="ko-KR" dirty="0"/>
              <a:t>26</a:t>
            </a:r>
            <a:r>
              <a:rPr lang="ko-KR" altLang="en-US" dirty="0"/>
              <a:t>일 기준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718E416F-4BE5-44C7-B85F-3CB23298D091}"/>
              </a:ext>
            </a:extLst>
          </p:cNvPr>
          <p:cNvSpPr/>
          <p:nvPr/>
        </p:nvSpPr>
        <p:spPr>
          <a:xfrm>
            <a:off x="7075633" y="2451732"/>
            <a:ext cx="897622" cy="7612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C1E9AE5C-E122-44A1-A1F0-901D7C27EF94}"/>
              </a:ext>
            </a:extLst>
          </p:cNvPr>
          <p:cNvSpPr/>
          <p:nvPr/>
        </p:nvSpPr>
        <p:spPr>
          <a:xfrm>
            <a:off x="4817999" y="2983152"/>
            <a:ext cx="576122" cy="2298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35790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0926" y="528214"/>
            <a:ext cx="430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오케스트라 창단 및 후원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0438CA11-C156-4CEE-9DC2-68001B090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906" y="218255"/>
            <a:ext cx="5439671" cy="3961308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36B44FCC-B531-4DFA-99E4-E86A057F8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722" y="2766251"/>
            <a:ext cx="5218290" cy="3843746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C1E9AE5C-E122-44A1-A1F0-901D7C27EF94}"/>
              </a:ext>
            </a:extLst>
          </p:cNvPr>
          <p:cNvSpPr/>
          <p:nvPr/>
        </p:nvSpPr>
        <p:spPr>
          <a:xfrm>
            <a:off x="5650169" y="3256971"/>
            <a:ext cx="4955175" cy="4276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BCFAB13-A90C-4BDC-96A2-4B9A07AD96A6}"/>
              </a:ext>
            </a:extLst>
          </p:cNvPr>
          <p:cNvSpPr txBox="1"/>
          <p:nvPr/>
        </p:nvSpPr>
        <p:spPr>
          <a:xfrm>
            <a:off x="7894040" y="6378135"/>
            <a:ext cx="4065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http://www.jndn.com/article.php?aid=1494255600235765006</a:t>
            </a:r>
            <a:endParaRPr lang="ko-KR" altLang="en-US" sz="1100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9F265C32-FCE5-412F-9DAB-CEEB7C6720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16" y="1518917"/>
            <a:ext cx="4884730" cy="33299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0ED20FDA-4E5E-47C7-AA79-73CF85FCFB3C}"/>
              </a:ext>
            </a:extLst>
          </p:cNvPr>
          <p:cNvSpPr/>
          <p:nvPr/>
        </p:nvSpPr>
        <p:spPr>
          <a:xfrm>
            <a:off x="792279" y="2385625"/>
            <a:ext cx="4249504" cy="7612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24698C5-648B-4767-9C9F-7C3998C40972}"/>
              </a:ext>
            </a:extLst>
          </p:cNvPr>
          <p:cNvSpPr txBox="1"/>
          <p:nvPr/>
        </p:nvSpPr>
        <p:spPr>
          <a:xfrm>
            <a:off x="688440" y="5154417"/>
            <a:ext cx="3114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http://www.ilgoon.co.kr/page/page6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97951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55</Words>
  <Application>Microsoft Office PowerPoint</Application>
  <PresentationFormat>사용자 지정</PresentationFormat>
  <Paragraphs>13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youngjoo</dc:creator>
  <cp:lastModifiedBy>mojs1</cp:lastModifiedBy>
  <cp:revision>10</cp:revision>
  <cp:lastPrinted>2021-03-08T14:49:03Z</cp:lastPrinted>
  <dcterms:created xsi:type="dcterms:W3CDTF">2021-03-08T13:39:44Z</dcterms:created>
  <dcterms:modified xsi:type="dcterms:W3CDTF">2021-03-25T02:43:28Z</dcterms:modified>
</cp:coreProperties>
</file>