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  <p:sldId id="271" r:id="rId4"/>
  </p:sldIdLst>
  <p:sldSz cx="12801600" cy="9601200" type="A3"/>
  <p:notesSz cx="6858000" cy="9144000"/>
  <p:defaultTextStyle>
    <a:defPPr>
      <a:defRPr lang="ko-KR"/>
    </a:defPPr>
    <a:lvl1pPr marL="0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032" userDrawn="1">
          <p15:clr>
            <a:srgbClr val="A4A3A4"/>
          </p15:clr>
        </p15:guide>
        <p15:guide id="3" pos="403" userDrawn="1">
          <p15:clr>
            <a:srgbClr val="A4A3A4"/>
          </p15:clr>
        </p15:guide>
        <p15:guide id="4" pos="7661" userDrawn="1">
          <p15:clr>
            <a:srgbClr val="A4A3A4"/>
          </p15:clr>
        </p15:guide>
        <p15:guide id="5" orient="horz" pos="1550" userDrawn="1">
          <p15:clr>
            <a:srgbClr val="A4A3A4"/>
          </p15:clr>
        </p15:guide>
        <p15:guide id="6" orient="horz" pos="56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740"/>
    <a:srgbClr val="0070C0"/>
    <a:srgbClr val="3BD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792" y="66"/>
      </p:cViewPr>
      <p:guideLst>
        <p:guide orient="horz" pos="3024"/>
        <p:guide pos="4032"/>
        <p:guide pos="403"/>
        <p:guide pos="7661"/>
        <p:guide orient="horz" pos="1550"/>
        <p:guide orient="horz" pos="56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  <a:prstGeom prst="rect">
            <a:avLst/>
          </a:prstGeo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3507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69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7381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326"/>
          </a:p>
        </p:txBody>
      </p:sp>
    </p:spTree>
    <p:extLst>
      <p:ext uri="{BB962C8B-B14F-4D97-AF65-F5344CB8AC3E}">
        <p14:creationId xmlns:p14="http://schemas.microsoft.com/office/powerpoint/2010/main" val="3621315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380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16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583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4889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7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226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  <a:prstGeom prst="rect">
            <a:avLst/>
          </a:prstGeo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  <a:prstGeom prst="rect">
            <a:avLst/>
          </a:prstGeo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700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  <a:prstGeom prst="rect">
            <a:avLst/>
          </a:prstGeo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/>
          <a:lstStyle/>
          <a:p>
            <a:fld id="{C6CC8B0D-176B-4C14-8656-E1E8C236CF84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21240" y="9090025"/>
            <a:ext cx="2880360" cy="511175"/>
          </a:xfrm>
          <a:prstGeom prst="rect">
            <a:avLst/>
          </a:prstGeom>
        </p:spPr>
        <p:txBody>
          <a:bodyPr/>
          <a:lstStyle/>
          <a:p>
            <a:fld id="{B8F23B9A-1804-4257-84E3-A703148EAC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7106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: 도형 32">
            <a:extLst>
              <a:ext uri="{FF2B5EF4-FFF2-40B4-BE49-F238E27FC236}">
                <a16:creationId xmlns:a16="http://schemas.microsoft.com/office/drawing/2014/main" id="{BD26CF3C-0BEB-4D47-B81A-362AFC22DEBB}"/>
              </a:ext>
            </a:extLst>
          </p:cNvPr>
          <p:cNvSpPr/>
          <p:nvPr userDrawn="1"/>
        </p:nvSpPr>
        <p:spPr>
          <a:xfrm rot="16200000">
            <a:off x="-531431" y="533283"/>
            <a:ext cx="9599113" cy="8532548"/>
          </a:xfrm>
          <a:custGeom>
            <a:avLst/>
            <a:gdLst>
              <a:gd name="connsiteX0" fmla="*/ 334964 w 6858000"/>
              <a:gd name="connsiteY0" fmla="*/ 334965 h 6096002"/>
              <a:gd name="connsiteX1" fmla="*/ 334964 w 6858000"/>
              <a:gd name="connsiteY1" fmla="*/ 6096002 h 6096002"/>
              <a:gd name="connsiteX2" fmla="*/ 1 w 6858000"/>
              <a:gd name="connsiteY2" fmla="*/ 6096002 h 6096002"/>
              <a:gd name="connsiteX3" fmla="*/ 1 w 6858000"/>
              <a:gd name="connsiteY3" fmla="*/ 334965 h 6096002"/>
              <a:gd name="connsiteX4" fmla="*/ 6858000 w 6858000"/>
              <a:gd name="connsiteY4" fmla="*/ 334965 h 6096002"/>
              <a:gd name="connsiteX5" fmla="*/ 6858000 w 6858000"/>
              <a:gd name="connsiteY5" fmla="*/ 3251200 h 6096002"/>
              <a:gd name="connsiteX6" fmla="*/ 6523037 w 6858000"/>
              <a:gd name="connsiteY6" fmla="*/ 3251200 h 6096002"/>
              <a:gd name="connsiteX7" fmla="*/ 6523037 w 6858000"/>
              <a:gd name="connsiteY7" fmla="*/ 334965 h 6096002"/>
              <a:gd name="connsiteX8" fmla="*/ 6858000 w 6858000"/>
              <a:gd name="connsiteY8" fmla="*/ 0 h 6096002"/>
              <a:gd name="connsiteX9" fmla="*/ 6858000 w 6858000"/>
              <a:gd name="connsiteY9" fmla="*/ 334963 h 6096002"/>
              <a:gd name="connsiteX10" fmla="*/ 0 w 6858000"/>
              <a:gd name="connsiteY10" fmla="*/ 334963 h 6096002"/>
              <a:gd name="connsiteX11" fmla="*/ 0 w 6858000"/>
              <a:gd name="connsiteY11" fmla="*/ 0 h 609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6096002">
                <a:moveTo>
                  <a:pt x="334964" y="334965"/>
                </a:moveTo>
                <a:lnTo>
                  <a:pt x="334964" y="6096002"/>
                </a:lnTo>
                <a:lnTo>
                  <a:pt x="1" y="6096002"/>
                </a:lnTo>
                <a:lnTo>
                  <a:pt x="1" y="334965"/>
                </a:lnTo>
                <a:close/>
                <a:moveTo>
                  <a:pt x="6858000" y="334965"/>
                </a:moveTo>
                <a:lnTo>
                  <a:pt x="6858000" y="3251200"/>
                </a:lnTo>
                <a:lnTo>
                  <a:pt x="6523037" y="3251200"/>
                </a:lnTo>
                <a:lnTo>
                  <a:pt x="6523037" y="334965"/>
                </a:lnTo>
                <a:close/>
                <a:moveTo>
                  <a:pt x="6858000" y="0"/>
                </a:moveTo>
                <a:lnTo>
                  <a:pt x="6858000" y="334963"/>
                </a:lnTo>
                <a:lnTo>
                  <a:pt x="0" y="334963"/>
                </a:lnTo>
                <a:lnTo>
                  <a:pt x="0" y="0"/>
                </a:lnTo>
                <a:close/>
              </a:path>
            </a:pathLst>
          </a:custGeom>
          <a:solidFill>
            <a:srgbClr val="0940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509"/>
          </a:p>
        </p:txBody>
      </p:sp>
      <p:pic>
        <p:nvPicPr>
          <p:cNvPr id="8" name="그림 7" descr="텍스트이(가) 표시된 사진&#10;&#10;높은 신뢰도로 생성된 설명">
            <a:extLst>
              <a:ext uri="{FF2B5EF4-FFF2-40B4-BE49-F238E27FC236}">
                <a16:creationId xmlns:a16="http://schemas.microsoft.com/office/drawing/2014/main" id="{6DD6E07C-CA1D-49FA-85D1-544E94389E8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65" y="15517"/>
            <a:ext cx="1379568" cy="423759"/>
          </a:xfrm>
          <a:prstGeom prst="rect">
            <a:avLst/>
          </a:prstGeom>
        </p:spPr>
      </p:pic>
      <p:grpSp>
        <p:nvGrpSpPr>
          <p:cNvPr id="12" name="그룹 11"/>
          <p:cNvGrpSpPr/>
          <p:nvPr userDrawn="1"/>
        </p:nvGrpSpPr>
        <p:grpSpPr>
          <a:xfrm>
            <a:off x="9559505" y="148672"/>
            <a:ext cx="2604069" cy="290604"/>
            <a:chOff x="4686379" y="1036663"/>
            <a:chExt cx="5535063" cy="617691"/>
          </a:xfrm>
        </p:grpSpPr>
        <p:sp>
          <p:nvSpPr>
            <p:cNvPr id="10" name="직사각형 9"/>
            <p:cNvSpPr/>
            <p:nvPr userDrawn="1"/>
          </p:nvSpPr>
          <p:spPr>
            <a:xfrm>
              <a:off x="4686379" y="1036663"/>
              <a:ext cx="4117399" cy="6176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>
                  <a:ln w="12700">
                    <a:noFill/>
                  </a:ln>
                  <a:solidFill>
                    <a:srgbClr val="01174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논현 </a:t>
              </a:r>
              <a:r>
                <a:rPr lang="ko-KR" altLang="en-US" sz="1400" dirty="0" err="1">
                  <a:ln w="12700">
                    <a:noFill/>
                  </a:ln>
                  <a:solidFill>
                    <a:srgbClr val="01174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센트레빌</a:t>
              </a:r>
              <a:r>
                <a:rPr lang="ko-KR" altLang="en-US" sz="1400" dirty="0">
                  <a:ln w="12700">
                    <a:noFill/>
                  </a:ln>
                  <a:solidFill>
                    <a:srgbClr val="01174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ko-KR" altLang="en-US" sz="1400" dirty="0" err="1">
                  <a:ln w="12700">
                    <a:noFill/>
                  </a:ln>
                  <a:solidFill>
                    <a:srgbClr val="01174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라메르</a:t>
              </a:r>
              <a:endParaRPr lang="ko-KR" altLang="en-US" sz="1400" dirty="0">
                <a:ln w="12700">
                  <a:noFill/>
                </a:ln>
                <a:solidFill>
                  <a:srgbClr val="F8DFBD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사각형: 둥근 모서리 31">
              <a:extLst>
                <a:ext uri="{FF2B5EF4-FFF2-40B4-BE49-F238E27FC236}">
                  <a16:creationId xmlns:a16="http://schemas.microsoft.com/office/drawing/2014/main" id="{C09D9DC0-DF82-4943-AFDA-194775ED0BE3}"/>
                </a:ext>
              </a:extLst>
            </p:cNvPr>
            <p:cNvSpPr/>
            <p:nvPr userDrawn="1"/>
          </p:nvSpPr>
          <p:spPr>
            <a:xfrm>
              <a:off x="8772512" y="1125787"/>
              <a:ext cx="1448930" cy="439443"/>
            </a:xfrm>
            <a:prstGeom prst="roundRect">
              <a:avLst/>
            </a:prstGeom>
            <a:solidFill>
              <a:srgbClr val="0117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18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>
                  <a:solidFill>
                    <a:srgbClr val="F8DFBD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상업시설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521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876998" y="783097"/>
            <a:ext cx="2569891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81679">
              <a:defRPr/>
            </a:pPr>
            <a:r>
              <a:rPr lang="ko-KR" altLang="en-US" sz="2585" dirty="0">
                <a:solidFill>
                  <a:prstClr val="white"/>
                </a:solidFill>
                <a:latin typeface="YouandiModern HeadRegular" panose="02020603020101020101" pitchFamily="18" charset="-127"/>
                <a:ea typeface="YouandiModern HeadRegular" panose="02020603020101020101" pitchFamily="18" charset="-127"/>
              </a:rPr>
              <a:t>입지분석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0">
            <a:off x="943984" y="717059"/>
            <a:ext cx="615611" cy="671253"/>
          </a:xfrm>
          <a:prstGeom prst="rect">
            <a:avLst/>
          </a:prstGeom>
        </p:spPr>
      </p:pic>
      <p:cxnSp>
        <p:nvCxnSpPr>
          <p:cNvPr id="14" name="직선 연결선 13"/>
          <p:cNvCxnSpPr/>
          <p:nvPr/>
        </p:nvCxnSpPr>
        <p:spPr>
          <a:xfrm flipH="1">
            <a:off x="1771285" y="793443"/>
            <a:ext cx="2974" cy="506719"/>
          </a:xfrm>
          <a:prstGeom prst="line">
            <a:avLst/>
          </a:prstGeom>
          <a:ln w="12700" cap="rnd" cmpd="sng">
            <a:solidFill>
              <a:schemeClr val="bg1">
                <a:alpha val="62000"/>
              </a:schemeClr>
            </a:solidFill>
            <a:round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 flipV="1">
            <a:off x="817410" y="1497250"/>
            <a:ext cx="11203562" cy="79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8FCB43E9-FFA7-4D43-BF2B-0DB35B7E52AF}"/>
              </a:ext>
            </a:extLst>
          </p:cNvPr>
          <p:cNvGrpSpPr/>
          <p:nvPr/>
        </p:nvGrpSpPr>
        <p:grpSpPr>
          <a:xfrm>
            <a:off x="513557" y="1916731"/>
            <a:ext cx="11675880" cy="6111225"/>
            <a:chOff x="526604" y="1802505"/>
            <a:chExt cx="9034907" cy="4728924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6CBED817-3598-4799-9C31-37A18796D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26604" y="1802505"/>
              <a:ext cx="9034907" cy="470968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E7524E-8522-49F5-B549-0D994033C450}"/>
                </a:ext>
              </a:extLst>
            </p:cNvPr>
            <p:cNvSpPr txBox="1"/>
            <p:nvPr/>
          </p:nvSpPr>
          <p:spPr>
            <a:xfrm>
              <a:off x="6321152" y="4725144"/>
              <a:ext cx="938391" cy="28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9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500m</a:t>
              </a:r>
              <a:endParaRPr lang="ko-KR" altLang="en-US" sz="1809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64321DE-05D1-4E30-A526-565E4FE4AFBC}"/>
                </a:ext>
              </a:extLst>
            </p:cNvPr>
            <p:cNvSpPr txBox="1"/>
            <p:nvPr/>
          </p:nvSpPr>
          <p:spPr>
            <a:xfrm>
              <a:off x="7473280" y="5492581"/>
              <a:ext cx="711288" cy="286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9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1km</a:t>
              </a:r>
              <a:endParaRPr lang="ko-KR" altLang="en-US" sz="180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자유형: 도형 6">
              <a:extLst>
                <a:ext uri="{FF2B5EF4-FFF2-40B4-BE49-F238E27FC236}">
                  <a16:creationId xmlns:a16="http://schemas.microsoft.com/office/drawing/2014/main" id="{33204625-FBFC-43B1-B2BB-99A4D2C230AE}"/>
                </a:ext>
              </a:extLst>
            </p:cNvPr>
            <p:cNvSpPr/>
            <p:nvPr/>
          </p:nvSpPr>
          <p:spPr>
            <a:xfrm>
              <a:off x="670560" y="3587696"/>
              <a:ext cx="5843451" cy="2769561"/>
            </a:xfrm>
            <a:custGeom>
              <a:avLst/>
              <a:gdLst>
                <a:gd name="connsiteX0" fmla="*/ 0 w 5843451"/>
                <a:gd name="connsiteY0" fmla="*/ 601127 h 2769561"/>
                <a:gd name="connsiteX1" fmla="*/ 862149 w 5843451"/>
                <a:gd name="connsiteY1" fmla="*/ 418247 h 2769561"/>
                <a:gd name="connsiteX2" fmla="*/ 1750423 w 5843451"/>
                <a:gd name="connsiteY2" fmla="*/ 244075 h 2769561"/>
                <a:gd name="connsiteX3" fmla="*/ 2168434 w 5843451"/>
                <a:gd name="connsiteY3" fmla="*/ 130864 h 2769561"/>
                <a:gd name="connsiteX4" fmla="*/ 2525486 w 5843451"/>
                <a:gd name="connsiteY4" fmla="*/ 78613 h 2769561"/>
                <a:gd name="connsiteX5" fmla="*/ 2682240 w 5843451"/>
                <a:gd name="connsiteY5" fmla="*/ 35070 h 2769561"/>
                <a:gd name="connsiteX6" fmla="*/ 2995749 w 5843451"/>
                <a:gd name="connsiteY6" fmla="*/ 235 h 2769561"/>
                <a:gd name="connsiteX7" fmla="*/ 3265714 w 5843451"/>
                <a:gd name="connsiteY7" fmla="*/ 52487 h 2769561"/>
                <a:gd name="connsiteX8" fmla="*/ 3570514 w 5843451"/>
                <a:gd name="connsiteY8" fmla="*/ 156990 h 2769561"/>
                <a:gd name="connsiteX9" fmla="*/ 4127863 w 5843451"/>
                <a:gd name="connsiteY9" fmla="*/ 496624 h 2769561"/>
                <a:gd name="connsiteX10" fmla="*/ 4484914 w 5843451"/>
                <a:gd name="connsiteY10" fmla="*/ 1001721 h 2769561"/>
                <a:gd name="connsiteX11" fmla="*/ 5843451 w 5843451"/>
                <a:gd name="connsiteY11" fmla="*/ 2769561 h 276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43451" h="2769561">
                  <a:moveTo>
                    <a:pt x="0" y="601127"/>
                  </a:moveTo>
                  <a:lnTo>
                    <a:pt x="862149" y="418247"/>
                  </a:lnTo>
                  <a:lnTo>
                    <a:pt x="1750423" y="244075"/>
                  </a:lnTo>
                  <a:cubicBezTo>
                    <a:pt x="1968137" y="196178"/>
                    <a:pt x="2039257" y="158441"/>
                    <a:pt x="2168434" y="130864"/>
                  </a:cubicBezTo>
                  <a:cubicBezTo>
                    <a:pt x="2297611" y="103287"/>
                    <a:pt x="2439852" y="94579"/>
                    <a:pt x="2525486" y="78613"/>
                  </a:cubicBezTo>
                  <a:cubicBezTo>
                    <a:pt x="2611120" y="62647"/>
                    <a:pt x="2603863" y="48133"/>
                    <a:pt x="2682240" y="35070"/>
                  </a:cubicBezTo>
                  <a:cubicBezTo>
                    <a:pt x="2760617" y="22007"/>
                    <a:pt x="2898503" y="-2668"/>
                    <a:pt x="2995749" y="235"/>
                  </a:cubicBezTo>
                  <a:cubicBezTo>
                    <a:pt x="3092995" y="3138"/>
                    <a:pt x="3169920" y="26361"/>
                    <a:pt x="3265714" y="52487"/>
                  </a:cubicBezTo>
                  <a:cubicBezTo>
                    <a:pt x="3361508" y="78613"/>
                    <a:pt x="3426823" y="82967"/>
                    <a:pt x="3570514" y="156990"/>
                  </a:cubicBezTo>
                  <a:cubicBezTo>
                    <a:pt x="3714205" y="231013"/>
                    <a:pt x="3975463" y="355836"/>
                    <a:pt x="4127863" y="496624"/>
                  </a:cubicBezTo>
                  <a:cubicBezTo>
                    <a:pt x="4280263" y="637412"/>
                    <a:pt x="4198983" y="622898"/>
                    <a:pt x="4484914" y="1001721"/>
                  </a:cubicBezTo>
                  <a:cubicBezTo>
                    <a:pt x="4770845" y="1380544"/>
                    <a:pt x="5606868" y="2514110"/>
                    <a:pt x="5843451" y="2769561"/>
                  </a:cubicBezTo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36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0AC74CB3-EE4C-4762-A167-66E4900C3B4C}"/>
                </a:ext>
              </a:extLst>
            </p:cNvPr>
            <p:cNvSpPr/>
            <p:nvPr/>
          </p:nvSpPr>
          <p:spPr>
            <a:xfrm rot="1544292">
              <a:off x="4006839" y="3741578"/>
              <a:ext cx="862818" cy="225310"/>
            </a:xfrm>
            <a:prstGeom prst="rect">
              <a:avLst/>
            </a:prstGeom>
            <a:solidFill>
              <a:srgbClr val="FFC000"/>
            </a:solidFill>
            <a:ln w="25400" cmpd="sng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solidFill>
                    <a:schemeClr val="bg1"/>
                  </a:solidFill>
                  <a:effectLst>
                    <a:glow>
                      <a:srgbClr val="11111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소래포구역</a:t>
              </a:r>
              <a:endParaRPr lang="ko-KR" altLang="en-US" sz="1292" b="1" dirty="0">
                <a:solidFill>
                  <a:schemeClr val="bg1"/>
                </a:solidFill>
                <a:effectLst>
                  <a:glow>
                    <a:srgbClr val="11111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9118DFE1-41E5-49A2-8AA7-E27E227A8ADF}"/>
                </a:ext>
              </a:extLst>
            </p:cNvPr>
            <p:cNvSpPr/>
            <p:nvPr/>
          </p:nvSpPr>
          <p:spPr>
            <a:xfrm rot="21261944">
              <a:off x="1503294" y="3825781"/>
              <a:ext cx="927705" cy="225310"/>
            </a:xfrm>
            <a:prstGeom prst="rect">
              <a:avLst/>
            </a:prstGeom>
            <a:solidFill>
              <a:srgbClr val="FFC000"/>
            </a:solidFill>
            <a:ln w="25400" cmpd="sng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solidFill>
                    <a:schemeClr val="bg1"/>
                  </a:solidFill>
                  <a:effectLst>
                    <a:glow>
                      <a:srgbClr val="11111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인천논현역</a:t>
              </a:r>
              <a:endParaRPr lang="ko-KR" altLang="en-US" sz="1292" b="1" dirty="0">
                <a:solidFill>
                  <a:schemeClr val="bg1"/>
                </a:solidFill>
                <a:effectLst>
                  <a:glow>
                    <a:srgbClr val="11111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자유형: 도형 14">
              <a:extLst>
                <a:ext uri="{FF2B5EF4-FFF2-40B4-BE49-F238E27FC236}">
                  <a16:creationId xmlns:a16="http://schemas.microsoft.com/office/drawing/2014/main" id="{602FEE89-E32E-4624-849D-1C402E6D0325}"/>
                </a:ext>
              </a:extLst>
            </p:cNvPr>
            <p:cNvSpPr/>
            <p:nvPr/>
          </p:nvSpPr>
          <p:spPr>
            <a:xfrm>
              <a:off x="5496659" y="4020624"/>
              <a:ext cx="176213" cy="202406"/>
            </a:xfrm>
            <a:custGeom>
              <a:avLst/>
              <a:gdLst>
                <a:gd name="connsiteX0" fmla="*/ 35719 w 176213"/>
                <a:gd name="connsiteY0" fmla="*/ 19050 h 202406"/>
                <a:gd name="connsiteX1" fmla="*/ 0 w 176213"/>
                <a:gd name="connsiteY1" fmla="*/ 69056 h 202406"/>
                <a:gd name="connsiteX2" fmla="*/ 47625 w 176213"/>
                <a:gd name="connsiteY2" fmla="*/ 202406 h 202406"/>
                <a:gd name="connsiteX3" fmla="*/ 176213 w 176213"/>
                <a:gd name="connsiteY3" fmla="*/ 147637 h 202406"/>
                <a:gd name="connsiteX4" fmla="*/ 114300 w 176213"/>
                <a:gd name="connsiteY4" fmla="*/ 0 h 202406"/>
                <a:gd name="connsiteX5" fmla="*/ 35719 w 176213"/>
                <a:gd name="connsiteY5" fmla="*/ 19050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213" h="202406">
                  <a:moveTo>
                    <a:pt x="35719" y="19050"/>
                  </a:moveTo>
                  <a:lnTo>
                    <a:pt x="0" y="69056"/>
                  </a:lnTo>
                  <a:lnTo>
                    <a:pt x="47625" y="202406"/>
                  </a:lnTo>
                  <a:lnTo>
                    <a:pt x="176213" y="147637"/>
                  </a:lnTo>
                  <a:lnTo>
                    <a:pt x="114300" y="0"/>
                  </a:lnTo>
                  <a:lnTo>
                    <a:pt x="35719" y="1905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36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AAC564-A369-46D3-B215-056B86C754E4}"/>
                </a:ext>
              </a:extLst>
            </p:cNvPr>
            <p:cNvSpPr txBox="1"/>
            <p:nvPr/>
          </p:nvSpPr>
          <p:spPr>
            <a:xfrm>
              <a:off x="5441156" y="3917553"/>
              <a:ext cx="1088332" cy="292387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ko-KR" altLang="en-US" sz="1680" dirty="0" err="1">
                  <a:effectLst>
                    <a:glow rad="127000">
                      <a:srgbClr val="111111"/>
                    </a:glow>
                  </a:effectLst>
                </a:rPr>
                <a:t>사업지</a:t>
              </a:r>
              <a:endParaRPr lang="ko-KR" altLang="en-US" sz="1680" dirty="0">
                <a:effectLst>
                  <a:glow rad="127000">
                    <a:srgbClr val="111111"/>
                  </a:glow>
                </a:effectLst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3C079DB3-7394-40C9-892C-FCE7D104E9E6}"/>
                </a:ext>
              </a:extLst>
            </p:cNvPr>
            <p:cNvSpPr/>
            <p:nvPr/>
          </p:nvSpPr>
          <p:spPr>
            <a:xfrm>
              <a:off x="2259443" y="4073201"/>
              <a:ext cx="7201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>
                  <a:ln w="3175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홈플러스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826B18B-0B09-43DB-9CFD-8392AF080C7E}"/>
                </a:ext>
              </a:extLst>
            </p:cNvPr>
            <p:cNvSpPr txBox="1"/>
            <p:nvPr/>
          </p:nvSpPr>
          <p:spPr>
            <a:xfrm>
              <a:off x="2440845" y="3897309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FFFF0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FFFF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949E380-9553-4E2C-8D0F-D79E2ADB2530}"/>
                </a:ext>
              </a:extLst>
            </p:cNvPr>
            <p:cNvSpPr txBox="1"/>
            <p:nvPr/>
          </p:nvSpPr>
          <p:spPr>
            <a:xfrm>
              <a:off x="5675735" y="4673392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FFFF0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FFFF00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ED46612-9471-4775-91C7-DA3CC4599D8A}"/>
                </a:ext>
              </a:extLst>
            </p:cNvPr>
            <p:cNvSpPr/>
            <p:nvPr/>
          </p:nvSpPr>
          <p:spPr>
            <a:xfrm>
              <a:off x="5816986" y="4509120"/>
              <a:ext cx="720190" cy="379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소래포구</a:t>
              </a:r>
              <a:endParaRPr lang="en-US" altLang="ko-KR" sz="1292" b="1" dirty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  <a:p>
              <a:pPr algn="ctr"/>
              <a:r>
                <a:rPr lang="ko-KR" altLang="en-US" sz="1292" b="1" dirty="0">
                  <a:ln w="3175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어시장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3F2C8C-E7D0-48DF-8D58-2322A77A34C2}"/>
                </a:ext>
              </a:extLst>
            </p:cNvPr>
            <p:cNvSpPr txBox="1"/>
            <p:nvPr/>
          </p:nvSpPr>
          <p:spPr>
            <a:xfrm>
              <a:off x="4676970" y="2886274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B69E8127-E625-4AC5-8BAE-290DF15358E4}"/>
                </a:ext>
              </a:extLst>
            </p:cNvPr>
            <p:cNvSpPr/>
            <p:nvPr/>
          </p:nvSpPr>
          <p:spPr>
            <a:xfrm>
              <a:off x="4736976" y="2861047"/>
              <a:ext cx="8477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소래초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00B0F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84F8FB-4AF3-4993-BA99-C59B3FBE469D}"/>
                </a:ext>
              </a:extLst>
            </p:cNvPr>
            <p:cNvSpPr txBox="1"/>
            <p:nvPr/>
          </p:nvSpPr>
          <p:spPr>
            <a:xfrm>
              <a:off x="3708135" y="5058148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7FB134BF-6192-4D81-8390-917F313B3CDF}"/>
                </a:ext>
              </a:extLst>
            </p:cNvPr>
            <p:cNvSpPr/>
            <p:nvPr/>
          </p:nvSpPr>
          <p:spPr>
            <a:xfrm>
              <a:off x="3728864" y="5032921"/>
              <a:ext cx="8477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원동초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00B0F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F96326B-2C4F-4FB9-ADD0-3F97240D8CE2}"/>
                </a:ext>
              </a:extLst>
            </p:cNvPr>
            <p:cNvSpPr txBox="1"/>
            <p:nvPr/>
          </p:nvSpPr>
          <p:spPr>
            <a:xfrm>
              <a:off x="4002065" y="5376071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AC7413B0-A820-4C87-8D65-BEE14B008E4F}"/>
                </a:ext>
              </a:extLst>
            </p:cNvPr>
            <p:cNvSpPr/>
            <p:nvPr/>
          </p:nvSpPr>
          <p:spPr>
            <a:xfrm>
              <a:off x="4033202" y="5350844"/>
              <a:ext cx="8477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고잔중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00B0F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990659B-E0C9-4CB0-820B-67FE99276CB2}"/>
                </a:ext>
              </a:extLst>
            </p:cNvPr>
            <p:cNvSpPr txBox="1"/>
            <p:nvPr/>
          </p:nvSpPr>
          <p:spPr>
            <a:xfrm>
              <a:off x="2936776" y="2886274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DED56257-0B2F-4EE7-9121-DD41D90D4381}"/>
                </a:ext>
              </a:extLst>
            </p:cNvPr>
            <p:cNvSpPr/>
            <p:nvPr/>
          </p:nvSpPr>
          <p:spPr>
            <a:xfrm>
              <a:off x="2979633" y="2861569"/>
              <a:ext cx="8477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논현고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00B0F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144CFB7-056B-485D-9D6C-A145A70BD2D5}"/>
                </a:ext>
              </a:extLst>
            </p:cNvPr>
            <p:cNvSpPr txBox="1"/>
            <p:nvPr/>
          </p:nvSpPr>
          <p:spPr>
            <a:xfrm>
              <a:off x="3823372" y="2548878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7CD8DDA1-6D4F-4028-B3E8-AD3A2F542CCD}"/>
                </a:ext>
              </a:extLst>
            </p:cNvPr>
            <p:cNvSpPr/>
            <p:nvPr/>
          </p:nvSpPr>
          <p:spPr>
            <a:xfrm>
              <a:off x="3889186" y="2533489"/>
              <a:ext cx="8477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논현초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00B0F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26A9B25-A3DD-4BA7-B6E0-35E76B699059}"/>
                </a:ext>
              </a:extLst>
            </p:cNvPr>
            <p:cNvSpPr txBox="1"/>
            <p:nvPr/>
          </p:nvSpPr>
          <p:spPr>
            <a:xfrm>
              <a:off x="4359450" y="1823778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D03E5AD5-BC13-4144-8BFE-FA1C62DC9060}"/>
                </a:ext>
              </a:extLst>
            </p:cNvPr>
            <p:cNvSpPr/>
            <p:nvPr/>
          </p:nvSpPr>
          <p:spPr>
            <a:xfrm>
              <a:off x="4463701" y="1810883"/>
              <a:ext cx="8477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장도초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00B0F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DF18E87-A350-48A4-B9C5-6B8D29DB43AB}"/>
                </a:ext>
              </a:extLst>
            </p:cNvPr>
            <p:cNvSpPr txBox="1"/>
            <p:nvPr/>
          </p:nvSpPr>
          <p:spPr>
            <a:xfrm>
              <a:off x="2732254" y="3469543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00B0F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00B0F0"/>
                </a:solidFill>
              </a:endParaRPr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27886BDA-CFEF-4E19-8ECC-E7AF81928E19}"/>
                </a:ext>
              </a:extLst>
            </p:cNvPr>
            <p:cNvSpPr/>
            <p:nvPr/>
          </p:nvSpPr>
          <p:spPr>
            <a:xfrm>
              <a:off x="2363661" y="3270304"/>
              <a:ext cx="109457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>
                  <a:ln w="3175" cmpd="sng">
                    <a:noFill/>
                    <a:prstDash val="solid"/>
                  </a:ln>
                  <a:solidFill>
                    <a:srgbClr val="00B0F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논현공공도서관</a:t>
              </a: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B5541179-9F52-4806-80F3-7BD13AB5167D}"/>
                </a:ext>
              </a:extLst>
            </p:cNvPr>
            <p:cNvSpPr/>
            <p:nvPr/>
          </p:nvSpPr>
          <p:spPr>
            <a:xfrm>
              <a:off x="6825208" y="1969676"/>
              <a:ext cx="1625490" cy="502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09" dirty="0" err="1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소래습지</a:t>
              </a:r>
              <a:endParaRPr lang="en-US" altLang="ko-KR" sz="1809" dirty="0">
                <a:solidFill>
                  <a:srgbClr val="92D050"/>
                </a:solidFill>
                <a:effectLst>
                  <a:glow rad="139700">
                    <a:srgbClr val="111111"/>
                  </a:glow>
                </a:effectLst>
              </a:endParaRPr>
            </a:p>
            <a:p>
              <a:pPr algn="ctr"/>
              <a:r>
                <a:rPr lang="ko-KR" altLang="en-US" sz="1809" dirty="0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생태공원</a:t>
              </a:r>
            </a:p>
          </p:txBody>
        </p:sp>
        <p:sp>
          <p:nvSpPr>
            <p:cNvPr id="41" name="자유형: 도형 7">
              <a:extLst>
                <a:ext uri="{FF2B5EF4-FFF2-40B4-BE49-F238E27FC236}">
                  <a16:creationId xmlns:a16="http://schemas.microsoft.com/office/drawing/2014/main" id="{7321D665-2292-4BB7-8009-8E375CAE92DF}"/>
                </a:ext>
              </a:extLst>
            </p:cNvPr>
            <p:cNvSpPr/>
            <p:nvPr/>
          </p:nvSpPr>
          <p:spPr>
            <a:xfrm>
              <a:off x="4032069" y="4876800"/>
              <a:ext cx="1471748" cy="1654629"/>
            </a:xfrm>
            <a:custGeom>
              <a:avLst/>
              <a:gdLst>
                <a:gd name="connsiteX0" fmla="*/ 1471748 w 1471748"/>
                <a:gd name="connsiteY0" fmla="*/ 0 h 1654629"/>
                <a:gd name="connsiteX1" fmla="*/ 1463040 w 1471748"/>
                <a:gd name="connsiteY1" fmla="*/ 121920 h 1654629"/>
                <a:gd name="connsiteX2" fmla="*/ 121920 w 1471748"/>
                <a:gd name="connsiteY2" fmla="*/ 1654629 h 1654629"/>
                <a:gd name="connsiteX3" fmla="*/ 0 w 1471748"/>
                <a:gd name="connsiteY3" fmla="*/ 1654629 h 1654629"/>
                <a:gd name="connsiteX4" fmla="*/ 1245325 w 1471748"/>
                <a:gd name="connsiteY4" fmla="*/ 148046 h 1654629"/>
                <a:gd name="connsiteX5" fmla="*/ 1471748 w 1471748"/>
                <a:gd name="connsiteY5" fmla="*/ 0 h 165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1748" h="1654629">
                  <a:moveTo>
                    <a:pt x="1471748" y="0"/>
                  </a:moveTo>
                  <a:lnTo>
                    <a:pt x="1463040" y="121920"/>
                  </a:lnTo>
                  <a:lnTo>
                    <a:pt x="121920" y="1654629"/>
                  </a:lnTo>
                  <a:lnTo>
                    <a:pt x="0" y="1654629"/>
                  </a:lnTo>
                  <a:lnTo>
                    <a:pt x="1245325" y="148046"/>
                  </a:lnTo>
                  <a:lnTo>
                    <a:pt x="1471748" y="0"/>
                  </a:lnTo>
                  <a:close/>
                </a:path>
              </a:pathLst>
            </a:custGeom>
            <a:solidFill>
              <a:srgbClr val="92D050"/>
            </a:solidFill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36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1C57B534-3963-481E-995D-BBE0E10A68E0}"/>
                </a:ext>
              </a:extLst>
            </p:cNvPr>
            <p:cNvSpPr/>
            <p:nvPr/>
          </p:nvSpPr>
          <p:spPr>
            <a:xfrm>
              <a:off x="710823" y="5417452"/>
              <a:ext cx="1625490" cy="286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09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늘솔길공원</a:t>
              </a:r>
              <a:endParaRPr lang="ko-KR" altLang="en-US" sz="1809" dirty="0">
                <a:solidFill>
                  <a:srgbClr val="92D050"/>
                </a:solidFill>
                <a:effectLst>
                  <a:glow rad="139700">
                    <a:srgbClr val="111111"/>
                  </a:glow>
                </a:effectLst>
              </a:endParaRPr>
            </a:p>
          </p:txBody>
        </p:sp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1C57B534-3963-481E-995D-BBE0E10A68E0}"/>
                </a:ext>
              </a:extLst>
            </p:cNvPr>
            <p:cNvSpPr/>
            <p:nvPr/>
          </p:nvSpPr>
          <p:spPr>
            <a:xfrm>
              <a:off x="4632038" y="5165576"/>
              <a:ext cx="1625490" cy="286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809" dirty="0" err="1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해오름공원</a:t>
              </a:r>
              <a:r>
                <a:rPr lang="en-US" altLang="ko-KR" sz="1809" dirty="0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/</a:t>
              </a:r>
              <a:r>
                <a:rPr lang="ko-KR" altLang="en-US" sz="1809" dirty="0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광장</a:t>
              </a:r>
            </a:p>
          </p:txBody>
        </p:sp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1C57B534-3963-481E-995D-BBE0E10A68E0}"/>
                </a:ext>
              </a:extLst>
            </p:cNvPr>
            <p:cNvSpPr/>
            <p:nvPr/>
          </p:nvSpPr>
          <p:spPr>
            <a:xfrm>
              <a:off x="1806792" y="3022121"/>
              <a:ext cx="1625490" cy="256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551" dirty="0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논현중앙공원</a:t>
              </a: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3C079DB3-7394-40C9-892C-FCE7D104E9E6}"/>
                </a:ext>
              </a:extLst>
            </p:cNvPr>
            <p:cNvSpPr/>
            <p:nvPr/>
          </p:nvSpPr>
          <p:spPr>
            <a:xfrm>
              <a:off x="4722218" y="4715581"/>
              <a:ext cx="7201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 err="1">
                  <a:ln w="3175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노브랜드</a:t>
              </a:r>
              <a:endParaRPr lang="ko-KR" altLang="en-US" sz="1292" b="1" dirty="0">
                <a:ln w="3175" cmpd="sng">
                  <a:noFill/>
                  <a:prstDash val="solid"/>
                </a:ln>
                <a:solidFill>
                  <a:srgbClr val="FFFF00"/>
                </a:solidFill>
                <a:effectLst>
                  <a:glow rad="127000">
                    <a:srgbClr val="111111"/>
                  </a:glow>
                </a:effectLst>
                <a:latin typeface="+mn-ea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826B18B-0B09-43DB-9CFD-8392AF080C7E}"/>
                </a:ext>
              </a:extLst>
            </p:cNvPr>
            <p:cNvSpPr txBox="1"/>
            <p:nvPr/>
          </p:nvSpPr>
          <p:spPr>
            <a:xfrm>
              <a:off x="4917746" y="4576309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FFFF0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FFFF00"/>
                </a:solidFill>
              </a:endParaRPr>
            </a:p>
          </p:txBody>
        </p:sp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3C079DB3-7394-40C9-892C-FCE7D104E9E6}"/>
                </a:ext>
              </a:extLst>
            </p:cNvPr>
            <p:cNvSpPr/>
            <p:nvPr/>
          </p:nvSpPr>
          <p:spPr>
            <a:xfrm>
              <a:off x="2712705" y="4990805"/>
              <a:ext cx="720190" cy="22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92" b="1" dirty="0">
                  <a:ln w="3175" cmpd="sng">
                    <a:noFill/>
                    <a:prstDash val="solid"/>
                  </a:ln>
                  <a:solidFill>
                    <a:srgbClr val="FFFF00"/>
                  </a:solidFill>
                  <a:effectLst>
                    <a:glow rad="127000">
                      <a:srgbClr val="111111"/>
                    </a:glow>
                  </a:effectLst>
                  <a:latin typeface="+mn-ea"/>
                </a:rPr>
                <a:t>메가박스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826B18B-0B09-43DB-9CFD-8392AF080C7E}"/>
                </a:ext>
              </a:extLst>
            </p:cNvPr>
            <p:cNvSpPr txBox="1"/>
            <p:nvPr/>
          </p:nvSpPr>
          <p:spPr>
            <a:xfrm>
              <a:off x="2908233" y="4851533"/>
              <a:ext cx="357385" cy="215481"/>
            </a:xfrm>
            <a:prstGeom prst="rect">
              <a:avLst/>
            </a:prstGeom>
            <a:noFill/>
          </p:spPr>
          <p:txBody>
            <a:bodyPr wrap="square" lIns="118169" tIns="59084" rIns="118169" bIns="59084">
              <a:spAutoFit/>
            </a:bodyPr>
            <a:lstStyle>
              <a:defPPr>
                <a:defRPr lang="ko-KR"/>
              </a:defPPr>
              <a:lvl1pPr algn="ctr">
                <a:lnSpc>
                  <a:spcPct val="130000"/>
                </a:lnSpc>
                <a:defRPr sz="1400" b="1">
                  <a:ln w="3175" cmpd="sng">
                    <a:noFill/>
                    <a:prstDash val="solid"/>
                  </a:ln>
                  <a:solidFill>
                    <a:srgbClr val="FF0000"/>
                  </a:solidFill>
                  <a:effectLst>
                    <a:glow rad="152400">
                      <a:srgbClr val="111111"/>
                    </a:glow>
                  </a:effectLst>
                  <a:latin typeface="+mn-ea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ko-KR" altLang="en-US" sz="1034" dirty="0">
                  <a:solidFill>
                    <a:srgbClr val="FFFF00"/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◉</a:t>
              </a:r>
              <a:endParaRPr lang="ko-KR" altLang="en-US" sz="1034" dirty="0">
                <a:solidFill>
                  <a:srgbClr val="FFFF00"/>
                </a:solidFill>
              </a:endParaRPr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1C57B534-3963-481E-995D-BBE0E10A68E0}"/>
                </a:ext>
              </a:extLst>
            </p:cNvPr>
            <p:cNvSpPr/>
            <p:nvPr/>
          </p:nvSpPr>
          <p:spPr>
            <a:xfrm>
              <a:off x="2610189" y="5203422"/>
              <a:ext cx="1625490" cy="4407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551" dirty="0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한아름</a:t>
              </a:r>
              <a:endParaRPr lang="en-US" altLang="ko-KR" sz="1551" dirty="0">
                <a:solidFill>
                  <a:srgbClr val="92D050"/>
                </a:solidFill>
                <a:effectLst>
                  <a:glow rad="139700">
                    <a:srgbClr val="111111"/>
                  </a:glow>
                </a:effectLst>
              </a:endParaRPr>
            </a:p>
            <a:p>
              <a:pPr algn="ctr"/>
              <a:r>
                <a:rPr lang="ko-KR" altLang="en-US" sz="1551" dirty="0">
                  <a:solidFill>
                    <a:srgbClr val="92D050"/>
                  </a:solidFill>
                  <a:effectLst>
                    <a:glow rad="139700">
                      <a:srgbClr val="111111"/>
                    </a:glow>
                  </a:effectLst>
                </a:rPr>
                <a:t>근린공원</a:t>
              </a:r>
            </a:p>
          </p:txBody>
        </p:sp>
      </p:grpSp>
      <p:sp>
        <p:nvSpPr>
          <p:cNvPr id="47" name="사각형: 둥근 모서리 55">
            <a:extLst>
              <a:ext uri="{FF2B5EF4-FFF2-40B4-BE49-F238E27FC236}">
                <a16:creationId xmlns:a16="http://schemas.microsoft.com/office/drawing/2014/main" id="{EFDF1E02-9057-4184-8236-8FF5BD6FE475}"/>
              </a:ext>
            </a:extLst>
          </p:cNvPr>
          <p:cNvSpPr/>
          <p:nvPr/>
        </p:nvSpPr>
        <p:spPr>
          <a:xfrm>
            <a:off x="456951" y="8045841"/>
            <a:ext cx="10581033" cy="1394264"/>
          </a:xfrm>
          <a:prstGeom prst="roundRect">
            <a:avLst>
              <a:gd name="adj" fmla="val 11581"/>
            </a:avLst>
          </a:prstGeom>
          <a:solidFill>
            <a:schemeClr val="tx1">
              <a:alpha val="69804"/>
            </a:scheme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수인선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소래포구역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 인근에 위치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(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도보 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5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분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)</a:t>
            </a:r>
          </a:p>
          <a:p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1km 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거리에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홈플러스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뉴코아아울렛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메가박스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하이마트 등이 위치</a:t>
            </a:r>
            <a:endParaRPr lang="en-US" altLang="ko-KR" sz="1551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World돋움체 Light" panose="00000300000000000000" pitchFamily="2" charset="-127"/>
              <a:ea typeface="KoPubWorld돋움체 Light" panose="00000300000000000000" pitchFamily="2" charset="-127"/>
              <a:cs typeface="KoPubWorld돋움체 Light" panose="00000300000000000000" pitchFamily="2" charset="-127"/>
            </a:endParaRPr>
          </a:p>
          <a:p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소래습지생태공원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해오름공원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한아름근린공원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늘솔길공원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논현중앙공원 등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사업지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 인근에 다수의 공원 위치</a:t>
            </a:r>
            <a:endParaRPr lang="en-US" altLang="ko-KR" sz="1551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World돋움체 Light" panose="00000300000000000000" pitchFamily="2" charset="-127"/>
              <a:ea typeface="KoPubWorld돋움체 Light" panose="00000300000000000000" pitchFamily="2" charset="-127"/>
              <a:cs typeface="KoPubWorld돋움체 Light" panose="00000300000000000000" pitchFamily="2" charset="-127"/>
            </a:endParaRPr>
          </a:p>
          <a:p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소래포구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재래어시장</a:t>
            </a:r>
            <a:r>
              <a:rPr lang="en-US" altLang="ko-KR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,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종합어시장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 및 </a:t>
            </a:r>
            <a:r>
              <a:rPr lang="ko-KR" altLang="en-US" sz="1551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회타운을</a:t>
            </a:r>
            <a:r>
              <a:rPr lang="ko-KR" altLang="en-US" sz="155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rPr>
              <a:t> 중심으로 상권 발달</a:t>
            </a:r>
            <a:endParaRPr lang="en-US" altLang="ko-KR" sz="1551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World돋움체 Light" panose="00000300000000000000" pitchFamily="2" charset="-127"/>
              <a:ea typeface="KoPubWorld돋움체 Light" panose="00000300000000000000" pitchFamily="2" charset="-127"/>
              <a:cs typeface="KoPubWorld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435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ca02515ffe9e0897c27ca2343e0.previews.dropboxusercontent.com/p/thumb/ABENB2-soHVvqaSFAehZW-B4UFrCf5gmFXjkVDbhXj142fzxK4c0QsO5ilr4FHQn5AAGl73qvSMXRzQzJUBy3MBSRkNGQ9lHb8aKm2I2Of_E9GR_WA9IWNAax7NMWu89hh4Uw0mUXOQZMY3vuqNh_51wzOw0F_-P7ThLwghd24r7FaElq54e8kRMLwHCbxySUoqApqVhgW4wdCL-gPAnIFZ-YG4B75_uOYmhCVefIb-_WDJcG_0ITEloaC6YwIQ3HWkeOFlc-Ly5hfrMqMj_USj_CU81LEBzofkGi1bUscK8rQK3rkZ2kD6GX1el-8sJCaQqb3K2ixsk-oylEm_1uAfuSxS5qyirScvzjZ2J5Hs0sg/p.png?fv_content=true&amp;size_mode=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89" y="1774825"/>
            <a:ext cx="12220222" cy="68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9763" y="744997"/>
            <a:ext cx="4008437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81679">
              <a:defRPr/>
            </a:pPr>
            <a:r>
              <a:rPr lang="ko-KR" altLang="en-US" sz="2585" smtClean="0">
                <a:solidFill>
                  <a:prstClr val="white"/>
                </a:solidFill>
                <a:latin typeface="YouandiModern HeadRegular" panose="02020603020101020101" pitchFamily="18" charset="-127"/>
                <a:ea typeface="YouandiModern HeadRegular" panose="02020603020101020101" pitchFamily="18" charset="-127"/>
              </a:rPr>
              <a:t>현장 입지 </a:t>
            </a:r>
            <a:r>
              <a:rPr lang="ko-KR" altLang="en-US" sz="2585" dirty="0" err="1" smtClean="0">
                <a:solidFill>
                  <a:prstClr val="white"/>
                </a:solidFill>
                <a:latin typeface="YouandiModern HeadRegular" panose="02020603020101020101" pitchFamily="18" charset="-127"/>
                <a:ea typeface="YouandiModern HeadRegular" panose="02020603020101020101" pitchFamily="18" charset="-127"/>
              </a:rPr>
              <a:t>오션뷰컷</a:t>
            </a:r>
            <a:endParaRPr lang="ko-KR" altLang="en-US" sz="2585" dirty="0">
              <a:solidFill>
                <a:prstClr val="white"/>
              </a:solidFill>
              <a:latin typeface="YouandiModern HeadRegular" panose="02020603020101020101" pitchFamily="18" charset="-127"/>
              <a:ea typeface="YouandiModern Head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413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3" t="17407" r="33491" b="29465"/>
          <a:stretch/>
        </p:blipFill>
        <p:spPr>
          <a:xfrm>
            <a:off x="639763" y="2453832"/>
            <a:ext cx="11522075" cy="6481823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639762" y="2460626"/>
            <a:ext cx="11522075" cy="6480174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 rot="20223943">
            <a:off x="4752961" y="5493364"/>
            <a:ext cx="911813" cy="730112"/>
          </a:xfrm>
          <a:custGeom>
            <a:avLst/>
            <a:gdLst>
              <a:gd name="connsiteX0" fmla="*/ 0 w 739140"/>
              <a:gd name="connsiteY0" fmla="*/ 0 h 622300"/>
              <a:gd name="connsiteX1" fmla="*/ 739140 w 739140"/>
              <a:gd name="connsiteY1" fmla="*/ 0 h 622300"/>
              <a:gd name="connsiteX2" fmla="*/ 739140 w 739140"/>
              <a:gd name="connsiteY2" fmla="*/ 622300 h 622300"/>
              <a:gd name="connsiteX3" fmla="*/ 0 w 739140"/>
              <a:gd name="connsiteY3" fmla="*/ 622300 h 622300"/>
              <a:gd name="connsiteX4" fmla="*/ 0 w 739140"/>
              <a:gd name="connsiteY4" fmla="*/ 0 h 622300"/>
              <a:gd name="connsiteX0" fmla="*/ 3229 w 739140"/>
              <a:gd name="connsiteY0" fmla="*/ 266135 h 622300"/>
              <a:gd name="connsiteX1" fmla="*/ 739140 w 739140"/>
              <a:gd name="connsiteY1" fmla="*/ 0 h 622300"/>
              <a:gd name="connsiteX2" fmla="*/ 739140 w 739140"/>
              <a:gd name="connsiteY2" fmla="*/ 622300 h 622300"/>
              <a:gd name="connsiteX3" fmla="*/ 0 w 739140"/>
              <a:gd name="connsiteY3" fmla="*/ 622300 h 622300"/>
              <a:gd name="connsiteX4" fmla="*/ 3229 w 739140"/>
              <a:gd name="connsiteY4" fmla="*/ 266135 h 622300"/>
              <a:gd name="connsiteX0" fmla="*/ 3229 w 739140"/>
              <a:gd name="connsiteY0" fmla="*/ 266135 h 622300"/>
              <a:gd name="connsiteX1" fmla="*/ 221937 w 739140"/>
              <a:gd name="connsiteY1" fmla="*/ 11495 h 622300"/>
              <a:gd name="connsiteX2" fmla="*/ 739140 w 739140"/>
              <a:gd name="connsiteY2" fmla="*/ 0 h 622300"/>
              <a:gd name="connsiteX3" fmla="*/ 739140 w 739140"/>
              <a:gd name="connsiteY3" fmla="*/ 622300 h 622300"/>
              <a:gd name="connsiteX4" fmla="*/ 0 w 739140"/>
              <a:gd name="connsiteY4" fmla="*/ 622300 h 622300"/>
              <a:gd name="connsiteX5" fmla="*/ 3229 w 739140"/>
              <a:gd name="connsiteY5" fmla="*/ 266135 h 622300"/>
              <a:gd name="connsiteX0" fmla="*/ 3229 w 739140"/>
              <a:gd name="connsiteY0" fmla="*/ 266135 h 622300"/>
              <a:gd name="connsiteX1" fmla="*/ 76900 w 739140"/>
              <a:gd name="connsiteY1" fmla="*/ 93544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3229 w 739140"/>
              <a:gd name="connsiteY6" fmla="*/ 266135 h 622300"/>
              <a:gd name="connsiteX0" fmla="*/ 3229 w 739140"/>
              <a:gd name="connsiteY0" fmla="*/ 266135 h 622300"/>
              <a:gd name="connsiteX1" fmla="*/ 76900 w 739140"/>
              <a:gd name="connsiteY1" fmla="*/ 93544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3229 w 739140"/>
              <a:gd name="connsiteY6" fmla="*/ 266135 h 622300"/>
              <a:gd name="connsiteX0" fmla="*/ 3229 w 739140"/>
              <a:gd name="connsiteY0" fmla="*/ 266135 h 622300"/>
              <a:gd name="connsiteX1" fmla="*/ 76900 w 739140"/>
              <a:gd name="connsiteY1" fmla="*/ 93544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3229 w 739140"/>
              <a:gd name="connsiteY6" fmla="*/ 266135 h 622300"/>
              <a:gd name="connsiteX0" fmla="*/ 53634 w 739140"/>
              <a:gd name="connsiteY0" fmla="*/ 293668 h 622300"/>
              <a:gd name="connsiteX1" fmla="*/ 76900 w 739140"/>
              <a:gd name="connsiteY1" fmla="*/ 93544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76900 w 739140"/>
              <a:gd name="connsiteY1" fmla="*/ 93544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76900 w 739140"/>
              <a:gd name="connsiteY1" fmla="*/ 93544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21937 w 739140"/>
              <a:gd name="connsiteY2" fmla="*/ 11495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199534 w 739140"/>
              <a:gd name="connsiteY2" fmla="*/ 35111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199534 w 739140"/>
              <a:gd name="connsiteY2" fmla="*/ 35111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07701 w 739140"/>
              <a:gd name="connsiteY2" fmla="*/ 15812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07701 w 739140"/>
              <a:gd name="connsiteY2" fmla="*/ 15812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07701 w 739140"/>
              <a:gd name="connsiteY2" fmla="*/ 15812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  <a:gd name="connsiteX0" fmla="*/ 53634 w 739140"/>
              <a:gd name="connsiteY0" fmla="*/ 293668 h 622300"/>
              <a:gd name="connsiteX1" fmla="*/ 68465 w 739140"/>
              <a:gd name="connsiteY1" fmla="*/ 108591 h 622300"/>
              <a:gd name="connsiteX2" fmla="*/ 207701 w 739140"/>
              <a:gd name="connsiteY2" fmla="*/ 15812 h 622300"/>
              <a:gd name="connsiteX3" fmla="*/ 739140 w 739140"/>
              <a:gd name="connsiteY3" fmla="*/ 0 h 622300"/>
              <a:gd name="connsiteX4" fmla="*/ 739140 w 739140"/>
              <a:gd name="connsiteY4" fmla="*/ 622300 h 622300"/>
              <a:gd name="connsiteX5" fmla="*/ 0 w 739140"/>
              <a:gd name="connsiteY5" fmla="*/ 622300 h 622300"/>
              <a:gd name="connsiteX6" fmla="*/ 53634 w 739140"/>
              <a:gd name="connsiteY6" fmla="*/ 293668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9140" h="622300">
                <a:moveTo>
                  <a:pt x="53634" y="293668"/>
                </a:moveTo>
                <a:cubicBezTo>
                  <a:pt x="59043" y="214359"/>
                  <a:pt x="57251" y="198942"/>
                  <a:pt x="68465" y="108591"/>
                </a:cubicBezTo>
                <a:cubicBezTo>
                  <a:pt x="123945" y="70066"/>
                  <a:pt x="140797" y="61747"/>
                  <a:pt x="207701" y="15812"/>
                </a:cubicBezTo>
                <a:lnTo>
                  <a:pt x="739140" y="0"/>
                </a:lnTo>
                <a:lnTo>
                  <a:pt x="739140" y="622300"/>
                </a:lnTo>
                <a:lnTo>
                  <a:pt x="0" y="622300"/>
                </a:lnTo>
                <a:cubicBezTo>
                  <a:pt x="16596" y="506008"/>
                  <a:pt x="37105" y="424468"/>
                  <a:pt x="53634" y="293668"/>
                </a:cubicBezTo>
                <a:close/>
              </a:path>
            </a:pathLst>
          </a:custGeom>
          <a:solidFill>
            <a:srgbClr val="C00000">
              <a:alpha val="76000"/>
            </a:srgbClr>
          </a:solidFill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4804498" y="6585615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6" name="타원 15"/>
          <p:cNvSpPr/>
          <p:nvPr/>
        </p:nvSpPr>
        <p:spPr>
          <a:xfrm>
            <a:off x="5255777" y="6681768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>
            <a:stCxn id="11" idx="3"/>
            <a:endCxn id="16" idx="2"/>
          </p:cNvCxnSpPr>
          <p:nvPr/>
        </p:nvCxnSpPr>
        <p:spPr>
          <a:xfrm>
            <a:off x="5198295" y="6682839"/>
            <a:ext cx="57482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5238235" y="6347582"/>
            <a:ext cx="395349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32" name="타원 31"/>
          <p:cNvSpPr/>
          <p:nvPr/>
        </p:nvSpPr>
        <p:spPr>
          <a:xfrm>
            <a:off x="6015696" y="6297323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직선 연결선 32"/>
          <p:cNvCxnSpPr>
            <a:stCxn id="29" idx="3"/>
            <a:endCxn id="32" idx="2"/>
          </p:cNvCxnSpPr>
          <p:nvPr/>
        </p:nvCxnSpPr>
        <p:spPr>
          <a:xfrm flipV="1">
            <a:off x="5633584" y="6328037"/>
            <a:ext cx="382112" cy="11676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모서리가 둥근 직사각형 39"/>
          <p:cNvSpPr/>
          <p:nvPr/>
        </p:nvSpPr>
        <p:spPr>
          <a:xfrm>
            <a:off x="5633585" y="6099195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42" name="타원 41"/>
          <p:cNvSpPr/>
          <p:nvPr/>
        </p:nvSpPr>
        <p:spPr>
          <a:xfrm>
            <a:off x="6239349" y="6195349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직선 연결선 44"/>
          <p:cNvCxnSpPr>
            <a:stCxn id="40" idx="3"/>
            <a:endCxn id="42" idx="2"/>
          </p:cNvCxnSpPr>
          <p:nvPr/>
        </p:nvCxnSpPr>
        <p:spPr>
          <a:xfrm>
            <a:off x="6024903" y="6196419"/>
            <a:ext cx="214446" cy="29644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모서리가 둥근 직사각형 55"/>
          <p:cNvSpPr/>
          <p:nvPr/>
        </p:nvSpPr>
        <p:spPr>
          <a:xfrm>
            <a:off x="6038343" y="5917210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1994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58" name="타원 57"/>
          <p:cNvSpPr/>
          <p:nvPr/>
        </p:nvSpPr>
        <p:spPr>
          <a:xfrm>
            <a:off x="6593166" y="6075547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9" name="직선 연결선 58"/>
          <p:cNvCxnSpPr>
            <a:stCxn id="56" idx="3"/>
            <a:endCxn id="58" idx="2"/>
          </p:cNvCxnSpPr>
          <p:nvPr/>
        </p:nvCxnSpPr>
        <p:spPr>
          <a:xfrm>
            <a:off x="6429661" y="6014434"/>
            <a:ext cx="163505" cy="91827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타원 59"/>
          <p:cNvSpPr/>
          <p:nvPr/>
        </p:nvSpPr>
        <p:spPr>
          <a:xfrm>
            <a:off x="6451485" y="5695919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5880872" y="5599766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1992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cxnSp>
        <p:nvCxnSpPr>
          <p:cNvPr id="65" name="직선 연결선 64"/>
          <p:cNvCxnSpPr>
            <a:stCxn id="64" idx="3"/>
            <a:endCxn id="60" idx="2"/>
          </p:cNvCxnSpPr>
          <p:nvPr/>
        </p:nvCxnSpPr>
        <p:spPr>
          <a:xfrm>
            <a:off x="6272190" y="5696990"/>
            <a:ext cx="179295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모서리가 둥근 직사각형 70"/>
          <p:cNvSpPr/>
          <p:nvPr/>
        </p:nvSpPr>
        <p:spPr>
          <a:xfrm>
            <a:off x="6024903" y="5180476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1992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73" name="타원 72"/>
          <p:cNvSpPr/>
          <p:nvPr/>
        </p:nvSpPr>
        <p:spPr>
          <a:xfrm>
            <a:off x="5837686" y="5276629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4" name="직선 연결선 73"/>
          <p:cNvCxnSpPr>
            <a:stCxn id="73" idx="6"/>
            <a:endCxn id="71" idx="1"/>
          </p:cNvCxnSpPr>
          <p:nvPr/>
        </p:nvCxnSpPr>
        <p:spPr>
          <a:xfrm flipV="1">
            <a:off x="5899113" y="5277700"/>
            <a:ext cx="125790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모서리가 둥근 직사각형 104"/>
          <p:cNvSpPr/>
          <p:nvPr/>
        </p:nvSpPr>
        <p:spPr>
          <a:xfrm>
            <a:off x="6751734" y="4925124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1991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06" name="타원 105"/>
          <p:cNvSpPr/>
          <p:nvPr/>
        </p:nvSpPr>
        <p:spPr>
          <a:xfrm>
            <a:off x="6593166" y="5021277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7" name="직선 연결선 106"/>
          <p:cNvCxnSpPr>
            <a:stCxn id="106" idx="6"/>
            <a:endCxn id="105" idx="1"/>
          </p:cNvCxnSpPr>
          <p:nvPr/>
        </p:nvCxnSpPr>
        <p:spPr>
          <a:xfrm flipV="1">
            <a:off x="6654593" y="5022348"/>
            <a:ext cx="97141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모서리가 둥근 직사각형 107"/>
          <p:cNvSpPr/>
          <p:nvPr/>
        </p:nvSpPr>
        <p:spPr>
          <a:xfrm>
            <a:off x="6989711" y="5227279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1992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09" name="타원 108"/>
          <p:cNvSpPr/>
          <p:nvPr/>
        </p:nvSpPr>
        <p:spPr>
          <a:xfrm>
            <a:off x="6777523" y="5388707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0" name="직선 연결선 109"/>
          <p:cNvCxnSpPr>
            <a:stCxn id="109" idx="6"/>
            <a:endCxn id="108" idx="1"/>
          </p:cNvCxnSpPr>
          <p:nvPr/>
        </p:nvCxnSpPr>
        <p:spPr>
          <a:xfrm flipV="1">
            <a:off x="6838950" y="5324503"/>
            <a:ext cx="150761" cy="94918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모서리가 둥근 직사각형 110"/>
          <p:cNvSpPr/>
          <p:nvPr/>
        </p:nvSpPr>
        <p:spPr>
          <a:xfrm>
            <a:off x="7132556" y="5494417"/>
            <a:ext cx="391318" cy="200158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1993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12" name="타원 111"/>
          <p:cNvSpPr/>
          <p:nvPr/>
        </p:nvSpPr>
        <p:spPr>
          <a:xfrm>
            <a:off x="6903314" y="562811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3" name="직선 연결선 112"/>
          <p:cNvCxnSpPr>
            <a:stCxn id="112" idx="6"/>
            <a:endCxn id="111" idx="1"/>
          </p:cNvCxnSpPr>
          <p:nvPr/>
        </p:nvCxnSpPr>
        <p:spPr>
          <a:xfrm flipV="1">
            <a:off x="6964741" y="5594496"/>
            <a:ext cx="167815" cy="64332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모서리가 둥근 직사각형 115"/>
          <p:cNvSpPr/>
          <p:nvPr/>
        </p:nvSpPr>
        <p:spPr>
          <a:xfrm>
            <a:off x="7170346" y="5739344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1994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17" name="타원 116"/>
          <p:cNvSpPr/>
          <p:nvPr/>
        </p:nvSpPr>
        <p:spPr>
          <a:xfrm>
            <a:off x="6970889" y="5809921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8" name="직선 연결선 117"/>
          <p:cNvCxnSpPr>
            <a:stCxn id="117" idx="6"/>
            <a:endCxn id="116" idx="1"/>
          </p:cNvCxnSpPr>
          <p:nvPr/>
        </p:nvCxnSpPr>
        <p:spPr>
          <a:xfrm flipV="1">
            <a:off x="7032316" y="5836568"/>
            <a:ext cx="138030" cy="4067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모서리가 둥근 직사각형 120"/>
          <p:cNvSpPr/>
          <p:nvPr/>
        </p:nvSpPr>
        <p:spPr>
          <a:xfrm>
            <a:off x="7925625" y="4670192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2002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22" name="타원 121"/>
          <p:cNvSpPr/>
          <p:nvPr/>
        </p:nvSpPr>
        <p:spPr>
          <a:xfrm>
            <a:off x="7727837" y="4766345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3" name="직선 연결선 122"/>
          <p:cNvCxnSpPr>
            <a:stCxn id="122" idx="6"/>
            <a:endCxn id="121" idx="1"/>
          </p:cNvCxnSpPr>
          <p:nvPr/>
        </p:nvCxnSpPr>
        <p:spPr>
          <a:xfrm flipV="1">
            <a:off x="7789264" y="4767416"/>
            <a:ext cx="136361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타원 172"/>
          <p:cNvSpPr/>
          <p:nvPr/>
        </p:nvSpPr>
        <p:spPr>
          <a:xfrm>
            <a:off x="7225737" y="6282417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0" name="모서리가 둥근 직사각형 179"/>
          <p:cNvSpPr/>
          <p:nvPr/>
        </p:nvSpPr>
        <p:spPr>
          <a:xfrm>
            <a:off x="7444383" y="6098341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81" name="타원 180"/>
          <p:cNvSpPr/>
          <p:nvPr/>
        </p:nvSpPr>
        <p:spPr>
          <a:xfrm>
            <a:off x="7225737" y="6282416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2" name="직선 연결선 181"/>
          <p:cNvCxnSpPr>
            <a:stCxn id="181" idx="6"/>
            <a:endCxn id="180" idx="1"/>
          </p:cNvCxnSpPr>
          <p:nvPr/>
        </p:nvCxnSpPr>
        <p:spPr>
          <a:xfrm flipV="1">
            <a:off x="7287164" y="6195565"/>
            <a:ext cx="157219" cy="117565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모서리가 둥근 직사각형 182"/>
          <p:cNvSpPr/>
          <p:nvPr/>
        </p:nvSpPr>
        <p:spPr>
          <a:xfrm>
            <a:off x="8001205" y="6491038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2001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84" name="타원 183"/>
          <p:cNvSpPr/>
          <p:nvPr/>
        </p:nvSpPr>
        <p:spPr>
          <a:xfrm>
            <a:off x="7828997" y="6586638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5" name="직선 연결선 184"/>
          <p:cNvCxnSpPr>
            <a:stCxn id="184" idx="6"/>
            <a:endCxn id="183" idx="1"/>
          </p:cNvCxnSpPr>
          <p:nvPr/>
        </p:nvCxnSpPr>
        <p:spPr>
          <a:xfrm flipV="1">
            <a:off x="7890424" y="6588262"/>
            <a:ext cx="110781" cy="2909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모서리가 둥근 직사각형 185"/>
          <p:cNvSpPr/>
          <p:nvPr/>
        </p:nvSpPr>
        <p:spPr>
          <a:xfrm>
            <a:off x="8392524" y="7079844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2000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87" name="타원 186"/>
          <p:cNvSpPr/>
          <p:nvPr/>
        </p:nvSpPr>
        <p:spPr>
          <a:xfrm>
            <a:off x="8220315" y="717544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8" name="직선 연결선 187"/>
          <p:cNvCxnSpPr>
            <a:stCxn id="187" idx="6"/>
            <a:endCxn id="186" idx="1"/>
          </p:cNvCxnSpPr>
          <p:nvPr/>
        </p:nvCxnSpPr>
        <p:spPr>
          <a:xfrm flipV="1">
            <a:off x="8281742" y="7177068"/>
            <a:ext cx="110782" cy="2909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모서리가 둥근 직사각형 188"/>
          <p:cNvSpPr/>
          <p:nvPr/>
        </p:nvSpPr>
        <p:spPr>
          <a:xfrm>
            <a:off x="8366437" y="7597713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1986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190" name="타원 189"/>
          <p:cNvSpPr/>
          <p:nvPr/>
        </p:nvSpPr>
        <p:spPr>
          <a:xfrm>
            <a:off x="8194228" y="7693312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1" name="직선 연결선 190"/>
          <p:cNvCxnSpPr>
            <a:stCxn id="190" idx="6"/>
            <a:endCxn id="189" idx="1"/>
          </p:cNvCxnSpPr>
          <p:nvPr/>
        </p:nvCxnSpPr>
        <p:spPr>
          <a:xfrm flipV="1">
            <a:off x="8255655" y="7694937"/>
            <a:ext cx="110782" cy="2908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모서리가 둥근 직사각형 198"/>
          <p:cNvSpPr/>
          <p:nvPr/>
        </p:nvSpPr>
        <p:spPr>
          <a:xfrm>
            <a:off x="7356059" y="7146870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00" name="타원 199"/>
          <p:cNvSpPr/>
          <p:nvPr/>
        </p:nvSpPr>
        <p:spPr>
          <a:xfrm>
            <a:off x="7183850" y="7242470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1" name="직선 연결선 200"/>
          <p:cNvCxnSpPr>
            <a:stCxn id="200" idx="6"/>
            <a:endCxn id="199" idx="1"/>
          </p:cNvCxnSpPr>
          <p:nvPr/>
        </p:nvCxnSpPr>
        <p:spPr>
          <a:xfrm flipV="1">
            <a:off x="7245277" y="7244094"/>
            <a:ext cx="110782" cy="2909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모서리가 둥근 직사각형 201"/>
          <p:cNvSpPr/>
          <p:nvPr/>
        </p:nvSpPr>
        <p:spPr>
          <a:xfrm>
            <a:off x="7136950" y="7393016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03" name="타원 202"/>
          <p:cNvSpPr/>
          <p:nvPr/>
        </p:nvSpPr>
        <p:spPr>
          <a:xfrm>
            <a:off x="6964741" y="7488615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4" name="직선 연결선 203"/>
          <p:cNvCxnSpPr>
            <a:stCxn id="203" idx="6"/>
            <a:endCxn id="202" idx="1"/>
          </p:cNvCxnSpPr>
          <p:nvPr/>
        </p:nvCxnSpPr>
        <p:spPr>
          <a:xfrm flipV="1">
            <a:off x="7026168" y="7490240"/>
            <a:ext cx="110782" cy="2908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모서리가 둥근 직사각형 204"/>
          <p:cNvSpPr/>
          <p:nvPr/>
        </p:nvSpPr>
        <p:spPr>
          <a:xfrm>
            <a:off x="7281128" y="6786577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06" name="타원 205"/>
          <p:cNvSpPr/>
          <p:nvPr/>
        </p:nvSpPr>
        <p:spPr>
          <a:xfrm>
            <a:off x="7108919" y="6882176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7" name="직선 연결선 206"/>
          <p:cNvCxnSpPr>
            <a:stCxn id="206" idx="6"/>
            <a:endCxn id="205" idx="1"/>
          </p:cNvCxnSpPr>
          <p:nvPr/>
        </p:nvCxnSpPr>
        <p:spPr>
          <a:xfrm flipV="1">
            <a:off x="7170346" y="6883801"/>
            <a:ext cx="110782" cy="2908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모서리가 둥근 직사각형 207"/>
          <p:cNvSpPr/>
          <p:nvPr/>
        </p:nvSpPr>
        <p:spPr>
          <a:xfrm>
            <a:off x="7026168" y="6426283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1994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09" name="타원 208"/>
          <p:cNvSpPr/>
          <p:nvPr/>
        </p:nvSpPr>
        <p:spPr>
          <a:xfrm>
            <a:off x="6866846" y="645754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0" name="직선 연결선 209"/>
          <p:cNvCxnSpPr>
            <a:stCxn id="209" idx="6"/>
            <a:endCxn id="208" idx="1"/>
          </p:cNvCxnSpPr>
          <p:nvPr/>
        </p:nvCxnSpPr>
        <p:spPr>
          <a:xfrm>
            <a:off x="6928273" y="6488258"/>
            <a:ext cx="97895" cy="3524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모서리가 둥근 직사각형 214"/>
          <p:cNvSpPr/>
          <p:nvPr/>
        </p:nvSpPr>
        <p:spPr>
          <a:xfrm>
            <a:off x="6021139" y="6930580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16" name="타원 215"/>
          <p:cNvSpPr/>
          <p:nvPr/>
        </p:nvSpPr>
        <p:spPr>
          <a:xfrm>
            <a:off x="6596872" y="7026179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7" name="직선 연결선 216"/>
          <p:cNvCxnSpPr>
            <a:stCxn id="216" idx="2"/>
            <a:endCxn id="215" idx="3"/>
          </p:cNvCxnSpPr>
          <p:nvPr/>
        </p:nvCxnSpPr>
        <p:spPr>
          <a:xfrm flipH="1" flipV="1">
            <a:off x="6412457" y="7027804"/>
            <a:ext cx="184415" cy="2908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모서리가 둥근 직사각형 220"/>
          <p:cNvSpPr/>
          <p:nvPr/>
        </p:nvSpPr>
        <p:spPr>
          <a:xfrm>
            <a:off x="5965749" y="7412234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22" name="타원 221"/>
          <p:cNvSpPr/>
          <p:nvPr/>
        </p:nvSpPr>
        <p:spPr>
          <a:xfrm>
            <a:off x="6541482" y="750783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23" name="직선 연결선 222"/>
          <p:cNvCxnSpPr>
            <a:stCxn id="222" idx="2"/>
            <a:endCxn id="221" idx="3"/>
          </p:cNvCxnSpPr>
          <p:nvPr/>
        </p:nvCxnSpPr>
        <p:spPr>
          <a:xfrm flipH="1" flipV="1">
            <a:off x="6357067" y="7509458"/>
            <a:ext cx="184415" cy="2909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모서리가 둥근 직사각형 223"/>
          <p:cNvSpPr/>
          <p:nvPr/>
        </p:nvSpPr>
        <p:spPr>
          <a:xfrm>
            <a:off x="6076530" y="7659728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1985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25" name="타원 224"/>
          <p:cNvSpPr/>
          <p:nvPr/>
        </p:nvSpPr>
        <p:spPr>
          <a:xfrm>
            <a:off x="6652264" y="7755327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26" name="직선 연결선 225"/>
          <p:cNvCxnSpPr>
            <a:stCxn id="225" idx="2"/>
            <a:endCxn id="224" idx="3"/>
          </p:cNvCxnSpPr>
          <p:nvPr/>
        </p:nvCxnSpPr>
        <p:spPr>
          <a:xfrm flipH="1" flipV="1">
            <a:off x="6467848" y="7756952"/>
            <a:ext cx="184416" cy="29089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모서리가 둥근 직사각형 226"/>
          <p:cNvSpPr/>
          <p:nvPr/>
        </p:nvSpPr>
        <p:spPr>
          <a:xfrm>
            <a:off x="5243711" y="8355063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1993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28" name="타원 227"/>
          <p:cNvSpPr/>
          <p:nvPr/>
        </p:nvSpPr>
        <p:spPr>
          <a:xfrm>
            <a:off x="5819444" y="8450663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29" name="직선 연결선 228"/>
          <p:cNvCxnSpPr>
            <a:stCxn id="228" idx="2"/>
            <a:endCxn id="227" idx="3"/>
          </p:cNvCxnSpPr>
          <p:nvPr/>
        </p:nvCxnSpPr>
        <p:spPr>
          <a:xfrm flipH="1" flipV="1">
            <a:off x="5635029" y="8452287"/>
            <a:ext cx="184415" cy="2909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모서리가 둥근 직사각형 234"/>
          <p:cNvSpPr/>
          <p:nvPr/>
        </p:nvSpPr>
        <p:spPr>
          <a:xfrm>
            <a:off x="5029203" y="6925821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36" name="타원 235"/>
          <p:cNvSpPr/>
          <p:nvPr/>
        </p:nvSpPr>
        <p:spPr>
          <a:xfrm>
            <a:off x="5480482" y="702197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37" name="직선 연결선 236"/>
          <p:cNvCxnSpPr>
            <a:stCxn id="235" idx="3"/>
            <a:endCxn id="236" idx="2"/>
          </p:cNvCxnSpPr>
          <p:nvPr/>
        </p:nvCxnSpPr>
        <p:spPr>
          <a:xfrm>
            <a:off x="5423000" y="7023045"/>
            <a:ext cx="57482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모서리가 둥근 직사각형 237"/>
          <p:cNvSpPr/>
          <p:nvPr/>
        </p:nvSpPr>
        <p:spPr>
          <a:xfrm>
            <a:off x="3662375" y="6515856"/>
            <a:ext cx="391318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2010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39" name="타원 238"/>
          <p:cNvSpPr/>
          <p:nvPr/>
        </p:nvSpPr>
        <p:spPr>
          <a:xfrm>
            <a:off x="4238108" y="6611456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0" name="직선 연결선 239"/>
          <p:cNvCxnSpPr>
            <a:stCxn id="239" idx="2"/>
            <a:endCxn id="238" idx="3"/>
          </p:cNvCxnSpPr>
          <p:nvPr/>
        </p:nvCxnSpPr>
        <p:spPr>
          <a:xfrm flipH="1" flipV="1">
            <a:off x="4053693" y="6613080"/>
            <a:ext cx="184415" cy="2909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모서리가 둥근 직사각형 240"/>
          <p:cNvSpPr/>
          <p:nvPr/>
        </p:nvSpPr>
        <p:spPr>
          <a:xfrm>
            <a:off x="3640211" y="5948680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42" name="타원 241"/>
          <p:cNvSpPr/>
          <p:nvPr/>
        </p:nvSpPr>
        <p:spPr>
          <a:xfrm>
            <a:off x="4091490" y="6044833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3" name="직선 연결선 242"/>
          <p:cNvCxnSpPr>
            <a:stCxn id="241" idx="3"/>
            <a:endCxn id="242" idx="2"/>
          </p:cNvCxnSpPr>
          <p:nvPr/>
        </p:nvCxnSpPr>
        <p:spPr>
          <a:xfrm>
            <a:off x="4034008" y="6045904"/>
            <a:ext cx="57482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모서리가 둥근 직사각형 243"/>
          <p:cNvSpPr/>
          <p:nvPr/>
        </p:nvSpPr>
        <p:spPr>
          <a:xfrm>
            <a:off x="3311313" y="6136062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45" name="타원 244"/>
          <p:cNvSpPr/>
          <p:nvPr/>
        </p:nvSpPr>
        <p:spPr>
          <a:xfrm>
            <a:off x="3762592" y="6232215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6" name="직선 연결선 245"/>
          <p:cNvCxnSpPr>
            <a:stCxn id="244" idx="3"/>
            <a:endCxn id="245" idx="2"/>
          </p:cNvCxnSpPr>
          <p:nvPr/>
        </p:nvCxnSpPr>
        <p:spPr>
          <a:xfrm>
            <a:off x="3705110" y="6233286"/>
            <a:ext cx="57482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모서리가 둥근 직사각형 246"/>
          <p:cNvSpPr/>
          <p:nvPr/>
        </p:nvSpPr>
        <p:spPr>
          <a:xfrm>
            <a:off x="2828183" y="6415745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48" name="타원 247"/>
          <p:cNvSpPr/>
          <p:nvPr/>
        </p:nvSpPr>
        <p:spPr>
          <a:xfrm>
            <a:off x="3279463" y="6511898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9" name="직선 연결선 248"/>
          <p:cNvCxnSpPr>
            <a:stCxn id="247" idx="3"/>
            <a:endCxn id="248" idx="2"/>
          </p:cNvCxnSpPr>
          <p:nvPr/>
        </p:nvCxnSpPr>
        <p:spPr>
          <a:xfrm>
            <a:off x="3221980" y="6512969"/>
            <a:ext cx="57483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모서리가 둥근 직사각형 249"/>
          <p:cNvSpPr/>
          <p:nvPr/>
        </p:nvSpPr>
        <p:spPr>
          <a:xfrm>
            <a:off x="2828183" y="5744481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51" name="타원 250"/>
          <p:cNvSpPr/>
          <p:nvPr/>
        </p:nvSpPr>
        <p:spPr>
          <a:xfrm>
            <a:off x="3279463" y="584063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2" name="직선 연결선 251"/>
          <p:cNvCxnSpPr>
            <a:stCxn id="250" idx="3"/>
            <a:endCxn id="251" idx="2"/>
          </p:cNvCxnSpPr>
          <p:nvPr/>
        </p:nvCxnSpPr>
        <p:spPr>
          <a:xfrm>
            <a:off x="3221980" y="5841705"/>
            <a:ext cx="57483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모서리가 둥근 직사각형 252"/>
          <p:cNvSpPr/>
          <p:nvPr/>
        </p:nvSpPr>
        <p:spPr>
          <a:xfrm>
            <a:off x="3318522" y="5519675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54" name="타원 253"/>
          <p:cNvSpPr/>
          <p:nvPr/>
        </p:nvSpPr>
        <p:spPr>
          <a:xfrm>
            <a:off x="3769801" y="5615828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5" name="직선 연결선 254"/>
          <p:cNvCxnSpPr>
            <a:stCxn id="253" idx="3"/>
            <a:endCxn id="254" idx="2"/>
          </p:cNvCxnSpPr>
          <p:nvPr/>
        </p:nvCxnSpPr>
        <p:spPr>
          <a:xfrm>
            <a:off x="3712319" y="5616899"/>
            <a:ext cx="57482" cy="29643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모서리가 둥근 직사각형 255"/>
          <p:cNvSpPr/>
          <p:nvPr/>
        </p:nvSpPr>
        <p:spPr>
          <a:xfrm>
            <a:off x="1385596" y="4729479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57" name="타원 256"/>
          <p:cNvSpPr/>
          <p:nvPr/>
        </p:nvSpPr>
        <p:spPr>
          <a:xfrm>
            <a:off x="1836876" y="4766345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8" name="직선 연결선 257"/>
          <p:cNvCxnSpPr>
            <a:stCxn id="256" idx="3"/>
            <a:endCxn id="257" idx="2"/>
          </p:cNvCxnSpPr>
          <p:nvPr/>
        </p:nvCxnSpPr>
        <p:spPr>
          <a:xfrm flipV="1">
            <a:off x="1779393" y="4797059"/>
            <a:ext cx="57483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모서리가 둥근 직사각형 258"/>
          <p:cNvSpPr/>
          <p:nvPr/>
        </p:nvSpPr>
        <p:spPr>
          <a:xfrm>
            <a:off x="695027" y="3435562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2007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60" name="타원 259"/>
          <p:cNvSpPr/>
          <p:nvPr/>
        </p:nvSpPr>
        <p:spPr>
          <a:xfrm>
            <a:off x="1146306" y="3472428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1" name="직선 연결선 260"/>
          <p:cNvCxnSpPr>
            <a:stCxn id="259" idx="3"/>
            <a:endCxn id="260" idx="2"/>
          </p:cNvCxnSpPr>
          <p:nvPr/>
        </p:nvCxnSpPr>
        <p:spPr>
          <a:xfrm flipV="1">
            <a:off x="1088824" y="3503142"/>
            <a:ext cx="57482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모서리가 둥근 직사각형 261"/>
          <p:cNvSpPr/>
          <p:nvPr/>
        </p:nvSpPr>
        <p:spPr>
          <a:xfrm>
            <a:off x="813937" y="3906619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2009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63" name="타원 262"/>
          <p:cNvSpPr/>
          <p:nvPr/>
        </p:nvSpPr>
        <p:spPr>
          <a:xfrm>
            <a:off x="1265216" y="3943485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4" name="직선 연결선 263"/>
          <p:cNvCxnSpPr>
            <a:stCxn id="262" idx="3"/>
            <a:endCxn id="263" idx="2"/>
          </p:cNvCxnSpPr>
          <p:nvPr/>
        </p:nvCxnSpPr>
        <p:spPr>
          <a:xfrm flipV="1">
            <a:off x="1207734" y="3974199"/>
            <a:ext cx="57482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모서리가 둥근 직사각형 264"/>
          <p:cNvSpPr/>
          <p:nvPr/>
        </p:nvSpPr>
        <p:spPr>
          <a:xfrm>
            <a:off x="1088824" y="4128107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66" name="타원 265"/>
          <p:cNvSpPr/>
          <p:nvPr/>
        </p:nvSpPr>
        <p:spPr>
          <a:xfrm>
            <a:off x="1540103" y="4164973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7" name="직선 연결선 266"/>
          <p:cNvCxnSpPr>
            <a:stCxn id="265" idx="3"/>
            <a:endCxn id="266" idx="2"/>
          </p:cNvCxnSpPr>
          <p:nvPr/>
        </p:nvCxnSpPr>
        <p:spPr>
          <a:xfrm flipV="1">
            <a:off x="1482621" y="4195687"/>
            <a:ext cx="57482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모서리가 둥근 직사각형 267"/>
          <p:cNvSpPr/>
          <p:nvPr/>
        </p:nvSpPr>
        <p:spPr>
          <a:xfrm>
            <a:off x="1836876" y="3571809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2008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69" name="타원 268"/>
          <p:cNvSpPr/>
          <p:nvPr/>
        </p:nvSpPr>
        <p:spPr>
          <a:xfrm>
            <a:off x="2288155" y="3608675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0" name="직선 연결선 269"/>
          <p:cNvCxnSpPr>
            <a:stCxn id="268" idx="3"/>
            <a:endCxn id="269" idx="2"/>
          </p:cNvCxnSpPr>
          <p:nvPr/>
        </p:nvCxnSpPr>
        <p:spPr>
          <a:xfrm flipV="1">
            <a:off x="2230673" y="3639389"/>
            <a:ext cx="57482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모서리가 둥근 직사각형 270"/>
          <p:cNvSpPr/>
          <p:nvPr/>
        </p:nvSpPr>
        <p:spPr>
          <a:xfrm>
            <a:off x="1504506" y="3018338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2007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72" name="타원 271"/>
          <p:cNvSpPr/>
          <p:nvPr/>
        </p:nvSpPr>
        <p:spPr>
          <a:xfrm>
            <a:off x="1955785" y="305520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3" name="직선 연결선 272"/>
          <p:cNvCxnSpPr>
            <a:stCxn id="271" idx="3"/>
            <a:endCxn id="272" idx="2"/>
          </p:cNvCxnSpPr>
          <p:nvPr/>
        </p:nvCxnSpPr>
        <p:spPr>
          <a:xfrm flipV="1">
            <a:off x="1898303" y="3085918"/>
            <a:ext cx="57482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모서리가 둥근 직사각형 273"/>
          <p:cNvSpPr/>
          <p:nvPr/>
        </p:nvSpPr>
        <p:spPr>
          <a:xfrm>
            <a:off x="1882340" y="2791144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2011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75" name="타원 274"/>
          <p:cNvSpPr/>
          <p:nvPr/>
        </p:nvSpPr>
        <p:spPr>
          <a:xfrm>
            <a:off x="2333619" y="2828010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6" name="직선 연결선 275"/>
          <p:cNvCxnSpPr>
            <a:stCxn id="274" idx="3"/>
            <a:endCxn id="275" idx="2"/>
          </p:cNvCxnSpPr>
          <p:nvPr/>
        </p:nvCxnSpPr>
        <p:spPr>
          <a:xfrm flipV="1">
            <a:off x="2276137" y="2858724"/>
            <a:ext cx="57482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모서리가 둥근 직사각형 276"/>
          <p:cNvSpPr/>
          <p:nvPr/>
        </p:nvSpPr>
        <p:spPr>
          <a:xfrm>
            <a:off x="2395046" y="2560088"/>
            <a:ext cx="393797" cy="194400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2009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78" name="타원 277"/>
          <p:cNvSpPr/>
          <p:nvPr/>
        </p:nvSpPr>
        <p:spPr>
          <a:xfrm>
            <a:off x="2846326" y="259695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9" name="직선 연결선 278"/>
          <p:cNvCxnSpPr>
            <a:stCxn id="277" idx="3"/>
            <a:endCxn id="278" idx="2"/>
          </p:cNvCxnSpPr>
          <p:nvPr/>
        </p:nvCxnSpPr>
        <p:spPr>
          <a:xfrm flipV="1">
            <a:off x="2788843" y="2627668"/>
            <a:ext cx="57483" cy="29620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모서리가 둥근 직사각형 279"/>
          <p:cNvSpPr/>
          <p:nvPr/>
        </p:nvSpPr>
        <p:spPr>
          <a:xfrm>
            <a:off x="4297141" y="5252760"/>
            <a:ext cx="393797" cy="194447"/>
          </a:xfrm>
          <a:prstGeom prst="roundRect">
            <a:avLst/>
          </a:prstGeom>
          <a:solidFill>
            <a:srgbClr val="011740"/>
          </a:solidFill>
          <a:ln w="15875"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2010</a:t>
            </a:r>
            <a:r>
              <a:rPr lang="ko-KR" altLang="en-US" sz="900" b="1">
                <a:solidFill>
                  <a:schemeClr val="bg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</a:t>
            </a:r>
          </a:p>
        </p:txBody>
      </p:sp>
      <p:sp>
        <p:nvSpPr>
          <p:cNvPr id="281" name="타원 280"/>
          <p:cNvSpPr/>
          <p:nvPr/>
        </p:nvSpPr>
        <p:spPr>
          <a:xfrm>
            <a:off x="4748420" y="5348914"/>
            <a:ext cx="61427" cy="61427"/>
          </a:xfrm>
          <a:prstGeom prst="ellipse">
            <a:avLst/>
          </a:prstGeom>
          <a:solidFill>
            <a:schemeClr val="bg1"/>
          </a:solidFill>
          <a:ln>
            <a:solidFill>
              <a:srgbClr val="011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2" name="직선 연결선 281"/>
          <p:cNvCxnSpPr>
            <a:stCxn id="280" idx="3"/>
            <a:endCxn id="281" idx="2"/>
          </p:cNvCxnSpPr>
          <p:nvPr/>
        </p:nvCxnSpPr>
        <p:spPr>
          <a:xfrm>
            <a:off x="4690938" y="5349984"/>
            <a:ext cx="57482" cy="29644"/>
          </a:xfrm>
          <a:prstGeom prst="line">
            <a:avLst/>
          </a:prstGeom>
          <a:ln w="12700">
            <a:solidFill>
              <a:srgbClr val="011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이등변 삼각형 286"/>
          <p:cNvSpPr/>
          <p:nvPr/>
        </p:nvSpPr>
        <p:spPr>
          <a:xfrm rot="12883445">
            <a:off x="5690668" y="4687718"/>
            <a:ext cx="231465" cy="793814"/>
          </a:xfrm>
          <a:prstGeom prst="triangle">
            <a:avLst>
              <a:gd name="adj" fmla="val 4773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8" name="모서리가 둥근 직사각형 287"/>
          <p:cNvSpPr/>
          <p:nvPr/>
        </p:nvSpPr>
        <p:spPr>
          <a:xfrm>
            <a:off x="4492292" y="4661759"/>
            <a:ext cx="2210872" cy="351606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ln w="12700">
                  <a:noFill/>
                </a:ln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논현 </a:t>
            </a:r>
            <a:r>
              <a:rPr lang="ko-KR" altLang="en-US" sz="1600" dirty="0" err="1">
                <a:ln w="12700">
                  <a:noFill/>
                </a:ln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센트레빌</a:t>
            </a:r>
            <a:r>
              <a:rPr lang="ko-KR" altLang="en-US" sz="1600" dirty="0">
                <a:ln w="12700">
                  <a:noFill/>
                </a:ln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1600" dirty="0" err="1">
                <a:ln w="12700">
                  <a:noFill/>
                </a:ln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라메르</a:t>
            </a:r>
            <a:endParaRPr lang="en-US" altLang="ko-KR" sz="1600" dirty="0">
              <a:ln w="12700">
                <a:noFill/>
              </a:ln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9" name="직사각형 288"/>
          <p:cNvSpPr/>
          <p:nvPr/>
        </p:nvSpPr>
        <p:spPr>
          <a:xfrm>
            <a:off x="628989" y="1160738"/>
            <a:ext cx="11514593" cy="714483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5949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1914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67869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3831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79788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35744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1707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47662" algn="l" defTabSz="911914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ko-KR" altLang="en-US" sz="2800" spc="-150" dirty="0" err="1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사업지</a:t>
            </a:r>
            <a:r>
              <a:rPr lang="ko-KR" altLang="en-US" sz="2800" spc="-150" dirty="0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인근 근린생활시설 및 판매시설 </a:t>
            </a:r>
            <a:r>
              <a:rPr lang="ko-KR" altLang="en-US" sz="2800" spc="-150" dirty="0" err="1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준공년도</a:t>
            </a:r>
            <a:r>
              <a:rPr lang="ko-KR" altLang="en-US" sz="2800" spc="-150" dirty="0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2800" spc="-150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‘</a:t>
            </a:r>
            <a:r>
              <a:rPr lang="en-US" altLang="ko-KR" sz="2800" spc="-150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1985~</a:t>
            </a:r>
            <a:r>
              <a:rPr lang="en-US" altLang="ko-KR" sz="2800" spc="-150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 ‘</a:t>
            </a:r>
            <a:r>
              <a:rPr lang="en-US" altLang="ko-KR" sz="2800" spc="-150">
                <a:ln w="0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2011 </a:t>
            </a:r>
            <a:endParaRPr lang="en-US" altLang="ko-KR" sz="2800" spc="-150" dirty="0">
              <a:ln w="0"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ko-KR" altLang="en-US" sz="3600" b="1" spc="-150">
                <a:ln w="0">
                  <a:solidFill>
                    <a:srgbClr val="C00000">
                      <a:alpha val="0"/>
                    </a:srgbClr>
                  </a:solidFill>
                </a:ln>
                <a:solidFill>
                  <a:srgbClr val="C0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소래포구상권內 </a:t>
            </a:r>
            <a:r>
              <a:rPr lang="en-US" altLang="ko-KR" sz="3600" b="1" spc="-150">
                <a:ln w="0">
                  <a:solidFill>
                    <a:srgbClr val="C00000">
                      <a:alpha val="0"/>
                    </a:srgbClr>
                  </a:solidFill>
                </a:ln>
                <a:solidFill>
                  <a:srgbClr val="C0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10</a:t>
            </a:r>
            <a:r>
              <a:rPr lang="ko-KR" altLang="en-US" sz="3600" b="1" spc="-150">
                <a:ln w="0">
                  <a:solidFill>
                    <a:srgbClr val="C00000">
                      <a:alpha val="0"/>
                    </a:srgbClr>
                  </a:solidFill>
                </a:ln>
                <a:solidFill>
                  <a:srgbClr val="C0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년만의 신규 공급 상품 논현 센트레빌 라메르</a:t>
            </a:r>
            <a:endParaRPr lang="ko-KR" altLang="en-US" sz="3600" b="1" spc="-150" dirty="0">
              <a:ln w="0">
                <a:solidFill>
                  <a:srgbClr val="C00000">
                    <a:alpha val="0"/>
                  </a:srgbClr>
                </a:solidFill>
              </a:ln>
              <a:solidFill>
                <a:srgbClr val="C0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668435" y="9036424"/>
            <a:ext cx="2199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800" dirty="0" smtClean="0"/>
              <a:t>출처 </a:t>
            </a:r>
            <a:r>
              <a:rPr lang="en-US" altLang="ko-KR" sz="1800" dirty="0" smtClean="0"/>
              <a:t>: </a:t>
            </a:r>
            <a:r>
              <a:rPr lang="ko-KR" altLang="en-US" sz="1800" dirty="0" smtClean="0"/>
              <a:t>네이버부동산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24012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3535</TotalTime>
  <Words>189</Words>
  <Application>Microsoft Office PowerPoint</Application>
  <PresentationFormat>A3 용지(297x420mm)</PresentationFormat>
  <Paragraphs>84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HY견고딕</vt:lpstr>
      <vt:lpstr>KoPubWorld돋움체 Light</vt:lpstr>
      <vt:lpstr>YouandiModern HeadRegular</vt:lpstr>
      <vt:lpstr>맑은 고딕</vt:lpstr>
      <vt:lpstr>-윤고딕330</vt:lpstr>
      <vt:lpstr>함초롬바탕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kyoske2@gmail.com</dc:creator>
  <cp:lastModifiedBy>wanna</cp:lastModifiedBy>
  <cp:revision>76</cp:revision>
  <dcterms:created xsi:type="dcterms:W3CDTF">2021-03-01T01:05:43Z</dcterms:created>
  <dcterms:modified xsi:type="dcterms:W3CDTF">2021-03-16T10:52:43Z</dcterms:modified>
</cp:coreProperties>
</file>