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59" r:id="rId4"/>
    <p:sldId id="262" r:id="rId5"/>
    <p:sldId id="256" r:id="rId6"/>
    <p:sldId id="257" r:id="rId7"/>
    <p:sldId id="266" r:id="rId8"/>
    <p:sldId id="261" r:id="rId9"/>
    <p:sldId id="264" r:id="rId10"/>
    <p:sldId id="258" r:id="rId11"/>
    <p:sldId id="269" r:id="rId12"/>
    <p:sldId id="268" r:id="rId13"/>
    <p:sldId id="271" r:id="rId14"/>
    <p:sldId id="273" r:id="rId15"/>
    <p:sldId id="274" r:id="rId16"/>
    <p:sldId id="272" r:id="rId17"/>
    <p:sldId id="275" r:id="rId18"/>
    <p:sldId id="277" r:id="rId19"/>
    <p:sldId id="276" r:id="rId20"/>
    <p:sldId id="283" r:id="rId21"/>
    <p:sldId id="285" r:id="rId22"/>
    <p:sldId id="284" r:id="rId23"/>
    <p:sldId id="287" r:id="rId24"/>
    <p:sldId id="288" r:id="rId25"/>
    <p:sldId id="286" r:id="rId26"/>
    <p:sldId id="289" r:id="rId27"/>
    <p:sldId id="278" r:id="rId28"/>
    <p:sldId id="282" r:id="rId2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19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37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F40DEF1-6D53-4A31-A439-FD7CE787CF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8C408583-CBAE-48C5-B75C-6D0138819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2C0F1EA3-812A-44FF-B2B1-2B038ED2E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A8A049-DF60-4D41-B5DD-7F4A4455A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77ED58E-2E20-49C2-B249-8B83635F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172297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808B1CB-B4FB-4759-AA13-443BBA19A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F759BE66-8377-4E9D-85A8-B1C3FED9A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525989DB-CA2F-4622-BAA2-118967D7D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7E09F66-164B-4EF3-AFF1-35FAB0ADC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917FAA25-E4BA-424C-AF87-3588AFE02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495484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C4AA4F62-5A0C-42C3-90DE-C4FF5D6D8D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554DF271-4341-45EC-8A71-2F634C5FF8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6401FE-10BE-4291-8EAD-3A588DAFD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C0CA9B5F-169A-49FA-AAA8-A0C6879A9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AF8F260-CC85-43F8-9816-9AB8CF19A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73066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19F65EC-7C3D-4E08-AAE1-EC4EFFBA0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625A26D-D36D-419E-B631-4FC05118E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4202C783-D116-4527-B70B-730C8B5BA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7E83C88D-7722-4011-A2BD-428DBD81A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474634A-377F-4DFC-BD38-489B1FB9D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08904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2AE556E-FF66-42CE-8453-0BBFCCA68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EE595CE2-305C-47DD-942F-276ECE5038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2E69824-1A16-4FBD-9639-371FE088D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B21DF12-3E4F-463C-97D0-752E886E5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49F0B6D-67EC-4D52-B595-FD085CB86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3649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844D6EF-B614-4FAE-8632-9C7D4425B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5B537331-9BCE-4106-B384-65EA85BB25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1206F38F-4110-40D3-BE69-B6F6EE5D25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0371BBE-0CEE-4283-959F-9402BC52B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36E99CD3-B509-4C60-BD16-A46BFBDEB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1DB24E11-C4F2-4E8B-87D5-2134A1ED0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840422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031F2730-2D6E-4315-B6F2-6B92853E8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0FFDEC85-1AFA-4F4A-BE76-5CF0918D1F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D15B3A0E-565F-4BA8-938B-00BA4A15D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32629B26-64B8-4D84-8FB0-597D0D4D66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0B92FFB6-13F4-47D3-9ECE-DEE25954DC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E5665852-9517-4815-87C2-0D93E3D9B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E6117D03-B3FA-42B6-B290-710759C36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9AD0D709-18F3-4D2D-B4E0-8C05375AD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98007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E084EF6-6240-4BC4-A83D-2669D524B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C7EB9C35-B070-4938-838E-C5B8AB94B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22C7062B-14B7-4F4B-9378-4600B48F8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DB0C222D-32D7-46BD-AAD4-C5520F9D1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55206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EFC78260-2283-4C36-AD60-F1CDFC7B1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5D1C9837-9976-4C0D-BE35-7DECA2E2E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7C6F3DB6-05D5-4553-AA81-8A9F10A32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054528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05CC1D16-4B7D-45D3-80E6-FA505ACC6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4B9369DD-7B91-4CD0-92FE-7BA9A3230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1031775-27AC-47C4-A969-0280C5BB5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36675C21-85BD-4C5E-AFD0-4A41CD722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BE36369-D6EC-47C8-8C4D-16F15EA1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3E45C28C-441D-46B1-86FD-CC0ADC02A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50700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921D922-6A2D-4E5F-A669-AA308F284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F3E94847-CC5A-4CC0-9DF5-7606C3213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83019203-5C8D-4D12-8303-FACF155CF4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FD4FBD7-1F21-4B95-9EE2-878A6D698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9FC3B291-724E-4311-ABD2-24C35C5B3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00CA7B79-6162-4D5C-8FA4-96D4359A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52569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D3C9778B-7D46-4BF2-9972-75345659D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AEDCD8A-0358-4040-A83E-7A58208D41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F0F6B50-6D0A-4C3B-8053-4DFBE2D6E5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0DEA5-68EE-4F38-8016-781267F201C0}" type="datetimeFigureOut">
              <a:rPr lang="ko-KR" altLang="en-US" smtClean="0"/>
              <a:pPr/>
              <a:t>2021-02-24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C7FB7C9-0CB4-4DDE-A1DB-0D73671ADB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862E0C80-B905-4AF4-8930-D6A2328511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3CFD5-07A1-44F7-9155-1208F78970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57205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www.yna.co.kr/view/AKR20181227089400003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450E7723-773A-49DB-899B-18A7797DCB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036" y="386017"/>
            <a:ext cx="3716707" cy="209064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4FFFC06A-CF67-435A-ABD8-D982553C6F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3118" y="386017"/>
            <a:ext cx="3716707" cy="209064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08869768-DF3B-40F2-A359-C13C4A4ECD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036" y="3429000"/>
            <a:ext cx="3716707" cy="20906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F3E178B-98E9-4356-90D0-9F0CED10A0E6}"/>
              </a:ext>
            </a:extLst>
          </p:cNvPr>
          <p:cNvSpPr txBox="1"/>
          <p:nvPr/>
        </p:nvSpPr>
        <p:spPr>
          <a:xfrm>
            <a:off x="739036" y="2495378"/>
            <a:ext cx="4784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HANGANG DUKLASS </a:t>
            </a:r>
            <a:r>
              <a:rPr lang="ko-KR" altLang="en-US" sz="1000" dirty="0"/>
              <a:t>한강 </a:t>
            </a:r>
            <a:r>
              <a:rPr lang="ko-KR" altLang="en-US" sz="1000" dirty="0" err="1"/>
              <a:t>듀클래스</a:t>
            </a:r>
            <a:r>
              <a:rPr lang="ko-KR" altLang="en-US" sz="1000" dirty="0"/>
              <a:t> </a:t>
            </a:r>
            <a:r>
              <a:rPr lang="ko-KR" altLang="en-US" sz="1000" dirty="0" err="1"/>
              <a:t>고양삼송</a:t>
            </a:r>
            <a:endParaRPr lang="en-US" altLang="ko-KR" sz="1000" dirty="0"/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008CE4E-041D-484C-89B8-FAC9D3DA1E93}"/>
              </a:ext>
            </a:extLst>
          </p:cNvPr>
          <p:cNvSpPr txBox="1"/>
          <p:nvPr/>
        </p:nvSpPr>
        <p:spPr>
          <a:xfrm>
            <a:off x="6313118" y="2476665"/>
            <a:ext cx="55343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HANGANG DUKLASS </a:t>
            </a:r>
            <a:r>
              <a:rPr lang="ko-KR" altLang="en-US" sz="1000" dirty="0"/>
              <a:t>한강 </a:t>
            </a:r>
            <a:r>
              <a:rPr lang="ko-KR" altLang="en-US" sz="1000" dirty="0" err="1"/>
              <a:t>듀클래스</a:t>
            </a:r>
            <a:r>
              <a:rPr lang="ko-KR" altLang="en-US" sz="1000" dirty="0"/>
              <a:t> </a:t>
            </a:r>
            <a:r>
              <a:rPr lang="ko-KR" altLang="en-US" sz="1000" dirty="0" err="1"/>
              <a:t>고양삼송</a:t>
            </a:r>
            <a:r>
              <a:rPr lang="ko-KR" altLang="en-US" sz="1000" dirty="0"/>
              <a:t>  </a:t>
            </a:r>
            <a:endParaRPr lang="en-US" altLang="ko-KR" sz="1000" dirty="0"/>
          </a:p>
          <a:p>
            <a:r>
              <a:rPr lang="en-US" altLang="ko-KR" sz="1000" dirty="0"/>
              <a:t>600</a:t>
            </a:r>
            <a:r>
              <a:rPr lang="ko-KR" altLang="en-US" sz="1000" dirty="0" err="1"/>
              <a:t>만원대</a:t>
            </a:r>
            <a:r>
              <a:rPr lang="ko-KR" altLang="en-US" sz="1000" dirty="0"/>
              <a:t> </a:t>
            </a:r>
            <a:r>
              <a:rPr lang="en-US" altLang="ko-KR" sz="1000" dirty="0"/>
              <a:t>(3.3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드라이브인 섹션오피스 근린생활시설  문의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1588-0277</a:t>
            </a:r>
          </a:p>
          <a:p>
            <a:r>
              <a:rPr lang="ko-KR" altLang="en-US" sz="1000" dirty="0"/>
              <a:t>서울이 가까운 교통 프리미엄</a:t>
            </a:r>
          </a:p>
          <a:p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GTX-A(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예정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),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신분당선 연장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ko-KR" altLang="en-US" sz="1000" dirty="0"/>
              <a:t>예비타당성 진행중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),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서울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-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문산 고속도로 등 서울과 수도권으로 이어지는 쾌속교통</a:t>
            </a:r>
            <a:endParaRPr lang="en-US" altLang="ko-KR" sz="1000" dirty="0"/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EA640F5-2501-425F-B3D2-FCA6A83C3642}"/>
              </a:ext>
            </a:extLst>
          </p:cNvPr>
          <p:cNvSpPr txBox="1"/>
          <p:nvPr/>
        </p:nvSpPr>
        <p:spPr>
          <a:xfrm>
            <a:off x="739036" y="5671764"/>
            <a:ext cx="55343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HANGANG DUKLASS </a:t>
            </a:r>
            <a:r>
              <a:rPr lang="ko-KR" altLang="en-US" sz="1000" dirty="0"/>
              <a:t>한강 </a:t>
            </a:r>
            <a:r>
              <a:rPr lang="ko-KR" altLang="en-US" sz="1000" dirty="0" err="1"/>
              <a:t>듀클래스</a:t>
            </a:r>
            <a:r>
              <a:rPr lang="ko-KR" altLang="en-US" sz="1000" dirty="0"/>
              <a:t> </a:t>
            </a:r>
            <a:r>
              <a:rPr lang="ko-KR" altLang="en-US" sz="1000" dirty="0" err="1"/>
              <a:t>고양삼송</a:t>
            </a:r>
            <a:r>
              <a:rPr lang="ko-KR" altLang="en-US" sz="1000" dirty="0"/>
              <a:t>  </a:t>
            </a:r>
            <a:endParaRPr lang="en-US" altLang="ko-KR" sz="1000" dirty="0"/>
          </a:p>
          <a:p>
            <a:r>
              <a:rPr lang="en-US" altLang="ko-KR" sz="1000" dirty="0"/>
              <a:t>600</a:t>
            </a:r>
            <a:r>
              <a:rPr lang="ko-KR" altLang="en-US" sz="1000" dirty="0" err="1"/>
              <a:t>만원대</a:t>
            </a:r>
            <a:r>
              <a:rPr lang="ko-KR" altLang="en-US" sz="1000" dirty="0"/>
              <a:t> </a:t>
            </a:r>
            <a:r>
              <a:rPr lang="en-US" altLang="ko-KR" sz="1000" dirty="0"/>
              <a:t>(3.3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드라이브인 섹션오피스 근린생활시설  문의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1588-0277</a:t>
            </a:r>
          </a:p>
          <a:p>
            <a:r>
              <a:rPr lang="ko-KR" altLang="en-US" sz="900" dirty="0"/>
              <a:t>스트리트형 상업시설 </a:t>
            </a:r>
            <a:endParaRPr lang="en-US" altLang="ko-KR" sz="900" dirty="0"/>
          </a:p>
          <a:p>
            <a:r>
              <a:rPr lang="en-US" altLang="ko-KR" sz="900" dirty="0"/>
              <a:t>CJ</a:t>
            </a:r>
            <a:r>
              <a:rPr lang="ko-KR" altLang="en-US" sz="900" dirty="0"/>
              <a:t>물류센터</a:t>
            </a:r>
            <a:r>
              <a:rPr lang="en-US" altLang="ko-KR" sz="900" dirty="0"/>
              <a:t>, </a:t>
            </a:r>
            <a:r>
              <a:rPr lang="ko-KR" altLang="en-US" sz="900" dirty="0"/>
              <a:t>스타필드</a:t>
            </a:r>
            <a:r>
              <a:rPr lang="en-US" altLang="ko-KR" sz="900" dirty="0"/>
              <a:t>, </a:t>
            </a:r>
            <a:r>
              <a:rPr lang="ko-KR" altLang="en-US" sz="900" dirty="0" err="1"/>
              <a:t>쿠팡</a:t>
            </a:r>
            <a:r>
              <a:rPr lang="en-US" altLang="ko-KR" sz="900" dirty="0"/>
              <a:t>, </a:t>
            </a:r>
            <a:r>
              <a:rPr lang="ko-KR" altLang="en-US" sz="900" dirty="0" err="1"/>
              <a:t>이케아</a:t>
            </a:r>
            <a:r>
              <a:rPr lang="ko-KR" altLang="en-US" sz="900" dirty="0"/>
              <a:t> </a:t>
            </a:r>
            <a:r>
              <a:rPr lang="ko-KR" altLang="en-US" sz="900" dirty="0" err="1"/>
              <a:t>롯데아울렛</a:t>
            </a:r>
            <a:r>
              <a:rPr lang="en-US" altLang="ko-KR" sz="900" dirty="0"/>
              <a:t>, </a:t>
            </a:r>
            <a:r>
              <a:rPr lang="ko-KR" altLang="en-US" sz="900" dirty="0"/>
              <a:t>은평 롯데몰까지 </a:t>
            </a:r>
            <a:endParaRPr lang="en-US" altLang="ko-KR" sz="900" dirty="0"/>
          </a:p>
          <a:p>
            <a:r>
              <a:rPr lang="ko-KR" altLang="en-US" sz="900" dirty="0"/>
              <a:t>유통</a:t>
            </a:r>
            <a:r>
              <a:rPr lang="en-US" altLang="ko-KR" sz="900" dirty="0"/>
              <a:t>/</a:t>
            </a:r>
            <a:r>
              <a:rPr lang="ko-KR" altLang="en-US" sz="900" dirty="0"/>
              <a:t>물류 거대기업들이 자리잡은 최적의 입지</a:t>
            </a:r>
            <a:r>
              <a:rPr lang="en-US" altLang="ko-KR" sz="900" dirty="0"/>
              <a:t>(</a:t>
            </a:r>
            <a:r>
              <a:rPr lang="ko-KR" altLang="en-US" sz="900" dirty="0"/>
              <a:t>반경  </a:t>
            </a:r>
            <a:r>
              <a:rPr lang="en-US" altLang="ko-KR" sz="900" dirty="0"/>
              <a:t>6.5Km </a:t>
            </a:r>
            <a:r>
              <a:rPr lang="ko-KR" altLang="en-US" sz="900" dirty="0"/>
              <a:t>내 </a:t>
            </a:r>
            <a:r>
              <a:rPr lang="en-US" altLang="ko-KR" sz="900" dirty="0"/>
              <a:t>)</a:t>
            </a:r>
            <a:endParaRPr lang="ko-KR" altLang="en-US" sz="900" dirty="0"/>
          </a:p>
          <a:p>
            <a:endParaRPr lang="en-US" altLang="ko-KR" sz="900" dirty="0"/>
          </a:p>
          <a:p>
            <a:endParaRPr lang="en-US" altLang="ko-KR" sz="600" dirty="0"/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0DDC449-6690-4736-AA3D-E1F9A124CC63}"/>
              </a:ext>
            </a:extLst>
          </p:cNvPr>
          <p:cNvSpPr txBox="1"/>
          <p:nvPr/>
        </p:nvSpPr>
        <p:spPr>
          <a:xfrm>
            <a:off x="6273361" y="5622273"/>
            <a:ext cx="553432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HANGANG DUKLASS </a:t>
            </a:r>
            <a:r>
              <a:rPr lang="ko-KR" altLang="en-US" sz="1000" dirty="0"/>
              <a:t>한강 </a:t>
            </a:r>
            <a:r>
              <a:rPr lang="ko-KR" altLang="en-US" sz="1000" dirty="0" err="1"/>
              <a:t>듀클래스</a:t>
            </a:r>
            <a:r>
              <a:rPr lang="ko-KR" altLang="en-US" sz="1000" dirty="0"/>
              <a:t> </a:t>
            </a:r>
            <a:r>
              <a:rPr lang="ko-KR" altLang="en-US" sz="1000" dirty="0" err="1"/>
              <a:t>고양삼송</a:t>
            </a:r>
            <a:r>
              <a:rPr lang="ko-KR" altLang="en-US" sz="1000" dirty="0"/>
              <a:t>  </a:t>
            </a:r>
            <a:endParaRPr lang="en-US" altLang="ko-KR" sz="1000" dirty="0"/>
          </a:p>
          <a:p>
            <a:r>
              <a:rPr lang="en-US" altLang="ko-KR" sz="1000" dirty="0"/>
              <a:t>600</a:t>
            </a:r>
            <a:r>
              <a:rPr lang="ko-KR" altLang="en-US" sz="1000" dirty="0" err="1"/>
              <a:t>만원대</a:t>
            </a:r>
            <a:r>
              <a:rPr lang="ko-KR" altLang="en-US" sz="1000" dirty="0"/>
              <a:t> </a:t>
            </a:r>
            <a:r>
              <a:rPr lang="en-US" altLang="ko-KR" sz="1000" dirty="0"/>
              <a:t>(3.3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드라이브인 섹션오피스 근린생활시설  문의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1588-0277</a:t>
            </a:r>
          </a:p>
          <a:p>
            <a:endParaRPr lang="en-US" altLang="ko-KR" sz="600" dirty="0"/>
          </a:p>
          <a:p>
            <a:r>
              <a:rPr lang="en-US" altLang="ko-KR" sz="1000" dirty="0"/>
              <a:t>1.5</a:t>
            </a:r>
            <a:r>
              <a:rPr lang="ko-KR" altLang="en-US" sz="1000" dirty="0"/>
              <a:t>톤 차량도 </a:t>
            </a:r>
            <a:r>
              <a:rPr lang="ko-KR" altLang="en-US" sz="1000" dirty="0" err="1"/>
              <a:t>진출입</a:t>
            </a:r>
            <a:r>
              <a:rPr lang="ko-KR" altLang="en-US" sz="1000" dirty="0"/>
              <a:t> 가능한 드라이브 인 시스템 </a:t>
            </a:r>
            <a:endParaRPr lang="en-US" altLang="ko-KR" sz="1000" dirty="0"/>
          </a:p>
          <a:p>
            <a:r>
              <a:rPr lang="ko-KR" altLang="en-US" sz="1000" dirty="0"/>
              <a:t>각 층 지게차 기증</a:t>
            </a:r>
            <a:r>
              <a:rPr lang="en-US" altLang="ko-KR" sz="1000" dirty="0"/>
              <a:t>(</a:t>
            </a:r>
            <a:r>
              <a:rPr lang="ko-KR" altLang="en-US" sz="1000" dirty="0"/>
              <a:t>일부</a:t>
            </a:r>
            <a:r>
              <a:rPr lang="en-US" altLang="ko-KR" sz="1000" dirty="0"/>
              <a:t>)</a:t>
            </a:r>
          </a:p>
          <a:p>
            <a:endParaRPr lang="en-US" altLang="ko-KR" sz="600" dirty="0"/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92479EF4-9044-4A7C-B6D9-3E9721AB4E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3118" y="3429000"/>
            <a:ext cx="3716706" cy="209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1326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C6F03506-10AD-4257-89D4-D5E518AF4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3917156" y="234454"/>
            <a:ext cx="4357688" cy="6389091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02BBF065-DDB5-4D69-B123-089E94E2C583}"/>
              </a:ext>
            </a:extLst>
          </p:cNvPr>
          <p:cNvSpPr/>
          <p:nvPr/>
        </p:nvSpPr>
        <p:spPr>
          <a:xfrm>
            <a:off x="5255530" y="3653149"/>
            <a:ext cx="2669270" cy="26619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89922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F0509C1B-A663-461F-A5B9-09F6EBBF6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741531"/>
            <a:ext cx="12192000" cy="646078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F456B922-7640-4ED5-BBE2-A1CF5E363B3A}"/>
              </a:ext>
            </a:extLst>
          </p:cNvPr>
          <p:cNvSpPr/>
          <p:nvPr/>
        </p:nvSpPr>
        <p:spPr>
          <a:xfrm>
            <a:off x="4752975" y="3429001"/>
            <a:ext cx="3324225" cy="204467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C0540FE-29ED-45CD-894B-0116CE987B07}"/>
              </a:ext>
            </a:extLst>
          </p:cNvPr>
          <p:cNvSpPr txBox="1"/>
          <p:nvPr/>
        </p:nvSpPr>
        <p:spPr>
          <a:xfrm>
            <a:off x="504825" y="228600"/>
            <a:ext cx="326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드라이브인 시스템</a:t>
            </a:r>
          </a:p>
        </p:txBody>
      </p:sp>
    </p:spTree>
    <p:extLst>
      <p:ext uri="{BB962C8B-B14F-4D97-AF65-F5344CB8AC3E}">
        <p14:creationId xmlns:p14="http://schemas.microsoft.com/office/powerpoint/2010/main" xmlns="" val="3423191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CA8E58E-B13B-4807-9CB6-8C3EBE5A5793}"/>
              </a:ext>
            </a:extLst>
          </p:cNvPr>
          <p:cNvSpPr txBox="1"/>
          <p:nvPr/>
        </p:nvSpPr>
        <p:spPr>
          <a:xfrm>
            <a:off x="161925" y="228600"/>
            <a:ext cx="326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도어투도어</a:t>
            </a:r>
            <a:r>
              <a:rPr lang="ko-KR" altLang="en-US" dirty="0"/>
              <a:t> 시스템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CDF3145D-EE38-4DD2-932C-B27036870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689406"/>
            <a:ext cx="8027894" cy="5939994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0364F132-A1D4-4EBD-A560-962C45064D5B}"/>
              </a:ext>
            </a:extLst>
          </p:cNvPr>
          <p:cNvSpPr/>
          <p:nvPr/>
        </p:nvSpPr>
        <p:spPr>
          <a:xfrm>
            <a:off x="8353425" y="2076450"/>
            <a:ext cx="1400175" cy="283844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55304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2BF02CA-1A02-4B0E-90E2-1EA10D9506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362" y="683699"/>
            <a:ext cx="6391275" cy="3550353"/>
          </a:xfrm>
          <a:prstGeom prst="rect">
            <a:avLst/>
          </a:prstGeom>
        </p:spPr>
      </p:pic>
      <p:sp>
        <p:nvSpPr>
          <p:cNvPr id="4" name="타원 3">
            <a:extLst>
              <a:ext uri="{FF2B5EF4-FFF2-40B4-BE49-F238E27FC236}">
                <a16:creationId xmlns:a16="http://schemas.microsoft.com/office/drawing/2014/main" xmlns="" id="{1E8DB90E-E86A-4439-85A3-0FBFF6B06DAF}"/>
              </a:ext>
            </a:extLst>
          </p:cNvPr>
          <p:cNvSpPr/>
          <p:nvPr/>
        </p:nvSpPr>
        <p:spPr>
          <a:xfrm>
            <a:off x="71438" y="1381125"/>
            <a:ext cx="5543550" cy="2419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0CA138B-D3D3-4FF5-951C-A87F57F27228}"/>
              </a:ext>
            </a:extLst>
          </p:cNvPr>
          <p:cNvSpPr txBox="1"/>
          <p:nvPr/>
        </p:nvSpPr>
        <p:spPr>
          <a:xfrm>
            <a:off x="161925" y="228600"/>
            <a:ext cx="326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스트리트형 상업시설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989E10C1-3C6A-499F-AC7D-DFCEA1AA7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3428999" y="3884177"/>
            <a:ext cx="8477250" cy="2745223"/>
          </a:xfrm>
          <a:prstGeom prst="rect">
            <a:avLst/>
          </a:prstGeom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xmlns="" id="{199E7F20-F45B-4E7C-B7C5-9541253CCB20}"/>
              </a:ext>
            </a:extLst>
          </p:cNvPr>
          <p:cNvSpPr/>
          <p:nvPr/>
        </p:nvSpPr>
        <p:spPr>
          <a:xfrm>
            <a:off x="6096000" y="5429249"/>
            <a:ext cx="3100387" cy="102709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xmlns="" id="{203B57F6-6909-482B-BFC1-BC005C369118}"/>
              </a:ext>
            </a:extLst>
          </p:cNvPr>
          <p:cNvSpPr/>
          <p:nvPr/>
        </p:nvSpPr>
        <p:spPr>
          <a:xfrm>
            <a:off x="9029700" y="4352926"/>
            <a:ext cx="2876549" cy="22764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4478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480B6A3-1347-4ACC-A9E9-998DE61A18F7}"/>
              </a:ext>
            </a:extLst>
          </p:cNvPr>
          <p:cNvSpPr txBox="1"/>
          <p:nvPr/>
        </p:nvSpPr>
        <p:spPr>
          <a:xfrm>
            <a:off x="3105150" y="241041"/>
            <a:ext cx="10839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hlinkClick r:id="rId2"/>
              </a:rPr>
              <a:t>GTX-A</a:t>
            </a:r>
            <a:r>
              <a:rPr lang="ko-KR" altLang="en-US" dirty="0">
                <a:hlinkClick r:id="rId2"/>
              </a:rPr>
              <a:t>노선 착공 </a:t>
            </a:r>
            <a:r>
              <a:rPr lang="en-US" altLang="ko-KR" dirty="0">
                <a:hlinkClick r:id="rId2"/>
              </a:rPr>
              <a:t>"</a:t>
            </a:r>
            <a:r>
              <a:rPr lang="ko-KR" altLang="en-US" dirty="0">
                <a:hlinkClick r:id="rId2"/>
              </a:rPr>
              <a:t>파주에서 서울역 </a:t>
            </a:r>
            <a:r>
              <a:rPr lang="en-US" altLang="ko-KR" dirty="0">
                <a:hlinkClick r:id="rId2"/>
              </a:rPr>
              <a:t>20</a:t>
            </a:r>
            <a:r>
              <a:rPr lang="ko-KR" altLang="en-US" dirty="0">
                <a:hlinkClick r:id="rId2"/>
              </a:rPr>
              <a:t>분만에</a:t>
            </a:r>
            <a:r>
              <a:rPr lang="en-US" altLang="ko-KR" dirty="0">
                <a:hlinkClick r:id="rId2"/>
              </a:rPr>
              <a:t>…2023</a:t>
            </a:r>
            <a:r>
              <a:rPr lang="ko-KR" altLang="en-US" dirty="0">
                <a:hlinkClick r:id="rId2"/>
              </a:rPr>
              <a:t>년 개통</a:t>
            </a:r>
            <a:r>
              <a:rPr lang="en-US" altLang="ko-KR" dirty="0">
                <a:hlinkClick r:id="rId2"/>
              </a:rPr>
              <a:t>" | </a:t>
            </a:r>
            <a:r>
              <a:rPr lang="ko-KR" altLang="en-US" dirty="0">
                <a:hlinkClick r:id="rId2"/>
              </a:rPr>
              <a:t>연합뉴스 </a:t>
            </a:r>
            <a:r>
              <a:rPr lang="en-US" altLang="ko-KR" dirty="0">
                <a:hlinkClick r:id="rId2"/>
              </a:rPr>
              <a:t>(yna.co.kr)</a:t>
            </a:r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F85D3920-74F2-4EB5-93D2-5A320B4DE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1061" y="684342"/>
            <a:ext cx="5608673" cy="59326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0B0024F-899D-4BD4-95C7-EE100691973F}"/>
              </a:ext>
            </a:extLst>
          </p:cNvPr>
          <p:cNvSpPr txBox="1"/>
          <p:nvPr/>
        </p:nvSpPr>
        <p:spPr>
          <a:xfrm>
            <a:off x="161926" y="228600"/>
            <a:ext cx="2266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GTX-A</a:t>
            </a:r>
            <a:r>
              <a:rPr lang="ko-KR" altLang="en-US" dirty="0"/>
              <a:t>노선</a:t>
            </a:r>
            <a:r>
              <a:rPr lang="en-US" altLang="ko-KR" dirty="0"/>
              <a:t>(</a:t>
            </a:r>
            <a:r>
              <a:rPr lang="ko-KR" altLang="en-US" dirty="0"/>
              <a:t>예정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xmlns="" id="{8BEA67B9-F03C-44F0-937D-7DDEF72A8BED}"/>
              </a:ext>
            </a:extLst>
          </p:cNvPr>
          <p:cNvSpPr/>
          <p:nvPr/>
        </p:nvSpPr>
        <p:spPr>
          <a:xfrm>
            <a:off x="3078073" y="17592"/>
            <a:ext cx="1827301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5514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E3A4D62-56A6-4B9F-A5CC-F301945E2B92}"/>
              </a:ext>
            </a:extLst>
          </p:cNvPr>
          <p:cNvSpPr txBox="1"/>
          <p:nvPr/>
        </p:nvSpPr>
        <p:spPr>
          <a:xfrm>
            <a:off x="3362325" y="334060"/>
            <a:ext cx="8515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/>
              <a:t>http://www.kyeongin.com/main/view.php?key=20170829010008738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A2F626C8-6B48-48B7-81B7-0B94F0E2D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7574" y="1094170"/>
            <a:ext cx="7895179" cy="54297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7A0CBCB-546E-4E5D-B420-E3BFBE76A435}"/>
              </a:ext>
            </a:extLst>
          </p:cNvPr>
          <p:cNvSpPr txBox="1"/>
          <p:nvPr/>
        </p:nvSpPr>
        <p:spPr>
          <a:xfrm>
            <a:off x="161926" y="228600"/>
            <a:ext cx="2266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신분당선</a:t>
            </a:r>
            <a:r>
              <a:rPr lang="en-US" altLang="ko-KR" dirty="0"/>
              <a:t>(</a:t>
            </a:r>
            <a:r>
              <a:rPr lang="ko-KR" altLang="en-US" dirty="0"/>
              <a:t>추진</a:t>
            </a:r>
            <a:r>
              <a:rPr lang="en-US" altLang="ko-KR" dirty="0"/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917179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C53C94F-E83A-4FEC-9F9D-3B1BB1729414}"/>
              </a:ext>
            </a:extLst>
          </p:cNvPr>
          <p:cNvGrpSpPr/>
          <p:nvPr/>
        </p:nvGrpSpPr>
        <p:grpSpPr>
          <a:xfrm>
            <a:off x="138112" y="1440657"/>
            <a:ext cx="11915775" cy="3976685"/>
            <a:chOff x="0" y="1394565"/>
            <a:chExt cx="12192000" cy="4068870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xmlns="" id="{6616F635-AB52-4E3C-96EB-58D4B021D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1394565"/>
              <a:ext cx="12192000" cy="4068870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C7C6B0BA-04A3-4DFF-AB63-154FA533BC9A}"/>
                </a:ext>
              </a:extLst>
            </p:cNvPr>
            <p:cNvSpPr/>
            <p:nvPr/>
          </p:nvSpPr>
          <p:spPr>
            <a:xfrm>
              <a:off x="3676650" y="1394565"/>
              <a:ext cx="8515350" cy="3389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1B73914-11A3-43FE-9C8B-44185D7DC737}"/>
              </a:ext>
            </a:extLst>
          </p:cNvPr>
          <p:cNvSpPr txBox="1"/>
          <p:nvPr/>
        </p:nvSpPr>
        <p:spPr>
          <a:xfrm>
            <a:off x="161926" y="228600"/>
            <a:ext cx="2266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600</a:t>
            </a:r>
            <a:r>
              <a:rPr lang="ko-KR" altLang="en-US" dirty="0" err="1"/>
              <a:t>만원대</a:t>
            </a:r>
            <a:r>
              <a:rPr lang="en-US" altLang="ko-KR" dirty="0"/>
              <a:t>(3.3</a:t>
            </a:r>
            <a:r>
              <a:rPr lang="en-US" altLang="ko-KR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  <a:endParaRPr lang="ko-KR" altLang="en-US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57BFBCC2-45E4-433E-A344-E3B23203F22D}"/>
              </a:ext>
            </a:extLst>
          </p:cNvPr>
          <p:cNvSpPr/>
          <p:nvPr/>
        </p:nvSpPr>
        <p:spPr>
          <a:xfrm>
            <a:off x="11401425" y="5172074"/>
            <a:ext cx="652462" cy="1238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228641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30B70339-A07A-4450-B730-AAB30F8C7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5860" y="122593"/>
            <a:ext cx="9845140" cy="64604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901FA48-2CC1-4FE0-B661-7EEC1E9D5495}"/>
              </a:ext>
            </a:extLst>
          </p:cNvPr>
          <p:cNvSpPr txBox="1"/>
          <p:nvPr/>
        </p:nvSpPr>
        <p:spPr>
          <a:xfrm>
            <a:off x="161926" y="228600"/>
            <a:ext cx="2266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북한산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95C6903-9AD1-44E0-8065-62F2EC672B5E}"/>
              </a:ext>
            </a:extLst>
          </p:cNvPr>
          <p:cNvSpPr txBox="1"/>
          <p:nvPr/>
        </p:nvSpPr>
        <p:spPr>
          <a:xfrm>
            <a:off x="8162926" y="3619500"/>
            <a:ext cx="2266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북한산 </a:t>
            </a:r>
          </a:p>
        </p:txBody>
      </p:sp>
    </p:spTree>
    <p:extLst>
      <p:ext uri="{BB962C8B-B14F-4D97-AF65-F5344CB8AC3E}">
        <p14:creationId xmlns:p14="http://schemas.microsoft.com/office/powerpoint/2010/main" xmlns="" val="98253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901FA48-2CC1-4FE0-B661-7EEC1E9D5495}"/>
              </a:ext>
            </a:extLst>
          </p:cNvPr>
          <p:cNvSpPr txBox="1"/>
          <p:nvPr/>
        </p:nvSpPr>
        <p:spPr>
          <a:xfrm>
            <a:off x="161926" y="228600"/>
            <a:ext cx="2266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옥상정원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C13476D3-4694-4F97-9A70-9FDFB6F50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6" y="109836"/>
            <a:ext cx="8651138" cy="663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91823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901FA48-2CC1-4FE0-B661-7EEC1E9D5495}"/>
              </a:ext>
            </a:extLst>
          </p:cNvPr>
          <p:cNvSpPr txBox="1"/>
          <p:nvPr/>
        </p:nvSpPr>
        <p:spPr>
          <a:xfrm>
            <a:off x="161926" y="228600"/>
            <a:ext cx="2266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오금천</a:t>
            </a:r>
            <a:r>
              <a:rPr lang="ko-KR" altLang="en-US" dirty="0"/>
              <a:t> 산책로 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619C321B-06B8-4690-8D1C-1115019CE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26" y="1212112"/>
            <a:ext cx="9496387" cy="5062815"/>
          </a:xfrm>
          <a:prstGeom prst="rect">
            <a:avLst/>
          </a:prstGeom>
        </p:spPr>
      </p:pic>
      <p:sp>
        <p:nvSpPr>
          <p:cNvPr id="9" name="타원 8">
            <a:extLst>
              <a:ext uri="{FF2B5EF4-FFF2-40B4-BE49-F238E27FC236}">
                <a16:creationId xmlns:a16="http://schemas.microsoft.com/office/drawing/2014/main" xmlns="" id="{15249E4D-08CB-404B-B538-F21BD099FBEC}"/>
              </a:ext>
            </a:extLst>
          </p:cNvPr>
          <p:cNvSpPr/>
          <p:nvPr/>
        </p:nvSpPr>
        <p:spPr>
          <a:xfrm>
            <a:off x="5116387" y="4026066"/>
            <a:ext cx="1827301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xmlns="" id="{B15E3DF4-EEC0-4E28-B394-32AAF442BBAC}"/>
              </a:ext>
            </a:extLst>
          </p:cNvPr>
          <p:cNvSpPr/>
          <p:nvPr/>
        </p:nvSpPr>
        <p:spPr>
          <a:xfrm>
            <a:off x="3574666" y="2689945"/>
            <a:ext cx="1827301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rgbClr val="FF0000"/>
                </a:solidFill>
              </a:rPr>
              <a:t>현장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4F01A3FD-6221-4E14-BA1C-6A59F66E28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98267" y="1705510"/>
            <a:ext cx="3131807" cy="464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3601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9F158AD7-FA29-429E-B9E2-0E8A7FA897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618" y="222338"/>
            <a:ext cx="3718400" cy="20916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85FCF599-8EF1-452F-B322-BA4D9F7816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618" y="3441527"/>
            <a:ext cx="3718400" cy="2091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D36A431E-8057-4621-847E-CBC5663B83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37857" y="3441527"/>
            <a:ext cx="3718400" cy="2091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A9E4289-F478-4EA9-861D-30D5DE37F4A2}"/>
              </a:ext>
            </a:extLst>
          </p:cNvPr>
          <p:cNvSpPr txBox="1"/>
          <p:nvPr/>
        </p:nvSpPr>
        <p:spPr>
          <a:xfrm>
            <a:off x="6437857" y="2381415"/>
            <a:ext cx="553432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HANGANG DUKLASS </a:t>
            </a:r>
            <a:r>
              <a:rPr lang="ko-KR" altLang="en-US" sz="1000" dirty="0"/>
              <a:t>한강 </a:t>
            </a:r>
            <a:r>
              <a:rPr lang="ko-KR" altLang="en-US" sz="1000" dirty="0" err="1"/>
              <a:t>듀클래스</a:t>
            </a:r>
            <a:r>
              <a:rPr lang="ko-KR" altLang="en-US" sz="1000" dirty="0"/>
              <a:t> </a:t>
            </a:r>
            <a:r>
              <a:rPr lang="ko-KR" altLang="en-US" sz="1000" dirty="0" err="1"/>
              <a:t>고양삼송</a:t>
            </a:r>
            <a:r>
              <a:rPr lang="ko-KR" altLang="en-US" sz="1000" dirty="0"/>
              <a:t>  </a:t>
            </a:r>
            <a:endParaRPr lang="en-US" altLang="ko-KR" sz="1000" dirty="0"/>
          </a:p>
          <a:p>
            <a:r>
              <a:rPr lang="en-US" altLang="ko-KR" sz="1000" dirty="0"/>
              <a:t>600</a:t>
            </a:r>
            <a:r>
              <a:rPr lang="ko-KR" altLang="en-US" sz="1000" dirty="0" err="1"/>
              <a:t>만원대</a:t>
            </a:r>
            <a:r>
              <a:rPr lang="ko-KR" altLang="en-US" sz="1000" dirty="0"/>
              <a:t> </a:t>
            </a:r>
            <a:r>
              <a:rPr lang="en-US" altLang="ko-KR" sz="1000" dirty="0"/>
              <a:t>(3.3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드라이브인 섹션오피스 근린생활시설  문의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1588-0277</a:t>
            </a:r>
          </a:p>
          <a:p>
            <a:r>
              <a:rPr lang="ko-KR" altLang="en-US" sz="1000" dirty="0" err="1">
                <a:latin typeface="Rix모던고딕 L" panose="02020603020101020101" pitchFamily="18" charset="-127"/>
                <a:ea typeface="Rix모던고딕 L" panose="02020603020101020101" pitchFamily="18" charset="-127"/>
              </a:rPr>
              <a:t>사업지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-</a:t>
            </a:r>
            <a:r>
              <a:rPr lang="ko-KR" altLang="en-US" sz="1000" dirty="0" err="1">
                <a:latin typeface="Rix모던고딕 L" panose="02020603020101020101" pitchFamily="18" charset="-127"/>
                <a:ea typeface="Rix모던고딕 L" panose="02020603020101020101" pitchFamily="18" charset="-127"/>
              </a:rPr>
              <a:t>지축역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r>
              <a:rPr lang="ko-KR" altLang="en-US" sz="1000" dirty="0" err="1">
                <a:latin typeface="Rix모던고딕 L" panose="02020603020101020101" pitchFamily="18" charset="-127"/>
                <a:ea typeface="Rix모던고딕 L" panose="02020603020101020101" pitchFamily="18" charset="-127"/>
              </a:rPr>
              <a:t>입주사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전용 셔틀버스 기증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(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약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5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분 소요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en-US" altLang="ko-KR" sz="1000" dirty="0"/>
              <a:t>2.7Km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</a:p>
          <a:p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5BA8CC-7658-436B-B3E3-A1C07B4106F2}"/>
              </a:ext>
            </a:extLst>
          </p:cNvPr>
          <p:cNvSpPr txBox="1"/>
          <p:nvPr/>
        </p:nvSpPr>
        <p:spPr>
          <a:xfrm>
            <a:off x="788618" y="2381415"/>
            <a:ext cx="553432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HANGANG DUKLASS </a:t>
            </a:r>
            <a:r>
              <a:rPr lang="ko-KR" altLang="en-US" sz="1000" dirty="0"/>
              <a:t>한강 </a:t>
            </a:r>
            <a:r>
              <a:rPr lang="ko-KR" altLang="en-US" sz="1000" dirty="0" err="1"/>
              <a:t>듀클래스</a:t>
            </a:r>
            <a:r>
              <a:rPr lang="ko-KR" altLang="en-US" sz="1000" dirty="0"/>
              <a:t> </a:t>
            </a:r>
            <a:r>
              <a:rPr lang="ko-KR" altLang="en-US" sz="1000" dirty="0" err="1"/>
              <a:t>고양삼송</a:t>
            </a:r>
            <a:r>
              <a:rPr lang="ko-KR" altLang="en-US" sz="1000" dirty="0"/>
              <a:t>  </a:t>
            </a:r>
            <a:endParaRPr lang="en-US" altLang="ko-KR" sz="1000" dirty="0"/>
          </a:p>
          <a:p>
            <a:r>
              <a:rPr lang="en-US" altLang="ko-KR" sz="1000" dirty="0"/>
              <a:t>600</a:t>
            </a:r>
            <a:r>
              <a:rPr lang="ko-KR" altLang="en-US" sz="1000" dirty="0" err="1"/>
              <a:t>만원대</a:t>
            </a:r>
            <a:r>
              <a:rPr lang="ko-KR" altLang="en-US" sz="1000" dirty="0"/>
              <a:t> </a:t>
            </a:r>
            <a:r>
              <a:rPr lang="en-US" altLang="ko-KR" sz="1000" dirty="0"/>
              <a:t>(3.3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드라이브인 섹션오피스 근린생활시설  문의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1588-0277</a:t>
            </a:r>
          </a:p>
          <a:p>
            <a:r>
              <a:rPr lang="ko-KR" altLang="en-US" sz="1000" dirty="0" err="1">
                <a:latin typeface="Rix모던고딕 L" panose="02020603020101020101" pitchFamily="18" charset="-127"/>
                <a:ea typeface="Rix모던고딕 L" panose="02020603020101020101" pitchFamily="18" charset="-127"/>
              </a:rPr>
              <a:t>원웨어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물류 하역의 </a:t>
            </a:r>
            <a:r>
              <a:rPr lang="ko-KR" altLang="en-US" sz="1000" dirty="0" err="1">
                <a:latin typeface="Rix모던고딕 L" panose="02020603020101020101" pitchFamily="18" charset="-127"/>
                <a:ea typeface="Rix모던고딕 L" panose="02020603020101020101" pitchFamily="18" charset="-127"/>
              </a:rPr>
              <a:t>도어투도어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주차 시스템 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endParaRPr lang="en-US" altLang="ko-KR" sz="1000" dirty="0"/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7E8EDF2-4E83-4B72-820B-07A09BA7F156}"/>
              </a:ext>
            </a:extLst>
          </p:cNvPr>
          <p:cNvSpPr txBox="1"/>
          <p:nvPr/>
        </p:nvSpPr>
        <p:spPr>
          <a:xfrm>
            <a:off x="6437857" y="5629440"/>
            <a:ext cx="46111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HANGANG DUKLASS </a:t>
            </a:r>
            <a:r>
              <a:rPr lang="ko-KR" altLang="en-US" sz="1000" dirty="0"/>
              <a:t>한강 </a:t>
            </a:r>
            <a:r>
              <a:rPr lang="ko-KR" altLang="en-US" sz="1000" dirty="0" err="1"/>
              <a:t>듀클래스</a:t>
            </a:r>
            <a:r>
              <a:rPr lang="ko-KR" altLang="en-US" sz="1000" dirty="0"/>
              <a:t> </a:t>
            </a:r>
            <a:r>
              <a:rPr lang="ko-KR" altLang="en-US" sz="1000" dirty="0" err="1"/>
              <a:t>고양삼송</a:t>
            </a:r>
            <a:r>
              <a:rPr lang="ko-KR" altLang="en-US" sz="1000" dirty="0"/>
              <a:t>  </a:t>
            </a:r>
            <a:endParaRPr lang="en-US" altLang="ko-KR" sz="1000" dirty="0"/>
          </a:p>
          <a:p>
            <a:r>
              <a:rPr lang="en-US" altLang="ko-KR" sz="1000" dirty="0"/>
              <a:t>600</a:t>
            </a:r>
            <a:r>
              <a:rPr lang="ko-KR" altLang="en-US" sz="1000" dirty="0" err="1"/>
              <a:t>만원대</a:t>
            </a:r>
            <a:r>
              <a:rPr lang="ko-KR" altLang="en-US" sz="1000" dirty="0"/>
              <a:t> </a:t>
            </a:r>
            <a:r>
              <a:rPr lang="en-US" altLang="ko-KR" sz="1000" dirty="0"/>
              <a:t>(3.3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드라이브인 섹션오피스 근린생활시설  문의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1588-0277</a:t>
            </a:r>
          </a:p>
          <a:p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다양한 세제혜택 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총 분양가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70~80%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이상 융자혜택 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법률적 정책지원 금융지원 혜택 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재산세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37.5%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감면 취등록세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50%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감면 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C1C832E-3446-40F2-AD26-24E85091EE3A}"/>
              </a:ext>
            </a:extLst>
          </p:cNvPr>
          <p:cNvSpPr txBox="1"/>
          <p:nvPr/>
        </p:nvSpPr>
        <p:spPr>
          <a:xfrm>
            <a:off x="788618" y="5629440"/>
            <a:ext cx="55343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HANGANG DUKLASS </a:t>
            </a:r>
            <a:r>
              <a:rPr lang="ko-KR" altLang="en-US" sz="1000" dirty="0"/>
              <a:t>한강 </a:t>
            </a:r>
            <a:r>
              <a:rPr lang="ko-KR" altLang="en-US" sz="1000" dirty="0" err="1"/>
              <a:t>듀클래스</a:t>
            </a:r>
            <a:r>
              <a:rPr lang="ko-KR" altLang="en-US" sz="1000" dirty="0"/>
              <a:t> </a:t>
            </a:r>
            <a:r>
              <a:rPr lang="ko-KR" altLang="en-US" sz="1000" dirty="0" err="1"/>
              <a:t>고양삼송</a:t>
            </a:r>
            <a:r>
              <a:rPr lang="ko-KR" altLang="en-US" sz="1000" dirty="0"/>
              <a:t>  </a:t>
            </a:r>
            <a:endParaRPr lang="en-US" altLang="ko-KR" sz="1000" dirty="0"/>
          </a:p>
          <a:p>
            <a:r>
              <a:rPr lang="en-US" altLang="ko-KR" sz="1000" dirty="0"/>
              <a:t>600</a:t>
            </a:r>
            <a:r>
              <a:rPr lang="ko-KR" altLang="en-US" sz="1000" dirty="0" err="1"/>
              <a:t>만원대</a:t>
            </a:r>
            <a:r>
              <a:rPr lang="ko-KR" altLang="en-US" sz="1000" dirty="0"/>
              <a:t> </a:t>
            </a:r>
            <a:r>
              <a:rPr lang="en-US" altLang="ko-KR" sz="1000" dirty="0"/>
              <a:t>(3.3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드라이브인 섹션오피스 근린생활시설  문의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1588-0277</a:t>
            </a:r>
          </a:p>
          <a:p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자연 친화적 업무공간 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4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면이 개방되어 조망이 좋은 옥상정원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,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오금천을 따라 산책로 조성 완료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 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8A70F333-E7F2-4B4F-9D8D-0CAB56EA85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1448" y="230965"/>
            <a:ext cx="3718402" cy="209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3292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7C41722F-7413-46B1-B290-6B9106019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667"/>
            <a:ext cx="12192000" cy="6742665"/>
          </a:xfrm>
          <a:prstGeom prst="rect">
            <a:avLst/>
          </a:prstGeom>
        </p:spPr>
      </p:pic>
      <p:sp>
        <p:nvSpPr>
          <p:cNvPr id="6" name="타원 5">
            <a:extLst>
              <a:ext uri="{FF2B5EF4-FFF2-40B4-BE49-F238E27FC236}">
                <a16:creationId xmlns:a16="http://schemas.microsoft.com/office/drawing/2014/main" xmlns="" id="{BA36BDBF-2FA3-4208-88E6-3696EAC80ADC}"/>
              </a:ext>
            </a:extLst>
          </p:cNvPr>
          <p:cNvSpPr/>
          <p:nvPr/>
        </p:nvSpPr>
        <p:spPr>
          <a:xfrm>
            <a:off x="2438501" y="4819168"/>
            <a:ext cx="1827301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280166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FC2121B5-E5AD-4006-8D0E-82A9C5A8A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1212" y="1895475"/>
            <a:ext cx="8029575" cy="3067050"/>
          </a:xfrm>
          <a:prstGeom prst="rect">
            <a:avLst/>
          </a:prstGeom>
        </p:spPr>
      </p:pic>
      <p:sp>
        <p:nvSpPr>
          <p:cNvPr id="4" name="타원 3">
            <a:extLst>
              <a:ext uri="{FF2B5EF4-FFF2-40B4-BE49-F238E27FC236}">
                <a16:creationId xmlns:a16="http://schemas.microsoft.com/office/drawing/2014/main" xmlns="" id="{8BF094CE-E0F6-4681-9C5D-0BF97D912C55}"/>
              </a:ext>
            </a:extLst>
          </p:cNvPr>
          <p:cNvSpPr/>
          <p:nvPr/>
        </p:nvSpPr>
        <p:spPr>
          <a:xfrm>
            <a:off x="2071396" y="2444620"/>
            <a:ext cx="1810139" cy="5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CA8E58E-B13B-4807-9CB6-8C3EBE5A5793}"/>
              </a:ext>
            </a:extLst>
          </p:cNvPr>
          <p:cNvSpPr txBox="1"/>
          <p:nvPr/>
        </p:nvSpPr>
        <p:spPr>
          <a:xfrm>
            <a:off x="161925" y="228600"/>
            <a:ext cx="326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/>
              <a:t>삼송택지개발지구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56452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83C8F92D-5D1D-4698-9C3B-ED3484AE9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6684" y="0"/>
            <a:ext cx="9525000" cy="6534150"/>
          </a:xfrm>
          <a:prstGeom prst="rect">
            <a:avLst/>
          </a:prstGeom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xmlns="" id="{E902D7AC-00EF-4BCC-BDA9-E2C65B567227}"/>
              </a:ext>
            </a:extLst>
          </p:cNvPr>
          <p:cNvSpPr/>
          <p:nvPr/>
        </p:nvSpPr>
        <p:spPr>
          <a:xfrm>
            <a:off x="1595534" y="0"/>
            <a:ext cx="1810139" cy="5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CA8E58E-B13B-4807-9CB6-8C3EBE5A5793}"/>
              </a:ext>
            </a:extLst>
          </p:cNvPr>
          <p:cNvSpPr txBox="1"/>
          <p:nvPr/>
        </p:nvSpPr>
        <p:spPr>
          <a:xfrm>
            <a:off x="128058" y="1143000"/>
            <a:ext cx="326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/>
              <a:t>삼송택지개발지구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402065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2D55BF1F-8A55-4B5D-B5AE-0ACC1DC7A9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141" y="0"/>
            <a:ext cx="9525717" cy="6858000"/>
          </a:xfrm>
          <a:prstGeom prst="rect">
            <a:avLst/>
          </a:prstGeom>
        </p:spPr>
      </p:pic>
      <p:sp>
        <p:nvSpPr>
          <p:cNvPr id="4" name="타원 3">
            <a:extLst>
              <a:ext uri="{FF2B5EF4-FFF2-40B4-BE49-F238E27FC236}">
                <a16:creationId xmlns:a16="http://schemas.microsoft.com/office/drawing/2014/main" xmlns="" id="{DBE9C5DD-5A8A-443C-8590-18FAA6F01EF8}"/>
              </a:ext>
            </a:extLst>
          </p:cNvPr>
          <p:cNvSpPr/>
          <p:nvPr/>
        </p:nvSpPr>
        <p:spPr>
          <a:xfrm>
            <a:off x="4362452" y="3700463"/>
            <a:ext cx="140970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xmlns="" id="{E6B8C48D-9E0F-4EC4-9218-A1B2E47F4E72}"/>
              </a:ext>
            </a:extLst>
          </p:cNvPr>
          <p:cNvSpPr/>
          <p:nvPr/>
        </p:nvSpPr>
        <p:spPr>
          <a:xfrm>
            <a:off x="5476877" y="3295650"/>
            <a:ext cx="140970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xmlns="" id="{B425F472-5DD3-46F0-A146-E683839109DE}"/>
              </a:ext>
            </a:extLst>
          </p:cNvPr>
          <p:cNvSpPr/>
          <p:nvPr/>
        </p:nvSpPr>
        <p:spPr>
          <a:xfrm>
            <a:off x="7058027" y="1514474"/>
            <a:ext cx="140970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xmlns="" id="{395C9876-A2F1-4846-8CED-D6141C515A85}"/>
              </a:ext>
            </a:extLst>
          </p:cNvPr>
          <p:cNvSpPr/>
          <p:nvPr/>
        </p:nvSpPr>
        <p:spPr>
          <a:xfrm>
            <a:off x="5772152" y="5076825"/>
            <a:ext cx="140970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xmlns="" id="{C1075179-5996-4986-99DD-B6E194FC1577}"/>
              </a:ext>
            </a:extLst>
          </p:cNvPr>
          <p:cNvSpPr/>
          <p:nvPr/>
        </p:nvSpPr>
        <p:spPr>
          <a:xfrm>
            <a:off x="4210052" y="4410075"/>
            <a:ext cx="140970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xmlns="" id="{2CB78011-E957-488C-B1CD-AE3B3BBD5882}"/>
              </a:ext>
            </a:extLst>
          </p:cNvPr>
          <p:cNvSpPr/>
          <p:nvPr/>
        </p:nvSpPr>
        <p:spPr>
          <a:xfrm>
            <a:off x="6477002" y="3700462"/>
            <a:ext cx="140970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CA8E58E-B13B-4807-9CB6-8C3EBE5A5793}"/>
              </a:ext>
            </a:extLst>
          </p:cNvPr>
          <p:cNvSpPr txBox="1"/>
          <p:nvPr/>
        </p:nvSpPr>
        <p:spPr>
          <a:xfrm>
            <a:off x="161925" y="228600"/>
            <a:ext cx="326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/>
              <a:t>삼송택지개발지구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28749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2D55BF1F-8A55-4B5D-B5AE-0ACC1DC7A9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141" y="0"/>
            <a:ext cx="9525717" cy="6858000"/>
          </a:xfrm>
          <a:prstGeom prst="rect">
            <a:avLst/>
          </a:prstGeom>
        </p:spPr>
      </p:pic>
      <p:sp>
        <p:nvSpPr>
          <p:cNvPr id="4" name="타원 3">
            <a:extLst>
              <a:ext uri="{FF2B5EF4-FFF2-40B4-BE49-F238E27FC236}">
                <a16:creationId xmlns:a16="http://schemas.microsoft.com/office/drawing/2014/main" xmlns="" id="{DBE9C5DD-5A8A-443C-8590-18FAA6F01EF8}"/>
              </a:ext>
            </a:extLst>
          </p:cNvPr>
          <p:cNvSpPr/>
          <p:nvPr/>
        </p:nvSpPr>
        <p:spPr>
          <a:xfrm>
            <a:off x="2895600" y="3429000"/>
            <a:ext cx="140970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xmlns="" id="{E6B8C48D-9E0F-4EC4-9218-A1B2E47F4E72}"/>
              </a:ext>
            </a:extLst>
          </p:cNvPr>
          <p:cNvSpPr/>
          <p:nvPr/>
        </p:nvSpPr>
        <p:spPr>
          <a:xfrm>
            <a:off x="6477002" y="2990850"/>
            <a:ext cx="140970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xmlns="" id="{B425F472-5DD3-46F0-A146-E683839109DE}"/>
              </a:ext>
            </a:extLst>
          </p:cNvPr>
          <p:cNvSpPr/>
          <p:nvPr/>
        </p:nvSpPr>
        <p:spPr>
          <a:xfrm>
            <a:off x="7477127" y="3429000"/>
            <a:ext cx="140970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xmlns="" id="{395C9876-A2F1-4846-8CED-D6141C515A85}"/>
              </a:ext>
            </a:extLst>
          </p:cNvPr>
          <p:cNvSpPr/>
          <p:nvPr/>
        </p:nvSpPr>
        <p:spPr>
          <a:xfrm>
            <a:off x="5772152" y="5076825"/>
            <a:ext cx="140970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CA8E58E-B13B-4807-9CB6-8C3EBE5A5793}"/>
              </a:ext>
            </a:extLst>
          </p:cNvPr>
          <p:cNvSpPr txBox="1"/>
          <p:nvPr/>
        </p:nvSpPr>
        <p:spPr>
          <a:xfrm>
            <a:off x="161925" y="228600"/>
            <a:ext cx="326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/>
              <a:t>삼송택지개발지구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38597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39414977-86C9-421A-89A2-0EE1CB497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1513" y="0"/>
            <a:ext cx="11134165" cy="6858000"/>
          </a:xfrm>
          <a:prstGeom prst="rect">
            <a:avLst/>
          </a:prstGeom>
        </p:spPr>
      </p:pic>
      <p:sp>
        <p:nvSpPr>
          <p:cNvPr id="6" name="타원 5">
            <a:extLst>
              <a:ext uri="{FF2B5EF4-FFF2-40B4-BE49-F238E27FC236}">
                <a16:creationId xmlns:a16="http://schemas.microsoft.com/office/drawing/2014/main" xmlns="" id="{3BB1F71D-2F4F-43FC-8E62-90757D4927BC}"/>
              </a:ext>
            </a:extLst>
          </p:cNvPr>
          <p:cNvSpPr/>
          <p:nvPr/>
        </p:nvSpPr>
        <p:spPr>
          <a:xfrm>
            <a:off x="1884784" y="270588"/>
            <a:ext cx="1810139" cy="5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xmlns="" id="{AFC94A68-63ED-457E-AA39-8B9D31413C56}"/>
              </a:ext>
            </a:extLst>
          </p:cNvPr>
          <p:cNvSpPr/>
          <p:nvPr/>
        </p:nvSpPr>
        <p:spPr>
          <a:xfrm>
            <a:off x="2957804" y="1520890"/>
            <a:ext cx="1810139" cy="5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xmlns="" id="{1D103AD4-2109-4FBC-8208-20053B988D83}"/>
              </a:ext>
            </a:extLst>
          </p:cNvPr>
          <p:cNvSpPr/>
          <p:nvPr/>
        </p:nvSpPr>
        <p:spPr>
          <a:xfrm>
            <a:off x="3452326" y="4292082"/>
            <a:ext cx="1810139" cy="5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xmlns="" id="{A231668D-42B7-41E9-891A-77BF78360185}"/>
              </a:ext>
            </a:extLst>
          </p:cNvPr>
          <p:cNvSpPr/>
          <p:nvPr/>
        </p:nvSpPr>
        <p:spPr>
          <a:xfrm>
            <a:off x="5190930" y="5197152"/>
            <a:ext cx="1810139" cy="5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CA8E58E-B13B-4807-9CB6-8C3EBE5A5793}"/>
              </a:ext>
            </a:extLst>
          </p:cNvPr>
          <p:cNvSpPr txBox="1"/>
          <p:nvPr/>
        </p:nvSpPr>
        <p:spPr>
          <a:xfrm>
            <a:off x="0" y="1498600"/>
            <a:ext cx="326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/>
              <a:t>삼송택지개발지구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688143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CA8E58E-B13B-4807-9CB6-8C3EBE5A5793}"/>
              </a:ext>
            </a:extLst>
          </p:cNvPr>
          <p:cNvSpPr txBox="1"/>
          <p:nvPr/>
        </p:nvSpPr>
        <p:spPr>
          <a:xfrm>
            <a:off x="161925" y="228600"/>
            <a:ext cx="326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/>
              <a:t>삼송택지개발지구</a:t>
            </a:r>
            <a:endParaRPr lang="ko-KR" altLang="en-US" dirty="0"/>
          </a:p>
        </p:txBody>
      </p:sp>
      <p:pic>
        <p:nvPicPr>
          <p:cNvPr id="5" name="그림 4" descr="KakaoTalk_20210224_17301798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419" y="0"/>
            <a:ext cx="8435162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5533" y="1278466"/>
            <a:ext cx="19880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고양시 고시 내용 </a:t>
            </a:r>
            <a:r>
              <a:rPr lang="ko-KR" altLang="en-US" sz="1400" dirty="0" err="1" smtClean="0"/>
              <a:t>캡쳐</a:t>
            </a:r>
            <a:endParaRPr lang="ko-KR" altLang="en-US" sz="1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7E6F4B72-6728-4D92-A3CF-2EA29E17E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3966" y="736362"/>
            <a:ext cx="10568034" cy="56844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901FA48-2CC1-4FE0-B661-7EEC1E9D5495}"/>
              </a:ext>
            </a:extLst>
          </p:cNvPr>
          <p:cNvSpPr txBox="1"/>
          <p:nvPr/>
        </p:nvSpPr>
        <p:spPr>
          <a:xfrm>
            <a:off x="161926" y="228600"/>
            <a:ext cx="2266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오금천</a:t>
            </a:r>
            <a:r>
              <a:rPr lang="ko-KR" altLang="en-US" dirty="0"/>
              <a:t> 산책로 </a:t>
            </a: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xmlns="" id="{15249E4D-08CB-404B-B538-F21BD099FBEC}"/>
              </a:ext>
            </a:extLst>
          </p:cNvPr>
          <p:cNvSpPr/>
          <p:nvPr/>
        </p:nvSpPr>
        <p:spPr>
          <a:xfrm>
            <a:off x="7246036" y="3930373"/>
            <a:ext cx="1827301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xmlns="" id="{B15E3DF4-EEC0-4E28-B394-32AAF442BBAC}"/>
              </a:ext>
            </a:extLst>
          </p:cNvPr>
          <p:cNvSpPr/>
          <p:nvPr/>
        </p:nvSpPr>
        <p:spPr>
          <a:xfrm>
            <a:off x="5704315" y="2594252"/>
            <a:ext cx="1827301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rgbClr val="FF0000"/>
                </a:solidFill>
              </a:rPr>
              <a:t>현장</a:t>
            </a:r>
          </a:p>
        </p:txBody>
      </p:sp>
    </p:spTree>
    <p:extLst>
      <p:ext uri="{BB962C8B-B14F-4D97-AF65-F5344CB8AC3E}">
        <p14:creationId xmlns:p14="http://schemas.microsoft.com/office/powerpoint/2010/main" xmlns="" val="15176685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901FA48-2CC1-4FE0-B661-7EEC1E9D5495}"/>
              </a:ext>
            </a:extLst>
          </p:cNvPr>
          <p:cNvSpPr txBox="1"/>
          <p:nvPr/>
        </p:nvSpPr>
        <p:spPr>
          <a:xfrm>
            <a:off x="161926" y="228600"/>
            <a:ext cx="2266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10</a:t>
            </a:r>
            <a:r>
              <a:rPr lang="ko-KR" altLang="en-US" dirty="0"/>
              <a:t>번째 작품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BF49F416-0693-4106-9860-1D7C296D5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3234" y="746903"/>
            <a:ext cx="6643366" cy="4692843"/>
          </a:xfrm>
          <a:prstGeom prst="rect">
            <a:avLst/>
          </a:prstGeom>
        </p:spPr>
      </p:pic>
      <p:sp>
        <p:nvSpPr>
          <p:cNvPr id="6" name="모서리가 둥근 직사각형 5"/>
          <p:cNvSpPr/>
          <p:nvPr/>
        </p:nvSpPr>
        <p:spPr>
          <a:xfrm>
            <a:off x="2937933" y="4952999"/>
            <a:ext cx="6705600" cy="52493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02182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46BA7D4E-5AAF-4F77-881A-76A0F70E4A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411" y="258992"/>
            <a:ext cx="3718400" cy="2091600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xmlns="" id="{E8EF0DEA-5BB1-474F-B47D-D27A4D3FDC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3182" y="345901"/>
            <a:ext cx="3718400" cy="2091600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xmlns="" id="{0025D9E5-DDBA-413B-957F-167D4EAD81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411" y="3526558"/>
            <a:ext cx="3718400" cy="2091600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xmlns="" id="{D4430AE2-981E-4AC3-AFF5-6024616088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8907" y="3526558"/>
            <a:ext cx="3718400" cy="20916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004B97C-46CE-4CBF-8D6E-DE8349C52A5D}"/>
              </a:ext>
            </a:extLst>
          </p:cNvPr>
          <p:cNvSpPr txBox="1"/>
          <p:nvPr/>
        </p:nvSpPr>
        <p:spPr>
          <a:xfrm>
            <a:off x="6453182" y="2437501"/>
            <a:ext cx="5534325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HANGANG DUKLASS </a:t>
            </a:r>
            <a:r>
              <a:rPr lang="ko-KR" altLang="en-US" sz="900" dirty="0"/>
              <a:t>한강 </a:t>
            </a:r>
            <a:r>
              <a:rPr lang="ko-KR" altLang="en-US" sz="900" dirty="0" err="1"/>
              <a:t>듀클래스</a:t>
            </a:r>
            <a:r>
              <a:rPr lang="ko-KR" altLang="en-US" sz="900" dirty="0"/>
              <a:t> </a:t>
            </a:r>
            <a:r>
              <a:rPr lang="ko-KR" altLang="en-US" sz="900" dirty="0" err="1"/>
              <a:t>고양삼송</a:t>
            </a:r>
            <a:r>
              <a:rPr lang="ko-KR" altLang="en-US" sz="900" dirty="0"/>
              <a:t>  </a:t>
            </a:r>
            <a:endParaRPr lang="en-US" altLang="ko-KR" sz="900" dirty="0"/>
          </a:p>
          <a:p>
            <a:r>
              <a:rPr lang="en-US" altLang="ko-KR" sz="900" dirty="0"/>
              <a:t>600</a:t>
            </a:r>
            <a:r>
              <a:rPr lang="ko-KR" altLang="en-US" sz="900" dirty="0" err="1"/>
              <a:t>만원대</a:t>
            </a:r>
            <a:r>
              <a:rPr lang="ko-KR" altLang="en-US" sz="900" dirty="0"/>
              <a:t> </a:t>
            </a:r>
            <a:r>
              <a:rPr lang="en-US" altLang="ko-KR" sz="900" dirty="0"/>
              <a:t>(3.3</a:t>
            </a:r>
            <a:r>
              <a:rPr lang="en-US" altLang="ko-KR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드라이브인 섹션오피스 근린생활시설  문의 </a:t>
            </a:r>
            <a:r>
              <a:rPr lang="en-US" altLang="ko-KR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1588-0277</a:t>
            </a:r>
          </a:p>
          <a:p>
            <a:r>
              <a:rPr lang="ko-KR" altLang="en-US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숲과 하나</a:t>
            </a:r>
            <a:r>
              <a:rPr lang="en-US" altLang="ko-KR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!</a:t>
            </a:r>
          </a:p>
          <a:p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0CE58AA3-88E0-450B-83A8-52D8498F84A2}"/>
              </a:ext>
            </a:extLst>
          </p:cNvPr>
          <p:cNvSpPr txBox="1"/>
          <p:nvPr/>
        </p:nvSpPr>
        <p:spPr>
          <a:xfrm>
            <a:off x="788618" y="2381415"/>
            <a:ext cx="55343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HANGANG DUKLASS </a:t>
            </a:r>
            <a:r>
              <a:rPr lang="ko-KR" altLang="en-US" sz="1000" dirty="0"/>
              <a:t>한강 </a:t>
            </a:r>
            <a:r>
              <a:rPr lang="ko-KR" altLang="en-US" sz="1000" dirty="0" err="1"/>
              <a:t>듀클래스</a:t>
            </a:r>
            <a:r>
              <a:rPr lang="ko-KR" altLang="en-US" sz="1000" dirty="0"/>
              <a:t> </a:t>
            </a:r>
            <a:r>
              <a:rPr lang="ko-KR" altLang="en-US" sz="1000" dirty="0" err="1"/>
              <a:t>고양삼송</a:t>
            </a:r>
            <a:r>
              <a:rPr lang="ko-KR" altLang="en-US" sz="1000" dirty="0"/>
              <a:t>  </a:t>
            </a:r>
            <a:endParaRPr lang="en-US" altLang="ko-KR" sz="1000" dirty="0"/>
          </a:p>
          <a:p>
            <a:r>
              <a:rPr lang="en-US" altLang="ko-KR" sz="1000" dirty="0"/>
              <a:t>600</a:t>
            </a:r>
            <a:r>
              <a:rPr lang="ko-KR" altLang="en-US" sz="1000" dirty="0" err="1"/>
              <a:t>만원대</a:t>
            </a:r>
            <a:r>
              <a:rPr lang="ko-KR" altLang="en-US" sz="1000" dirty="0"/>
              <a:t> </a:t>
            </a:r>
            <a:r>
              <a:rPr lang="en-US" altLang="ko-KR" sz="1000" dirty="0"/>
              <a:t>(3.3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드라이브인 섹션오피스 근린생활시설  문의 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1588-0277</a:t>
            </a:r>
          </a:p>
          <a:p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ko-KR" altLang="en-US" sz="1000" dirty="0" err="1"/>
              <a:t>삼송택지개발지구에서</a:t>
            </a:r>
            <a:r>
              <a:rPr lang="ko-KR" altLang="en-US" sz="1000" dirty="0"/>
              <a:t> 만나는</a:t>
            </a:r>
            <a:endParaRPr lang="en-US" altLang="ko-KR" sz="1000" dirty="0"/>
          </a:p>
          <a:p>
            <a:r>
              <a:rPr lang="en-US" altLang="ko-KR" sz="1000" dirty="0"/>
              <a:t>600</a:t>
            </a:r>
            <a:r>
              <a:rPr lang="ko-KR" altLang="en-US" sz="1000" dirty="0" err="1"/>
              <a:t>만원대</a:t>
            </a:r>
            <a:r>
              <a:rPr lang="en-US" altLang="ko-KR" sz="1000" dirty="0"/>
              <a:t>(3.3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sz="10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</a:t>
            </a:r>
            <a:r>
              <a:rPr lang="ko-KR" altLang="en-US" sz="1000" dirty="0"/>
              <a:t> 지식산업센터에 주목하라</a:t>
            </a:r>
            <a:r>
              <a:rPr lang="en-US" altLang="ko-KR" sz="1000" dirty="0"/>
              <a:t>!</a:t>
            </a:r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213FEDEA-E82F-485D-9D10-626D9F30CD7D}"/>
              </a:ext>
            </a:extLst>
          </p:cNvPr>
          <p:cNvSpPr txBox="1"/>
          <p:nvPr/>
        </p:nvSpPr>
        <p:spPr>
          <a:xfrm>
            <a:off x="788618" y="5629440"/>
            <a:ext cx="55343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HANGANG DUKLASS </a:t>
            </a:r>
            <a:r>
              <a:rPr lang="ko-KR" altLang="en-US" sz="900" dirty="0"/>
              <a:t>한강 </a:t>
            </a:r>
            <a:r>
              <a:rPr lang="ko-KR" altLang="en-US" sz="900" dirty="0" err="1"/>
              <a:t>듀클래스</a:t>
            </a:r>
            <a:r>
              <a:rPr lang="ko-KR" altLang="en-US" sz="900" dirty="0"/>
              <a:t> </a:t>
            </a:r>
            <a:r>
              <a:rPr lang="ko-KR" altLang="en-US" sz="900" dirty="0" err="1"/>
              <a:t>고양삼송</a:t>
            </a:r>
            <a:r>
              <a:rPr lang="ko-KR" altLang="en-US" sz="900" dirty="0"/>
              <a:t>  </a:t>
            </a:r>
            <a:endParaRPr lang="en-US" altLang="ko-KR" sz="900" dirty="0"/>
          </a:p>
          <a:p>
            <a:r>
              <a:rPr lang="en-US" altLang="ko-KR" sz="900" dirty="0"/>
              <a:t>600</a:t>
            </a:r>
            <a:r>
              <a:rPr lang="ko-KR" altLang="en-US" sz="900" dirty="0" err="1"/>
              <a:t>만원대</a:t>
            </a:r>
            <a:r>
              <a:rPr lang="ko-KR" altLang="en-US" sz="900" dirty="0"/>
              <a:t> </a:t>
            </a:r>
            <a:r>
              <a:rPr lang="en-US" altLang="ko-KR" sz="900" dirty="0"/>
              <a:t>(3.3</a:t>
            </a:r>
            <a:r>
              <a:rPr lang="en-US" altLang="ko-KR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㎡</a:t>
            </a:r>
            <a:r>
              <a:rPr lang="ko-KR" altLang="en-US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당</a:t>
            </a:r>
            <a:r>
              <a:rPr lang="en-US" altLang="ko-KR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) </a:t>
            </a:r>
            <a:r>
              <a:rPr lang="ko-KR" altLang="en-US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드라이브인 섹션오피스 근린생활시설  문의 </a:t>
            </a:r>
            <a:r>
              <a:rPr lang="en-US" altLang="ko-KR" sz="900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1588-0277</a:t>
            </a:r>
          </a:p>
          <a:p>
            <a:endParaRPr lang="en-US" altLang="ko-KR" sz="900" dirty="0"/>
          </a:p>
          <a:p>
            <a:r>
              <a:rPr lang="ko-KR" altLang="en-US" sz="900" dirty="0"/>
              <a:t>북한산 숲을 품은 지식산업센터</a:t>
            </a:r>
            <a:r>
              <a:rPr lang="en-US" altLang="ko-KR" sz="900" dirty="0"/>
              <a:t>!</a:t>
            </a:r>
          </a:p>
          <a:p>
            <a:endParaRPr lang="en-US" altLang="ko-KR" sz="600" dirty="0"/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D6060F0-2128-46FF-B45E-D235803B80EA}"/>
              </a:ext>
            </a:extLst>
          </p:cNvPr>
          <p:cNvSpPr txBox="1"/>
          <p:nvPr/>
        </p:nvSpPr>
        <p:spPr>
          <a:xfrm>
            <a:off x="6538907" y="5711880"/>
            <a:ext cx="5534325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/>
              <a:t>한강그룹이 만든 </a:t>
            </a:r>
            <a:r>
              <a:rPr lang="en-US" altLang="ko-KR" sz="900" dirty="0"/>
              <a:t>10</a:t>
            </a:r>
            <a:r>
              <a:rPr lang="ko-KR" altLang="en-US" sz="900" dirty="0"/>
              <a:t>번째 작품</a:t>
            </a:r>
            <a:endParaRPr lang="en-US" altLang="ko-KR" sz="900" dirty="0"/>
          </a:p>
          <a:p>
            <a:r>
              <a:rPr lang="en-US" altLang="ko-KR" sz="900" dirty="0"/>
              <a:t>HANGANG DUKLASS </a:t>
            </a:r>
            <a:r>
              <a:rPr lang="ko-KR" altLang="en-US" sz="900" dirty="0"/>
              <a:t>한강 </a:t>
            </a:r>
            <a:r>
              <a:rPr lang="ko-KR" altLang="en-US" sz="900" dirty="0" err="1"/>
              <a:t>듀클래스</a:t>
            </a:r>
            <a:r>
              <a:rPr lang="ko-KR" altLang="en-US" sz="900" dirty="0"/>
              <a:t> </a:t>
            </a:r>
            <a:r>
              <a:rPr lang="ko-KR" altLang="en-US" sz="900" dirty="0" err="1"/>
              <a:t>고양삼송</a:t>
            </a:r>
            <a:r>
              <a:rPr lang="ko-KR" altLang="en-US" sz="900" dirty="0"/>
              <a:t>  </a:t>
            </a:r>
            <a:endParaRPr lang="en-US" altLang="ko-KR" sz="900" dirty="0"/>
          </a:p>
          <a:p>
            <a:r>
              <a:rPr lang="en-US" altLang="ko-KR" sz="900" dirty="0"/>
              <a:t>1588-0277</a:t>
            </a:r>
          </a:p>
          <a:p>
            <a:r>
              <a:rPr lang="ko-KR" altLang="en-US" sz="900" dirty="0"/>
              <a:t>시행사 </a:t>
            </a:r>
            <a:r>
              <a:rPr lang="en-US" altLang="ko-KR" sz="900" dirty="0"/>
              <a:t>: </a:t>
            </a:r>
            <a:r>
              <a:rPr lang="ko-KR" altLang="en-US" sz="900" dirty="0"/>
              <a:t>아시아신탁㈜ </a:t>
            </a:r>
            <a:r>
              <a:rPr lang="en-US" altLang="ko-KR" sz="900" dirty="0"/>
              <a:t>/ </a:t>
            </a:r>
            <a:r>
              <a:rPr lang="ko-KR" altLang="en-US" sz="900" dirty="0"/>
              <a:t>시공사 </a:t>
            </a:r>
            <a:r>
              <a:rPr lang="en-US" altLang="ko-KR" sz="900" dirty="0"/>
              <a:t>: </a:t>
            </a:r>
            <a:r>
              <a:rPr lang="ko-KR" altLang="en-US" sz="900" dirty="0"/>
              <a:t>㈜신태양건설</a:t>
            </a:r>
            <a:r>
              <a:rPr lang="en-US" altLang="ko-KR" sz="900" dirty="0"/>
              <a:t>, </a:t>
            </a:r>
            <a:r>
              <a:rPr lang="ko-KR" altLang="en-US" sz="900" dirty="0"/>
              <a:t>㈜</a:t>
            </a:r>
            <a:r>
              <a:rPr lang="ko-KR" altLang="en-US" sz="900" dirty="0" err="1"/>
              <a:t>빌드앤건설</a:t>
            </a:r>
            <a:r>
              <a:rPr lang="ko-KR" altLang="en-US" sz="900" dirty="0"/>
              <a:t> </a:t>
            </a:r>
            <a:r>
              <a:rPr lang="en-US" altLang="ko-KR" sz="900" dirty="0"/>
              <a:t>/ </a:t>
            </a:r>
            <a:r>
              <a:rPr lang="ko-KR" altLang="en-US" sz="900" dirty="0" err="1"/>
              <a:t>위탁사</a:t>
            </a:r>
            <a:r>
              <a:rPr lang="ko-KR" altLang="en-US" sz="900" dirty="0"/>
              <a:t> </a:t>
            </a:r>
            <a:r>
              <a:rPr lang="en-US" altLang="ko-KR" sz="900" dirty="0"/>
              <a:t>: </a:t>
            </a:r>
            <a:r>
              <a:rPr lang="ko-KR" altLang="en-US" sz="900" dirty="0"/>
              <a:t>㈜</a:t>
            </a:r>
            <a:r>
              <a:rPr lang="ko-KR" altLang="en-US" sz="900" dirty="0" err="1"/>
              <a:t>비에스홀딩스</a:t>
            </a:r>
            <a:r>
              <a:rPr lang="ko-KR" altLang="en-US" sz="900" dirty="0"/>
              <a:t> </a:t>
            </a:r>
            <a:r>
              <a:rPr lang="en-US" altLang="ko-KR" sz="900" dirty="0"/>
              <a:t>/ </a:t>
            </a:r>
            <a:r>
              <a:rPr lang="ko-KR" altLang="en-US" sz="900" dirty="0" err="1"/>
              <a:t>분양사</a:t>
            </a:r>
            <a:r>
              <a:rPr lang="ko-KR" altLang="en-US" sz="900" dirty="0"/>
              <a:t> </a:t>
            </a:r>
            <a:r>
              <a:rPr lang="en-US" altLang="ko-KR" sz="900" dirty="0"/>
              <a:t>: </a:t>
            </a:r>
            <a:r>
              <a:rPr lang="ko-KR" altLang="en-US" sz="900" dirty="0"/>
              <a:t>(주)</a:t>
            </a:r>
            <a:r>
              <a:rPr lang="ko-KR" altLang="en-US" sz="900" dirty="0" err="1"/>
              <a:t>서종도시개발</a:t>
            </a:r>
            <a:r>
              <a:rPr lang="ko-KR" altLang="en-US" sz="900" dirty="0"/>
              <a:t> </a:t>
            </a:r>
            <a:endParaRPr lang="en-US" altLang="ko-KR" sz="9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endParaRPr lang="en-US" altLang="ko-KR" sz="1000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  <a:p>
            <a:r>
              <a:rPr lang="ko-KR" altLang="en-US" sz="600" dirty="0"/>
              <a:t>상기 이미지는 소비자의 이해를 돕기 위해 제작된 것으로 실제와 다를 수 있습니다</a:t>
            </a:r>
            <a:r>
              <a:rPr lang="en-US" altLang="ko-KR" sz="600" dirty="0"/>
              <a:t>. </a:t>
            </a:r>
            <a:endParaRPr lang="ko-KR" altLang="en-US" sz="600" dirty="0"/>
          </a:p>
        </p:txBody>
      </p:sp>
    </p:spTree>
    <p:extLst>
      <p:ext uri="{BB962C8B-B14F-4D97-AF65-F5344CB8AC3E}">
        <p14:creationId xmlns:p14="http://schemas.microsoft.com/office/powerpoint/2010/main" xmlns="" val="2585188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1C8CBB3F-3338-49DC-AC5D-D5078AAFC2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605" y="0"/>
            <a:ext cx="4872789" cy="6858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5C385452-EADB-4117-9138-8636EF172A74}"/>
              </a:ext>
            </a:extLst>
          </p:cNvPr>
          <p:cNvSpPr/>
          <p:nvPr/>
        </p:nvSpPr>
        <p:spPr>
          <a:xfrm>
            <a:off x="4119073" y="1939895"/>
            <a:ext cx="1976927" cy="2136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23432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8D6E69C5-1B3E-43A4-A22D-7CD1A0DD7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605" y="0"/>
            <a:ext cx="4872789" cy="68580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7894F05C-3EE4-47F3-8B28-06DCB2AC2201}"/>
              </a:ext>
            </a:extLst>
          </p:cNvPr>
          <p:cNvSpPr/>
          <p:nvPr/>
        </p:nvSpPr>
        <p:spPr>
          <a:xfrm>
            <a:off x="6246976" y="2640650"/>
            <a:ext cx="1976927" cy="2136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68974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A221155F-F5CE-41D8-B97D-D09BC0454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605" y="0"/>
            <a:ext cx="4872789" cy="6858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AFF4377F-74C5-4593-93A1-DC468496B3EB}"/>
              </a:ext>
            </a:extLst>
          </p:cNvPr>
          <p:cNvSpPr/>
          <p:nvPr/>
        </p:nvSpPr>
        <p:spPr>
          <a:xfrm>
            <a:off x="4195985" y="2033899"/>
            <a:ext cx="1976927" cy="2136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17294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53600456-0F20-44EA-8659-C61C5A1A4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21" y="0"/>
            <a:ext cx="99155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4462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91AB04E8-6BE9-4DFB-8FB0-076A4A2DFC51}"/>
              </a:ext>
            </a:extLst>
          </p:cNvPr>
          <p:cNvGrpSpPr/>
          <p:nvPr/>
        </p:nvGrpSpPr>
        <p:grpSpPr>
          <a:xfrm>
            <a:off x="0" y="165295"/>
            <a:ext cx="12192000" cy="6527409"/>
            <a:chOff x="0" y="165295"/>
            <a:chExt cx="12192000" cy="6527409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xmlns="" id="{EE2A9672-3A6D-4431-9933-2D60EB4745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165295"/>
              <a:ext cx="12192000" cy="652740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37960CB5-FB06-4304-8632-479FD2EE074F}"/>
                </a:ext>
              </a:extLst>
            </p:cNvPr>
            <p:cNvSpPr/>
            <p:nvPr/>
          </p:nvSpPr>
          <p:spPr>
            <a:xfrm>
              <a:off x="0" y="2507300"/>
              <a:ext cx="1976927" cy="21364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3E2D0584-C591-4C97-ABF7-09CF12A2ED2E}"/>
              </a:ext>
            </a:extLst>
          </p:cNvPr>
          <p:cNvSpPr/>
          <p:nvPr/>
        </p:nvSpPr>
        <p:spPr>
          <a:xfrm>
            <a:off x="914400" y="278450"/>
            <a:ext cx="657225" cy="359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62368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97A8D6B5-D606-462A-8B81-2077762AAB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178" y="224028"/>
            <a:ext cx="6233922" cy="6233922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B5AA023B-BEEE-4444-8684-A6BA3A912F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0197" y="90678"/>
            <a:ext cx="4734097" cy="6538722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B4642820-A567-460C-8AF5-D35357019918}"/>
              </a:ext>
            </a:extLst>
          </p:cNvPr>
          <p:cNvSpPr/>
          <p:nvPr/>
        </p:nvSpPr>
        <p:spPr>
          <a:xfrm>
            <a:off x="3586386" y="4881874"/>
            <a:ext cx="1071340" cy="5092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0247FF7-10B2-4A29-BF97-838232F2255D}"/>
              </a:ext>
            </a:extLst>
          </p:cNvPr>
          <p:cNvSpPr/>
          <p:nvPr/>
        </p:nvSpPr>
        <p:spPr>
          <a:xfrm>
            <a:off x="4272186" y="3929374"/>
            <a:ext cx="1071340" cy="952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D29E2C89-12C8-4794-B8F5-A65E744F1F2D}"/>
              </a:ext>
            </a:extLst>
          </p:cNvPr>
          <p:cNvSpPr/>
          <p:nvPr/>
        </p:nvSpPr>
        <p:spPr>
          <a:xfrm>
            <a:off x="9377585" y="1710049"/>
            <a:ext cx="1680939" cy="952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DADDA9A3-4754-45E9-A217-0CEAE159FCB3}"/>
              </a:ext>
            </a:extLst>
          </p:cNvPr>
          <p:cNvSpPr/>
          <p:nvPr/>
        </p:nvSpPr>
        <p:spPr>
          <a:xfrm>
            <a:off x="9277246" y="5391150"/>
            <a:ext cx="695430" cy="6978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97873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572</Words>
  <Application>Microsoft Office PowerPoint</Application>
  <PresentationFormat>사용자 지정</PresentationFormat>
  <Paragraphs>91</Paragraphs>
  <Slides>28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29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</dc:creator>
  <cp:lastModifiedBy>mojs1</cp:lastModifiedBy>
  <cp:revision>50</cp:revision>
  <dcterms:created xsi:type="dcterms:W3CDTF">2021-02-23T05:39:37Z</dcterms:created>
  <dcterms:modified xsi:type="dcterms:W3CDTF">2021-02-24T12:32:57Z</dcterms:modified>
</cp:coreProperties>
</file>