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9" r:id="rId2"/>
    <p:sldId id="267" r:id="rId3"/>
    <p:sldId id="301" r:id="rId4"/>
    <p:sldId id="311" r:id="rId5"/>
    <p:sldId id="312" r:id="rId6"/>
    <p:sldId id="310" r:id="rId7"/>
    <p:sldId id="309" r:id="rId8"/>
    <p:sldId id="276" r:id="rId9"/>
    <p:sldId id="271" r:id="rId10"/>
    <p:sldId id="270" r:id="rId11"/>
    <p:sldId id="302" r:id="rId12"/>
    <p:sldId id="303" r:id="rId13"/>
    <p:sldId id="291" r:id="rId14"/>
    <p:sldId id="293" r:id="rId15"/>
    <p:sldId id="294" r:id="rId16"/>
    <p:sldId id="295" r:id="rId17"/>
    <p:sldId id="296" r:id="rId18"/>
    <p:sldId id="285" r:id="rId19"/>
  </p:sldIdLst>
  <p:sldSz cx="9906000" cy="6858000" type="A4"/>
  <p:notesSz cx="6797675" cy="992981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orient="horz" pos="2160">
          <p15:clr>
            <a:srgbClr val="A4A3A4"/>
          </p15:clr>
        </p15:guide>
        <p15:guide id="3" pos="32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0F8"/>
    <a:srgbClr val="D9F9FB"/>
    <a:srgbClr val="080808"/>
    <a:srgbClr val="494B8D"/>
    <a:srgbClr val="6D6FB3"/>
    <a:srgbClr val="5456A2"/>
    <a:srgbClr val="FF5D5D"/>
    <a:srgbClr val="68CCD6"/>
    <a:srgbClr val="FF3F3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35" autoAdjust="0"/>
    <p:restoredTop sz="98501" autoAdjust="0"/>
  </p:normalViewPr>
  <p:slideViewPr>
    <p:cSldViewPr>
      <p:cViewPr varScale="1">
        <p:scale>
          <a:sx n="74" d="100"/>
          <a:sy n="74" d="100"/>
        </p:scale>
        <p:origin x="1398" y="72"/>
      </p:cViewPr>
      <p:guideLst>
        <p:guide orient="horz" pos="482"/>
        <p:guide orient="horz" pos="2160"/>
        <p:guide pos="32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6491"/>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59" cy="496491"/>
          </a:xfrm>
          <a:prstGeom prst="rect">
            <a:avLst/>
          </a:prstGeom>
        </p:spPr>
        <p:txBody>
          <a:bodyPr vert="horz" lIns="91440" tIns="45720" rIns="91440" bIns="45720" rtlCol="0"/>
          <a:lstStyle>
            <a:lvl1pPr algn="r">
              <a:defRPr sz="1200"/>
            </a:lvl1pPr>
          </a:lstStyle>
          <a:p>
            <a:fld id="{CBC540C0-3616-4996-977C-A8F64E35967B}" type="datetimeFigureOut">
              <a:rPr lang="ko-KR" altLang="en-US" smtClean="0"/>
              <a:t>2021-01-21</a:t>
            </a:fld>
            <a:endParaRPr lang="ko-KR" altLang="en-US"/>
          </a:p>
        </p:txBody>
      </p:sp>
      <p:sp>
        <p:nvSpPr>
          <p:cNvPr id="4" name="슬라이드 이미지 개체 틀 3"/>
          <p:cNvSpPr>
            <a:spLocks noGrp="1" noRot="1" noChangeAspect="1"/>
          </p:cNvSpPr>
          <p:nvPr>
            <p:ph type="sldImg" idx="2"/>
          </p:nvPr>
        </p:nvSpPr>
        <p:spPr>
          <a:xfrm>
            <a:off x="709613" y="744538"/>
            <a:ext cx="5378450" cy="372427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16661"/>
            <a:ext cx="5438140" cy="4468416"/>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31599"/>
            <a:ext cx="2945659" cy="496491"/>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431599"/>
            <a:ext cx="2945659" cy="496491"/>
          </a:xfrm>
          <a:prstGeom prst="rect">
            <a:avLst/>
          </a:prstGeom>
        </p:spPr>
        <p:txBody>
          <a:bodyPr vert="horz" lIns="91440" tIns="45720" rIns="91440" bIns="45720" rtlCol="0" anchor="b"/>
          <a:lstStyle>
            <a:lvl1pPr algn="r">
              <a:defRPr sz="1200"/>
            </a:lvl1pPr>
          </a:lstStyle>
          <a:p>
            <a:fld id="{2C01EFE4-5773-493C-AA99-14D7A5C899F6}" type="slidenum">
              <a:rPr lang="ko-KR" altLang="en-US" smtClean="0"/>
              <a:t>‹#›</a:t>
            </a:fld>
            <a:endParaRPr lang="ko-KR" altLang="en-US"/>
          </a:p>
        </p:txBody>
      </p:sp>
    </p:spTree>
    <p:extLst>
      <p:ext uri="{BB962C8B-B14F-4D97-AF65-F5344CB8AC3E}">
        <p14:creationId xmlns:p14="http://schemas.microsoft.com/office/powerpoint/2010/main" val="248432103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C01EFE4-5773-493C-AA99-14D7A5C899F6}" type="slidenum">
              <a:rPr lang="ko-KR" altLang="en-US" smtClean="0"/>
              <a:t>13</a:t>
            </a:fld>
            <a:endParaRPr lang="ko-KR" altLang="en-US"/>
          </a:p>
        </p:txBody>
      </p:sp>
    </p:spTree>
    <p:extLst>
      <p:ext uri="{BB962C8B-B14F-4D97-AF65-F5344CB8AC3E}">
        <p14:creationId xmlns:p14="http://schemas.microsoft.com/office/powerpoint/2010/main" val="36378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C01EFE4-5773-493C-AA99-14D7A5C899F6}" type="slidenum">
              <a:rPr lang="ko-KR" altLang="en-US" smtClean="0"/>
              <a:t>14</a:t>
            </a:fld>
            <a:endParaRPr lang="ko-KR" altLang="en-US"/>
          </a:p>
        </p:txBody>
      </p:sp>
    </p:spTree>
    <p:extLst>
      <p:ext uri="{BB962C8B-B14F-4D97-AF65-F5344CB8AC3E}">
        <p14:creationId xmlns:p14="http://schemas.microsoft.com/office/powerpoint/2010/main" val="218425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C01EFE4-5773-493C-AA99-14D7A5C899F6}" type="slidenum">
              <a:rPr lang="ko-KR" altLang="en-US" smtClean="0"/>
              <a:pPr/>
              <a:t>15</a:t>
            </a:fld>
            <a:endParaRPr lang="ko-KR" altLang="en-US"/>
          </a:p>
        </p:txBody>
      </p:sp>
    </p:spTree>
    <p:extLst>
      <p:ext uri="{BB962C8B-B14F-4D97-AF65-F5344CB8AC3E}">
        <p14:creationId xmlns:p14="http://schemas.microsoft.com/office/powerpoint/2010/main" val="1096653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C01EFE4-5773-493C-AA99-14D7A5C899F6}" type="slidenum">
              <a:rPr lang="ko-KR" altLang="en-US" smtClean="0"/>
              <a:pPr/>
              <a:t>17</a:t>
            </a:fld>
            <a:endParaRPr lang="ko-KR" altLang="en-US"/>
          </a:p>
        </p:txBody>
      </p:sp>
    </p:spTree>
    <p:extLst>
      <p:ext uri="{BB962C8B-B14F-4D97-AF65-F5344CB8AC3E}">
        <p14:creationId xmlns:p14="http://schemas.microsoft.com/office/powerpoint/2010/main" val="314954884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8" name="슬라이드 번호 개체 틀 3"/>
          <p:cNvSpPr>
            <a:spLocks noGrp="1"/>
          </p:cNvSpPr>
          <p:nvPr>
            <p:ph type="sldNum" sz="quarter" idx="12"/>
          </p:nvPr>
        </p:nvSpPr>
        <p:spPr>
          <a:xfrm>
            <a:off x="7495164" y="6448251"/>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Tree>
    <p:extLst>
      <p:ext uri="{BB962C8B-B14F-4D97-AF65-F5344CB8AC3E}">
        <p14:creationId xmlns:p14="http://schemas.microsoft.com/office/powerpoint/2010/main" val="32551524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95300" y="1600201"/>
            <a:ext cx="89154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5" name="바닥글 개체 틀 4"/>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2137357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780337" y="274639"/>
            <a:ext cx="2414588"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536575" y="274639"/>
            <a:ext cx="7078663"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5" name="바닥글 개체 틀 4"/>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1724469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1/21/2021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1793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95300" y="1600201"/>
            <a:ext cx="89154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5" name="바닥글 개체 틀 4"/>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1637899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82506" y="4406901"/>
            <a:ext cx="84201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82506" y="2906713"/>
            <a:ext cx="84201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5" name="바닥글 개체 틀 4"/>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135961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536575"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5448300"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6" name="바닥글 개체 틀 5"/>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7" name="슬라이드 번호 개체 틀 6"/>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2600770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5032111"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5032111"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8" name="바닥글 개체 틀 7"/>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9" name="슬라이드 번호 개체 틀 8"/>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84652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4" name="바닥글 개체 틀 3"/>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5" name="슬라이드 번호 개체 틀 4"/>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12879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3" name="바닥글 개체 틀 2"/>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4" name="슬라이드 번호 개체 틀 3"/>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33541223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95300" y="273050"/>
            <a:ext cx="3259006"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72971" y="273051"/>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95300" y="1435101"/>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6" name="바닥글 개체 틀 5"/>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7" name="슬라이드 번호 개체 틀 6"/>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277985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941645" y="4800600"/>
            <a:ext cx="59436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a:xfrm>
            <a:off x="495300" y="6356351"/>
            <a:ext cx="2311400" cy="365125"/>
          </a:xfrm>
          <a:prstGeom prst="rect">
            <a:avLst/>
          </a:prstGeom>
        </p:spPr>
        <p:txBody>
          <a:bodyPr/>
          <a:lstStyle/>
          <a:p>
            <a:fld id="{EB35566C-26F1-46C2-8FC0-6CBBC74AEE34}" type="datetimeFigureOut">
              <a:rPr lang="ko-KR" altLang="en-US" smtClean="0"/>
              <a:t>2021-01-21</a:t>
            </a:fld>
            <a:endParaRPr lang="ko-KR" altLang="en-US"/>
          </a:p>
        </p:txBody>
      </p:sp>
      <p:sp>
        <p:nvSpPr>
          <p:cNvPr id="6" name="바닥글 개체 틀 5"/>
          <p:cNvSpPr>
            <a:spLocks noGrp="1"/>
          </p:cNvSpPr>
          <p:nvPr>
            <p:ph type="ftr" sz="quarter" idx="11"/>
          </p:nvPr>
        </p:nvSpPr>
        <p:spPr>
          <a:xfrm>
            <a:off x="3384550" y="6356351"/>
            <a:ext cx="3136900" cy="365125"/>
          </a:xfrm>
          <a:prstGeom prst="rect">
            <a:avLst/>
          </a:prstGeom>
        </p:spPr>
        <p:txBody>
          <a:bodyPr/>
          <a:lstStyle/>
          <a:p>
            <a:endParaRPr lang="ko-KR" altLang="en-US"/>
          </a:p>
        </p:txBody>
      </p:sp>
      <p:sp>
        <p:nvSpPr>
          <p:cNvPr id="7" name="슬라이드 번호 개체 틀 6"/>
          <p:cNvSpPr>
            <a:spLocks noGrp="1"/>
          </p:cNvSpPr>
          <p:nvPr>
            <p:ph type="sldNum" sz="quarter" idx="12"/>
          </p:nvPr>
        </p:nvSpPr>
        <p:spPr>
          <a:xfrm>
            <a:off x="7099300" y="6356351"/>
            <a:ext cx="2311400" cy="365125"/>
          </a:xfrm>
          <a:prstGeom prst="rect">
            <a:avLst/>
          </a:prstGeom>
        </p:spPr>
        <p:txBody>
          <a:bodyPr/>
          <a:lstStyle/>
          <a:p>
            <a:fld id="{D01D791C-CBF2-42D2-93F0-EFE4000C7198}" type="slidenum">
              <a:rPr lang="ko-KR" altLang="en-US" smtClean="0"/>
              <a:t>‹#›</a:t>
            </a:fld>
            <a:endParaRPr lang="ko-KR" altLang="en-US"/>
          </a:p>
        </p:txBody>
      </p:sp>
    </p:spTree>
    <p:extLst>
      <p:ext uri="{BB962C8B-B14F-4D97-AF65-F5344CB8AC3E}">
        <p14:creationId xmlns:p14="http://schemas.microsoft.com/office/powerpoint/2010/main" val="11915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슬라이드 번호 개체 틀 3"/>
          <p:cNvSpPr>
            <a:spLocks noGrp="1"/>
          </p:cNvSpPr>
          <p:nvPr>
            <p:ph type="sldNum" sz="quarter" idx="4"/>
          </p:nvPr>
        </p:nvSpPr>
        <p:spPr>
          <a:xfrm>
            <a:off x="7495164" y="6448251"/>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Tree>
    <p:extLst>
      <p:ext uri="{BB962C8B-B14F-4D97-AF65-F5344CB8AC3E}">
        <p14:creationId xmlns:p14="http://schemas.microsoft.com/office/powerpoint/2010/main" val="1179477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eg"/><Relationship Id="rId11" Type="http://schemas.microsoft.com/office/2007/relationships/hdphoto" Target="../media/hdphoto7.wdp"/><Relationship Id="rId5" Type="http://schemas.microsoft.com/office/2007/relationships/hdphoto" Target="../media/hdphoto1.wdp"/><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1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8.png"/><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p:cNvPicPr>
            <a:picLocks noChangeAspect="1"/>
          </p:cNvPicPr>
          <p:nvPr/>
        </p:nvPicPr>
        <p:blipFill rotWithShape="1">
          <a:blip r:embed="rId2">
            <a:extLst>
              <a:ext uri="{28A0092B-C50C-407E-A947-70E740481C1C}">
                <a14:useLocalDpi xmlns:a14="http://schemas.microsoft.com/office/drawing/2010/main" val="0"/>
              </a:ext>
            </a:extLst>
          </a:blip>
          <a:srcRect l="20951" t="-2901" r="11016" b="1"/>
          <a:stretch/>
        </p:blipFill>
        <p:spPr>
          <a:xfrm rot="16200000">
            <a:off x="3550025" y="502023"/>
            <a:ext cx="6857998" cy="5853952"/>
          </a:xfrm>
          <a:prstGeom prst="rect">
            <a:avLst/>
          </a:prstGeom>
          <a:noFill/>
          <a:ln>
            <a:noFill/>
          </a:ln>
        </p:spPr>
      </p:pic>
      <p:sp>
        <p:nvSpPr>
          <p:cNvPr id="7" name="직사각형 6"/>
          <p:cNvSpPr/>
          <p:nvPr/>
        </p:nvSpPr>
        <p:spPr>
          <a:xfrm>
            <a:off x="0" y="0"/>
            <a:ext cx="9906000" cy="6864074"/>
          </a:xfrm>
          <a:custGeom>
            <a:avLst/>
            <a:gdLst/>
            <a:ahLst/>
            <a:cxnLst/>
            <a:rect l="l" t="t" r="r" b="b"/>
            <a:pathLst>
              <a:path w="9906000" h="6864074">
                <a:moveTo>
                  <a:pt x="6475961" y="2669765"/>
                </a:moveTo>
                <a:lnTo>
                  <a:pt x="4160912" y="6861036"/>
                </a:lnTo>
                <a:lnTo>
                  <a:pt x="5745088" y="6861036"/>
                </a:lnTo>
                <a:lnTo>
                  <a:pt x="8060137" y="2669765"/>
                </a:lnTo>
                <a:close/>
                <a:moveTo>
                  <a:pt x="0" y="0"/>
                </a:moveTo>
                <a:lnTo>
                  <a:pt x="7950606" y="0"/>
                </a:lnTo>
                <a:lnTo>
                  <a:pt x="6552324" y="2531514"/>
                </a:lnTo>
                <a:lnTo>
                  <a:pt x="8136500" y="2531514"/>
                </a:lnTo>
                <a:lnTo>
                  <a:pt x="9534781" y="0"/>
                </a:lnTo>
                <a:lnTo>
                  <a:pt x="9741305" y="0"/>
                </a:lnTo>
                <a:lnTo>
                  <a:pt x="5951612" y="6861036"/>
                </a:lnTo>
                <a:lnTo>
                  <a:pt x="7535788" y="6861036"/>
                </a:lnTo>
                <a:lnTo>
                  <a:pt x="9906000" y="2569895"/>
                </a:lnTo>
                <a:lnTo>
                  <a:pt x="9906000" y="6864074"/>
                </a:lnTo>
                <a:lnTo>
                  <a:pt x="0" y="6864074"/>
                </a:lnTo>
                <a:close/>
              </a:path>
            </a:pathLst>
          </a:cu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평행 사변형 5"/>
          <p:cNvSpPr/>
          <p:nvPr/>
        </p:nvSpPr>
        <p:spPr>
          <a:xfrm flipH="1">
            <a:off x="0" y="-3038"/>
            <a:ext cx="2219454" cy="1308658"/>
          </a:xfrm>
          <a:custGeom>
            <a:avLst/>
            <a:gdLst/>
            <a:ahLst/>
            <a:cxnLst/>
            <a:rect l="l" t="t" r="r" b="b"/>
            <a:pathLst>
              <a:path w="2219454" h="1308658">
                <a:moveTo>
                  <a:pt x="2219454" y="0"/>
                </a:moveTo>
                <a:lnTo>
                  <a:pt x="722837" y="0"/>
                </a:lnTo>
                <a:lnTo>
                  <a:pt x="0" y="1308658"/>
                </a:lnTo>
                <a:lnTo>
                  <a:pt x="1584176" y="1308658"/>
                </a:lnTo>
                <a:lnTo>
                  <a:pt x="2219454" y="158521"/>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평행 사변형 5"/>
          <p:cNvSpPr/>
          <p:nvPr/>
        </p:nvSpPr>
        <p:spPr>
          <a:xfrm flipH="1">
            <a:off x="2521808" y="5324522"/>
            <a:ext cx="2431192" cy="1533477"/>
          </a:xfrm>
          <a:custGeom>
            <a:avLst/>
            <a:gdLst/>
            <a:ahLst/>
            <a:cxnLst/>
            <a:rect l="l" t="t" r="r" b="b"/>
            <a:pathLst>
              <a:path w="2431192" h="1533477">
                <a:moveTo>
                  <a:pt x="2431192" y="0"/>
                </a:moveTo>
                <a:lnTo>
                  <a:pt x="847016" y="0"/>
                </a:lnTo>
                <a:lnTo>
                  <a:pt x="0" y="1533477"/>
                </a:lnTo>
                <a:lnTo>
                  <a:pt x="1584176" y="1533477"/>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573212" y="1752630"/>
            <a:ext cx="3478836" cy="261610"/>
          </a:xfrm>
          <a:prstGeom prst="rect">
            <a:avLst/>
          </a:prstGeom>
          <a:noFill/>
        </p:spPr>
        <p:txBody>
          <a:bodyPr wrap="none" rtlCol="0">
            <a:spAutoFit/>
          </a:bodyPr>
          <a:lstStyle/>
          <a:p>
            <a:pPr marL="257172" indent="-257172" algn="r" defTabSz="685791" latinLnBrk="0">
              <a:defRPr/>
            </a:pPr>
            <a:r>
              <a:rPr kumimoji="1" lang="en-US" altLang="ko-KR" sz="1100" spc="600" dirty="0">
                <a:ln>
                  <a:solidFill>
                    <a:schemeClr val="tx1">
                      <a:lumMod val="75000"/>
                      <a:lumOff val="25000"/>
                      <a:alpha val="0"/>
                    </a:schemeClr>
                  </a:solidFill>
                </a:ln>
                <a:solidFill>
                  <a:schemeClr val="bg1"/>
                </a:solidFill>
                <a:latin typeface="나눔바른고딕" pitchFamily="50" charset="-127"/>
                <a:ea typeface="나눔바른고딕" pitchFamily="50" charset="-127"/>
              </a:rPr>
              <a:t>A </a:t>
            </a:r>
            <a:r>
              <a:rPr kumimoji="1" lang="en-US" altLang="ko-KR" sz="1100" spc="60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new antivirus </a:t>
            </a:r>
            <a:r>
              <a:rPr kumimoji="1" lang="en-US" altLang="ko-KR" sz="1100" spc="600" dirty="0">
                <a:ln>
                  <a:solidFill>
                    <a:schemeClr val="tx1">
                      <a:lumMod val="75000"/>
                      <a:lumOff val="25000"/>
                      <a:alpha val="0"/>
                    </a:schemeClr>
                  </a:solidFill>
                </a:ln>
                <a:solidFill>
                  <a:schemeClr val="bg1"/>
                </a:solidFill>
                <a:latin typeface="나눔바른고딕" pitchFamily="50" charset="-127"/>
                <a:ea typeface="나눔바른고딕" pitchFamily="50" charset="-127"/>
              </a:rPr>
              <a:t>product</a:t>
            </a:r>
            <a:endParaRPr kumimoji="1" lang="ko-KR" altLang="en-US" sz="1100" spc="600" dirty="0">
              <a:ln>
                <a:solidFill>
                  <a:schemeClr val="tx1">
                    <a:lumMod val="75000"/>
                    <a:lumOff val="25000"/>
                    <a:alpha val="0"/>
                  </a:schemeClr>
                </a:solidFill>
              </a:ln>
              <a:solidFill>
                <a:schemeClr val="bg1"/>
              </a:solidFill>
              <a:latin typeface="나눔바른고딕" pitchFamily="50" charset="-127"/>
              <a:ea typeface="나눔바른고딕" pitchFamily="50" charset="-127"/>
            </a:endParaRPr>
          </a:p>
        </p:txBody>
      </p:sp>
      <p:sp>
        <p:nvSpPr>
          <p:cNvPr id="2" name="직사각형 1"/>
          <p:cNvSpPr/>
          <p:nvPr/>
        </p:nvSpPr>
        <p:spPr>
          <a:xfrm>
            <a:off x="262005" y="2237609"/>
            <a:ext cx="5785558" cy="1200329"/>
          </a:xfrm>
          <a:prstGeom prst="rect">
            <a:avLst/>
          </a:prstGeom>
        </p:spPr>
        <p:txBody>
          <a:bodyPr wrap="none">
            <a:spAutoFit/>
          </a:bodyPr>
          <a:lstStyle/>
          <a:p>
            <a:pPr marL="257172" indent="-257172" defTabSz="685791" latinLnBrk="0">
              <a:defRPr/>
            </a:pPr>
            <a:r>
              <a:rPr kumimoji="1" lang="ko-KR" altLang="en-US" sz="7200" b="1"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코로나 지우개</a:t>
            </a:r>
            <a:endParaRPr kumimoji="1" lang="en-US" altLang="ko-KR" sz="7200" b="1"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endParaRPr>
          </a:p>
        </p:txBody>
      </p:sp>
      <p:sp>
        <p:nvSpPr>
          <p:cNvPr id="12" name="TextBox 11"/>
          <p:cNvSpPr txBox="1"/>
          <p:nvPr/>
        </p:nvSpPr>
        <p:spPr>
          <a:xfrm>
            <a:off x="128464" y="6114782"/>
            <a:ext cx="1415772" cy="646331"/>
          </a:xfrm>
          <a:prstGeom prst="rect">
            <a:avLst/>
          </a:prstGeom>
          <a:noFill/>
        </p:spPr>
        <p:txBody>
          <a:bodyPr wrap="none" rtlCol="0">
            <a:spAutoFit/>
          </a:bodyPr>
          <a:lstStyle/>
          <a:p>
            <a:pPr marL="257172" indent="-257172" algn="ctr" defTabSz="685791" latinLnBrk="0">
              <a:defRPr/>
            </a:pPr>
            <a:r>
              <a:rPr kumimoji="1" lang="ko-KR" altLang="en-US" b="1"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제조회사 </a:t>
            </a:r>
            <a:endParaRPr kumimoji="1" lang="en-US" altLang="ko-KR" b="1"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marL="257172" indent="-257172" algn="ctr" defTabSz="685791" latinLnBrk="0">
              <a:defRPr/>
            </a:pPr>
            <a:r>
              <a:rPr kumimoji="1" lang="ko-KR" altLang="en-US" b="1"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㈜메디파이버</a:t>
            </a:r>
            <a:endParaRPr kumimoji="1" lang="ko-KR" altLang="en-US" b="1" spc="600" dirty="0">
              <a:ln>
                <a:solidFill>
                  <a:schemeClr val="tx1">
                    <a:lumMod val="75000"/>
                    <a:lumOff val="25000"/>
                    <a:alpha val="0"/>
                  </a:schemeClr>
                </a:solidFill>
              </a:ln>
              <a:solidFill>
                <a:schemeClr val="bg1"/>
              </a:solidFill>
              <a:latin typeface="나눔바른고딕" pitchFamily="50" charset="-127"/>
              <a:ea typeface="나눔바른고딕" pitchFamily="50" charset="-127"/>
            </a:endParaRPr>
          </a:p>
        </p:txBody>
      </p:sp>
      <p:sp>
        <p:nvSpPr>
          <p:cNvPr id="17" name="직각 삼각형 16"/>
          <p:cNvSpPr/>
          <p:nvPr/>
        </p:nvSpPr>
        <p:spPr>
          <a:xfrm flipH="1">
            <a:off x="7505683" y="2550953"/>
            <a:ext cx="2402596" cy="4332126"/>
          </a:xfrm>
          <a:prstGeom prst="rtTriangle">
            <a:avLst/>
          </a:prstGeom>
          <a:solidFill>
            <a:srgbClr val="68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평행 사변형 5"/>
          <p:cNvSpPr/>
          <p:nvPr/>
        </p:nvSpPr>
        <p:spPr>
          <a:xfrm>
            <a:off x="7733410" y="5577869"/>
            <a:ext cx="2177274" cy="1308658"/>
          </a:xfrm>
          <a:custGeom>
            <a:avLst/>
            <a:gdLst/>
            <a:ahLst/>
            <a:cxnLst/>
            <a:rect l="l" t="t" r="r" b="b"/>
            <a:pathLst>
              <a:path w="2221037" h="1308658">
                <a:moveTo>
                  <a:pt x="722837" y="0"/>
                </a:moveTo>
                <a:lnTo>
                  <a:pt x="2221037" y="0"/>
                </a:lnTo>
                <a:lnTo>
                  <a:pt x="2221037" y="155655"/>
                </a:lnTo>
                <a:lnTo>
                  <a:pt x="1584176" y="1308658"/>
                </a:lnTo>
                <a:lnTo>
                  <a:pt x="0" y="1308658"/>
                </a:ln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1739012" y="6115894"/>
            <a:ext cx="1415772" cy="646331"/>
          </a:xfrm>
          <a:prstGeom prst="rect">
            <a:avLst/>
          </a:prstGeom>
          <a:noFill/>
        </p:spPr>
        <p:txBody>
          <a:bodyPr wrap="none" rtlCol="0">
            <a:spAutoFit/>
          </a:bodyPr>
          <a:lstStyle/>
          <a:p>
            <a:pPr marL="257172" indent="-257172" algn="ctr" defTabSz="685791" latinLnBrk="0">
              <a:defRPr/>
            </a:pPr>
            <a:r>
              <a:rPr kumimoji="1" lang="ko-KR" altLang="en-US" b="1"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판매회사 </a:t>
            </a:r>
            <a:endParaRPr kumimoji="1" lang="en-US" altLang="ko-KR" b="1"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marL="257172" indent="-257172" algn="ctr" defTabSz="685791" latinLnBrk="0">
              <a:defRPr/>
            </a:pPr>
            <a:r>
              <a:rPr kumimoji="1" lang="ko-KR" altLang="en-US" b="1" dirty="0" err="1" smtClean="0">
                <a:ln>
                  <a:solidFill>
                    <a:schemeClr val="tx1">
                      <a:lumMod val="75000"/>
                      <a:lumOff val="25000"/>
                      <a:alpha val="0"/>
                    </a:schemeClr>
                  </a:solidFill>
                </a:ln>
                <a:solidFill>
                  <a:schemeClr val="bg1"/>
                </a:solidFill>
                <a:latin typeface="나눔바른고딕" pitchFamily="50" charset="-127"/>
                <a:ea typeface="나눔바른고딕" pitchFamily="50" charset="-127"/>
              </a:rPr>
              <a:t>블라썸메디</a:t>
            </a:r>
            <a:r>
              <a:rPr kumimoji="1" lang="ko-KR" altLang="en-US" b="1"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a:t>
            </a:r>
            <a:endParaRPr kumimoji="1" lang="ko-KR" altLang="en-US" b="1" spc="600" dirty="0">
              <a:ln>
                <a:solidFill>
                  <a:schemeClr val="tx1">
                    <a:lumMod val="75000"/>
                    <a:lumOff val="25000"/>
                    <a:alpha val="0"/>
                  </a:schemeClr>
                </a:solidFill>
              </a:ln>
              <a:solidFill>
                <a:schemeClr val="bg1"/>
              </a:solidFill>
              <a:latin typeface="나눔바른고딕" pitchFamily="50" charset="-127"/>
              <a:ea typeface="나눔바른고딕" pitchFamily="50" charset="-127"/>
            </a:endParaRPr>
          </a:p>
        </p:txBody>
      </p:sp>
      <p:sp>
        <p:nvSpPr>
          <p:cNvPr id="3" name="직사각형 2"/>
          <p:cNvSpPr/>
          <p:nvPr/>
        </p:nvSpPr>
        <p:spPr>
          <a:xfrm>
            <a:off x="1023427" y="4306363"/>
            <a:ext cx="3710640" cy="769441"/>
          </a:xfrm>
          <a:prstGeom prst="rect">
            <a:avLst/>
          </a:prstGeom>
        </p:spPr>
        <p:txBody>
          <a:bodyPr wrap="square">
            <a:spAutoFit/>
          </a:bodyPr>
          <a:lstStyle/>
          <a:p>
            <a:pPr marL="257172" indent="-257172" algn="ctr" defTabSz="685791" latinLnBrk="0">
              <a:defRPr/>
            </a:pPr>
            <a:r>
              <a:rPr kumimoji="1" lang="ko-KR" altLang="en-US" sz="4400" b="1"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모바일</a:t>
            </a:r>
            <a:r>
              <a:rPr kumimoji="1" lang="ko-KR" altLang="en-US" sz="4400" b="1"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 패치</a:t>
            </a:r>
            <a:endParaRPr kumimoji="1" lang="ko-KR" altLang="en-US" sz="4400" b="1" dirty="0">
              <a:ln>
                <a:solidFill>
                  <a:schemeClr val="tx1">
                    <a:lumMod val="75000"/>
                    <a:lumOff val="25000"/>
                    <a:alpha val="0"/>
                  </a:schemeClr>
                </a:solidFill>
              </a:ln>
              <a:solidFill>
                <a:schemeClr val="bg1"/>
              </a:solidFill>
              <a:latin typeface="210 옴니고딕 030" pitchFamily="18" charset="-127"/>
              <a:ea typeface="210 옴니고딕 030" pitchFamily="18" charset="-127"/>
            </a:endParaRPr>
          </a:p>
        </p:txBody>
      </p:sp>
      <p:sp>
        <p:nvSpPr>
          <p:cNvPr id="13" name="TextBox 12"/>
          <p:cNvSpPr txBox="1"/>
          <p:nvPr/>
        </p:nvSpPr>
        <p:spPr>
          <a:xfrm>
            <a:off x="2072680" y="340087"/>
            <a:ext cx="5178021" cy="1077218"/>
          </a:xfrm>
          <a:prstGeom prst="rect">
            <a:avLst/>
          </a:prstGeom>
          <a:noFill/>
        </p:spPr>
        <p:txBody>
          <a:bodyPr wrap="none" rtlCol="0">
            <a:spAutoFit/>
          </a:bodyPr>
          <a:lstStyle/>
          <a:p>
            <a:pPr algn="ctr"/>
            <a:r>
              <a:rPr lang="ko-KR" altLang="en-US" sz="3200" b="1" dirty="0" smtClean="0">
                <a:solidFill>
                  <a:srgbClr val="FF0000"/>
                </a:solidFill>
                <a:latin typeface="210 옴니고딕 030" panose="02020603020101020101" pitchFamily="18" charset="-127"/>
                <a:ea typeface="210 옴니고딕 030" panose="02020603020101020101" pitchFamily="18" charset="-127"/>
              </a:rPr>
              <a:t>국내 유일 한</a:t>
            </a:r>
            <a:r>
              <a:rPr lang="en-US" altLang="ko-KR" sz="3200" b="1" dirty="0" smtClean="0">
                <a:solidFill>
                  <a:srgbClr val="FF0000"/>
                </a:solidFill>
                <a:latin typeface="210 옴니고딕 030" panose="02020603020101020101" pitchFamily="18" charset="-127"/>
                <a:ea typeface="210 옴니고딕 030" panose="02020603020101020101" pitchFamily="18" charset="-127"/>
              </a:rPr>
              <a:t>,</a:t>
            </a:r>
            <a:r>
              <a:rPr lang="ko-KR" altLang="en-US" sz="3200" b="1" smtClean="0">
                <a:solidFill>
                  <a:srgbClr val="FF0000"/>
                </a:solidFill>
                <a:latin typeface="210 옴니고딕 030" panose="02020603020101020101" pitchFamily="18" charset="-127"/>
                <a:ea typeface="210 옴니고딕 030" panose="02020603020101020101" pitchFamily="18" charset="-127"/>
              </a:rPr>
              <a:t>미</a:t>
            </a:r>
            <a:r>
              <a:rPr lang="en-US" altLang="ko-KR" sz="3200" b="1" dirty="0" smtClean="0">
                <a:solidFill>
                  <a:srgbClr val="FF0000"/>
                </a:solidFill>
                <a:latin typeface="210 옴니고딕 030" panose="02020603020101020101" pitchFamily="18" charset="-127"/>
                <a:ea typeface="210 옴니고딕 030" panose="02020603020101020101" pitchFamily="18" charset="-127"/>
              </a:rPr>
              <a:t>,</a:t>
            </a:r>
            <a:r>
              <a:rPr lang="ko-KR" altLang="en-US" sz="3200" b="1" smtClean="0">
                <a:solidFill>
                  <a:srgbClr val="FF0000"/>
                </a:solidFill>
                <a:latin typeface="210 옴니고딕 030" panose="02020603020101020101" pitchFamily="18" charset="-127"/>
                <a:ea typeface="210 옴니고딕 030" panose="02020603020101020101" pitchFamily="18" charset="-127"/>
              </a:rPr>
              <a:t>일 </a:t>
            </a:r>
            <a:r>
              <a:rPr lang="en-US" altLang="ko-KR" sz="3200" b="1" dirty="0" smtClean="0">
                <a:solidFill>
                  <a:srgbClr val="FF0000"/>
                </a:solidFill>
                <a:latin typeface="210 옴니고딕 030" panose="02020603020101020101" pitchFamily="18" charset="-127"/>
                <a:ea typeface="210 옴니고딕 030" panose="02020603020101020101" pitchFamily="18" charset="-127"/>
              </a:rPr>
              <a:t>99.99% </a:t>
            </a:r>
          </a:p>
          <a:p>
            <a:pPr algn="ctr"/>
            <a:r>
              <a:rPr lang="ko-KR" altLang="en-US" sz="3200" b="1" dirty="0" smtClean="0">
                <a:solidFill>
                  <a:srgbClr val="FF0000"/>
                </a:solidFill>
                <a:latin typeface="210 옴니고딕 030" panose="02020603020101020101" pitchFamily="18" charset="-127"/>
                <a:ea typeface="210 옴니고딕 030" panose="02020603020101020101" pitchFamily="18" charset="-127"/>
              </a:rPr>
              <a:t>코로나 사멸 테스트 완료</a:t>
            </a:r>
            <a:r>
              <a:rPr lang="en-US" altLang="ko-KR" sz="3200" b="1" dirty="0" smtClean="0">
                <a:solidFill>
                  <a:srgbClr val="FF0000"/>
                </a:solidFill>
                <a:latin typeface="210 옴니고딕 030" panose="02020603020101020101" pitchFamily="18" charset="-127"/>
                <a:ea typeface="210 옴니고딕 030" panose="02020603020101020101" pitchFamily="18" charset="-127"/>
              </a:rPr>
              <a:t>!!</a:t>
            </a:r>
            <a:endParaRPr lang="ko-KR" altLang="en-US" sz="3200" b="1">
              <a:solidFill>
                <a:srgbClr val="FF0000"/>
              </a:solidFill>
              <a:latin typeface="210 옴니고딕 030" panose="02020603020101020101" pitchFamily="18" charset="-127"/>
              <a:ea typeface="210 옴니고딕 030" panose="02020603020101020101" pitchFamily="18" charset="-127"/>
            </a:endParaRPr>
          </a:p>
        </p:txBody>
      </p:sp>
      <p:sp>
        <p:nvSpPr>
          <p:cNvPr id="15" name="직사각형 14"/>
          <p:cNvSpPr/>
          <p:nvPr/>
        </p:nvSpPr>
        <p:spPr>
          <a:xfrm>
            <a:off x="1023427" y="3553143"/>
            <a:ext cx="3710640" cy="769441"/>
          </a:xfrm>
          <a:prstGeom prst="rect">
            <a:avLst/>
          </a:prstGeom>
        </p:spPr>
        <p:txBody>
          <a:bodyPr wrap="square">
            <a:spAutoFit/>
          </a:bodyPr>
          <a:lstStyle/>
          <a:p>
            <a:pPr marL="257172" indent="-257172" algn="ctr" defTabSz="685791" latinLnBrk="0">
              <a:defRPr/>
            </a:pPr>
            <a:r>
              <a:rPr kumimoji="1" lang="ko-KR" altLang="en-US" sz="4400" b="1"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데스크 패드</a:t>
            </a:r>
            <a:endParaRPr kumimoji="1" lang="ko-KR" altLang="en-US" sz="4400" b="1" dirty="0">
              <a:ln>
                <a:solidFill>
                  <a:schemeClr val="tx1">
                    <a:lumMod val="75000"/>
                    <a:lumOff val="25000"/>
                    <a:alpha val="0"/>
                  </a:schemeClr>
                </a:solidFill>
              </a:ln>
              <a:solidFill>
                <a:schemeClr val="bg1"/>
              </a:solidFill>
              <a:latin typeface="210 옴니고딕 030" pitchFamily="18" charset="-127"/>
              <a:ea typeface="210 옴니고딕 030" pitchFamily="18" charset="-127"/>
            </a:endParaRPr>
          </a:p>
        </p:txBody>
      </p:sp>
    </p:spTree>
    <p:extLst>
      <p:ext uri="{BB962C8B-B14F-4D97-AF65-F5344CB8AC3E}">
        <p14:creationId xmlns:p14="http://schemas.microsoft.com/office/powerpoint/2010/main" val="3053737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6"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7" name="object 5"/>
          <p:cNvSpPr txBox="1">
            <a:spLocks noGrp="1"/>
          </p:cNvSpPr>
          <p:nvPr>
            <p:ph type="title" idx="4294967295"/>
          </p:nvPr>
        </p:nvSpPr>
        <p:spPr>
          <a:xfrm>
            <a:off x="173037" y="2224594"/>
            <a:ext cx="1979247" cy="1951816"/>
          </a:xfrm>
          <a:prstGeom prst="rect">
            <a:avLst/>
          </a:prstGeom>
        </p:spPr>
        <p:txBody>
          <a:bodyPr vert="horz" wrap="square" lIns="0" tIns="12700" rIns="0" bIns="0" rtlCol="0">
            <a:spAutoFit/>
          </a:bodyPr>
          <a:lstStyle/>
          <a:p>
            <a:pPr marL="12700">
              <a:lnSpc>
                <a:spcPct val="150000"/>
              </a:lnSpc>
              <a:spcBef>
                <a:spcPts val="100"/>
              </a:spcBef>
            </a:pP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잘못된</a:t>
            </a:r>
            <a:r>
              <a:rPr kumimoji="1" lang="en-US" altLang="ko-KR"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z="28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정보의</a:t>
            </a:r>
            <a:r>
              <a:rPr kumimoji="1" lang="en-US" altLang="ko-KR" sz="2800"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z="2800"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z="28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범람</a:t>
            </a:r>
            <a:endParaRPr kumimoji="1" sz="5400" b="1"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8" name="그림 7"/>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grpSp>
        <p:nvGrpSpPr>
          <p:cNvPr id="17" name="그룹 16"/>
          <p:cNvGrpSpPr/>
          <p:nvPr/>
        </p:nvGrpSpPr>
        <p:grpSpPr>
          <a:xfrm>
            <a:off x="2486089" y="519442"/>
            <a:ext cx="637753" cy="667842"/>
            <a:chOff x="2737510" y="490642"/>
            <a:chExt cx="377027" cy="461665"/>
          </a:xfrm>
        </p:grpSpPr>
        <p:sp>
          <p:nvSpPr>
            <p:cNvPr id="15" name="모서리가 둥근 직사각형 14"/>
            <p:cNvSpPr/>
            <p:nvPr/>
          </p:nvSpPr>
          <p:spPr>
            <a:xfrm>
              <a:off x="2779772" y="490642"/>
              <a:ext cx="292505" cy="296959"/>
            </a:xfrm>
            <a:prstGeom prst="roundRect">
              <a:avLst/>
            </a:prstGeom>
            <a:solidFill>
              <a:srgbClr val="494B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6" name="직사각형 15"/>
            <p:cNvSpPr/>
            <p:nvPr/>
          </p:nvSpPr>
          <p:spPr>
            <a:xfrm>
              <a:off x="2737510" y="490642"/>
              <a:ext cx="377027" cy="461665"/>
            </a:xfrm>
            <a:prstGeom prst="rect">
              <a:avLst/>
            </a:prstGeom>
          </p:spPr>
          <p:txBody>
            <a:bodyPr wrap="none">
              <a:spAutoFit/>
            </a:bodyPr>
            <a:lstStyle/>
            <a:p>
              <a:pPr algn="ctr"/>
              <a:r>
                <a:rPr kumimoji="1" lang="en-US" altLang="ko-KR" sz="2400" b="1"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A</a:t>
              </a:r>
              <a:endParaRPr lang="ko-KR" altLang="en-US" sz="2400" dirty="0">
                <a:solidFill>
                  <a:schemeClr val="bg1"/>
                </a:solidFill>
              </a:endParaRPr>
            </a:p>
          </p:txBody>
        </p:sp>
      </p:grpSp>
      <p:sp>
        <p:nvSpPr>
          <p:cNvPr id="18" name="직사각형 17"/>
          <p:cNvSpPr/>
          <p:nvPr/>
        </p:nvSpPr>
        <p:spPr>
          <a:xfrm>
            <a:off x="3021484" y="510580"/>
            <a:ext cx="3751348" cy="461665"/>
          </a:xfrm>
          <a:prstGeom prst="rect">
            <a:avLst/>
          </a:prstGeom>
        </p:spPr>
        <p:txBody>
          <a:bodyPr wrap="none">
            <a:spAutoFit/>
          </a:bodyPr>
          <a:lstStyle/>
          <a:p>
            <a:r>
              <a:rPr kumimoji="1" lang="ko-KR" altLang="en-US" sz="24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항균 </a:t>
            </a:r>
            <a:r>
              <a:rPr kumimoji="1" lang="en-US" altLang="ko-KR" sz="24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ko-KR" altLang="en-US" sz="2400" b="1" spc="-5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코로나 바이러스 차단</a:t>
            </a:r>
            <a:r>
              <a:rPr kumimoji="1" lang="en-US" altLang="ko-KR" sz="24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endParaRPr lang="ko-KR" altLang="en-US" sz="2400" dirty="0"/>
          </a:p>
        </p:txBody>
      </p:sp>
      <p:sp>
        <p:nvSpPr>
          <p:cNvPr id="52"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10</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pic>
        <p:nvPicPr>
          <p:cNvPr id="3" name="그림 2"/>
          <p:cNvPicPr>
            <a:picLocks noChangeAspect="1"/>
          </p:cNvPicPr>
          <p:nvPr/>
        </p:nvPicPr>
        <p:blipFill rotWithShape="1">
          <a:blip r:embed="rId3"/>
          <a:srcRect b="16872"/>
          <a:stretch/>
        </p:blipFill>
        <p:spPr>
          <a:xfrm>
            <a:off x="2704095" y="1309680"/>
            <a:ext cx="4549152" cy="3781644"/>
          </a:xfrm>
          <a:prstGeom prst="rect">
            <a:avLst/>
          </a:prstGeom>
          <a:effectLst>
            <a:reflection blurRad="6350" stA="50000" endA="300" endPos="55000" dir="5400000" sy="-100000" algn="bl" rotWithShape="0"/>
          </a:effectLst>
        </p:spPr>
      </p:pic>
      <p:sp>
        <p:nvSpPr>
          <p:cNvPr id="10" name="직사각형 9"/>
          <p:cNvSpPr/>
          <p:nvPr/>
        </p:nvSpPr>
        <p:spPr>
          <a:xfrm>
            <a:off x="5745088" y="1556792"/>
            <a:ext cx="1152128" cy="432048"/>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6177136" y="2169028"/>
            <a:ext cx="636713" cy="369332"/>
          </a:xfrm>
          <a:prstGeom prst="rect">
            <a:avLst/>
          </a:prstGeom>
          <a:noFill/>
        </p:spPr>
        <p:txBody>
          <a:bodyPr wrap="none" rtlCol="0">
            <a:spAutoFit/>
          </a:bodyPr>
          <a:lstStyle/>
          <a:p>
            <a:r>
              <a:rPr lang="ko-KR" altLang="en-US" dirty="0" smtClean="0">
                <a:solidFill>
                  <a:schemeClr val="bg1"/>
                </a:solidFill>
                <a:latin typeface="210 옴니고딕 030" panose="02020603020101020101" pitchFamily="18" charset="-127"/>
                <a:ea typeface="210 옴니고딕 030" panose="02020603020101020101" pitchFamily="18" charset="-127"/>
              </a:rPr>
              <a:t>지구</a:t>
            </a:r>
            <a:endParaRPr lang="ko-KR" altLang="en-US" dirty="0">
              <a:solidFill>
                <a:schemeClr val="bg1"/>
              </a:solidFill>
              <a:latin typeface="210 옴니고딕 030" panose="02020603020101020101" pitchFamily="18" charset="-127"/>
              <a:ea typeface="210 옴니고딕 030" panose="02020603020101020101" pitchFamily="18" charset="-127"/>
            </a:endParaRPr>
          </a:p>
        </p:txBody>
      </p:sp>
      <p:sp>
        <p:nvSpPr>
          <p:cNvPr id="26" name="TextBox 25"/>
          <p:cNvSpPr txBox="1"/>
          <p:nvPr/>
        </p:nvSpPr>
        <p:spPr>
          <a:xfrm>
            <a:off x="7587229" y="1535809"/>
            <a:ext cx="2289409" cy="369332"/>
          </a:xfrm>
          <a:prstGeom prst="rect">
            <a:avLst/>
          </a:prstGeom>
          <a:noFill/>
        </p:spPr>
        <p:txBody>
          <a:bodyPr wrap="none" rtlCol="0">
            <a:spAutoFit/>
          </a:bodyPr>
          <a:lstStyle/>
          <a:p>
            <a:r>
              <a:rPr lang="ko-KR" altLang="en-US" dirty="0" smtClean="0">
                <a:latin typeface="210 옴니고딕 030" panose="02020603020101020101" pitchFamily="18" charset="-127"/>
                <a:ea typeface="210 옴니고딕 030" panose="02020603020101020101" pitchFamily="18" charset="-127"/>
              </a:rPr>
              <a:t>태양</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세균</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박테리아</a:t>
            </a:r>
            <a:r>
              <a:rPr lang="en-US" altLang="ko-KR" dirty="0" smtClean="0">
                <a:latin typeface="210 옴니고딕 030" panose="02020603020101020101" pitchFamily="18" charset="-127"/>
                <a:ea typeface="210 옴니고딕 030" panose="02020603020101020101" pitchFamily="18" charset="-127"/>
              </a:rPr>
              <a:t>)</a:t>
            </a:r>
            <a:endParaRPr lang="ko-KR" altLang="en-US">
              <a:latin typeface="210 옴니고딕 030" panose="02020603020101020101" pitchFamily="18" charset="-127"/>
              <a:ea typeface="210 옴니고딕 030" panose="02020603020101020101" pitchFamily="18" charset="-127"/>
            </a:endParaRPr>
          </a:p>
        </p:txBody>
      </p:sp>
      <p:sp>
        <p:nvSpPr>
          <p:cNvPr id="42" name="TextBox 41"/>
          <p:cNvSpPr txBox="1"/>
          <p:nvPr/>
        </p:nvSpPr>
        <p:spPr>
          <a:xfrm>
            <a:off x="7587229" y="2023559"/>
            <a:ext cx="1677062" cy="369332"/>
          </a:xfrm>
          <a:prstGeom prst="rect">
            <a:avLst/>
          </a:prstGeom>
          <a:noFill/>
        </p:spPr>
        <p:txBody>
          <a:bodyPr wrap="none" rtlCol="0">
            <a:spAutoFit/>
          </a:bodyPr>
          <a:lstStyle/>
          <a:p>
            <a:r>
              <a:rPr lang="ko-KR" altLang="en-US" dirty="0" smtClean="0">
                <a:latin typeface="210 옴니고딕 030" panose="02020603020101020101" pitchFamily="18" charset="-127"/>
                <a:ea typeface="210 옴니고딕 030" panose="02020603020101020101" pitchFamily="18" charset="-127"/>
              </a:rPr>
              <a:t>지구</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바이러스</a:t>
            </a:r>
            <a:endParaRPr lang="ko-KR" altLang="en-US">
              <a:latin typeface="210 옴니고딕 030" panose="02020603020101020101" pitchFamily="18" charset="-127"/>
              <a:ea typeface="210 옴니고딕 030" panose="02020603020101020101" pitchFamily="18" charset="-127"/>
            </a:endParaRPr>
          </a:p>
        </p:txBody>
      </p:sp>
      <p:pic>
        <p:nvPicPr>
          <p:cNvPr id="1026" name="Picture 2" descr="NO가 있는 패널을 들고 있는 남자의 일러스트 | KuKuKeKe(쿠쿠케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475" y="4152424"/>
            <a:ext cx="2084223" cy="270557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그룹 18"/>
          <p:cNvGrpSpPr/>
          <p:nvPr/>
        </p:nvGrpSpPr>
        <p:grpSpPr>
          <a:xfrm>
            <a:off x="7473280" y="2538361"/>
            <a:ext cx="2232248" cy="1528460"/>
            <a:chOff x="8058549" y="2022612"/>
            <a:chExt cx="1855693" cy="1528460"/>
          </a:xfrm>
        </p:grpSpPr>
        <p:sp>
          <p:nvSpPr>
            <p:cNvPr id="20" name="타원형 설명선 19"/>
            <p:cNvSpPr/>
            <p:nvPr/>
          </p:nvSpPr>
          <p:spPr>
            <a:xfrm>
              <a:off x="8058549" y="2022612"/>
              <a:ext cx="1855693" cy="1528460"/>
            </a:xfrm>
            <a:prstGeom prst="wedgeEllipseCallout">
              <a:avLst>
                <a:gd name="adj1" fmla="val 4974"/>
                <a:gd name="adj2" fmla="val 74206"/>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TextBox 20"/>
            <p:cNvSpPr txBox="1"/>
            <p:nvPr/>
          </p:nvSpPr>
          <p:spPr>
            <a:xfrm>
              <a:off x="8202265" y="2265179"/>
              <a:ext cx="1656681" cy="1107996"/>
            </a:xfrm>
            <a:prstGeom prst="rect">
              <a:avLst/>
            </a:prstGeom>
            <a:noFill/>
          </p:spPr>
          <p:txBody>
            <a:bodyPr wrap="none" rtlCol="0">
              <a:spAutoFit/>
            </a:bodyPr>
            <a:lstStyle/>
            <a:p>
              <a:pPr algn="ctr"/>
              <a:r>
                <a:rPr lang="ko-KR" altLang="en-US" sz="2400" b="1" dirty="0" smtClean="0">
                  <a:solidFill>
                    <a:srgbClr val="494B8D"/>
                  </a:solidFill>
                  <a:latin typeface="HY엽서L" panose="02030600000101010101" pitchFamily="18" charset="-127"/>
                  <a:ea typeface="HY엽서L" panose="02030600000101010101" pitchFamily="18" charset="-127"/>
                </a:rPr>
                <a:t>세균이 </a:t>
              </a:r>
              <a:endParaRPr lang="en-US" altLang="ko-KR" sz="2400" b="1" dirty="0" smtClean="0">
                <a:solidFill>
                  <a:srgbClr val="494B8D"/>
                </a:solidFill>
                <a:latin typeface="HY엽서L" panose="02030600000101010101" pitchFamily="18" charset="-127"/>
                <a:ea typeface="HY엽서L" panose="02030600000101010101" pitchFamily="18" charset="-127"/>
              </a:endParaRPr>
            </a:p>
            <a:p>
              <a:pPr algn="ctr"/>
              <a:r>
                <a:rPr lang="ko-KR" altLang="en-US" sz="2400" b="1" smtClean="0">
                  <a:solidFill>
                    <a:srgbClr val="494B8D"/>
                  </a:solidFill>
                  <a:latin typeface="HY엽서L" panose="02030600000101010101" pitchFamily="18" charset="-127"/>
                  <a:ea typeface="HY엽서L" panose="02030600000101010101" pitchFamily="18" charset="-127"/>
                </a:rPr>
                <a:t>바이러스보다</a:t>
              </a:r>
              <a:endParaRPr lang="en-US" altLang="ko-KR" sz="2400" b="1" dirty="0" smtClean="0">
                <a:solidFill>
                  <a:srgbClr val="494B8D"/>
                </a:solidFill>
                <a:latin typeface="HY엽서L" panose="02030600000101010101" pitchFamily="18" charset="-127"/>
                <a:ea typeface="HY엽서L" panose="02030600000101010101" pitchFamily="18" charset="-127"/>
              </a:endParaRPr>
            </a:p>
            <a:p>
              <a:pPr algn="ctr"/>
              <a:r>
                <a:rPr lang="en-US" altLang="ko-KR" dirty="0" smtClean="0">
                  <a:latin typeface="HY엽서L" panose="02030600000101010101" pitchFamily="18" charset="-127"/>
                  <a:ea typeface="HY엽서L" panose="02030600000101010101" pitchFamily="18" charset="-127"/>
                </a:rPr>
                <a:t>100</a:t>
              </a:r>
              <a:r>
                <a:rPr lang="ko-KR" altLang="en-US" smtClean="0">
                  <a:latin typeface="HY엽서L" panose="02030600000101010101" pitchFamily="18" charset="-127"/>
                  <a:ea typeface="HY엽서L" panose="02030600000101010101" pitchFamily="18" charset="-127"/>
                </a:rPr>
                <a:t>배 큽니다</a:t>
              </a:r>
              <a:r>
                <a:rPr lang="en-US" altLang="ko-KR" dirty="0" smtClean="0">
                  <a:latin typeface="HY엽서L" panose="02030600000101010101" pitchFamily="18" charset="-127"/>
                  <a:ea typeface="HY엽서L" panose="02030600000101010101" pitchFamily="18" charset="-127"/>
                </a:rPr>
                <a:t>. </a:t>
              </a:r>
              <a:endParaRPr lang="ko-KR" altLang="en-US">
                <a:latin typeface="HY엽서L" panose="02030600000101010101" pitchFamily="18" charset="-127"/>
                <a:ea typeface="HY엽서L" panose="02030600000101010101" pitchFamily="18" charset="-127"/>
              </a:endParaRPr>
            </a:p>
          </p:txBody>
        </p:sp>
      </p:grpSp>
    </p:spTree>
    <p:extLst>
      <p:ext uri="{BB962C8B-B14F-4D97-AF65-F5344CB8AC3E}">
        <p14:creationId xmlns:p14="http://schemas.microsoft.com/office/powerpoint/2010/main" val="1307207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6"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8" name="그림 7"/>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18" name="직사각형 17"/>
          <p:cNvSpPr/>
          <p:nvPr/>
        </p:nvSpPr>
        <p:spPr>
          <a:xfrm>
            <a:off x="3114438" y="519441"/>
            <a:ext cx="2917786" cy="461665"/>
          </a:xfrm>
          <a:prstGeom prst="rect">
            <a:avLst/>
          </a:prstGeom>
        </p:spPr>
        <p:txBody>
          <a:bodyPr wrap="none">
            <a:spAutoFit/>
          </a:bodyPr>
          <a:lstStyle/>
          <a:p>
            <a:r>
              <a:rPr kumimoji="1" lang="ko-KR" altLang="en-US" sz="2400" b="1" spc="-5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구리제품은 다 똑같다</a:t>
            </a:r>
            <a:r>
              <a:rPr kumimoji="1" lang="en-US" altLang="ko-KR" sz="24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endParaRPr lang="ko-KR" altLang="en-US" sz="2400" dirty="0"/>
          </a:p>
        </p:txBody>
      </p:sp>
      <p:sp>
        <p:nvSpPr>
          <p:cNvPr id="52"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11</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14" name="TextBox 13"/>
          <p:cNvSpPr txBox="1"/>
          <p:nvPr/>
        </p:nvSpPr>
        <p:spPr>
          <a:xfrm>
            <a:off x="6177136" y="2169028"/>
            <a:ext cx="636713" cy="369332"/>
          </a:xfrm>
          <a:prstGeom prst="rect">
            <a:avLst/>
          </a:prstGeom>
          <a:noFill/>
        </p:spPr>
        <p:txBody>
          <a:bodyPr wrap="none" rtlCol="0">
            <a:spAutoFit/>
          </a:bodyPr>
          <a:lstStyle/>
          <a:p>
            <a:r>
              <a:rPr lang="ko-KR" altLang="en-US" dirty="0" smtClean="0">
                <a:solidFill>
                  <a:schemeClr val="bg1"/>
                </a:solidFill>
                <a:latin typeface="210 옴니고딕 030" panose="02020603020101020101" pitchFamily="18" charset="-127"/>
                <a:ea typeface="210 옴니고딕 030" panose="02020603020101020101" pitchFamily="18" charset="-127"/>
              </a:rPr>
              <a:t>지구</a:t>
            </a:r>
            <a:endParaRPr lang="ko-KR" altLang="en-US" dirty="0">
              <a:solidFill>
                <a:schemeClr val="bg1"/>
              </a:solidFill>
              <a:latin typeface="210 옴니고딕 030" panose="02020603020101020101" pitchFamily="18" charset="-127"/>
              <a:ea typeface="210 옴니고딕 030" panose="02020603020101020101" pitchFamily="18" charset="-127"/>
            </a:endParaRPr>
          </a:p>
        </p:txBody>
      </p:sp>
      <p:sp>
        <p:nvSpPr>
          <p:cNvPr id="9" name="TextBox 8"/>
          <p:cNvSpPr txBox="1"/>
          <p:nvPr/>
        </p:nvSpPr>
        <p:spPr>
          <a:xfrm>
            <a:off x="2779167" y="1283798"/>
            <a:ext cx="4347665" cy="369332"/>
          </a:xfrm>
          <a:prstGeom prst="rect">
            <a:avLst/>
          </a:prstGeom>
          <a:noFill/>
        </p:spPr>
        <p:txBody>
          <a:bodyPr wrap="none" rtlCol="0">
            <a:spAutoFit/>
          </a:bodyPr>
          <a:lstStyle/>
          <a:p>
            <a:r>
              <a:rPr lang="ko-KR" altLang="en-US" dirty="0" smtClean="0">
                <a:latin typeface="210 옴니고딕 030" panose="02020603020101020101" pitchFamily="18" charset="-127"/>
                <a:ea typeface="210 옴니고딕 030" panose="02020603020101020101" pitchFamily="18" charset="-127"/>
              </a:rPr>
              <a:t>구리 이온이 화학적으로 결합한 </a:t>
            </a:r>
            <a:r>
              <a:rPr lang="en-US" altLang="ko-KR" dirty="0" smtClean="0">
                <a:latin typeface="210 옴니고딕 030" panose="02020603020101020101" pitchFamily="18" charset="-127"/>
                <a:ea typeface="210 옴니고딕 030" panose="02020603020101020101" pitchFamily="18" charset="-127"/>
              </a:rPr>
              <a:t>CAZ</a:t>
            </a:r>
            <a:r>
              <a:rPr lang="ko-KR" altLang="en-US" smtClean="0">
                <a:latin typeface="210 옴니고딕 030" panose="02020603020101020101" pitchFamily="18" charset="-127"/>
                <a:ea typeface="210 옴니고딕 030" panose="02020603020101020101" pitchFamily="18" charset="-127"/>
              </a:rPr>
              <a:t>섬유</a:t>
            </a:r>
            <a:endParaRPr lang="ko-KR" altLang="en-US">
              <a:latin typeface="210 옴니고딕 030" panose="02020603020101020101" pitchFamily="18" charset="-127"/>
              <a:ea typeface="210 옴니고딕 030" panose="02020603020101020101" pitchFamily="18" charset="-127"/>
            </a:endParaRPr>
          </a:p>
        </p:txBody>
      </p:sp>
      <p:grpSp>
        <p:nvGrpSpPr>
          <p:cNvPr id="53" name="그룹 52"/>
          <p:cNvGrpSpPr/>
          <p:nvPr/>
        </p:nvGrpSpPr>
        <p:grpSpPr>
          <a:xfrm>
            <a:off x="2557573" y="519442"/>
            <a:ext cx="494781" cy="461665"/>
            <a:chOff x="2779772" y="490642"/>
            <a:chExt cx="292505" cy="319139"/>
          </a:xfrm>
        </p:grpSpPr>
        <p:sp>
          <p:nvSpPr>
            <p:cNvPr id="54" name="모서리가 둥근 직사각형 53"/>
            <p:cNvSpPr/>
            <p:nvPr/>
          </p:nvSpPr>
          <p:spPr>
            <a:xfrm>
              <a:off x="2779772" y="490642"/>
              <a:ext cx="292505" cy="296959"/>
            </a:xfrm>
            <a:prstGeom prst="roundRect">
              <a:avLst/>
            </a:prstGeom>
            <a:solidFill>
              <a:srgbClr val="494B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55" name="직사각형 54"/>
            <p:cNvSpPr/>
            <p:nvPr/>
          </p:nvSpPr>
          <p:spPr>
            <a:xfrm>
              <a:off x="2816475" y="490642"/>
              <a:ext cx="219100" cy="319139"/>
            </a:xfrm>
            <a:prstGeom prst="rect">
              <a:avLst/>
            </a:prstGeom>
          </p:spPr>
          <p:txBody>
            <a:bodyPr wrap="none">
              <a:spAutoFit/>
            </a:bodyPr>
            <a:lstStyle/>
            <a:p>
              <a:pPr algn="ctr"/>
              <a:r>
                <a:rPr kumimoji="1" lang="en-US" altLang="ko-KR" sz="2400" b="1"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B</a:t>
              </a:r>
              <a:endParaRPr lang="ko-KR" altLang="en-US" sz="2400" dirty="0">
                <a:solidFill>
                  <a:schemeClr val="bg1"/>
                </a:solidFill>
              </a:endParaRPr>
            </a:p>
          </p:txBody>
        </p:sp>
      </p:grpSp>
      <p:pic>
        <p:nvPicPr>
          <p:cNvPr id="11" name="그림 10"/>
          <p:cNvPicPr>
            <a:picLocks noChangeAspect="1"/>
          </p:cNvPicPr>
          <p:nvPr/>
        </p:nvPicPr>
        <p:blipFill rotWithShape="1">
          <a:blip r:embed="rId3"/>
          <a:srcRect l="385" r="1385" b="34904"/>
          <a:stretch/>
        </p:blipFill>
        <p:spPr>
          <a:xfrm>
            <a:off x="2576736" y="2000705"/>
            <a:ext cx="4896544" cy="3224595"/>
          </a:xfrm>
          <a:prstGeom prst="rect">
            <a:avLst/>
          </a:prstGeom>
          <a:noFill/>
          <a:ln>
            <a:noFill/>
          </a:ln>
        </p:spPr>
      </p:pic>
      <p:sp>
        <p:nvSpPr>
          <p:cNvPr id="12" name="TextBox 11"/>
          <p:cNvSpPr txBox="1"/>
          <p:nvPr/>
        </p:nvSpPr>
        <p:spPr>
          <a:xfrm>
            <a:off x="2701324" y="5613407"/>
            <a:ext cx="5658921" cy="923330"/>
          </a:xfrm>
          <a:prstGeom prst="rect">
            <a:avLst/>
          </a:prstGeom>
          <a:noFill/>
        </p:spPr>
        <p:txBody>
          <a:bodyPr wrap="none" rtlCol="0">
            <a:spAutoFit/>
          </a:bodyPr>
          <a:lstStyle/>
          <a:p>
            <a:r>
              <a:rPr lang="ko-KR" altLang="en-US" dirty="0" smtClean="0">
                <a:latin typeface="210 옴니고딕 030" panose="02020603020101020101" pitchFamily="18" charset="-127"/>
                <a:ea typeface="210 옴니고딕 030" panose="02020603020101020101" pitchFamily="18" charset="-127"/>
              </a:rPr>
              <a:t>구리이온화 제품이 바이러스에 효과적입니다</a:t>
            </a:r>
            <a:r>
              <a:rPr lang="en-US" altLang="ko-KR" dirty="0" smtClean="0">
                <a:latin typeface="210 옴니고딕 030" panose="02020603020101020101" pitchFamily="18" charset="-127"/>
                <a:ea typeface="210 옴니고딕 030" panose="02020603020101020101" pitchFamily="18" charset="-127"/>
              </a:rPr>
              <a:t>.</a:t>
            </a:r>
          </a:p>
          <a:p>
            <a:r>
              <a:rPr lang="ko-KR" altLang="en-US" dirty="0" err="1" smtClean="0">
                <a:latin typeface="210 옴니고딕 030" panose="02020603020101020101" pitchFamily="18" charset="-127"/>
                <a:ea typeface="210 옴니고딕 030" panose="02020603020101020101" pitchFamily="18" charset="-127"/>
              </a:rPr>
              <a:t>동전사</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구리원사</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는 </a:t>
            </a:r>
            <a:r>
              <a:rPr lang="ko-KR" altLang="en-US" dirty="0" smtClean="0">
                <a:latin typeface="210 옴니고딕 030" panose="02020603020101020101" pitchFamily="18" charset="-127"/>
                <a:ea typeface="210 옴니고딕 030" panose="02020603020101020101" pitchFamily="18" charset="-127"/>
              </a:rPr>
              <a:t>단순히 </a:t>
            </a:r>
            <a:r>
              <a:rPr lang="ko-KR" altLang="en-US" dirty="0" err="1" smtClean="0">
                <a:latin typeface="210 옴니고딕 030" panose="02020603020101020101" pitchFamily="18" charset="-127"/>
                <a:ea typeface="210 옴니고딕 030" panose="02020603020101020101" pitchFamily="18" charset="-127"/>
              </a:rPr>
              <a:t>구리선을</a:t>
            </a:r>
            <a:r>
              <a:rPr lang="ko-KR" altLang="en-US" dirty="0" smtClean="0">
                <a:latin typeface="210 옴니고딕 030" panose="02020603020101020101" pitchFamily="18" charset="-127"/>
                <a:ea typeface="210 옴니고딕 030" panose="02020603020101020101" pitchFamily="18" charset="-127"/>
              </a:rPr>
              <a:t> 섞은 제품입니다</a:t>
            </a:r>
            <a:r>
              <a:rPr lang="en-US" altLang="ko-KR" dirty="0" smtClean="0">
                <a:latin typeface="210 옴니고딕 030" panose="02020603020101020101" pitchFamily="18" charset="-127"/>
                <a:ea typeface="210 옴니고딕 030" panose="02020603020101020101" pitchFamily="18" charset="-127"/>
              </a:rPr>
              <a:t>.</a:t>
            </a:r>
          </a:p>
          <a:p>
            <a:r>
              <a:rPr lang="ko-KR" altLang="en-US" dirty="0" smtClean="0">
                <a:latin typeface="210 옴니고딕 030" panose="02020603020101020101" pitchFamily="18" charset="-127"/>
                <a:ea typeface="210 옴니고딕 030" panose="02020603020101020101" pitchFamily="18" charset="-127"/>
              </a:rPr>
              <a:t>항균구리필터 제품은 항균</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세균</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곰팡이</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에 적합합니다</a:t>
            </a:r>
            <a:r>
              <a:rPr lang="en-US" altLang="ko-KR" dirty="0" smtClean="0">
                <a:latin typeface="210 옴니고딕 030" panose="02020603020101020101" pitchFamily="18" charset="-127"/>
                <a:ea typeface="210 옴니고딕 030" panose="02020603020101020101" pitchFamily="18" charset="-127"/>
              </a:rPr>
              <a:t>.</a:t>
            </a:r>
            <a:endParaRPr lang="ko-KR" altLang="en-US" dirty="0">
              <a:latin typeface="210 옴니고딕 030" panose="02020603020101020101" pitchFamily="18" charset="-127"/>
              <a:ea typeface="210 옴니고딕 030" panose="02020603020101020101" pitchFamily="18" charset="-127"/>
            </a:endParaRPr>
          </a:p>
        </p:txBody>
      </p:sp>
      <p:sp>
        <p:nvSpPr>
          <p:cNvPr id="56" name="object 5"/>
          <p:cNvSpPr txBox="1">
            <a:spLocks/>
          </p:cNvSpPr>
          <p:nvPr/>
        </p:nvSpPr>
        <p:spPr>
          <a:xfrm>
            <a:off x="148679" y="2174645"/>
            <a:ext cx="1979247" cy="1897955"/>
          </a:xfrm>
          <a:prstGeom prst="rect">
            <a:avLst/>
          </a:prstGeom>
        </p:spPr>
        <p:txBody>
          <a:bodyPr vert="horz" wrap="square" lIns="0" tIns="12700" rIns="0" bIns="0" rtlCol="0">
            <a:sp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12700">
              <a:lnSpc>
                <a:spcPct val="150000"/>
              </a:lnSpc>
              <a:spcBef>
                <a:spcPts val="100"/>
              </a:spcBef>
            </a:pP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잘못된</a:t>
            </a:r>
            <a:b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정보의</a:t>
            </a:r>
            <a:b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범람</a:t>
            </a:r>
            <a:endParaRPr kumimoji="1" lang="ko-KR" altLang="en-US" sz="5400" b="1"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sp>
        <p:nvSpPr>
          <p:cNvPr id="2" name="TextBox 1"/>
          <p:cNvSpPr txBox="1"/>
          <p:nvPr/>
        </p:nvSpPr>
        <p:spPr>
          <a:xfrm>
            <a:off x="4172774" y="2075548"/>
            <a:ext cx="877163" cy="369332"/>
          </a:xfrm>
          <a:prstGeom prst="rect">
            <a:avLst/>
          </a:prstGeom>
          <a:noFill/>
        </p:spPr>
        <p:txBody>
          <a:bodyPr wrap="none" rtlCol="0">
            <a:spAutoFit/>
          </a:bodyPr>
          <a:lstStyle/>
          <a:p>
            <a:r>
              <a:rPr lang="ko-KR" altLang="en-US" dirty="0" err="1" smtClean="0">
                <a:latin typeface="210 옴니고딕 030" panose="02020603020101020101" pitchFamily="18" charset="-127"/>
                <a:ea typeface="210 옴니고딕 030" panose="02020603020101020101" pitchFamily="18" charset="-127"/>
              </a:rPr>
              <a:t>구리판</a:t>
            </a:r>
            <a:endParaRPr lang="ko-KR" altLang="en-US" dirty="0">
              <a:latin typeface="210 옴니고딕 030" panose="02020603020101020101" pitchFamily="18" charset="-127"/>
              <a:ea typeface="210 옴니고딕 030" panose="02020603020101020101" pitchFamily="18" charset="-127"/>
            </a:endParaRPr>
          </a:p>
        </p:txBody>
      </p:sp>
      <p:sp>
        <p:nvSpPr>
          <p:cNvPr id="17" name="TextBox 16"/>
          <p:cNvSpPr txBox="1"/>
          <p:nvPr/>
        </p:nvSpPr>
        <p:spPr>
          <a:xfrm>
            <a:off x="6456528" y="2046123"/>
            <a:ext cx="1088760" cy="369332"/>
          </a:xfrm>
          <a:prstGeom prst="rect">
            <a:avLst/>
          </a:prstGeom>
          <a:noFill/>
        </p:spPr>
        <p:txBody>
          <a:bodyPr wrap="none" rtlCol="0">
            <a:spAutoFit/>
          </a:bodyPr>
          <a:lstStyle/>
          <a:p>
            <a:r>
              <a:rPr lang="ko-KR" altLang="en-US" smtClean="0">
                <a:latin typeface="210 옴니고딕 030" panose="02020603020101020101" pitchFamily="18" charset="-127"/>
                <a:ea typeface="210 옴니고딕 030" panose="02020603020101020101" pitchFamily="18" charset="-127"/>
              </a:rPr>
              <a:t>구리이온</a:t>
            </a:r>
            <a:endParaRPr lang="ko-KR" altLang="en-US" dirty="0">
              <a:latin typeface="210 옴니고딕 030" panose="02020603020101020101" pitchFamily="18" charset="-127"/>
              <a:ea typeface="210 옴니고딕 030" panose="02020603020101020101" pitchFamily="18" charset="-127"/>
            </a:endParaRPr>
          </a:p>
        </p:txBody>
      </p:sp>
      <p:pic>
        <p:nvPicPr>
          <p:cNvPr id="19" name="Picture 2" descr="NO가 있는 패널을 들고 있는 남자의 일러스트 | KuKuKeKe(쿠쿠케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124" y="3800731"/>
            <a:ext cx="2084223" cy="27055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그룹 3"/>
          <p:cNvGrpSpPr/>
          <p:nvPr/>
        </p:nvGrpSpPr>
        <p:grpSpPr>
          <a:xfrm>
            <a:off x="7697296" y="660674"/>
            <a:ext cx="1980835" cy="2952328"/>
            <a:chOff x="7724692" y="172503"/>
            <a:chExt cx="1980835" cy="2952328"/>
          </a:xfrm>
        </p:grpSpPr>
        <p:sp>
          <p:nvSpPr>
            <p:cNvPr id="3" name="모서리가 둥근 사각형 설명선 2"/>
            <p:cNvSpPr/>
            <p:nvPr/>
          </p:nvSpPr>
          <p:spPr>
            <a:xfrm>
              <a:off x="7724692" y="172503"/>
              <a:ext cx="1980835" cy="2952328"/>
            </a:xfrm>
            <a:prstGeom prst="wedgeRoundRectCallout">
              <a:avLst>
                <a:gd name="adj1" fmla="val -467"/>
                <a:gd name="adj2" fmla="val 59217"/>
                <a:gd name="adj3" fmla="val 16667"/>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p:cNvSpPr txBox="1"/>
            <p:nvPr/>
          </p:nvSpPr>
          <p:spPr>
            <a:xfrm>
              <a:off x="7752089" y="300921"/>
              <a:ext cx="1935146" cy="2646877"/>
            </a:xfrm>
            <a:prstGeom prst="rect">
              <a:avLst/>
            </a:prstGeom>
            <a:noFill/>
          </p:spPr>
          <p:txBody>
            <a:bodyPr wrap="none" rtlCol="0">
              <a:spAutoFit/>
            </a:bodyPr>
            <a:lstStyle/>
            <a:p>
              <a:pPr algn="ctr"/>
              <a:r>
                <a:rPr lang="ko-KR" altLang="en-US" b="1" dirty="0" smtClean="0">
                  <a:solidFill>
                    <a:srgbClr val="494B8D"/>
                  </a:solidFill>
                  <a:latin typeface="HY엽서L" panose="02030600000101010101" pitchFamily="18" charset="-127"/>
                  <a:ea typeface="HY엽서L" panose="02030600000101010101" pitchFamily="18" charset="-127"/>
                </a:rPr>
                <a:t>대부분의</a:t>
              </a:r>
              <a:endParaRPr lang="en-US" altLang="ko-KR" b="1" dirty="0" smtClean="0">
                <a:solidFill>
                  <a:srgbClr val="494B8D"/>
                </a:solidFill>
                <a:latin typeface="HY엽서L" panose="02030600000101010101" pitchFamily="18" charset="-127"/>
                <a:ea typeface="HY엽서L" panose="02030600000101010101" pitchFamily="18" charset="-127"/>
              </a:endParaRPr>
            </a:p>
            <a:p>
              <a:pPr algn="ctr"/>
              <a:r>
                <a:rPr lang="ko-KR" altLang="en-US" b="1" dirty="0" smtClean="0">
                  <a:solidFill>
                    <a:srgbClr val="494B8D"/>
                  </a:solidFill>
                  <a:latin typeface="HY엽서L" panose="02030600000101010101" pitchFamily="18" charset="-127"/>
                  <a:ea typeface="HY엽서L" panose="02030600000101010101" pitchFamily="18" charset="-127"/>
                </a:rPr>
                <a:t>구리활용제품은</a:t>
              </a:r>
              <a:endParaRPr lang="en-US" altLang="ko-KR" b="1" dirty="0" smtClean="0">
                <a:solidFill>
                  <a:srgbClr val="494B8D"/>
                </a:solidFill>
                <a:latin typeface="HY엽서L" panose="02030600000101010101" pitchFamily="18" charset="-127"/>
                <a:ea typeface="HY엽서L" panose="02030600000101010101" pitchFamily="18" charset="-127"/>
              </a:endParaRPr>
            </a:p>
            <a:p>
              <a:pPr algn="ctr"/>
              <a:r>
                <a:rPr lang="ko-KR" altLang="en-US" b="1" dirty="0" smtClean="0">
                  <a:solidFill>
                    <a:srgbClr val="494B8D"/>
                  </a:solidFill>
                  <a:latin typeface="HY엽서L" panose="02030600000101010101" pitchFamily="18" charset="-127"/>
                  <a:ea typeface="HY엽서L" panose="02030600000101010101" pitchFamily="18" charset="-127"/>
                </a:rPr>
                <a:t>항균만을 </a:t>
              </a:r>
              <a:endParaRPr lang="en-US" altLang="ko-KR" b="1" dirty="0" smtClean="0">
                <a:solidFill>
                  <a:srgbClr val="494B8D"/>
                </a:solidFill>
                <a:latin typeface="HY엽서L" panose="02030600000101010101" pitchFamily="18" charset="-127"/>
                <a:ea typeface="HY엽서L" panose="02030600000101010101" pitchFamily="18" charset="-127"/>
              </a:endParaRPr>
            </a:p>
            <a:p>
              <a:pPr algn="ctr"/>
              <a:r>
                <a:rPr lang="ko-KR" altLang="en-US" b="1" dirty="0" smtClean="0">
                  <a:solidFill>
                    <a:srgbClr val="494B8D"/>
                  </a:solidFill>
                  <a:latin typeface="HY엽서L" panose="02030600000101010101" pitchFamily="18" charset="-127"/>
                  <a:ea typeface="HY엽서L" panose="02030600000101010101" pitchFamily="18" charset="-127"/>
                </a:rPr>
                <a:t>강조합니다</a:t>
              </a:r>
              <a:endParaRPr lang="en-US" altLang="ko-KR" b="1" dirty="0" smtClean="0">
                <a:solidFill>
                  <a:srgbClr val="494B8D"/>
                </a:solidFill>
                <a:latin typeface="HY엽서L" panose="02030600000101010101" pitchFamily="18" charset="-127"/>
                <a:ea typeface="HY엽서L" panose="02030600000101010101" pitchFamily="18" charset="-127"/>
              </a:endParaRPr>
            </a:p>
            <a:p>
              <a:pPr algn="ctr"/>
              <a:endParaRPr lang="en-US" altLang="ko-KR" sz="1400" b="1" dirty="0">
                <a:solidFill>
                  <a:srgbClr val="494B8D"/>
                </a:solidFill>
                <a:latin typeface="HY엽서L" panose="02030600000101010101" pitchFamily="18" charset="-127"/>
                <a:ea typeface="HY엽서L" panose="02030600000101010101" pitchFamily="18" charset="-127"/>
              </a:endParaRPr>
            </a:p>
            <a:p>
              <a:pPr algn="ctr"/>
              <a:r>
                <a:rPr lang="ko-KR" altLang="en-US" sz="1600" b="1" dirty="0" smtClean="0">
                  <a:solidFill>
                    <a:srgbClr val="FF0000"/>
                  </a:solidFill>
                  <a:latin typeface="HY엽서L" panose="02030600000101010101" pitchFamily="18" charset="-127"/>
                  <a:ea typeface="HY엽서L" panose="02030600000101010101" pitchFamily="18" charset="-127"/>
                </a:rPr>
                <a:t>코로나 </a:t>
              </a:r>
              <a:r>
                <a:rPr lang="en-US" altLang="ko-KR" sz="1600" b="1" dirty="0" smtClean="0">
                  <a:solidFill>
                    <a:srgbClr val="FF0000"/>
                  </a:solidFill>
                  <a:latin typeface="HY엽서L" panose="02030600000101010101" pitchFamily="18" charset="-127"/>
                  <a:ea typeface="HY엽서L" panose="02030600000101010101" pitchFamily="18" charset="-127"/>
                </a:rPr>
                <a:t>&amp; </a:t>
              </a:r>
              <a:r>
                <a:rPr lang="ko-KR" altLang="en-US" sz="1600" b="1" smtClean="0">
                  <a:solidFill>
                    <a:srgbClr val="FF0000"/>
                  </a:solidFill>
                  <a:latin typeface="HY엽서L" panose="02030600000101010101" pitchFamily="18" charset="-127"/>
                  <a:ea typeface="HY엽서L" panose="02030600000101010101" pitchFamily="18" charset="-127"/>
                </a:rPr>
                <a:t>바이러스 </a:t>
              </a:r>
              <a:endParaRPr lang="en-US" altLang="ko-KR" sz="1600" b="1" dirty="0" smtClean="0">
                <a:solidFill>
                  <a:srgbClr val="FF0000"/>
                </a:solidFill>
                <a:latin typeface="HY엽서L" panose="02030600000101010101" pitchFamily="18" charset="-127"/>
                <a:ea typeface="HY엽서L" panose="02030600000101010101" pitchFamily="18" charset="-127"/>
              </a:endParaRPr>
            </a:p>
            <a:p>
              <a:pPr algn="ctr"/>
              <a:r>
                <a:rPr lang="en-US" altLang="ko-KR" sz="1600" b="1" dirty="0" smtClean="0">
                  <a:solidFill>
                    <a:srgbClr val="FF0000"/>
                  </a:solidFill>
                  <a:latin typeface="HY엽서L" panose="02030600000101010101" pitchFamily="18" charset="-127"/>
                  <a:ea typeface="HY엽서L" panose="02030600000101010101" pitchFamily="18" charset="-127"/>
                </a:rPr>
                <a:t>99.99%</a:t>
              </a:r>
              <a:r>
                <a:rPr lang="ko-KR" altLang="en-US" sz="1600" b="1" smtClean="0">
                  <a:solidFill>
                    <a:srgbClr val="FF0000"/>
                  </a:solidFill>
                  <a:latin typeface="HY엽서L" panose="02030600000101010101" pitchFamily="18" charset="-127"/>
                  <a:ea typeface="HY엽서L" panose="02030600000101010101" pitchFamily="18" charset="-127"/>
                </a:rPr>
                <a:t>박멸</a:t>
              </a:r>
              <a:endParaRPr lang="en-US" altLang="ko-KR" sz="1600" b="1" dirty="0" smtClean="0">
                <a:solidFill>
                  <a:srgbClr val="FF0000"/>
                </a:solidFill>
                <a:latin typeface="HY엽서L" panose="02030600000101010101" pitchFamily="18" charset="-127"/>
                <a:ea typeface="HY엽서L" panose="02030600000101010101" pitchFamily="18" charset="-127"/>
              </a:endParaRPr>
            </a:p>
            <a:p>
              <a:pPr algn="ctr"/>
              <a:r>
                <a:rPr lang="ko-KR" altLang="en-US" sz="1600" b="1" dirty="0" smtClean="0">
                  <a:solidFill>
                    <a:srgbClr val="FF0000"/>
                  </a:solidFill>
                  <a:latin typeface="HY엽서L" panose="02030600000101010101" pitchFamily="18" charset="-127"/>
                  <a:ea typeface="HY엽서L" panose="02030600000101010101" pitchFamily="18" charset="-127"/>
                </a:rPr>
                <a:t>한</a:t>
              </a:r>
              <a:r>
                <a:rPr lang="en-US" altLang="ko-KR" sz="1600" b="1" dirty="0" smtClean="0">
                  <a:solidFill>
                    <a:srgbClr val="FF0000"/>
                  </a:solidFill>
                  <a:latin typeface="HY엽서L" panose="02030600000101010101" pitchFamily="18" charset="-127"/>
                  <a:ea typeface="HY엽서L" panose="02030600000101010101" pitchFamily="18" charset="-127"/>
                </a:rPr>
                <a:t>,</a:t>
              </a:r>
              <a:r>
                <a:rPr lang="ko-KR" altLang="en-US" sz="1600" b="1" smtClean="0">
                  <a:solidFill>
                    <a:srgbClr val="FF0000"/>
                  </a:solidFill>
                  <a:latin typeface="HY엽서L" panose="02030600000101010101" pitchFamily="18" charset="-127"/>
                  <a:ea typeface="HY엽서L" panose="02030600000101010101" pitchFamily="18" charset="-127"/>
                </a:rPr>
                <a:t>미</a:t>
              </a:r>
              <a:r>
                <a:rPr lang="en-US" altLang="ko-KR" sz="1600" b="1" dirty="0" smtClean="0">
                  <a:solidFill>
                    <a:srgbClr val="FF0000"/>
                  </a:solidFill>
                  <a:latin typeface="HY엽서L" panose="02030600000101010101" pitchFamily="18" charset="-127"/>
                  <a:ea typeface="HY엽서L" panose="02030600000101010101" pitchFamily="18" charset="-127"/>
                </a:rPr>
                <a:t>,</a:t>
              </a:r>
              <a:r>
                <a:rPr lang="ko-KR" altLang="en-US" sz="1600" b="1" smtClean="0">
                  <a:solidFill>
                    <a:srgbClr val="FF0000"/>
                  </a:solidFill>
                  <a:latin typeface="HY엽서L" panose="02030600000101010101" pitchFamily="18" charset="-127"/>
                  <a:ea typeface="HY엽서L" panose="02030600000101010101" pitchFamily="18" charset="-127"/>
                </a:rPr>
                <a:t>일 </a:t>
              </a:r>
              <a:r>
                <a:rPr lang="en-US" altLang="ko-KR" sz="1600" b="1" dirty="0" smtClean="0">
                  <a:solidFill>
                    <a:srgbClr val="FF0000"/>
                  </a:solidFill>
                  <a:latin typeface="HY엽서L" panose="02030600000101010101" pitchFamily="18" charset="-127"/>
                  <a:ea typeface="HY엽서L" panose="02030600000101010101" pitchFamily="18" charset="-127"/>
                </a:rPr>
                <a:t>3</a:t>
              </a:r>
              <a:r>
                <a:rPr lang="ko-KR" altLang="en-US" sz="1600" b="1" smtClean="0">
                  <a:solidFill>
                    <a:srgbClr val="FF0000"/>
                  </a:solidFill>
                  <a:latin typeface="HY엽서L" panose="02030600000101010101" pitchFamily="18" charset="-127"/>
                  <a:ea typeface="HY엽서L" panose="02030600000101010101" pitchFamily="18" charset="-127"/>
                </a:rPr>
                <a:t>국 </a:t>
              </a:r>
              <a:endParaRPr lang="en-US" altLang="ko-KR" sz="1600" b="1" dirty="0" smtClean="0">
                <a:solidFill>
                  <a:srgbClr val="FF0000"/>
                </a:solidFill>
                <a:latin typeface="HY엽서L" panose="02030600000101010101" pitchFamily="18" charset="-127"/>
                <a:ea typeface="HY엽서L" panose="02030600000101010101" pitchFamily="18" charset="-127"/>
              </a:endParaRPr>
            </a:p>
            <a:p>
              <a:pPr algn="ctr"/>
              <a:r>
                <a:rPr lang="ko-KR" altLang="en-US" sz="1600" b="1" dirty="0" smtClean="0">
                  <a:solidFill>
                    <a:srgbClr val="FF0000"/>
                  </a:solidFill>
                  <a:latin typeface="HY엽서L" panose="02030600000101010101" pitchFamily="18" charset="-127"/>
                  <a:ea typeface="HY엽서L" panose="02030600000101010101" pitchFamily="18" charset="-127"/>
                </a:rPr>
                <a:t>테스트 완료한 것은</a:t>
              </a:r>
              <a:endParaRPr lang="en-US" altLang="ko-KR" sz="1600" b="1" dirty="0" smtClean="0">
                <a:solidFill>
                  <a:srgbClr val="FF0000"/>
                </a:solidFill>
                <a:latin typeface="HY엽서L" panose="02030600000101010101" pitchFamily="18" charset="-127"/>
                <a:ea typeface="HY엽서L" panose="02030600000101010101" pitchFamily="18" charset="-127"/>
              </a:endParaRPr>
            </a:p>
            <a:p>
              <a:pPr algn="ctr"/>
              <a:r>
                <a:rPr lang="en-US" altLang="ko-KR" sz="1600" b="1" dirty="0" smtClean="0">
                  <a:solidFill>
                    <a:srgbClr val="FF0000"/>
                  </a:solidFill>
                  <a:latin typeface="HY엽서L" panose="02030600000101010101" pitchFamily="18" charset="-127"/>
                  <a:ea typeface="HY엽서L" panose="02030600000101010101" pitchFamily="18" charset="-127"/>
                </a:rPr>
                <a:t>CAZ</a:t>
              </a:r>
              <a:r>
                <a:rPr lang="ko-KR" altLang="en-US" sz="1600" b="1">
                  <a:solidFill>
                    <a:srgbClr val="FF0000"/>
                  </a:solidFill>
                  <a:latin typeface="HY엽서L" panose="02030600000101010101" pitchFamily="18" charset="-127"/>
                  <a:ea typeface="HY엽서L" panose="02030600000101010101" pitchFamily="18" charset="-127"/>
                </a:rPr>
                <a:t> </a:t>
              </a:r>
              <a:r>
                <a:rPr lang="ko-KR" altLang="en-US" sz="1600" b="1" smtClean="0">
                  <a:solidFill>
                    <a:srgbClr val="FF0000"/>
                  </a:solidFill>
                  <a:latin typeface="HY엽서L" panose="02030600000101010101" pitchFamily="18" charset="-127"/>
                  <a:ea typeface="HY엽서L" panose="02030600000101010101" pitchFamily="18" charset="-127"/>
                </a:rPr>
                <a:t>뿐입니다</a:t>
              </a:r>
              <a:r>
                <a:rPr lang="en-US" altLang="ko-KR" sz="1600" b="1" dirty="0" smtClean="0">
                  <a:solidFill>
                    <a:srgbClr val="FF0000"/>
                  </a:solidFill>
                  <a:latin typeface="HY엽서L" panose="02030600000101010101" pitchFamily="18" charset="-127"/>
                  <a:ea typeface="HY엽서L" panose="02030600000101010101" pitchFamily="18" charset="-127"/>
                </a:rPr>
                <a:t>.</a:t>
              </a:r>
            </a:p>
          </p:txBody>
        </p:sp>
      </p:grpSp>
    </p:spTree>
    <p:extLst>
      <p:ext uri="{BB962C8B-B14F-4D97-AF65-F5344CB8AC3E}">
        <p14:creationId xmlns:p14="http://schemas.microsoft.com/office/powerpoint/2010/main" val="863814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6"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8" name="그림 7"/>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18" name="직사각형 17"/>
          <p:cNvSpPr/>
          <p:nvPr/>
        </p:nvSpPr>
        <p:spPr>
          <a:xfrm>
            <a:off x="3114438" y="519441"/>
            <a:ext cx="3122971" cy="461665"/>
          </a:xfrm>
          <a:prstGeom prst="rect">
            <a:avLst/>
          </a:prstGeom>
        </p:spPr>
        <p:txBody>
          <a:bodyPr wrap="none">
            <a:spAutoFit/>
          </a:bodyPr>
          <a:lstStyle/>
          <a:p>
            <a:r>
              <a:rPr kumimoji="1" lang="ko-KR" altLang="en-US" sz="24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테스트</a:t>
            </a:r>
            <a:r>
              <a:rPr kumimoji="1" lang="en-US" altLang="ko-KR" sz="24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ko-KR" altLang="en-US" sz="2400" b="1" spc="-5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결과가 모두 </a:t>
            </a:r>
            <a:r>
              <a:rPr kumimoji="1" lang="en-US" altLang="ko-KR" sz="24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OK?</a:t>
            </a:r>
            <a:endParaRPr lang="ko-KR" altLang="en-US" sz="2400" dirty="0"/>
          </a:p>
        </p:txBody>
      </p:sp>
      <p:sp>
        <p:nvSpPr>
          <p:cNvPr id="52"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12</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14" name="TextBox 13"/>
          <p:cNvSpPr txBox="1"/>
          <p:nvPr/>
        </p:nvSpPr>
        <p:spPr>
          <a:xfrm>
            <a:off x="6177136" y="2169028"/>
            <a:ext cx="636713" cy="369332"/>
          </a:xfrm>
          <a:prstGeom prst="rect">
            <a:avLst/>
          </a:prstGeom>
          <a:noFill/>
        </p:spPr>
        <p:txBody>
          <a:bodyPr wrap="none" rtlCol="0">
            <a:spAutoFit/>
          </a:bodyPr>
          <a:lstStyle/>
          <a:p>
            <a:r>
              <a:rPr lang="ko-KR" altLang="en-US" dirty="0" smtClean="0">
                <a:solidFill>
                  <a:schemeClr val="bg1"/>
                </a:solidFill>
                <a:latin typeface="210 옴니고딕 030" panose="02020603020101020101" pitchFamily="18" charset="-127"/>
                <a:ea typeface="210 옴니고딕 030" panose="02020603020101020101" pitchFamily="18" charset="-127"/>
              </a:rPr>
              <a:t>지구</a:t>
            </a:r>
            <a:endParaRPr lang="ko-KR" altLang="en-US" dirty="0">
              <a:solidFill>
                <a:schemeClr val="bg1"/>
              </a:solidFill>
              <a:latin typeface="210 옴니고딕 030" panose="02020603020101020101" pitchFamily="18" charset="-127"/>
              <a:ea typeface="210 옴니고딕 030" panose="02020603020101020101" pitchFamily="18" charset="-127"/>
            </a:endParaRPr>
          </a:p>
        </p:txBody>
      </p:sp>
      <p:sp>
        <p:nvSpPr>
          <p:cNvPr id="9" name="TextBox 8"/>
          <p:cNvSpPr txBox="1"/>
          <p:nvPr/>
        </p:nvSpPr>
        <p:spPr>
          <a:xfrm>
            <a:off x="6308742" y="1495813"/>
            <a:ext cx="2169184" cy="1477328"/>
          </a:xfrm>
          <a:prstGeom prst="rect">
            <a:avLst/>
          </a:prstGeom>
          <a:noFill/>
        </p:spPr>
        <p:txBody>
          <a:bodyPr wrap="none" rtlCol="0">
            <a:spAutoFit/>
          </a:bodyPr>
          <a:lstStyle/>
          <a:p>
            <a:r>
              <a:rPr lang="ko-KR" altLang="en-US" dirty="0" smtClean="0">
                <a:latin typeface="210 옴니고딕 030" panose="02020603020101020101" pitchFamily="18" charset="-127"/>
                <a:ea typeface="210 옴니고딕 030" panose="02020603020101020101" pitchFamily="18" charset="-127"/>
              </a:rPr>
              <a:t>항균 </a:t>
            </a:r>
            <a:r>
              <a:rPr lang="en-US" altLang="ko-KR" dirty="0" smtClean="0">
                <a:latin typeface="210 옴니고딕 030" panose="02020603020101020101" pitchFamily="18" charset="-127"/>
                <a:ea typeface="210 옴니고딕 030" panose="02020603020101020101" pitchFamily="18" charset="-127"/>
              </a:rPr>
              <a:t>99.9% </a:t>
            </a:r>
            <a:r>
              <a:rPr lang="ko-KR" altLang="en-US" smtClean="0">
                <a:latin typeface="210 옴니고딕 030" panose="02020603020101020101" pitchFamily="18" charset="-127"/>
                <a:ea typeface="210 옴니고딕 030" panose="02020603020101020101" pitchFamily="18" charset="-127"/>
              </a:rPr>
              <a:t>제품은</a:t>
            </a:r>
            <a:endParaRPr lang="en-US" altLang="ko-KR" dirty="0" smtClean="0">
              <a:latin typeface="210 옴니고딕 030" panose="02020603020101020101" pitchFamily="18" charset="-127"/>
              <a:ea typeface="210 옴니고딕 030" panose="02020603020101020101" pitchFamily="18" charset="-127"/>
            </a:endParaRPr>
          </a:p>
          <a:p>
            <a:endParaRPr lang="en-US" altLang="ko-KR" dirty="0">
              <a:latin typeface="210 옴니고딕 030" panose="02020603020101020101" pitchFamily="18" charset="-127"/>
              <a:ea typeface="210 옴니고딕 030" panose="02020603020101020101" pitchFamily="18" charset="-127"/>
            </a:endParaRPr>
          </a:p>
          <a:p>
            <a:r>
              <a:rPr lang="ko-KR" altLang="en-US" dirty="0" smtClean="0">
                <a:solidFill>
                  <a:srgbClr val="FF0000"/>
                </a:solidFill>
                <a:latin typeface="210 옴니고딕 030" panose="02020603020101020101" pitchFamily="18" charset="-127"/>
                <a:ea typeface="210 옴니고딕 030" panose="02020603020101020101" pitchFamily="18" charset="-127"/>
              </a:rPr>
              <a:t>코로나 바이러스와 </a:t>
            </a:r>
            <a:endParaRPr lang="en-US" altLang="ko-KR" dirty="0" smtClean="0">
              <a:solidFill>
                <a:srgbClr val="FF0000"/>
              </a:solidFill>
              <a:latin typeface="210 옴니고딕 030" panose="02020603020101020101" pitchFamily="18" charset="-127"/>
              <a:ea typeface="210 옴니고딕 030" panose="02020603020101020101" pitchFamily="18" charset="-127"/>
            </a:endParaRPr>
          </a:p>
          <a:p>
            <a:endParaRPr lang="en-US" altLang="ko-KR" dirty="0">
              <a:solidFill>
                <a:srgbClr val="FF0000"/>
              </a:solidFill>
              <a:latin typeface="210 옴니고딕 030" panose="02020603020101020101" pitchFamily="18" charset="-127"/>
              <a:ea typeface="210 옴니고딕 030" panose="02020603020101020101" pitchFamily="18" charset="-127"/>
            </a:endParaRPr>
          </a:p>
          <a:p>
            <a:r>
              <a:rPr lang="ko-KR" altLang="en-US" dirty="0" smtClean="0">
                <a:solidFill>
                  <a:srgbClr val="FF0000"/>
                </a:solidFill>
                <a:latin typeface="210 옴니고딕 030" panose="02020603020101020101" pitchFamily="18" charset="-127"/>
                <a:ea typeface="210 옴니고딕 030" panose="02020603020101020101" pitchFamily="18" charset="-127"/>
              </a:rPr>
              <a:t>상관이 없음</a:t>
            </a:r>
            <a:endParaRPr lang="ko-KR" altLang="en-US" dirty="0">
              <a:solidFill>
                <a:srgbClr val="FF0000"/>
              </a:solidFill>
              <a:latin typeface="210 옴니고딕 030" panose="02020603020101020101" pitchFamily="18" charset="-127"/>
              <a:ea typeface="210 옴니고딕 030" panose="02020603020101020101" pitchFamily="18" charset="-127"/>
            </a:endParaRPr>
          </a:p>
        </p:txBody>
      </p:sp>
      <p:grpSp>
        <p:nvGrpSpPr>
          <p:cNvPr id="53" name="그룹 52"/>
          <p:cNvGrpSpPr/>
          <p:nvPr/>
        </p:nvGrpSpPr>
        <p:grpSpPr>
          <a:xfrm>
            <a:off x="2557573" y="519442"/>
            <a:ext cx="494781" cy="461665"/>
            <a:chOff x="2779772" y="490642"/>
            <a:chExt cx="292505" cy="319139"/>
          </a:xfrm>
        </p:grpSpPr>
        <p:sp>
          <p:nvSpPr>
            <p:cNvPr id="54" name="모서리가 둥근 직사각형 53"/>
            <p:cNvSpPr/>
            <p:nvPr/>
          </p:nvSpPr>
          <p:spPr>
            <a:xfrm>
              <a:off x="2779772" y="490642"/>
              <a:ext cx="292505" cy="296959"/>
            </a:xfrm>
            <a:prstGeom prst="roundRect">
              <a:avLst/>
            </a:prstGeom>
            <a:solidFill>
              <a:srgbClr val="494B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55" name="직사각형 54"/>
            <p:cNvSpPr/>
            <p:nvPr/>
          </p:nvSpPr>
          <p:spPr>
            <a:xfrm>
              <a:off x="2813628" y="490642"/>
              <a:ext cx="224786" cy="319139"/>
            </a:xfrm>
            <a:prstGeom prst="rect">
              <a:avLst/>
            </a:prstGeom>
          </p:spPr>
          <p:txBody>
            <a:bodyPr wrap="none">
              <a:spAutoFit/>
            </a:bodyPr>
            <a:lstStyle/>
            <a:p>
              <a:pPr algn="ctr"/>
              <a:r>
                <a:rPr lang="en-US" altLang="ko-KR" sz="2400" dirty="0" smtClean="0">
                  <a:solidFill>
                    <a:schemeClr val="bg1"/>
                  </a:solidFill>
                </a:rPr>
                <a:t>C</a:t>
              </a:r>
              <a:endParaRPr lang="ko-KR" altLang="en-US" sz="2400" dirty="0">
                <a:solidFill>
                  <a:schemeClr val="bg1"/>
                </a:solidFill>
              </a:endParaRPr>
            </a:p>
          </p:txBody>
        </p:sp>
      </p:grpSp>
      <p:sp>
        <p:nvSpPr>
          <p:cNvPr id="56" name="object 5"/>
          <p:cNvSpPr txBox="1">
            <a:spLocks/>
          </p:cNvSpPr>
          <p:nvPr/>
        </p:nvSpPr>
        <p:spPr>
          <a:xfrm>
            <a:off x="148679" y="2174645"/>
            <a:ext cx="1979247" cy="1897955"/>
          </a:xfrm>
          <a:prstGeom prst="rect">
            <a:avLst/>
          </a:prstGeom>
        </p:spPr>
        <p:txBody>
          <a:bodyPr vert="horz" wrap="square" lIns="0" tIns="12700" rIns="0" bIns="0" rtlCol="0">
            <a:sp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12700">
              <a:lnSpc>
                <a:spcPct val="150000"/>
              </a:lnSpc>
              <a:spcBef>
                <a:spcPts val="100"/>
              </a:spcBef>
            </a:pP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잘못된</a:t>
            </a:r>
            <a:b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정보의</a:t>
            </a:r>
            <a:b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범람</a:t>
            </a:r>
            <a:endParaRPr kumimoji="1" lang="ko-KR" altLang="en-US" sz="5400" b="1"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2" name="그림 1"/>
          <p:cNvPicPr>
            <a:picLocks noChangeAspect="1"/>
          </p:cNvPicPr>
          <p:nvPr/>
        </p:nvPicPr>
        <p:blipFill>
          <a:blip r:embed="rId3"/>
          <a:stretch>
            <a:fillRect/>
          </a:stretch>
        </p:blipFill>
        <p:spPr>
          <a:xfrm>
            <a:off x="2889711" y="1323186"/>
            <a:ext cx="3166147" cy="1843579"/>
          </a:xfrm>
          <a:prstGeom prst="rect">
            <a:avLst/>
          </a:prstGeom>
        </p:spPr>
      </p:pic>
      <p:grpSp>
        <p:nvGrpSpPr>
          <p:cNvPr id="10" name="그룹 9"/>
          <p:cNvGrpSpPr/>
          <p:nvPr/>
        </p:nvGrpSpPr>
        <p:grpSpPr>
          <a:xfrm>
            <a:off x="2853448" y="3429000"/>
            <a:ext cx="3285511" cy="3264683"/>
            <a:chOff x="2840444" y="3573015"/>
            <a:chExt cx="3285511" cy="3264683"/>
          </a:xfrm>
        </p:grpSpPr>
        <p:pic>
          <p:nvPicPr>
            <p:cNvPr id="3" name="그림 2"/>
            <p:cNvPicPr>
              <a:picLocks noChangeAspect="1"/>
            </p:cNvPicPr>
            <p:nvPr/>
          </p:nvPicPr>
          <p:blipFill>
            <a:blip r:embed="rId4"/>
            <a:stretch>
              <a:fillRect/>
            </a:stretch>
          </p:blipFill>
          <p:spPr>
            <a:xfrm>
              <a:off x="2840444" y="3573015"/>
              <a:ext cx="3264683" cy="3264683"/>
            </a:xfrm>
            <a:prstGeom prst="rect">
              <a:avLst/>
            </a:prstGeom>
          </p:spPr>
        </p:pic>
        <p:sp>
          <p:nvSpPr>
            <p:cNvPr id="4" name="직사각형 3"/>
            <p:cNvSpPr/>
            <p:nvPr/>
          </p:nvSpPr>
          <p:spPr>
            <a:xfrm>
              <a:off x="2861271" y="4272592"/>
              <a:ext cx="3264684" cy="2544602"/>
            </a:xfrm>
            <a:prstGeom prst="rect">
              <a:avLst/>
            </a:prstGeom>
            <a:solidFill>
              <a:schemeClr val="tx1">
                <a:alpha val="68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9" name="TextBox 18"/>
          <p:cNvSpPr txBox="1"/>
          <p:nvPr/>
        </p:nvSpPr>
        <p:spPr>
          <a:xfrm>
            <a:off x="6362443" y="3726282"/>
            <a:ext cx="2061783" cy="2585323"/>
          </a:xfrm>
          <a:prstGeom prst="rect">
            <a:avLst/>
          </a:prstGeom>
          <a:noFill/>
        </p:spPr>
        <p:txBody>
          <a:bodyPr wrap="none" rtlCol="0">
            <a:spAutoFit/>
          </a:bodyPr>
          <a:lstStyle/>
          <a:p>
            <a:r>
              <a:rPr lang="en-US" altLang="ko-KR" dirty="0" smtClean="0">
                <a:latin typeface="210 옴니고딕 030" panose="02020603020101020101" pitchFamily="18" charset="-127"/>
                <a:ea typeface="210 옴니고딕 030" panose="02020603020101020101" pitchFamily="18" charset="-127"/>
              </a:rPr>
              <a:t>99.9% </a:t>
            </a:r>
          </a:p>
          <a:p>
            <a:endParaRPr lang="en-US" altLang="ko-KR" dirty="0" smtClean="0">
              <a:latin typeface="210 옴니고딕 030" panose="02020603020101020101" pitchFamily="18" charset="-127"/>
              <a:ea typeface="210 옴니고딕 030" panose="02020603020101020101" pitchFamily="18" charset="-127"/>
            </a:endParaRPr>
          </a:p>
          <a:p>
            <a:r>
              <a:rPr lang="ko-KR" altLang="en-US" dirty="0" smtClean="0">
                <a:latin typeface="210 옴니고딕 030" panose="02020603020101020101" pitchFamily="18" charset="-127"/>
                <a:ea typeface="210 옴니고딕 030" panose="02020603020101020101" pitchFamily="18" charset="-127"/>
              </a:rPr>
              <a:t>살균</a:t>
            </a:r>
            <a:endParaRPr lang="en-US" altLang="ko-KR" dirty="0" smtClean="0">
              <a:latin typeface="210 옴니고딕 030" panose="02020603020101020101" pitchFamily="18" charset="-127"/>
              <a:ea typeface="210 옴니고딕 030" panose="02020603020101020101" pitchFamily="18" charset="-127"/>
            </a:endParaRPr>
          </a:p>
          <a:p>
            <a:r>
              <a:rPr lang="ko-KR" altLang="en-US" dirty="0" smtClean="0">
                <a:latin typeface="210 옴니고딕 030" panose="02020603020101020101" pitchFamily="18" charset="-127"/>
                <a:ea typeface="210 옴니고딕 030" panose="02020603020101020101" pitchFamily="18" charset="-127"/>
              </a:rPr>
              <a:t>멸균 </a:t>
            </a:r>
            <a:endParaRPr lang="en-US" altLang="ko-KR" dirty="0" smtClean="0">
              <a:latin typeface="210 옴니고딕 030" panose="02020603020101020101" pitchFamily="18" charset="-127"/>
              <a:ea typeface="210 옴니고딕 030" panose="02020603020101020101" pitchFamily="18" charset="-127"/>
            </a:endParaRPr>
          </a:p>
          <a:p>
            <a:r>
              <a:rPr lang="ko-KR" altLang="en-US" dirty="0" smtClean="0">
                <a:latin typeface="210 옴니고딕 030" panose="02020603020101020101" pitchFamily="18" charset="-127"/>
                <a:ea typeface="210 옴니고딕 030" panose="02020603020101020101" pitchFamily="18" charset="-127"/>
              </a:rPr>
              <a:t>항균 인증은</a:t>
            </a:r>
            <a:endParaRPr lang="en-US" altLang="ko-KR" dirty="0" smtClean="0">
              <a:latin typeface="210 옴니고딕 030" panose="02020603020101020101" pitchFamily="18" charset="-127"/>
              <a:ea typeface="210 옴니고딕 030" panose="02020603020101020101" pitchFamily="18" charset="-127"/>
            </a:endParaRPr>
          </a:p>
          <a:p>
            <a:endParaRPr lang="en-US" altLang="ko-KR" dirty="0">
              <a:latin typeface="210 옴니고딕 030" panose="02020603020101020101" pitchFamily="18" charset="-127"/>
              <a:ea typeface="210 옴니고딕 030" panose="02020603020101020101" pitchFamily="18" charset="-127"/>
            </a:endParaRPr>
          </a:p>
          <a:p>
            <a:r>
              <a:rPr lang="ko-KR" altLang="en-US" dirty="0" smtClean="0">
                <a:solidFill>
                  <a:srgbClr val="FF0000"/>
                </a:solidFill>
                <a:latin typeface="210 옴니고딕 030" panose="02020603020101020101" pitchFamily="18" charset="-127"/>
                <a:ea typeface="210 옴니고딕 030" panose="02020603020101020101" pitchFamily="18" charset="-127"/>
              </a:rPr>
              <a:t>코로나 바이러스와</a:t>
            </a:r>
            <a:endParaRPr lang="en-US" altLang="ko-KR" dirty="0" smtClean="0">
              <a:solidFill>
                <a:srgbClr val="FF0000"/>
              </a:solidFill>
              <a:latin typeface="210 옴니고딕 030" panose="02020603020101020101" pitchFamily="18" charset="-127"/>
              <a:ea typeface="210 옴니고딕 030" panose="02020603020101020101" pitchFamily="18" charset="-127"/>
            </a:endParaRPr>
          </a:p>
          <a:p>
            <a:r>
              <a:rPr lang="ko-KR" altLang="en-US" dirty="0" smtClean="0">
                <a:solidFill>
                  <a:srgbClr val="FF0000"/>
                </a:solidFill>
                <a:latin typeface="210 옴니고딕 030" panose="02020603020101020101" pitchFamily="18" charset="-127"/>
                <a:ea typeface="210 옴니고딕 030" panose="02020603020101020101" pitchFamily="18" charset="-127"/>
              </a:rPr>
              <a:t> </a:t>
            </a:r>
            <a:endParaRPr lang="en-US" altLang="ko-KR" dirty="0" smtClean="0">
              <a:solidFill>
                <a:srgbClr val="FF0000"/>
              </a:solidFill>
              <a:latin typeface="210 옴니고딕 030" panose="02020603020101020101" pitchFamily="18" charset="-127"/>
              <a:ea typeface="210 옴니고딕 030" panose="02020603020101020101" pitchFamily="18" charset="-127"/>
            </a:endParaRPr>
          </a:p>
          <a:p>
            <a:r>
              <a:rPr lang="ko-KR" altLang="en-US" dirty="0" smtClean="0">
                <a:solidFill>
                  <a:srgbClr val="FF0000"/>
                </a:solidFill>
                <a:latin typeface="210 옴니고딕 030" panose="02020603020101020101" pitchFamily="18" charset="-127"/>
                <a:ea typeface="210 옴니고딕 030" panose="02020603020101020101" pitchFamily="18" charset="-127"/>
              </a:rPr>
              <a:t>상관이 없음</a:t>
            </a:r>
            <a:endParaRPr lang="ko-KR" altLang="en-US" dirty="0">
              <a:solidFill>
                <a:srgbClr val="FF0000"/>
              </a:solidFill>
              <a:latin typeface="210 옴니고딕 030" panose="02020603020101020101" pitchFamily="18" charset="-127"/>
              <a:ea typeface="210 옴니고딕 030" panose="02020603020101020101" pitchFamily="18" charset="-127"/>
            </a:endParaRPr>
          </a:p>
        </p:txBody>
      </p:sp>
      <p:pic>
        <p:nvPicPr>
          <p:cNvPr id="11" name="그림 10"/>
          <p:cNvPicPr>
            <a:picLocks noChangeAspect="1"/>
          </p:cNvPicPr>
          <p:nvPr/>
        </p:nvPicPr>
        <p:blipFill>
          <a:blip r:embed="rId5"/>
          <a:stretch>
            <a:fillRect/>
          </a:stretch>
        </p:blipFill>
        <p:spPr>
          <a:xfrm>
            <a:off x="8494934" y="4612588"/>
            <a:ext cx="1147154" cy="1768740"/>
          </a:xfrm>
          <a:prstGeom prst="rect">
            <a:avLst/>
          </a:prstGeom>
        </p:spPr>
      </p:pic>
      <p:grpSp>
        <p:nvGrpSpPr>
          <p:cNvPr id="15" name="그룹 14"/>
          <p:cNvGrpSpPr/>
          <p:nvPr/>
        </p:nvGrpSpPr>
        <p:grpSpPr>
          <a:xfrm>
            <a:off x="7649834" y="2708921"/>
            <a:ext cx="1992254" cy="1557832"/>
            <a:chOff x="8171775" y="2275430"/>
            <a:chExt cx="1656184" cy="1275641"/>
          </a:xfrm>
        </p:grpSpPr>
        <p:sp>
          <p:nvSpPr>
            <p:cNvPr id="13" name="타원형 설명선 12"/>
            <p:cNvSpPr/>
            <p:nvPr/>
          </p:nvSpPr>
          <p:spPr>
            <a:xfrm>
              <a:off x="8171775" y="2275430"/>
              <a:ext cx="1656184" cy="1275641"/>
            </a:xfrm>
            <a:prstGeom prst="wedgeEllipseCallout">
              <a:avLst>
                <a:gd name="adj1" fmla="val 23046"/>
                <a:gd name="adj2" fmla="val 6752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8320352" y="2541391"/>
              <a:ext cx="1502334" cy="738664"/>
            </a:xfrm>
            <a:prstGeom prst="rect">
              <a:avLst/>
            </a:prstGeom>
            <a:noFill/>
          </p:spPr>
          <p:txBody>
            <a:bodyPr wrap="none" rtlCol="0">
              <a:spAutoFit/>
            </a:bodyPr>
            <a:lstStyle/>
            <a:p>
              <a:pPr algn="ctr"/>
              <a:r>
                <a:rPr lang="ko-KR" altLang="en-US" sz="2400" b="1" dirty="0" smtClean="0">
                  <a:solidFill>
                    <a:srgbClr val="494B8D"/>
                  </a:solidFill>
                  <a:latin typeface="HY엽서L" panose="02030600000101010101" pitchFamily="18" charset="-127"/>
                  <a:ea typeface="HY엽서L" panose="02030600000101010101" pitchFamily="18" charset="-127"/>
                </a:rPr>
                <a:t>코로나</a:t>
              </a:r>
              <a:r>
                <a:rPr lang="ko-KR" altLang="en-US" dirty="0" smtClean="0">
                  <a:latin typeface="HY엽서L" panose="02030600000101010101" pitchFamily="18" charset="-127"/>
                  <a:ea typeface="HY엽서L" panose="02030600000101010101" pitchFamily="18" charset="-127"/>
                </a:rPr>
                <a:t>와 </a:t>
              </a:r>
              <a:endParaRPr lang="en-US" altLang="ko-KR" dirty="0" smtClean="0">
                <a:latin typeface="HY엽서L" panose="02030600000101010101" pitchFamily="18" charset="-127"/>
                <a:ea typeface="HY엽서L" panose="02030600000101010101" pitchFamily="18" charset="-127"/>
              </a:endParaRPr>
            </a:p>
            <a:p>
              <a:pPr algn="ctr"/>
              <a:r>
                <a:rPr lang="ko-KR" altLang="en-US" dirty="0" smtClean="0">
                  <a:latin typeface="HY엽서L" panose="02030600000101010101" pitchFamily="18" charset="-127"/>
                  <a:ea typeface="HY엽서L" panose="02030600000101010101" pitchFamily="18" charset="-127"/>
                </a:rPr>
                <a:t>상관없다고</a:t>
              </a:r>
              <a:r>
                <a:rPr lang="en-US" altLang="ko-KR" dirty="0" smtClean="0">
                  <a:latin typeface="HY엽서L" panose="02030600000101010101" pitchFamily="18" charset="-127"/>
                  <a:ea typeface="HY엽서L" panose="02030600000101010101" pitchFamily="18" charset="-127"/>
                </a:rPr>
                <a:t>! </a:t>
              </a:r>
              <a:endParaRPr lang="ko-KR" altLang="en-US">
                <a:latin typeface="HY엽서L" panose="02030600000101010101" pitchFamily="18" charset="-127"/>
                <a:ea typeface="HY엽서L" panose="02030600000101010101" pitchFamily="18" charset="-127"/>
              </a:endParaRPr>
            </a:p>
          </p:txBody>
        </p:sp>
      </p:grpSp>
    </p:spTree>
    <p:extLst>
      <p:ext uri="{BB962C8B-B14F-4D97-AF65-F5344CB8AC3E}">
        <p14:creationId xmlns:p14="http://schemas.microsoft.com/office/powerpoint/2010/main" val="3582997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평행 사변형 14"/>
          <p:cNvSpPr/>
          <p:nvPr/>
        </p:nvSpPr>
        <p:spPr>
          <a:xfrm>
            <a:off x="5085070" y="6053486"/>
            <a:ext cx="4494482" cy="521913"/>
          </a:xfrm>
          <a:prstGeom prst="parallelogram">
            <a:avLst/>
          </a:prstGeom>
          <a:solidFill>
            <a:schemeClr val="accent5">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rgbClr val="FFFFFF"/>
              </a:solidFill>
            </a:endParaRPr>
          </a:p>
        </p:txBody>
      </p:sp>
      <p:sp>
        <p:nvSpPr>
          <p:cNvPr id="5" name="object 5"/>
          <p:cNvSpPr txBox="1">
            <a:spLocks noGrp="1"/>
          </p:cNvSpPr>
          <p:nvPr>
            <p:ph type="title" idx="4294967295"/>
          </p:nvPr>
        </p:nvSpPr>
        <p:spPr>
          <a:xfrm>
            <a:off x="136761" y="2227461"/>
            <a:ext cx="2034116" cy="1859483"/>
          </a:xfrm>
          <a:prstGeom prst="rect">
            <a:avLst/>
          </a:prstGeom>
        </p:spPr>
        <p:txBody>
          <a:bodyPr vert="horz" wrap="square" lIns="0" tIns="12700" rIns="0" bIns="0" rtlCol="0">
            <a:spAutoFit/>
          </a:bodyPr>
          <a:lstStyle/>
          <a:p>
            <a:pPr marL="12700">
              <a:lnSpc>
                <a:spcPct val="100000"/>
              </a:lnSpc>
              <a:spcBef>
                <a:spcPts val="100"/>
              </a:spcBef>
            </a:pPr>
            <a:r>
              <a:rPr kumimoji="1" lang="ko-KR" altLang="en-US" sz="32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항바이러스</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테스트</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리포트</a:t>
            </a:r>
            <a:endParaRPr kumimoji="1" lang="ko-KR" altLang="en-US"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6" name="그림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8"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1" name="그림 10"/>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TextBox 11"/>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19" name="TextBox 18"/>
          <p:cNvSpPr txBox="1"/>
          <p:nvPr/>
        </p:nvSpPr>
        <p:spPr>
          <a:xfrm>
            <a:off x="410212" y="4019363"/>
            <a:ext cx="1517851" cy="400110"/>
          </a:xfrm>
          <a:prstGeom prst="rect">
            <a:avLst/>
          </a:prstGeom>
          <a:noFill/>
        </p:spPr>
        <p:txBody>
          <a:bodyPr wrap="none" rtlCol="0">
            <a:spAutoFit/>
          </a:bodyPr>
          <a:lstStyle/>
          <a:p>
            <a:pPr marL="257172" indent="-257172" algn="ctr" defTabSz="685791" latinLnBrk="0">
              <a:defRPr/>
            </a:pPr>
            <a:r>
              <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Test Report</a:t>
            </a:r>
          </a:p>
        </p:txBody>
      </p:sp>
      <p:pic>
        <p:nvPicPr>
          <p:cNvPr id="16386" name="Picture 2" descr="Shallow Focus Photography of Microscop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l="29696" t="14534" r="16275" b="-14534"/>
          <a:stretch/>
        </p:blipFill>
        <p:spPr bwMode="auto">
          <a:xfrm>
            <a:off x="2327124" y="0"/>
            <a:ext cx="2469164" cy="6859947"/>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2327247" y="3212976"/>
            <a:ext cx="2469041" cy="3646971"/>
          </a:xfrm>
          <a:prstGeom prst="rect">
            <a:avLst/>
          </a:prstGeom>
          <a:gradFill flip="none" rotWithShape="1">
            <a:gsLst>
              <a:gs pos="0">
                <a:srgbClr val="C86D22">
                  <a:alpha val="0"/>
                  <a:lumMod val="0"/>
                </a:srgbClr>
              </a:gs>
              <a:gs pos="10000">
                <a:srgbClr val="0C0F19"/>
              </a:gs>
              <a:gs pos="34000">
                <a:srgbClr val="616369"/>
              </a:gs>
              <a:gs pos="53000">
                <a:schemeClr val="bg1">
                  <a:lumMod val="85000"/>
                </a:schemeClr>
              </a:gs>
              <a:gs pos="8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0" name="직사각형 9"/>
          <p:cNvSpPr/>
          <p:nvPr/>
        </p:nvSpPr>
        <p:spPr>
          <a:xfrm>
            <a:off x="2449145" y="3472130"/>
            <a:ext cx="2310611" cy="1015663"/>
          </a:xfrm>
          <a:prstGeom prst="rect">
            <a:avLst/>
          </a:prstGeom>
        </p:spPr>
        <p:txBody>
          <a:bodyPr>
            <a:spAutoFit/>
          </a:bodyPr>
          <a:lstStyle/>
          <a:p>
            <a:pPr algn="ctr"/>
            <a:r>
              <a:rPr kumimoji="1" lang="en-US" altLang="ko-KR" sz="24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Antivirus Test </a:t>
            </a:r>
            <a:r>
              <a:rPr kumimoji="1" lang="en-US" altLang="ko-KR"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for</a:t>
            </a:r>
            <a:br>
              <a:rPr kumimoji="1" lang="en-US" altLang="ko-KR"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br>
            <a:r>
              <a:rPr kumimoji="1" lang="en-US" altLang="ko-KR"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SARS-CoV-2</a:t>
            </a:r>
            <a:endParaRPr lang="ko-KR" altLang="en-US" dirty="0"/>
          </a:p>
        </p:txBody>
      </p:sp>
      <p:grpSp>
        <p:nvGrpSpPr>
          <p:cNvPr id="14" name="그룹 13"/>
          <p:cNvGrpSpPr/>
          <p:nvPr/>
        </p:nvGrpSpPr>
        <p:grpSpPr>
          <a:xfrm>
            <a:off x="2478874" y="4046074"/>
            <a:ext cx="4300204" cy="2407262"/>
            <a:chOff x="2478874" y="4046074"/>
            <a:chExt cx="4300204" cy="2407262"/>
          </a:xfrm>
        </p:grpSpPr>
        <p:sp>
          <p:nvSpPr>
            <p:cNvPr id="40" name="모서리가 둥근 직사각형 39"/>
            <p:cNvSpPr/>
            <p:nvPr/>
          </p:nvSpPr>
          <p:spPr>
            <a:xfrm>
              <a:off x="2478874" y="4494106"/>
              <a:ext cx="2164287" cy="1959230"/>
            </a:xfrm>
            <a:prstGeom prst="roundRect">
              <a:avLst>
                <a:gd name="adj" fmla="val 13143"/>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chemeClr val="bg1"/>
                </a:solidFill>
              </a:endParaRPr>
            </a:p>
          </p:txBody>
        </p:sp>
        <p:sp>
          <p:nvSpPr>
            <p:cNvPr id="23" name="object 6"/>
            <p:cNvSpPr txBox="1"/>
            <p:nvPr/>
          </p:nvSpPr>
          <p:spPr>
            <a:xfrm>
              <a:off x="2530607" y="4046074"/>
              <a:ext cx="4248471" cy="2136482"/>
            </a:xfrm>
            <a:prstGeom prst="rect">
              <a:avLst/>
            </a:prstGeom>
          </p:spPr>
          <p:txBody>
            <a:bodyPr vert="horz" wrap="square" lIns="0" tIns="12700" rIns="0" bIns="0" rtlCol="0">
              <a:spAutoFit/>
            </a:bodyPr>
            <a:lstStyle/>
            <a:p>
              <a:pPr marL="60960">
                <a:lnSpc>
                  <a:spcPct val="150000"/>
                </a:lnSpc>
                <a:spcBef>
                  <a:spcPts val="100"/>
                </a:spcBef>
              </a:pPr>
              <a:r>
                <a:rPr kumimoji="1" lang="en-US" sz="1600" dirty="0" smtClean="0">
                  <a:ln>
                    <a:solidFill>
                      <a:schemeClr val="tx1">
                        <a:lumMod val="75000"/>
                        <a:lumOff val="25000"/>
                        <a:alpha val="0"/>
                      </a:schemeClr>
                    </a:solidFill>
                  </a:ln>
                  <a:latin typeface="나눔바른고딕" pitchFamily="50" charset="-127"/>
                  <a:ea typeface="나눔바른고딕" pitchFamily="50" charset="-127"/>
                </a:rPr>
                <a:t/>
              </a:r>
              <a:br>
                <a:rPr kumimoji="1" lang="en-US" sz="1600" dirty="0" smtClean="0">
                  <a:ln>
                    <a:solidFill>
                      <a:schemeClr val="tx1">
                        <a:lumMod val="75000"/>
                        <a:lumOff val="25000"/>
                        <a:alpha val="0"/>
                      </a:schemeClr>
                    </a:solidFill>
                  </a:ln>
                  <a:latin typeface="나눔바른고딕" pitchFamily="50" charset="-127"/>
                  <a:ea typeface="나눔바른고딕" pitchFamily="50" charset="-127"/>
                </a:rPr>
              </a:br>
              <a:r>
                <a:rPr kumimoji="1" lang="en-US" sz="1600" dirty="0" smtClean="0">
                  <a:ln>
                    <a:solidFill>
                      <a:schemeClr val="tx1">
                        <a:lumMod val="75000"/>
                        <a:lumOff val="25000"/>
                        <a:alpha val="0"/>
                      </a:schemeClr>
                    </a:solidFill>
                  </a:ln>
                  <a:latin typeface="나눔바른고딕" pitchFamily="50" charset="-127"/>
                  <a:ea typeface="나눔바른고딕" pitchFamily="50" charset="-127"/>
                </a:rPr>
                <a:t/>
              </a:r>
              <a:br>
                <a:rPr kumimoji="1" lang="en-US" sz="1600" dirty="0" smtClean="0">
                  <a:ln>
                    <a:solidFill>
                      <a:schemeClr val="tx1">
                        <a:lumMod val="75000"/>
                        <a:lumOff val="25000"/>
                        <a:alpha val="0"/>
                      </a:schemeClr>
                    </a:solidFill>
                  </a:ln>
                  <a:latin typeface="나눔바른고딕" pitchFamily="50" charset="-127"/>
                  <a:ea typeface="나눔바른고딕" pitchFamily="50" charset="-127"/>
                </a:rPr>
              </a:br>
              <a:r>
                <a:rPr kumimoji="1" sz="1200" dirty="0" smtClean="0">
                  <a:ln>
                    <a:solidFill>
                      <a:schemeClr val="tx1">
                        <a:lumMod val="75000"/>
                        <a:lumOff val="25000"/>
                        <a:alpha val="0"/>
                      </a:schemeClr>
                    </a:solidFill>
                  </a:ln>
                  <a:latin typeface="나눔바른고딕" pitchFamily="50" charset="-127"/>
                  <a:ea typeface="나눔바른고딕" pitchFamily="50" charset="-127"/>
                </a:rPr>
                <a:t>Log</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1</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&gt; 90%  </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r>
              <a:br>
                <a:rPr kumimoji="1" lang="en-US" sz="1200" dirty="0" smtClean="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smtClean="0">
                  <a:ln>
                    <a:solidFill>
                      <a:schemeClr val="tx1">
                        <a:lumMod val="75000"/>
                        <a:lumOff val="25000"/>
                        <a:alpha val="0"/>
                      </a:schemeClr>
                    </a:solidFill>
                  </a:ln>
                  <a:latin typeface="나눔바른고딕" pitchFamily="50" charset="-127"/>
                  <a:ea typeface="나눔바른고딕" pitchFamily="50" charset="-127"/>
                </a:rPr>
                <a:t>Log </a:t>
              </a:r>
              <a:r>
                <a:rPr kumimoji="1" sz="1200" dirty="0" smtClean="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2 </a:t>
              </a:r>
              <a:r>
                <a:rPr kumimoji="1" sz="1200" dirty="0">
                  <a:ln>
                    <a:solidFill>
                      <a:schemeClr val="tx1">
                        <a:lumMod val="75000"/>
                        <a:lumOff val="25000"/>
                        <a:alpha val="0"/>
                      </a:schemeClr>
                    </a:solidFill>
                  </a:ln>
                  <a:latin typeface="나눔바른고딕" pitchFamily="50" charset="-127"/>
                  <a:ea typeface="나눔바른고딕" pitchFamily="50" charset="-127"/>
                </a:rPr>
                <a:t>: &gt; 99% </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r>
              <a:br>
                <a:rPr kumimoji="1" lang="en-US" sz="1200" dirty="0" smtClean="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smtClean="0">
                  <a:ln>
                    <a:solidFill>
                      <a:schemeClr val="tx1">
                        <a:lumMod val="75000"/>
                        <a:lumOff val="25000"/>
                        <a:alpha val="0"/>
                      </a:schemeClr>
                    </a:solidFill>
                  </a:ln>
                  <a:latin typeface="나눔바른고딕" pitchFamily="50" charset="-127"/>
                  <a:ea typeface="나눔바른고딕" pitchFamily="50" charset="-127"/>
                </a:rPr>
                <a:t>Log </a:t>
              </a:r>
              <a:r>
                <a:rPr kumimoji="1" sz="1200" dirty="0" smtClean="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3</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&gt; 99.9%  </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r>
              <a:br>
                <a:rPr kumimoji="1" lang="en-US" sz="1200" dirty="0" smtClean="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smtClean="0">
                  <a:ln>
                    <a:solidFill>
                      <a:schemeClr val="tx1">
                        <a:lumMod val="75000"/>
                        <a:lumOff val="25000"/>
                        <a:alpha val="0"/>
                      </a:schemeClr>
                    </a:solidFill>
                  </a:ln>
                  <a:latin typeface="나눔바른고딕" pitchFamily="50" charset="-127"/>
                  <a:ea typeface="나눔바른고딕" pitchFamily="50" charset="-127"/>
                </a:rPr>
                <a:t>Log </a:t>
              </a:r>
              <a:r>
                <a:rPr kumimoji="1" sz="1200" dirty="0" smtClean="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4</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&gt; </a:t>
              </a:r>
              <a:r>
                <a:rPr kumimoji="1" sz="1200" dirty="0" smtClean="0">
                  <a:ln>
                    <a:solidFill>
                      <a:schemeClr val="tx1">
                        <a:lumMod val="75000"/>
                        <a:lumOff val="25000"/>
                        <a:alpha val="0"/>
                      </a:schemeClr>
                    </a:solidFill>
                  </a:ln>
                  <a:latin typeface="나눔바른고딕" pitchFamily="50" charset="-127"/>
                  <a:ea typeface="나눔바른고딕" pitchFamily="50" charset="-127"/>
                </a:rPr>
                <a:t>99.99%</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r>
              <a:br>
                <a:rPr kumimoji="1" lang="en-US" sz="1200" dirty="0" smtClean="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smtClean="0">
                  <a:ln>
                    <a:solidFill>
                      <a:schemeClr val="tx1">
                        <a:lumMod val="75000"/>
                        <a:lumOff val="25000"/>
                        <a:alpha val="0"/>
                      </a:schemeClr>
                    </a:solidFill>
                  </a:ln>
                  <a:latin typeface="나눔바른고딕" pitchFamily="50" charset="-127"/>
                  <a:ea typeface="나눔바른고딕" pitchFamily="50" charset="-127"/>
                </a:rPr>
                <a:t>Log </a:t>
              </a:r>
              <a:r>
                <a:rPr kumimoji="1" sz="1200" dirty="0" smtClean="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5</a:t>
              </a:r>
              <a:r>
                <a:rPr kumimoji="1" lang="en-US"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smtClean="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&gt; 99.999%</a:t>
              </a:r>
            </a:p>
          </p:txBody>
        </p:sp>
      </p:grpSp>
      <p:sp>
        <p:nvSpPr>
          <p:cNvPr id="41" name="TextBox 40"/>
          <p:cNvSpPr txBox="1"/>
          <p:nvPr/>
        </p:nvSpPr>
        <p:spPr>
          <a:xfrm>
            <a:off x="5332921" y="6114387"/>
            <a:ext cx="3950119" cy="400110"/>
          </a:xfrm>
          <a:prstGeom prst="rect">
            <a:avLst/>
          </a:prstGeom>
          <a:noFill/>
        </p:spPr>
        <p:txBody>
          <a:bodyPr wrap="none" rtlCol="0">
            <a:spAutoFit/>
          </a:bodyPr>
          <a:lstStyle/>
          <a:p>
            <a:pPr marL="257172" indent="-257172" algn="ctr" defTabSz="685791" latinLnBrk="0">
              <a:defRPr/>
            </a:pPr>
            <a:r>
              <a:rPr kumimoji="1" lang="ko-KR" altLang="en-US"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세계 최초 </a:t>
            </a:r>
            <a:r>
              <a:rPr kumimoji="1" lang="ko-KR" altLang="en-US"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코로나</a:t>
            </a:r>
            <a:r>
              <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 </a:t>
            </a:r>
            <a:r>
              <a:rPr kumimoji="1" lang="ko-KR" altLang="en-US"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 </a:t>
            </a:r>
            <a:r>
              <a:rPr kumimoji="1" lang="ko-KR" altLang="en-US" sz="1600" b="1"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바이러스</a:t>
            </a:r>
            <a:r>
              <a:rPr kumimoji="1" lang="ko-KR" altLang="en-US" sz="20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99.99</a:t>
            </a:r>
            <a:r>
              <a:rPr kumimoji="1" lang="en-US" altLang="ko-KR" sz="14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ko-KR" altLang="en-US" sz="1600" b="1"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사멸</a:t>
            </a:r>
            <a:endPar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3"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13</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pic>
        <p:nvPicPr>
          <p:cNvPr id="3" name="그림 2"/>
          <p:cNvPicPr>
            <a:picLocks noChangeAspect="1"/>
          </p:cNvPicPr>
          <p:nvPr/>
        </p:nvPicPr>
        <p:blipFill rotWithShape="1">
          <a:blip r:embed="rId8"/>
          <a:srcRect l="4644" r="4785"/>
          <a:stretch/>
        </p:blipFill>
        <p:spPr>
          <a:xfrm>
            <a:off x="5313040" y="550031"/>
            <a:ext cx="4070372" cy="5293576"/>
          </a:xfrm>
          <a:prstGeom prst="rect">
            <a:avLst/>
          </a:prstGeom>
          <a:ln>
            <a:solidFill>
              <a:schemeClr val="tx1"/>
            </a:solidFill>
          </a:ln>
        </p:spPr>
      </p:pic>
      <p:sp>
        <p:nvSpPr>
          <p:cNvPr id="24" name="TextBox 23"/>
          <p:cNvSpPr txBox="1"/>
          <p:nvPr/>
        </p:nvSpPr>
        <p:spPr>
          <a:xfrm rot="20280305">
            <a:off x="6838133" y="4094864"/>
            <a:ext cx="2151551" cy="830997"/>
          </a:xfrm>
          <a:prstGeom prst="rect">
            <a:avLst/>
          </a:prstGeom>
          <a:solidFill>
            <a:schemeClr val="bg1"/>
          </a:solidFill>
          <a:ln>
            <a:solidFill>
              <a:schemeClr val="tx1"/>
            </a:solidFill>
          </a:ln>
        </p:spPr>
        <p:txBody>
          <a:bodyPr wrap="none" rtlCol="0">
            <a:spAutoFit/>
          </a:bodyPr>
          <a:lstStyle/>
          <a:p>
            <a:pPr marL="257172" indent="-257172" algn="ctr" defTabSz="685791" latinLnBrk="0">
              <a:defRPr/>
            </a:pPr>
            <a:r>
              <a:rPr kumimoji="1" lang="ko-KR" altLang="en-US"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미국 콜로라도 주립대학 </a:t>
            </a:r>
            <a:endPar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a:p>
            <a:pPr marL="257172" indent="-257172" algn="ctr" defTabSz="685791" latinLnBrk="0">
              <a:defRPr/>
            </a:pPr>
            <a:r>
              <a:rPr kumimoji="1" lang="ko-KR" altLang="en-US"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코로나 바이러스</a:t>
            </a:r>
            <a:endPar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a:p>
            <a:pPr marL="257172" indent="-257172" algn="ctr" defTabSz="685791" latinLnBrk="0">
              <a:defRPr/>
            </a:pPr>
            <a:r>
              <a:rPr kumimoji="1" lang="ko-KR" altLang="en-US"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사멸 테스트 결과</a:t>
            </a:r>
            <a:endPar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grpSp>
        <p:nvGrpSpPr>
          <p:cNvPr id="16" name="그룹 15"/>
          <p:cNvGrpSpPr/>
          <p:nvPr/>
        </p:nvGrpSpPr>
        <p:grpSpPr>
          <a:xfrm>
            <a:off x="4301498" y="1279149"/>
            <a:ext cx="1685932" cy="1723948"/>
            <a:chOff x="3947928" y="1482537"/>
            <a:chExt cx="1685932" cy="1723948"/>
          </a:xfrm>
        </p:grpSpPr>
        <p:sp>
          <p:nvSpPr>
            <p:cNvPr id="25" name="자유형 24"/>
            <p:cNvSpPr/>
            <p:nvPr/>
          </p:nvSpPr>
          <p:spPr>
            <a:xfrm rot="6842638">
              <a:off x="3928920" y="1501545"/>
              <a:ext cx="1723948" cy="1685932"/>
            </a:xfrm>
            <a:custGeom>
              <a:avLst/>
              <a:gdLst>
                <a:gd name="connsiteX0" fmla="*/ 0 w 1723948"/>
                <a:gd name="connsiteY0" fmla="*/ 1685932 h 1685932"/>
                <a:gd name="connsiteX1" fmla="*/ 863543 w 1723948"/>
                <a:gd name="connsiteY1" fmla="*/ 0 h 1685932"/>
                <a:gd name="connsiteX2" fmla="*/ 1723948 w 1723948"/>
                <a:gd name="connsiteY2" fmla="*/ 1679806 h 1685932"/>
                <a:gd name="connsiteX3" fmla="*/ 868291 w 1723948"/>
                <a:gd name="connsiteY3" fmla="*/ 1347741 h 1685932"/>
              </a:gdLst>
              <a:ahLst/>
              <a:cxnLst>
                <a:cxn ang="0">
                  <a:pos x="connsiteX0" y="connsiteY0"/>
                </a:cxn>
                <a:cxn ang="0">
                  <a:pos x="connsiteX1" y="connsiteY1"/>
                </a:cxn>
                <a:cxn ang="0">
                  <a:pos x="connsiteX2" y="connsiteY2"/>
                </a:cxn>
                <a:cxn ang="0">
                  <a:pos x="connsiteX3" y="connsiteY3"/>
                </a:cxn>
              </a:cxnLst>
              <a:rect l="l" t="t" r="r" b="b"/>
              <a:pathLst>
                <a:path w="1723948" h="1685932">
                  <a:moveTo>
                    <a:pt x="0" y="1685932"/>
                  </a:moveTo>
                  <a:lnTo>
                    <a:pt x="863543" y="0"/>
                  </a:lnTo>
                  <a:lnTo>
                    <a:pt x="1723948" y="1679806"/>
                  </a:lnTo>
                  <a:lnTo>
                    <a:pt x="868291" y="134774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rot="1850280">
              <a:off x="4299156" y="1937082"/>
              <a:ext cx="688009" cy="707886"/>
            </a:xfrm>
            <a:prstGeom prst="rect">
              <a:avLst/>
            </a:prstGeom>
            <a:noFill/>
          </p:spPr>
          <p:txBody>
            <a:bodyPr wrap="none" rtlCol="0">
              <a:spAutoFit/>
            </a:bodyPr>
            <a:lstStyle/>
            <a:p>
              <a:r>
                <a:rPr lang="ko-KR" altLang="en-US" sz="2000" dirty="0" smtClean="0">
                  <a:solidFill>
                    <a:schemeClr val="bg1"/>
                  </a:solidFill>
                  <a:latin typeface="210 옴니고딕 030" panose="02020603020101020101" pitchFamily="18" charset="-127"/>
                  <a:ea typeface="210 옴니고딕 030" panose="02020603020101020101" pitchFamily="18" charset="-127"/>
                </a:rPr>
                <a:t>세계</a:t>
              </a:r>
              <a:endParaRPr lang="en-US" altLang="ko-KR" sz="2000" dirty="0" smtClean="0">
                <a:solidFill>
                  <a:schemeClr val="bg1"/>
                </a:solidFill>
                <a:latin typeface="210 옴니고딕 030" panose="02020603020101020101" pitchFamily="18" charset="-127"/>
                <a:ea typeface="210 옴니고딕 030" panose="02020603020101020101" pitchFamily="18" charset="-127"/>
              </a:endParaRPr>
            </a:p>
            <a:p>
              <a:r>
                <a:rPr lang="ko-KR" altLang="en-US" sz="2000" dirty="0" smtClean="0">
                  <a:solidFill>
                    <a:schemeClr val="bg1"/>
                  </a:solidFill>
                  <a:latin typeface="210 옴니고딕 030" panose="02020603020101020101" pitchFamily="18" charset="-127"/>
                  <a:ea typeface="210 옴니고딕 030" panose="02020603020101020101" pitchFamily="18" charset="-127"/>
                </a:rPr>
                <a:t>최초</a:t>
              </a:r>
              <a:endParaRPr lang="ko-KR" altLang="en-US" sz="2000" dirty="0">
                <a:solidFill>
                  <a:schemeClr val="bg1"/>
                </a:solidFill>
                <a:latin typeface="210 옴니고딕 030" panose="02020603020101020101" pitchFamily="18" charset="-127"/>
                <a:ea typeface="210 옴니고딕 030" panose="02020603020101020101" pitchFamily="18" charset="-127"/>
              </a:endParaRPr>
            </a:p>
          </p:txBody>
        </p:sp>
      </p:grpSp>
      <p:sp>
        <p:nvSpPr>
          <p:cNvPr id="26" name="TextBox 25"/>
          <p:cNvSpPr txBox="1"/>
          <p:nvPr/>
        </p:nvSpPr>
        <p:spPr>
          <a:xfrm>
            <a:off x="830440" y="4310443"/>
            <a:ext cx="700833" cy="400110"/>
          </a:xfrm>
          <a:prstGeom prst="rect">
            <a:avLst/>
          </a:prstGeom>
          <a:noFill/>
        </p:spPr>
        <p:txBody>
          <a:bodyPr wrap="none" rtlCol="0">
            <a:spAutoFit/>
          </a:bodyPr>
          <a:lstStyle/>
          <a:p>
            <a:pPr marL="257172" indent="-257172" algn="ctr" defTabSz="685791" latinLnBrk="0">
              <a:defRPr/>
            </a:pPr>
            <a:r>
              <a:rPr kumimoji="1" lang="ko-KR" altLang="en-US"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미 국</a:t>
            </a:r>
            <a:endPar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endParaRPr>
          </a:p>
        </p:txBody>
      </p:sp>
    </p:spTree>
    <p:extLst>
      <p:ext uri="{BB962C8B-B14F-4D97-AF65-F5344CB8AC3E}">
        <p14:creationId xmlns:p14="http://schemas.microsoft.com/office/powerpoint/2010/main" val="3916653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rgbClr val="FFFFFF"/>
              </a:solidFill>
            </a:endParaRPr>
          </a:p>
        </p:txBody>
      </p:sp>
      <p:sp>
        <p:nvSpPr>
          <p:cNvPr id="5" name="object 5"/>
          <p:cNvSpPr txBox="1">
            <a:spLocks noGrp="1"/>
          </p:cNvSpPr>
          <p:nvPr>
            <p:ph type="title" idx="4294967295"/>
          </p:nvPr>
        </p:nvSpPr>
        <p:spPr>
          <a:xfrm>
            <a:off x="136761" y="2227461"/>
            <a:ext cx="2034116" cy="1859483"/>
          </a:xfrm>
          <a:prstGeom prst="rect">
            <a:avLst/>
          </a:prstGeom>
        </p:spPr>
        <p:txBody>
          <a:bodyPr vert="horz" wrap="square" lIns="0" tIns="12700" rIns="0" bIns="0" rtlCol="0">
            <a:spAutoFit/>
          </a:bodyPr>
          <a:lstStyle/>
          <a:p>
            <a:pPr marL="12700">
              <a:lnSpc>
                <a:spcPct val="100000"/>
              </a:lnSpc>
              <a:spcBef>
                <a:spcPts val="100"/>
              </a:spcBef>
            </a:pPr>
            <a:r>
              <a:rPr kumimoji="1" lang="ko-KR" altLang="en-US" sz="32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항바이러스</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테스트</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방법</a:t>
            </a:r>
            <a:endParaRPr kumimoji="1" lang="ko-KR" altLang="en-US"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6" name="그림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8"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1" name="그림 10"/>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TextBox 11"/>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19" name="TextBox 18"/>
          <p:cNvSpPr txBox="1"/>
          <p:nvPr/>
        </p:nvSpPr>
        <p:spPr>
          <a:xfrm>
            <a:off x="410212" y="4019363"/>
            <a:ext cx="1517851" cy="400110"/>
          </a:xfrm>
          <a:prstGeom prst="rect">
            <a:avLst/>
          </a:prstGeom>
          <a:noFill/>
        </p:spPr>
        <p:txBody>
          <a:bodyPr wrap="none" rtlCol="0">
            <a:spAutoFit/>
          </a:bodyPr>
          <a:lstStyle/>
          <a:p>
            <a:pPr marL="257172" indent="-257172" algn="ctr" defTabSz="685791" latinLnBrk="0">
              <a:defRPr/>
            </a:pPr>
            <a:r>
              <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Test Report</a:t>
            </a:r>
          </a:p>
        </p:txBody>
      </p:sp>
      <p:pic>
        <p:nvPicPr>
          <p:cNvPr id="16386" name="Picture 2" descr="Shallow Focus Photography of Microscop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l="29696" t="14534" r="16275" b="-14534"/>
          <a:stretch/>
        </p:blipFill>
        <p:spPr bwMode="auto">
          <a:xfrm>
            <a:off x="2327124" y="0"/>
            <a:ext cx="2469164" cy="6859947"/>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2327247" y="3212976"/>
            <a:ext cx="2469041" cy="3646971"/>
          </a:xfrm>
          <a:prstGeom prst="rect">
            <a:avLst/>
          </a:prstGeom>
          <a:gradFill flip="none" rotWithShape="1">
            <a:gsLst>
              <a:gs pos="0">
                <a:srgbClr val="C86D22">
                  <a:alpha val="0"/>
                  <a:lumMod val="0"/>
                </a:srgbClr>
              </a:gs>
              <a:gs pos="10000">
                <a:srgbClr val="0C0F19"/>
              </a:gs>
              <a:gs pos="34000">
                <a:srgbClr val="616369"/>
              </a:gs>
              <a:gs pos="53000">
                <a:schemeClr val="bg1">
                  <a:lumMod val="85000"/>
                </a:schemeClr>
              </a:gs>
              <a:gs pos="8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43"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14</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3" name="TextBox 2"/>
          <p:cNvSpPr txBox="1"/>
          <p:nvPr/>
        </p:nvSpPr>
        <p:spPr>
          <a:xfrm>
            <a:off x="8841432" y="6244697"/>
            <a:ext cx="904415" cy="261610"/>
          </a:xfrm>
          <a:prstGeom prst="rect">
            <a:avLst/>
          </a:prstGeom>
          <a:noFill/>
        </p:spPr>
        <p:txBody>
          <a:bodyPr wrap="none" rtlCol="0">
            <a:spAutoFit/>
          </a:bodyPr>
          <a:lstStyle/>
          <a:p>
            <a:r>
              <a:rPr lang="en-US" altLang="ko-KR" sz="1100" dirty="0" smtClean="0">
                <a:solidFill>
                  <a:schemeClr val="bg1">
                    <a:lumMod val="50000"/>
                  </a:schemeClr>
                </a:solidFill>
                <a:latin typeface="나눔바른고딕" panose="020B0603020101020101" pitchFamily="50" charset="-127"/>
                <a:ea typeface="나눔바른고딕" panose="020B0603020101020101" pitchFamily="50" charset="-127"/>
              </a:rPr>
              <a:t>* </a:t>
            </a:r>
            <a:r>
              <a:rPr lang="ko-KR" altLang="en-US" sz="1100" dirty="0" smtClean="0">
                <a:solidFill>
                  <a:schemeClr val="bg1">
                    <a:lumMod val="50000"/>
                  </a:schemeClr>
                </a:solidFill>
                <a:latin typeface="나눔바른고딕" panose="020B0603020101020101" pitchFamily="50" charset="-127"/>
                <a:ea typeface="나눔바른고딕" panose="020B0603020101020101" pitchFamily="50" charset="-127"/>
              </a:rPr>
              <a:t>예시자료임</a:t>
            </a:r>
            <a:endParaRPr lang="ko-KR" altLang="en-US" sz="1100" dirty="0">
              <a:solidFill>
                <a:schemeClr val="bg1">
                  <a:lumMod val="50000"/>
                </a:schemeClr>
              </a:solidFill>
              <a:latin typeface="나눔바른고딕" panose="020B0603020101020101" pitchFamily="50" charset="-127"/>
              <a:ea typeface="나눔바른고딕" panose="020B0603020101020101" pitchFamily="50" charset="-127"/>
            </a:endParaRPr>
          </a:p>
        </p:txBody>
      </p:sp>
      <p:grpSp>
        <p:nvGrpSpPr>
          <p:cNvPr id="18" name="그룹 17"/>
          <p:cNvGrpSpPr/>
          <p:nvPr/>
        </p:nvGrpSpPr>
        <p:grpSpPr>
          <a:xfrm>
            <a:off x="5425323" y="1452181"/>
            <a:ext cx="4112190" cy="1946437"/>
            <a:chOff x="5313040" y="2012560"/>
            <a:chExt cx="4112190" cy="1946437"/>
          </a:xfrm>
        </p:grpSpPr>
        <p:pic>
          <p:nvPicPr>
            <p:cNvPr id="1032" name="Picture 8" descr="Download Free png 9+ Download This Image... Petri Dish Clip Art |  ClipartLook - DLPNG.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040" y="2012560"/>
              <a:ext cx="4112190" cy="1946437"/>
            </a:xfrm>
            <a:prstGeom prst="rect">
              <a:avLst/>
            </a:prstGeom>
            <a:noFill/>
            <a:extLst>
              <a:ext uri="{909E8E84-426E-40DD-AFC4-6F175D3DCCD1}">
                <a14:hiddenFill xmlns:a14="http://schemas.microsoft.com/office/drawing/2010/main">
                  <a:solidFill>
                    <a:srgbClr val="FFFFFF"/>
                  </a:solidFill>
                </a14:hiddenFill>
              </a:ext>
            </a:extLst>
          </p:spPr>
        </p:pic>
        <p:sp>
          <p:nvSpPr>
            <p:cNvPr id="26" name="object 5"/>
            <p:cNvSpPr/>
            <p:nvPr/>
          </p:nvSpPr>
          <p:spPr>
            <a:xfrm>
              <a:off x="5944525" y="2890846"/>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32" name="object 5"/>
            <p:cNvSpPr/>
            <p:nvPr/>
          </p:nvSpPr>
          <p:spPr>
            <a:xfrm>
              <a:off x="6607635" y="2650451"/>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33" name="object 5"/>
            <p:cNvSpPr/>
            <p:nvPr/>
          </p:nvSpPr>
          <p:spPr>
            <a:xfrm>
              <a:off x="7784298" y="2650450"/>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34" name="object 5"/>
            <p:cNvSpPr/>
            <p:nvPr/>
          </p:nvSpPr>
          <p:spPr>
            <a:xfrm>
              <a:off x="6658256" y="3193303"/>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35" name="object 5"/>
            <p:cNvSpPr/>
            <p:nvPr/>
          </p:nvSpPr>
          <p:spPr>
            <a:xfrm>
              <a:off x="7864600" y="3187238"/>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36" name="object 5"/>
            <p:cNvSpPr/>
            <p:nvPr/>
          </p:nvSpPr>
          <p:spPr>
            <a:xfrm>
              <a:off x="8749154" y="2942677"/>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grpSp>
      <p:cxnSp>
        <p:nvCxnSpPr>
          <p:cNvPr id="9" name="직선 연결선 8"/>
          <p:cNvCxnSpPr/>
          <p:nvPr/>
        </p:nvCxnSpPr>
        <p:spPr>
          <a:xfrm flipV="1">
            <a:off x="6850840" y="1073913"/>
            <a:ext cx="633034" cy="102165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7481418" y="1073913"/>
            <a:ext cx="118426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51383" y="748144"/>
            <a:ext cx="1080745" cy="369332"/>
          </a:xfrm>
          <a:prstGeom prst="rect">
            <a:avLst/>
          </a:prstGeom>
          <a:noFill/>
        </p:spPr>
        <p:txBody>
          <a:bodyPr wrap="none" rtlCol="0">
            <a:spAutoFit/>
          </a:bodyPr>
          <a:lstStyle/>
          <a:p>
            <a:r>
              <a:rPr lang="en-US" altLang="ko-KR" dirty="0" smtClean="0">
                <a:solidFill>
                  <a:schemeClr val="bg1">
                    <a:lumMod val="50000"/>
                  </a:schemeClr>
                </a:solidFill>
                <a:latin typeface="나눔바른고딕" panose="020B0603020101020101" pitchFamily="50" charset="-127"/>
                <a:ea typeface="나눔바른고딕" panose="020B0603020101020101" pitchFamily="50" charset="-127"/>
              </a:rPr>
              <a:t>CAZ </a:t>
            </a:r>
            <a:r>
              <a:rPr lang="ko-KR" altLang="en-US" dirty="0" smtClean="0">
                <a:solidFill>
                  <a:schemeClr val="bg1">
                    <a:lumMod val="50000"/>
                  </a:schemeClr>
                </a:solidFill>
                <a:latin typeface="나눔바른고딕" panose="020B0603020101020101" pitchFamily="50" charset="-127"/>
                <a:ea typeface="나눔바른고딕" panose="020B0603020101020101" pitchFamily="50" charset="-127"/>
              </a:rPr>
              <a:t>섬유</a:t>
            </a:r>
            <a:endParaRPr lang="ko-KR" altLang="en-US" dirty="0">
              <a:solidFill>
                <a:schemeClr val="bg1">
                  <a:lumMod val="50000"/>
                </a:schemeClr>
              </a:solidFill>
              <a:latin typeface="나눔바른고딕" panose="020B0603020101020101" pitchFamily="50" charset="-127"/>
              <a:ea typeface="나눔바른고딕" panose="020B0603020101020101" pitchFamily="50" charset="-127"/>
            </a:endParaRPr>
          </a:p>
        </p:txBody>
      </p:sp>
      <p:sp>
        <p:nvSpPr>
          <p:cNvPr id="44" name="TextBox 43"/>
          <p:cNvSpPr txBox="1"/>
          <p:nvPr/>
        </p:nvSpPr>
        <p:spPr>
          <a:xfrm>
            <a:off x="7428651" y="1081461"/>
            <a:ext cx="1518364" cy="230832"/>
          </a:xfrm>
          <a:prstGeom prst="rect">
            <a:avLst/>
          </a:prstGeom>
          <a:noFill/>
        </p:spPr>
        <p:txBody>
          <a:bodyPr wrap="none" rtlCol="0">
            <a:spAutoFit/>
          </a:bodyPr>
          <a:lstStyle/>
          <a:p>
            <a:r>
              <a:rPr lang="ko-KR" altLang="en-US" sz="900" dirty="0" smtClean="0">
                <a:solidFill>
                  <a:schemeClr val="bg1">
                    <a:lumMod val="50000"/>
                  </a:schemeClr>
                </a:solidFill>
                <a:latin typeface="나눔바른고딕" panose="020B0603020101020101" pitchFamily="50" charset="-127"/>
                <a:ea typeface="나눔바른고딕" panose="020B0603020101020101" pitchFamily="50" charset="-127"/>
              </a:rPr>
              <a:t>당사 개발 구리이온 결합섬유</a:t>
            </a:r>
            <a:endParaRPr lang="ko-KR" altLang="en-US" sz="900" dirty="0">
              <a:solidFill>
                <a:schemeClr val="bg1">
                  <a:lumMod val="50000"/>
                </a:schemeClr>
              </a:solidFill>
              <a:latin typeface="나눔바른고딕" panose="020B0603020101020101" pitchFamily="50" charset="-127"/>
              <a:ea typeface="나눔바른고딕" panose="020B0603020101020101" pitchFamily="50" charset="-127"/>
            </a:endParaRPr>
          </a:p>
        </p:txBody>
      </p:sp>
      <p:grpSp>
        <p:nvGrpSpPr>
          <p:cNvPr id="46" name="그룹 45"/>
          <p:cNvGrpSpPr/>
          <p:nvPr/>
        </p:nvGrpSpPr>
        <p:grpSpPr>
          <a:xfrm>
            <a:off x="3543059" y="4272442"/>
            <a:ext cx="2506459" cy="1165725"/>
            <a:chOff x="5313040" y="2012560"/>
            <a:chExt cx="4112190" cy="1946437"/>
          </a:xfrm>
        </p:grpSpPr>
        <p:pic>
          <p:nvPicPr>
            <p:cNvPr id="47" name="Picture 8" descr="Download Free png 9+ Download This Image... Petri Dish Clip Art |  ClipartLook - DLPNG.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040" y="2012560"/>
              <a:ext cx="4112190" cy="1946437"/>
            </a:xfrm>
            <a:prstGeom prst="rect">
              <a:avLst/>
            </a:prstGeom>
            <a:noFill/>
            <a:extLst>
              <a:ext uri="{909E8E84-426E-40DD-AFC4-6F175D3DCCD1}">
                <a14:hiddenFill xmlns:a14="http://schemas.microsoft.com/office/drawing/2010/main">
                  <a:solidFill>
                    <a:srgbClr val="FFFFFF"/>
                  </a:solidFill>
                </a14:hiddenFill>
              </a:ext>
            </a:extLst>
          </p:spPr>
        </p:pic>
        <p:sp>
          <p:nvSpPr>
            <p:cNvPr id="48" name="object 5"/>
            <p:cNvSpPr/>
            <p:nvPr/>
          </p:nvSpPr>
          <p:spPr>
            <a:xfrm>
              <a:off x="5944525" y="2890846"/>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49" name="object 5"/>
            <p:cNvSpPr/>
            <p:nvPr/>
          </p:nvSpPr>
          <p:spPr>
            <a:xfrm>
              <a:off x="6607635" y="2650451"/>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50" name="object 5"/>
            <p:cNvSpPr/>
            <p:nvPr/>
          </p:nvSpPr>
          <p:spPr>
            <a:xfrm>
              <a:off x="7784298" y="2650450"/>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51" name="object 5"/>
            <p:cNvSpPr/>
            <p:nvPr/>
          </p:nvSpPr>
          <p:spPr>
            <a:xfrm>
              <a:off x="6658256" y="3193303"/>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52" name="object 5"/>
            <p:cNvSpPr/>
            <p:nvPr/>
          </p:nvSpPr>
          <p:spPr>
            <a:xfrm>
              <a:off x="7864600" y="3187238"/>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53" name="object 5"/>
            <p:cNvSpPr/>
            <p:nvPr/>
          </p:nvSpPr>
          <p:spPr>
            <a:xfrm>
              <a:off x="8749154" y="2942677"/>
              <a:ext cx="160603" cy="166203"/>
            </a:xfrm>
            <a:prstGeom prst="ellipse">
              <a:avLst/>
            </a:prstGeom>
            <a:blipFill>
              <a:blip r:embed="rId9" cstate="prin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grpSp>
      <p:sp>
        <p:nvSpPr>
          <p:cNvPr id="20" name="타원 19"/>
          <p:cNvSpPr/>
          <p:nvPr/>
        </p:nvSpPr>
        <p:spPr>
          <a:xfrm>
            <a:off x="3535460" y="4348214"/>
            <a:ext cx="2521655" cy="1099547"/>
          </a:xfrm>
          <a:prstGeom prst="ellips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4" name="직선 연결선 53"/>
          <p:cNvCxnSpPr/>
          <p:nvPr/>
        </p:nvCxnSpPr>
        <p:spPr>
          <a:xfrm flipV="1">
            <a:off x="3870178" y="4114297"/>
            <a:ext cx="365167" cy="53641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a:off x="4230582" y="4114297"/>
            <a:ext cx="181893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30582" y="3708312"/>
            <a:ext cx="1922321" cy="338554"/>
          </a:xfrm>
          <a:prstGeom prst="rect">
            <a:avLst/>
          </a:prstGeom>
          <a:solidFill>
            <a:schemeClr val="bg1"/>
          </a:solidFill>
        </p:spPr>
        <p:txBody>
          <a:bodyPr wrap="none" rtlCol="0">
            <a:spAutoFit/>
          </a:bodyPr>
          <a:lstStyle/>
          <a:p>
            <a:r>
              <a:rPr lang="ko-KR" altLang="en-US" sz="1600" dirty="0" smtClean="0">
                <a:solidFill>
                  <a:schemeClr val="bg1">
                    <a:lumMod val="50000"/>
                  </a:schemeClr>
                </a:solidFill>
                <a:latin typeface="나눔바른고딕" panose="020B0603020101020101" pitchFamily="50" charset="-127"/>
                <a:ea typeface="나눔바른고딕" panose="020B0603020101020101" pitchFamily="50" charset="-127"/>
              </a:rPr>
              <a:t>코로나 바이러스 </a:t>
            </a:r>
            <a:r>
              <a:rPr lang="ko-KR" altLang="en-US" sz="1600" dirty="0">
                <a:solidFill>
                  <a:schemeClr val="bg1">
                    <a:lumMod val="50000"/>
                  </a:schemeClr>
                </a:solidFill>
                <a:latin typeface="나눔바른고딕" panose="020B0603020101020101" pitchFamily="50" charset="-127"/>
                <a:ea typeface="나눔바른고딕" panose="020B0603020101020101" pitchFamily="50" charset="-127"/>
              </a:rPr>
              <a:t>용</a:t>
            </a:r>
            <a:r>
              <a:rPr lang="ko-KR" altLang="en-US" sz="1600" dirty="0" smtClean="0">
                <a:solidFill>
                  <a:schemeClr val="bg1">
                    <a:lumMod val="50000"/>
                  </a:schemeClr>
                </a:solidFill>
                <a:latin typeface="나눔바른고딕" panose="020B0603020101020101" pitchFamily="50" charset="-127"/>
                <a:ea typeface="나눔바른고딕" panose="020B0603020101020101" pitchFamily="50" charset="-127"/>
              </a:rPr>
              <a:t>액</a:t>
            </a:r>
            <a:endParaRPr lang="ko-KR" altLang="en-US" sz="1600" dirty="0">
              <a:solidFill>
                <a:schemeClr val="bg1">
                  <a:lumMod val="50000"/>
                </a:schemeClr>
              </a:solidFill>
              <a:latin typeface="나눔바른고딕" panose="020B0603020101020101" pitchFamily="50" charset="-127"/>
              <a:ea typeface="나눔바른고딕" panose="020B0603020101020101" pitchFamily="50" charset="-127"/>
            </a:endParaRPr>
          </a:p>
        </p:txBody>
      </p:sp>
      <p:pic>
        <p:nvPicPr>
          <p:cNvPr id="1034" name="Picture 10" descr="스톱워치일러스트, 벡터, 상업적 이미지사이트 - 123RF"/>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5333" l="10000" r="90000">
                        <a14:foregroundMark x1="49556" y1="56889" x2="49556" y2="56889"/>
                      </a14:backgroundRemoval>
                    </a14:imgEffect>
                  </a14:imgLayer>
                </a14:imgProps>
              </a:ext>
              <a:ext uri="{28A0092B-C50C-407E-A947-70E740481C1C}">
                <a14:useLocalDpi xmlns:a14="http://schemas.microsoft.com/office/drawing/2010/main" val="0"/>
              </a:ext>
            </a:extLst>
          </a:blip>
          <a:srcRect/>
          <a:stretch>
            <a:fillRect/>
          </a:stretch>
        </p:blipFill>
        <p:spPr bwMode="auto">
          <a:xfrm rot="1438011">
            <a:off x="7358864" y="3970737"/>
            <a:ext cx="1474608" cy="1474608"/>
          </a:xfrm>
          <a:prstGeom prst="rect">
            <a:avLst/>
          </a:prstGeom>
          <a:noFill/>
          <a:extLst>
            <a:ext uri="{909E8E84-426E-40DD-AFC4-6F175D3DCCD1}">
              <a14:hiddenFill xmlns:a14="http://schemas.microsoft.com/office/drawing/2010/main">
                <a:solidFill>
                  <a:srgbClr val="FFFFFF"/>
                </a:solidFill>
              </a14:hiddenFill>
            </a:ext>
          </a:extLst>
        </p:spPr>
      </p:pic>
      <p:sp>
        <p:nvSpPr>
          <p:cNvPr id="38" name="아래쪽 화살표 37"/>
          <p:cNvSpPr/>
          <p:nvPr/>
        </p:nvSpPr>
        <p:spPr>
          <a:xfrm rot="2146945">
            <a:off x="6283990" y="3420628"/>
            <a:ext cx="317543" cy="527039"/>
          </a:xfrm>
          <a:prstGeom prst="downArrow">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아래쪽 화살표 62"/>
          <p:cNvSpPr/>
          <p:nvPr/>
        </p:nvSpPr>
        <p:spPr>
          <a:xfrm rot="16200000">
            <a:off x="6675340" y="4463598"/>
            <a:ext cx="321810" cy="588575"/>
          </a:xfrm>
          <a:prstGeom prst="downArrow">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TextBox 63"/>
          <p:cNvSpPr txBox="1"/>
          <p:nvPr/>
        </p:nvSpPr>
        <p:spPr>
          <a:xfrm>
            <a:off x="7759017" y="3724249"/>
            <a:ext cx="756938" cy="338554"/>
          </a:xfrm>
          <a:prstGeom prst="rect">
            <a:avLst/>
          </a:prstGeom>
          <a:noFill/>
        </p:spPr>
        <p:txBody>
          <a:bodyPr wrap="none" rtlCol="0">
            <a:spAutoFit/>
          </a:bodyPr>
          <a:lstStyle/>
          <a:p>
            <a:r>
              <a:rPr lang="en-US" altLang="ko-KR" sz="1600" dirty="0" smtClean="0">
                <a:solidFill>
                  <a:schemeClr val="bg1">
                    <a:lumMod val="50000"/>
                  </a:schemeClr>
                </a:solidFill>
                <a:latin typeface="나눔바른고딕" panose="020B0603020101020101" pitchFamily="50" charset="-127"/>
                <a:ea typeface="나눔바른고딕" panose="020B0603020101020101" pitchFamily="50" charset="-127"/>
              </a:rPr>
              <a:t>TIME!</a:t>
            </a:r>
            <a:endParaRPr lang="ko-KR" altLang="en-US" sz="1600" dirty="0">
              <a:solidFill>
                <a:schemeClr val="bg1">
                  <a:lumMod val="50000"/>
                </a:schemeClr>
              </a:solidFill>
              <a:latin typeface="나눔바른고딕" panose="020B0603020101020101" pitchFamily="50" charset="-127"/>
              <a:ea typeface="나눔바른고딕" panose="020B0603020101020101" pitchFamily="50" charset="-127"/>
            </a:endParaRPr>
          </a:p>
        </p:txBody>
      </p:sp>
      <p:sp>
        <p:nvSpPr>
          <p:cNvPr id="65" name="TextBox 64"/>
          <p:cNvSpPr txBox="1"/>
          <p:nvPr/>
        </p:nvSpPr>
        <p:spPr>
          <a:xfrm>
            <a:off x="4038044" y="5572361"/>
            <a:ext cx="5375189" cy="923330"/>
          </a:xfrm>
          <a:prstGeom prst="rect">
            <a:avLst/>
          </a:prstGeom>
          <a:noFill/>
        </p:spPr>
        <p:txBody>
          <a:bodyPr wrap="none" rtlCol="0">
            <a:spAutoFit/>
          </a:bodyPr>
          <a:lstStyle/>
          <a:p>
            <a:pPr marL="257172" indent="-257172" defTabSz="685791" latinLnBrk="0">
              <a:lnSpc>
                <a:spcPct val="150000"/>
              </a:lnSpc>
              <a:defRPr/>
            </a:pPr>
            <a:r>
              <a:rPr kumimoji="1" lang="ko-KR" altLang="en-US"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코로나</a:t>
            </a:r>
            <a:r>
              <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 </a:t>
            </a:r>
            <a:r>
              <a:rPr kumimoji="1" lang="ko-KR" altLang="en-US"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바이러스는 당사 개발 </a:t>
            </a:r>
            <a:r>
              <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CAZ</a:t>
            </a:r>
            <a:r>
              <a:rPr kumimoji="1" lang="ko-KR" altLang="en-US"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섬유에 닿자마자 즉시 사멸함</a:t>
            </a:r>
            <a:r>
              <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 </a:t>
            </a:r>
          </a:p>
          <a:p>
            <a:pPr marL="257172" indent="-257172" defTabSz="685791" latinLnBrk="0">
              <a:lnSpc>
                <a:spcPct val="150000"/>
              </a:lnSpc>
              <a:defRPr/>
            </a:pPr>
            <a:r>
              <a:rPr kumimoji="1" lang="ko-KR" altLang="en-US" sz="1200" dirty="0" err="1"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테스트방식</a:t>
            </a:r>
            <a:r>
              <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t>
            </a:r>
            <a:r>
              <a:rPr kumimoji="1" lang="ko-KR" altLang="en-US"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 </a:t>
            </a:r>
            <a:r>
              <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CAZ</a:t>
            </a:r>
            <a:r>
              <a:rPr kumimoji="1" lang="ko-KR" altLang="en-US"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섬유 조각과 바이러스 용액을 섞어 일정시간 뒤 바이러스 수를 체크함</a:t>
            </a:r>
            <a:endPar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a:p>
            <a:pPr marL="257172" indent="-257172" defTabSz="685791" latinLnBrk="0">
              <a:lnSpc>
                <a:spcPct val="150000"/>
              </a:lnSpc>
              <a:defRPr/>
            </a:pPr>
            <a:r>
              <a:rPr kumimoji="1" lang="ko-KR" altLang="en-US"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바이러스 용액이 </a:t>
            </a:r>
            <a:r>
              <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CAZ</a:t>
            </a:r>
            <a:r>
              <a:rPr kumimoji="1" lang="ko-KR" altLang="en-US"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섬유에 흡착하는데 일정시간이 걸림 </a:t>
            </a:r>
            <a:endParaRPr kumimoji="1" lang="en-US" altLang="ko-KR" sz="12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2" name="TextBox 1"/>
          <p:cNvSpPr txBox="1"/>
          <p:nvPr/>
        </p:nvSpPr>
        <p:spPr>
          <a:xfrm>
            <a:off x="5331238" y="840478"/>
            <a:ext cx="1808508" cy="369332"/>
          </a:xfrm>
          <a:prstGeom prst="rect">
            <a:avLst/>
          </a:prstGeom>
          <a:noFill/>
          <a:ln>
            <a:solidFill>
              <a:srgbClr val="FF0000"/>
            </a:solidFill>
          </a:ln>
        </p:spPr>
        <p:txBody>
          <a:bodyPr wrap="none" rtlCol="0">
            <a:spAutoFit/>
          </a:bodyPr>
          <a:lstStyle/>
          <a:p>
            <a:r>
              <a:rPr lang="en-US" altLang="ko-KR" dirty="0" smtClean="0">
                <a:solidFill>
                  <a:srgbClr val="FF0000"/>
                </a:solidFill>
              </a:rPr>
              <a:t>ISO 18184 </a:t>
            </a:r>
            <a:r>
              <a:rPr lang="ko-KR" altLang="en-US" sz="1600" dirty="0" smtClean="0">
                <a:solidFill>
                  <a:srgbClr val="FF0000"/>
                </a:solidFill>
              </a:rPr>
              <a:t>인증</a:t>
            </a:r>
            <a:endParaRPr lang="ko-KR" altLang="en-US" sz="1600" dirty="0">
              <a:solidFill>
                <a:srgbClr val="FF0000"/>
              </a:solidFill>
            </a:endParaRPr>
          </a:p>
        </p:txBody>
      </p:sp>
    </p:spTree>
    <p:extLst>
      <p:ext uri="{BB962C8B-B14F-4D97-AF65-F5344CB8AC3E}">
        <p14:creationId xmlns:p14="http://schemas.microsoft.com/office/powerpoint/2010/main" val="3153363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rgbClr val="FFFFFF"/>
              </a:solidFill>
            </a:endParaRPr>
          </a:p>
        </p:txBody>
      </p:sp>
      <p:pic>
        <p:nvPicPr>
          <p:cNvPr id="6" name="그림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8"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1" name="그림 10"/>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pic>
        <p:nvPicPr>
          <p:cNvPr id="16386" name="Picture 2" descr="Shallow Focus Photography of Microscop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l="29696" t="14534" r="16275" b="-14534"/>
          <a:stretch/>
        </p:blipFill>
        <p:spPr bwMode="auto">
          <a:xfrm>
            <a:off x="2327124" y="0"/>
            <a:ext cx="2469164" cy="6859947"/>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2327247" y="3212976"/>
            <a:ext cx="2469041" cy="3646971"/>
          </a:xfrm>
          <a:prstGeom prst="rect">
            <a:avLst/>
          </a:prstGeom>
          <a:gradFill flip="none" rotWithShape="1">
            <a:gsLst>
              <a:gs pos="0">
                <a:srgbClr val="C86D22">
                  <a:alpha val="0"/>
                  <a:lumMod val="0"/>
                </a:srgbClr>
              </a:gs>
              <a:gs pos="10000">
                <a:srgbClr val="0C0F19"/>
              </a:gs>
              <a:gs pos="34000">
                <a:srgbClr val="616369"/>
              </a:gs>
              <a:gs pos="53000">
                <a:schemeClr val="bg1">
                  <a:lumMod val="85000"/>
                </a:schemeClr>
              </a:gs>
              <a:gs pos="8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0" name="직사각형 9"/>
          <p:cNvSpPr/>
          <p:nvPr/>
        </p:nvSpPr>
        <p:spPr>
          <a:xfrm>
            <a:off x="2449145" y="3472130"/>
            <a:ext cx="2310611" cy="1015663"/>
          </a:xfrm>
          <a:prstGeom prst="rect">
            <a:avLst/>
          </a:prstGeom>
        </p:spPr>
        <p:txBody>
          <a:bodyPr>
            <a:spAutoFit/>
          </a:bodyPr>
          <a:lstStyle/>
          <a:p>
            <a:pPr algn="ctr"/>
            <a:r>
              <a:rPr kumimoji="1" lang="en-US" altLang="ko-KR" sz="2400" b="1" dirty="0">
                <a:ln>
                  <a:solidFill>
                    <a:schemeClr val="tx1">
                      <a:lumMod val="75000"/>
                      <a:lumOff val="25000"/>
                      <a:alpha val="0"/>
                    </a:schemeClr>
                  </a:solidFill>
                </a:ln>
                <a:solidFill>
                  <a:srgbClr val="68CCD6"/>
                </a:solidFill>
                <a:latin typeface="나눔바른고딕" pitchFamily="50" charset="-127"/>
                <a:ea typeface="나눔바른고딕" pitchFamily="50" charset="-127"/>
              </a:rPr>
              <a:t>Antivirus Test </a:t>
            </a:r>
            <a:r>
              <a:rPr kumimoji="1" lang="en-US" altLang="ko-KR" dirty="0">
                <a:ln>
                  <a:solidFill>
                    <a:schemeClr val="tx1">
                      <a:lumMod val="75000"/>
                      <a:lumOff val="25000"/>
                      <a:alpha val="0"/>
                    </a:schemeClr>
                  </a:solidFill>
                </a:ln>
                <a:solidFill>
                  <a:srgbClr val="68CCD6"/>
                </a:solidFill>
                <a:latin typeface="나눔바른고딕" pitchFamily="50" charset="-127"/>
                <a:ea typeface="나눔바른고딕" pitchFamily="50" charset="-127"/>
              </a:rPr>
              <a:t>for</a:t>
            </a:r>
            <a:br>
              <a:rPr kumimoji="1" lang="en-US" altLang="ko-KR" dirty="0">
                <a:ln>
                  <a:solidFill>
                    <a:schemeClr val="tx1">
                      <a:lumMod val="75000"/>
                      <a:lumOff val="25000"/>
                      <a:alpha val="0"/>
                    </a:schemeClr>
                  </a:solidFill>
                </a:ln>
                <a:solidFill>
                  <a:srgbClr val="68CCD6"/>
                </a:solidFill>
                <a:latin typeface="나눔바른고딕" pitchFamily="50" charset="-127"/>
                <a:ea typeface="나눔바른고딕" pitchFamily="50" charset="-127"/>
              </a:rPr>
            </a:br>
            <a:r>
              <a:rPr kumimoji="1" lang="en-US" altLang="ko-KR" b="1" dirty="0">
                <a:ln>
                  <a:solidFill>
                    <a:schemeClr val="tx1">
                      <a:lumMod val="75000"/>
                      <a:lumOff val="25000"/>
                      <a:alpha val="0"/>
                    </a:schemeClr>
                  </a:solidFill>
                </a:ln>
                <a:solidFill>
                  <a:srgbClr val="68CCD6"/>
                </a:solidFill>
                <a:latin typeface="나눔바른고딕" pitchFamily="50" charset="-127"/>
                <a:ea typeface="나눔바른고딕" pitchFamily="50" charset="-127"/>
              </a:rPr>
              <a:t>SARS-CoV-2</a:t>
            </a:r>
            <a:endParaRPr lang="ko-KR" altLang="en-US" dirty="0"/>
          </a:p>
        </p:txBody>
      </p:sp>
      <p:grpSp>
        <p:nvGrpSpPr>
          <p:cNvPr id="14" name="그룹 13"/>
          <p:cNvGrpSpPr/>
          <p:nvPr/>
        </p:nvGrpSpPr>
        <p:grpSpPr>
          <a:xfrm>
            <a:off x="2478874" y="4046074"/>
            <a:ext cx="4300204" cy="2407262"/>
            <a:chOff x="2478874" y="4046074"/>
            <a:chExt cx="4300204" cy="2407262"/>
          </a:xfrm>
        </p:grpSpPr>
        <p:sp>
          <p:nvSpPr>
            <p:cNvPr id="40" name="모서리가 둥근 직사각형 39"/>
            <p:cNvSpPr/>
            <p:nvPr/>
          </p:nvSpPr>
          <p:spPr>
            <a:xfrm>
              <a:off x="2478874" y="4494106"/>
              <a:ext cx="2164287" cy="1959230"/>
            </a:xfrm>
            <a:prstGeom prst="roundRect">
              <a:avLst>
                <a:gd name="adj" fmla="val 13143"/>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chemeClr val="bg1"/>
                </a:solidFill>
              </a:endParaRPr>
            </a:p>
          </p:txBody>
        </p:sp>
        <p:sp>
          <p:nvSpPr>
            <p:cNvPr id="23" name="object 6"/>
            <p:cNvSpPr txBox="1"/>
            <p:nvPr/>
          </p:nvSpPr>
          <p:spPr>
            <a:xfrm>
              <a:off x="2530607" y="4046074"/>
              <a:ext cx="4248471" cy="2136482"/>
            </a:xfrm>
            <a:prstGeom prst="rect">
              <a:avLst/>
            </a:prstGeom>
          </p:spPr>
          <p:txBody>
            <a:bodyPr vert="horz" wrap="square" lIns="0" tIns="12700" rIns="0" bIns="0" rtlCol="0">
              <a:spAutoFit/>
            </a:bodyPr>
            <a:lstStyle/>
            <a:p>
              <a:pPr marL="60960">
                <a:lnSpc>
                  <a:spcPct val="150000"/>
                </a:lnSpc>
                <a:spcBef>
                  <a:spcPts val="100"/>
                </a:spcBef>
              </a:pPr>
              <a:r>
                <a:rPr kumimoji="1" lang="en-US" sz="1600" dirty="0">
                  <a:ln>
                    <a:solidFill>
                      <a:schemeClr val="tx1">
                        <a:lumMod val="75000"/>
                        <a:lumOff val="25000"/>
                        <a:alpha val="0"/>
                      </a:schemeClr>
                    </a:solidFill>
                  </a:ln>
                  <a:latin typeface="나눔바른고딕" pitchFamily="50" charset="-127"/>
                  <a:ea typeface="나눔바른고딕" pitchFamily="50" charset="-127"/>
                </a:rPr>
                <a:t/>
              </a:r>
              <a:br>
                <a:rPr kumimoji="1" lang="en-US" sz="1600" dirty="0">
                  <a:ln>
                    <a:solidFill>
                      <a:schemeClr val="tx1">
                        <a:lumMod val="75000"/>
                        <a:lumOff val="25000"/>
                        <a:alpha val="0"/>
                      </a:schemeClr>
                    </a:solidFill>
                  </a:ln>
                  <a:latin typeface="나눔바른고딕" pitchFamily="50" charset="-127"/>
                  <a:ea typeface="나눔바른고딕" pitchFamily="50" charset="-127"/>
                </a:rPr>
              </a:br>
              <a:r>
                <a:rPr kumimoji="1" lang="en-US" sz="1600" dirty="0">
                  <a:ln>
                    <a:solidFill>
                      <a:schemeClr val="tx1">
                        <a:lumMod val="75000"/>
                        <a:lumOff val="25000"/>
                        <a:alpha val="0"/>
                      </a:schemeClr>
                    </a:solidFill>
                  </a:ln>
                  <a:latin typeface="나눔바른고딕" pitchFamily="50" charset="-127"/>
                  <a:ea typeface="나눔바른고딕" pitchFamily="50" charset="-127"/>
                </a:rPr>
                <a:t/>
              </a:r>
              <a:br>
                <a:rPr kumimoji="1" lang="en-US" sz="1600" dirty="0">
                  <a:ln>
                    <a:solidFill>
                      <a:schemeClr val="tx1">
                        <a:lumMod val="75000"/>
                        <a:lumOff val="25000"/>
                        <a:alpha val="0"/>
                      </a:schemeClr>
                    </a:solidFill>
                  </a:ln>
                  <a:latin typeface="나눔바른고딕" pitchFamily="50" charset="-127"/>
                  <a:ea typeface="나눔바른고딕" pitchFamily="50" charset="-127"/>
                </a:rPr>
              </a:br>
              <a:r>
                <a:rPr kumimoji="1" sz="1200" dirty="0">
                  <a:ln>
                    <a:solidFill>
                      <a:schemeClr val="tx1">
                        <a:lumMod val="75000"/>
                        <a:lumOff val="25000"/>
                        <a:alpha val="0"/>
                      </a:schemeClr>
                    </a:solidFill>
                  </a:ln>
                  <a:latin typeface="나눔바른고딕" pitchFamily="50" charset="-127"/>
                  <a:ea typeface="나눔바른고딕" pitchFamily="50" charset="-127"/>
                </a:rPr>
                <a:t>Log</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1</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90%  </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2 : &gt; 99% </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3</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99.9%  </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4</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99.99%</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5</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99.999%</a:t>
              </a:r>
            </a:p>
          </p:txBody>
        </p:sp>
      </p:grpSp>
      <p:sp>
        <p:nvSpPr>
          <p:cNvPr id="43"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15</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grpSp>
        <p:nvGrpSpPr>
          <p:cNvPr id="16" name="그룹 15"/>
          <p:cNvGrpSpPr/>
          <p:nvPr/>
        </p:nvGrpSpPr>
        <p:grpSpPr>
          <a:xfrm>
            <a:off x="4055188" y="1323745"/>
            <a:ext cx="1685932" cy="1723948"/>
            <a:chOff x="3701618" y="1527133"/>
            <a:chExt cx="1685932" cy="1723948"/>
          </a:xfrm>
        </p:grpSpPr>
        <p:sp>
          <p:nvSpPr>
            <p:cNvPr id="25" name="자유형 24"/>
            <p:cNvSpPr/>
            <p:nvPr/>
          </p:nvSpPr>
          <p:spPr>
            <a:xfrm rot="6842638">
              <a:off x="3682610" y="1546141"/>
              <a:ext cx="1723948" cy="1685932"/>
            </a:xfrm>
            <a:custGeom>
              <a:avLst/>
              <a:gdLst>
                <a:gd name="connsiteX0" fmla="*/ 0 w 1723948"/>
                <a:gd name="connsiteY0" fmla="*/ 1685932 h 1685932"/>
                <a:gd name="connsiteX1" fmla="*/ 863543 w 1723948"/>
                <a:gd name="connsiteY1" fmla="*/ 0 h 1685932"/>
                <a:gd name="connsiteX2" fmla="*/ 1723948 w 1723948"/>
                <a:gd name="connsiteY2" fmla="*/ 1679806 h 1685932"/>
                <a:gd name="connsiteX3" fmla="*/ 868291 w 1723948"/>
                <a:gd name="connsiteY3" fmla="*/ 1347741 h 1685932"/>
              </a:gdLst>
              <a:ahLst/>
              <a:cxnLst>
                <a:cxn ang="0">
                  <a:pos x="connsiteX0" y="connsiteY0"/>
                </a:cxn>
                <a:cxn ang="0">
                  <a:pos x="connsiteX1" y="connsiteY1"/>
                </a:cxn>
                <a:cxn ang="0">
                  <a:pos x="connsiteX2" y="connsiteY2"/>
                </a:cxn>
                <a:cxn ang="0">
                  <a:pos x="connsiteX3" y="connsiteY3"/>
                </a:cxn>
              </a:cxnLst>
              <a:rect l="l" t="t" r="r" b="b"/>
              <a:pathLst>
                <a:path w="1723948" h="1685932">
                  <a:moveTo>
                    <a:pt x="0" y="1685932"/>
                  </a:moveTo>
                  <a:lnTo>
                    <a:pt x="863543" y="0"/>
                  </a:lnTo>
                  <a:lnTo>
                    <a:pt x="1723948" y="1679806"/>
                  </a:lnTo>
                  <a:lnTo>
                    <a:pt x="868291" y="134774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rot="1411047">
              <a:off x="3961866" y="2204024"/>
              <a:ext cx="1352120" cy="523220"/>
            </a:xfrm>
            <a:prstGeom prst="rect">
              <a:avLst/>
            </a:prstGeom>
            <a:noFill/>
          </p:spPr>
          <p:txBody>
            <a:bodyPr wrap="square" rtlCol="0">
              <a:spAutoFit/>
            </a:bodyPr>
            <a:lstStyle/>
            <a:p>
              <a:r>
                <a:rPr lang="en-US" altLang="ko-KR" sz="1400" b="1" dirty="0" smtClean="0">
                  <a:solidFill>
                    <a:schemeClr val="bg1"/>
                  </a:solidFill>
                  <a:latin typeface="210 옴니고딕 030" panose="02020603020101020101" pitchFamily="18" charset="-127"/>
                  <a:ea typeface="210 옴니고딕 030" panose="02020603020101020101" pitchFamily="18" charset="-127"/>
                </a:rPr>
                <a:t>First time in the world</a:t>
              </a:r>
              <a:endParaRPr lang="en-US" altLang="ko-KR" sz="1400" b="1" dirty="0">
                <a:solidFill>
                  <a:schemeClr val="bg1"/>
                </a:solidFill>
                <a:latin typeface="210 옴니고딕 030" panose="02020603020101020101" pitchFamily="18" charset="-127"/>
                <a:ea typeface="210 옴니고딕 030" panose="02020603020101020101" pitchFamily="18" charset="-127"/>
              </a:endParaRPr>
            </a:p>
          </p:txBody>
        </p:sp>
      </p:grpSp>
      <p:sp>
        <p:nvSpPr>
          <p:cNvPr id="55" name="object 2"/>
          <p:cNvSpPr txBox="1"/>
          <p:nvPr/>
        </p:nvSpPr>
        <p:spPr>
          <a:xfrm>
            <a:off x="5776879" y="1053634"/>
            <a:ext cx="3499861" cy="5122140"/>
          </a:xfrm>
          <a:prstGeom prst="rect">
            <a:avLst/>
          </a:prstGeom>
        </p:spPr>
        <p:txBody>
          <a:bodyPr vert="horz" wrap="square" lIns="0" tIns="9367" rIns="0" bIns="0" rtlCol="0">
            <a:spAutoFit/>
          </a:bodyPr>
          <a:lstStyle/>
          <a:p>
            <a:pPr marL="5701" algn="ctr">
              <a:spcBef>
                <a:spcPts val="74"/>
              </a:spcBef>
            </a:pPr>
            <a:r>
              <a:rPr sz="866" spc="38" dirty="0">
                <a:latin typeface="Yu Gothic"/>
                <a:cs typeface="Yu Gothic"/>
              </a:rPr>
              <a:t>試</a:t>
            </a:r>
            <a:r>
              <a:rPr sz="866" spc="26" dirty="0">
                <a:latin typeface="Yu Gothic"/>
                <a:cs typeface="Yu Gothic"/>
              </a:rPr>
              <a:t>験結</a:t>
            </a:r>
            <a:r>
              <a:rPr sz="866" spc="38" dirty="0">
                <a:latin typeface="Yu Gothic"/>
                <a:cs typeface="Yu Gothic"/>
              </a:rPr>
              <a:t>果</a:t>
            </a:r>
            <a:r>
              <a:rPr sz="866" spc="26" dirty="0">
                <a:latin typeface="Yu Gothic"/>
                <a:cs typeface="Yu Gothic"/>
              </a:rPr>
              <a:t>報告書</a:t>
            </a:r>
            <a:r>
              <a:rPr sz="866" spc="10" dirty="0">
                <a:latin typeface="Yu Gothic"/>
                <a:cs typeface="Yu Gothic"/>
              </a:rPr>
              <a:t> </a:t>
            </a:r>
            <a:endParaRPr sz="866" dirty="0">
              <a:latin typeface="Yu Gothic"/>
              <a:cs typeface="Yu Gothic"/>
            </a:endParaRPr>
          </a:p>
          <a:p>
            <a:pPr>
              <a:spcBef>
                <a:spcPts val="10"/>
              </a:spcBef>
            </a:pPr>
            <a:endParaRPr sz="802" dirty="0">
              <a:latin typeface="Times New Roman"/>
              <a:cs typeface="Times New Roman"/>
            </a:endParaRPr>
          </a:p>
          <a:p>
            <a:pPr marL="8145"/>
            <a:r>
              <a:rPr sz="770" spc="-22" dirty="0">
                <a:latin typeface="Yu Gothic"/>
                <a:cs typeface="Yu Gothic"/>
              </a:rPr>
              <a:t> </a:t>
            </a:r>
            <a:endParaRPr sz="770" dirty="0">
              <a:latin typeface="Yu Gothic"/>
              <a:cs typeface="Yu Gothic"/>
            </a:endParaRPr>
          </a:p>
          <a:p>
            <a:pPr marL="8145">
              <a:spcBef>
                <a:spcPts val="369"/>
              </a:spcBef>
            </a:pPr>
            <a:r>
              <a:rPr sz="770" dirty="0">
                <a:latin typeface="Yu Gothic"/>
                <a:cs typeface="Yu Gothic"/>
              </a:rPr>
              <a:t>暁星ジャパン様</a:t>
            </a:r>
            <a:r>
              <a:rPr sz="770" spc="-22" dirty="0">
                <a:latin typeface="Yu Gothic"/>
                <a:cs typeface="Yu Gothic"/>
              </a:rPr>
              <a:t>   </a:t>
            </a:r>
            <a:r>
              <a:rPr sz="770" spc="-90" dirty="0">
                <a:latin typeface="Yu Gothic"/>
                <a:cs typeface="Yu Gothic"/>
              </a:rPr>
              <a:t> </a:t>
            </a:r>
            <a:r>
              <a:rPr sz="770" spc="-22" dirty="0">
                <a:latin typeface="Yu Gothic"/>
                <a:cs typeface="Yu Gothic"/>
              </a:rPr>
              <a:t> </a:t>
            </a:r>
            <a:endParaRPr sz="770" dirty="0">
              <a:latin typeface="Yu Gothic"/>
              <a:cs typeface="Yu Gothic"/>
            </a:endParaRPr>
          </a:p>
          <a:p>
            <a:pPr marL="8145">
              <a:spcBef>
                <a:spcPts val="404"/>
              </a:spcBef>
            </a:pPr>
            <a:r>
              <a:rPr sz="705" spc="-19" dirty="0">
                <a:latin typeface="Yu Gothic"/>
                <a:cs typeface="Yu Gothic"/>
              </a:rPr>
              <a:t> </a:t>
            </a:r>
            <a:endParaRPr sz="705" dirty="0">
              <a:latin typeface="Yu Gothic"/>
              <a:cs typeface="Yu Gothic"/>
            </a:endParaRPr>
          </a:p>
          <a:p>
            <a:pPr marL="1944909">
              <a:spcBef>
                <a:spcPts val="430"/>
              </a:spcBef>
            </a:pPr>
            <a:r>
              <a:rPr sz="705" dirty="0">
                <a:latin typeface="Yu Gothic"/>
                <a:cs typeface="Yu Gothic"/>
              </a:rPr>
              <a:t>奈良県⽴医科⼤</a:t>
            </a:r>
            <a:r>
              <a:rPr sz="705" spc="-16" dirty="0">
                <a:latin typeface="Yu Gothic"/>
                <a:cs typeface="Yu Gothic"/>
              </a:rPr>
              <a:t>学</a:t>
            </a:r>
            <a:r>
              <a:rPr sz="705" dirty="0">
                <a:latin typeface="Yu Gothic"/>
                <a:cs typeface="Yu Gothic"/>
              </a:rPr>
              <a:t>微⽣物感染</a:t>
            </a:r>
            <a:r>
              <a:rPr sz="705" spc="-16" dirty="0">
                <a:latin typeface="Yu Gothic"/>
                <a:cs typeface="Yu Gothic"/>
              </a:rPr>
              <a:t>症</a:t>
            </a:r>
            <a:r>
              <a:rPr sz="705" dirty="0">
                <a:latin typeface="Yu Gothic"/>
                <a:cs typeface="Yu Gothic"/>
              </a:rPr>
              <a:t>学講</a:t>
            </a:r>
            <a:r>
              <a:rPr sz="705" spc="-16" dirty="0">
                <a:latin typeface="Yu Gothic"/>
                <a:cs typeface="Yu Gothic"/>
              </a:rPr>
              <a:t>座</a:t>
            </a:r>
            <a:r>
              <a:rPr sz="705" spc="-19" dirty="0">
                <a:latin typeface="Yu Gothic"/>
                <a:cs typeface="Yu Gothic"/>
              </a:rPr>
              <a:t> </a:t>
            </a:r>
            <a:endParaRPr sz="705" dirty="0">
              <a:latin typeface="Yu Gothic"/>
              <a:cs typeface="Yu Gothic"/>
            </a:endParaRPr>
          </a:p>
          <a:p>
            <a:pPr marL="2746329">
              <a:spcBef>
                <a:spcPts val="446"/>
              </a:spcBef>
            </a:pPr>
            <a:r>
              <a:rPr sz="705" spc="-10" dirty="0">
                <a:latin typeface="Yu Gothic"/>
                <a:cs typeface="Yu Gothic"/>
              </a:rPr>
              <a:t>2020</a:t>
            </a:r>
            <a:r>
              <a:rPr sz="705" spc="-45" dirty="0">
                <a:latin typeface="Yu Gothic"/>
                <a:cs typeface="Yu Gothic"/>
              </a:rPr>
              <a:t> </a:t>
            </a:r>
            <a:r>
              <a:rPr sz="705" dirty="0">
                <a:latin typeface="Yu Gothic"/>
                <a:cs typeface="Yu Gothic"/>
              </a:rPr>
              <a:t>年</a:t>
            </a:r>
            <a:r>
              <a:rPr sz="705" spc="-42" dirty="0">
                <a:latin typeface="Yu Gothic"/>
                <a:cs typeface="Yu Gothic"/>
              </a:rPr>
              <a:t> </a:t>
            </a:r>
            <a:r>
              <a:rPr sz="705" spc="-10" dirty="0">
                <a:latin typeface="Yu Gothic"/>
                <a:cs typeface="Yu Gothic"/>
              </a:rPr>
              <a:t>8</a:t>
            </a:r>
            <a:r>
              <a:rPr sz="705" spc="-42" dirty="0">
                <a:latin typeface="Yu Gothic"/>
                <a:cs typeface="Yu Gothic"/>
              </a:rPr>
              <a:t> </a:t>
            </a:r>
            <a:r>
              <a:rPr sz="705" dirty="0">
                <a:latin typeface="Yu Gothic"/>
                <a:cs typeface="Yu Gothic"/>
              </a:rPr>
              <a:t>⽉</a:t>
            </a:r>
            <a:r>
              <a:rPr sz="705" spc="-42" dirty="0">
                <a:latin typeface="Yu Gothic"/>
                <a:cs typeface="Yu Gothic"/>
              </a:rPr>
              <a:t> </a:t>
            </a:r>
            <a:r>
              <a:rPr sz="705" spc="-10" dirty="0">
                <a:latin typeface="Yu Gothic"/>
                <a:cs typeface="Yu Gothic"/>
              </a:rPr>
              <a:t>25</a:t>
            </a:r>
            <a:r>
              <a:rPr sz="705" spc="-42" dirty="0">
                <a:latin typeface="Yu Gothic"/>
                <a:cs typeface="Yu Gothic"/>
              </a:rPr>
              <a:t> </a:t>
            </a:r>
            <a:r>
              <a:rPr sz="705" spc="13" dirty="0">
                <a:latin typeface="Yu Gothic"/>
                <a:cs typeface="Yu Gothic"/>
              </a:rPr>
              <a:t>⽇</a:t>
            </a:r>
            <a:r>
              <a:rPr sz="705" spc="-19" dirty="0">
                <a:latin typeface="Yu Gothic"/>
                <a:cs typeface="Yu Gothic"/>
              </a:rPr>
              <a:t> </a:t>
            </a:r>
            <a:endParaRPr sz="705" dirty="0">
              <a:latin typeface="Yu Gothic"/>
              <a:cs typeface="Yu Gothic"/>
            </a:endParaRPr>
          </a:p>
          <a:p>
            <a:pPr marL="8145">
              <a:spcBef>
                <a:spcPts val="382"/>
              </a:spcBef>
            </a:pPr>
            <a:r>
              <a:rPr sz="770" spc="-22" dirty="0">
                <a:latin typeface="Yu Gothic"/>
                <a:cs typeface="Yu Gothic"/>
              </a:rPr>
              <a:t> </a:t>
            </a:r>
            <a:endParaRPr sz="770" dirty="0">
              <a:latin typeface="Yu Gothic"/>
              <a:cs typeface="Yu Gothic"/>
            </a:endParaRPr>
          </a:p>
          <a:p>
            <a:pPr marL="8145" marR="51718">
              <a:lnSpc>
                <a:spcPts val="1295"/>
              </a:lnSpc>
              <a:spcBef>
                <a:spcPts val="73"/>
              </a:spcBef>
              <a:buSzPct val="90909"/>
              <a:buAutoNum type="arabicPeriod"/>
              <a:tabLst>
                <a:tab pos="82667" algn="l"/>
              </a:tabLst>
            </a:pPr>
            <a:r>
              <a:rPr sz="705" dirty="0">
                <a:latin typeface="Yu Gothic"/>
                <a:cs typeface="Yu Gothic"/>
              </a:rPr>
              <a:t>試験名</a:t>
            </a:r>
            <a:r>
              <a:rPr sz="705" spc="-16" dirty="0">
                <a:latin typeface="Yu Gothic"/>
                <a:cs typeface="Yu Gothic"/>
              </a:rPr>
              <a:t>：</a:t>
            </a:r>
            <a:r>
              <a:rPr sz="705" dirty="0">
                <a:latin typeface="Yu Gothic"/>
                <a:cs typeface="Yu Gothic"/>
              </a:rPr>
              <a:t>抗ウイルス</a:t>
            </a:r>
            <a:r>
              <a:rPr sz="705" spc="-16" dirty="0">
                <a:latin typeface="Yu Gothic"/>
                <a:cs typeface="Yu Gothic"/>
              </a:rPr>
              <a:t>不</a:t>
            </a:r>
            <a:r>
              <a:rPr sz="705" dirty="0">
                <a:latin typeface="Yu Gothic"/>
                <a:cs typeface="Yu Gothic"/>
              </a:rPr>
              <a:t>織布マス</a:t>
            </a:r>
            <a:r>
              <a:rPr sz="705" spc="-16" dirty="0">
                <a:latin typeface="Yu Gothic"/>
                <a:cs typeface="Yu Gothic"/>
              </a:rPr>
              <a:t>ク</a:t>
            </a:r>
            <a:r>
              <a:rPr sz="705" dirty="0">
                <a:latin typeface="Yu Gothic"/>
                <a:cs typeface="Yu Gothic"/>
              </a:rPr>
              <a:t>による新型</a:t>
            </a:r>
            <a:r>
              <a:rPr sz="705" spc="-16" dirty="0">
                <a:latin typeface="Yu Gothic"/>
                <a:cs typeface="Yu Gothic"/>
              </a:rPr>
              <a:t>コ</a:t>
            </a:r>
            <a:r>
              <a:rPr sz="705" dirty="0">
                <a:latin typeface="Yu Gothic"/>
                <a:cs typeface="Yu Gothic"/>
              </a:rPr>
              <a:t>ロナウィルスに</a:t>
            </a:r>
            <a:r>
              <a:rPr sz="705" spc="-16" dirty="0">
                <a:latin typeface="Yu Gothic"/>
                <a:cs typeface="Yu Gothic"/>
              </a:rPr>
              <a:t>対</a:t>
            </a:r>
            <a:r>
              <a:rPr sz="705" dirty="0">
                <a:latin typeface="Yu Gothic"/>
                <a:cs typeface="Yu Gothic"/>
              </a:rPr>
              <a:t>する不活化</a:t>
            </a:r>
            <a:r>
              <a:rPr sz="705" spc="-16" dirty="0">
                <a:latin typeface="Yu Gothic"/>
                <a:cs typeface="Yu Gothic"/>
              </a:rPr>
              <a:t>効</a:t>
            </a:r>
            <a:r>
              <a:rPr sz="705" dirty="0">
                <a:latin typeface="Yu Gothic"/>
                <a:cs typeface="Yu Gothic"/>
              </a:rPr>
              <a:t>果の 評価</a:t>
            </a:r>
            <a:r>
              <a:rPr sz="705" spc="-19" dirty="0">
                <a:latin typeface="Yu Gothic"/>
                <a:cs typeface="Yu Gothic"/>
              </a:rPr>
              <a:t> </a:t>
            </a:r>
            <a:endParaRPr sz="705" dirty="0">
              <a:latin typeface="Yu Gothic"/>
              <a:cs typeface="Yu Gothic"/>
            </a:endParaRPr>
          </a:p>
          <a:p>
            <a:pPr marL="8145">
              <a:spcBef>
                <a:spcPts val="310"/>
              </a:spcBef>
            </a:pPr>
            <a:r>
              <a:rPr sz="705" spc="-19" dirty="0">
                <a:latin typeface="Yu Gothic"/>
                <a:cs typeface="Yu Gothic"/>
              </a:rPr>
              <a:t> </a:t>
            </a:r>
            <a:endParaRPr sz="705" dirty="0">
              <a:latin typeface="Yu Gothic"/>
              <a:cs typeface="Yu Gothic"/>
            </a:endParaRPr>
          </a:p>
          <a:p>
            <a:pPr marL="8145" marR="51718">
              <a:lnSpc>
                <a:spcPts val="1295"/>
              </a:lnSpc>
              <a:spcBef>
                <a:spcPts val="99"/>
              </a:spcBef>
              <a:buSzPct val="90909"/>
              <a:buAutoNum type="arabicPeriod" startAt="2"/>
              <a:tabLst>
                <a:tab pos="82667" algn="l"/>
              </a:tabLst>
            </a:pPr>
            <a:r>
              <a:rPr sz="705" dirty="0">
                <a:latin typeface="Yu Gothic"/>
                <a:cs typeface="Yu Gothic"/>
              </a:rPr>
              <a:t>試験⽬</a:t>
            </a:r>
            <a:r>
              <a:rPr sz="705" spc="-16" dirty="0">
                <a:latin typeface="Yu Gothic"/>
                <a:cs typeface="Yu Gothic"/>
              </a:rPr>
              <a:t>的</a:t>
            </a:r>
            <a:r>
              <a:rPr sz="705" dirty="0">
                <a:latin typeface="Yu Gothic"/>
                <a:cs typeface="Yu Gothic"/>
              </a:rPr>
              <a:t>：抗ウイル</a:t>
            </a:r>
            <a:r>
              <a:rPr sz="705" spc="-16" dirty="0">
                <a:latin typeface="Yu Gothic"/>
                <a:cs typeface="Yu Gothic"/>
              </a:rPr>
              <a:t>ス</a:t>
            </a:r>
            <a:r>
              <a:rPr sz="705" dirty="0">
                <a:latin typeface="Yu Gothic"/>
                <a:cs typeface="Yu Gothic"/>
              </a:rPr>
              <a:t>不織布マ</a:t>
            </a:r>
            <a:r>
              <a:rPr sz="705" spc="-16" dirty="0">
                <a:latin typeface="Yu Gothic"/>
                <a:cs typeface="Yu Gothic"/>
              </a:rPr>
              <a:t>ス</a:t>
            </a:r>
            <a:r>
              <a:rPr sz="705" dirty="0">
                <a:latin typeface="Yu Gothic"/>
                <a:cs typeface="Yu Gothic"/>
              </a:rPr>
              <a:t>クが持つ抗</a:t>
            </a:r>
            <a:r>
              <a:rPr sz="705" spc="-16" dirty="0">
                <a:latin typeface="Yu Gothic"/>
                <a:cs typeface="Yu Gothic"/>
              </a:rPr>
              <a:t>ウ</a:t>
            </a:r>
            <a:r>
              <a:rPr sz="705" dirty="0">
                <a:latin typeface="Yu Gothic"/>
                <a:cs typeface="Yu Gothic"/>
              </a:rPr>
              <a:t>イルス効果によ</a:t>
            </a:r>
            <a:r>
              <a:rPr sz="705" spc="-16" dirty="0">
                <a:latin typeface="Yu Gothic"/>
                <a:cs typeface="Yu Gothic"/>
              </a:rPr>
              <a:t>っ</a:t>
            </a:r>
            <a:r>
              <a:rPr sz="705" dirty="0">
                <a:latin typeface="Yu Gothic"/>
                <a:cs typeface="Yu Gothic"/>
              </a:rPr>
              <a:t>て、新型コ</a:t>
            </a:r>
            <a:r>
              <a:rPr sz="705" spc="-16" dirty="0">
                <a:latin typeface="Yu Gothic"/>
                <a:cs typeface="Yu Gothic"/>
              </a:rPr>
              <a:t>ロ</a:t>
            </a:r>
            <a:r>
              <a:rPr sz="705" dirty="0">
                <a:latin typeface="Yu Gothic"/>
                <a:cs typeface="Yu Gothic"/>
              </a:rPr>
              <a:t>ナウ ィルスの不活化</a:t>
            </a:r>
            <a:r>
              <a:rPr sz="705" spc="-16" dirty="0">
                <a:latin typeface="Yu Gothic"/>
                <a:cs typeface="Yu Gothic"/>
              </a:rPr>
              <a:t>効</a:t>
            </a:r>
            <a:r>
              <a:rPr sz="705" dirty="0">
                <a:latin typeface="Yu Gothic"/>
                <a:cs typeface="Yu Gothic"/>
              </a:rPr>
              <a:t>果があるか</a:t>
            </a:r>
            <a:r>
              <a:rPr sz="705" spc="-16" dirty="0">
                <a:latin typeface="Yu Gothic"/>
                <a:cs typeface="Yu Gothic"/>
              </a:rPr>
              <a:t>明</a:t>
            </a:r>
            <a:r>
              <a:rPr sz="705" dirty="0">
                <a:latin typeface="Yu Gothic"/>
                <a:cs typeface="Yu Gothic"/>
              </a:rPr>
              <a:t>らかにする</a:t>
            </a:r>
            <a:r>
              <a:rPr sz="705" spc="-16" dirty="0">
                <a:latin typeface="Yu Gothic"/>
                <a:cs typeface="Yu Gothic"/>
              </a:rPr>
              <a:t>。</a:t>
            </a:r>
            <a:r>
              <a:rPr sz="705" spc="-19" dirty="0">
                <a:latin typeface="Yu Gothic"/>
                <a:cs typeface="Yu Gothic"/>
              </a:rPr>
              <a:t> </a:t>
            </a:r>
            <a:endParaRPr sz="705" dirty="0">
              <a:latin typeface="Yu Gothic"/>
              <a:cs typeface="Yu Gothic"/>
            </a:endParaRPr>
          </a:p>
          <a:p>
            <a:pPr marL="8145">
              <a:spcBef>
                <a:spcPts val="310"/>
              </a:spcBef>
            </a:pPr>
            <a:r>
              <a:rPr sz="705" spc="-19" dirty="0">
                <a:latin typeface="Yu Gothic"/>
                <a:cs typeface="Yu Gothic"/>
              </a:rPr>
              <a:t> </a:t>
            </a:r>
            <a:endParaRPr sz="705" dirty="0">
              <a:latin typeface="Yu Gothic"/>
              <a:cs typeface="Yu Gothic"/>
            </a:endParaRPr>
          </a:p>
          <a:p>
            <a:pPr marL="82260" indent="-74522">
              <a:spcBef>
                <a:spcPts val="430"/>
              </a:spcBef>
              <a:buSzPct val="90909"/>
              <a:buAutoNum type="arabicPeriod" startAt="3"/>
              <a:tabLst>
                <a:tab pos="82667" algn="l"/>
              </a:tabLst>
            </a:pPr>
            <a:r>
              <a:rPr sz="705" dirty="0">
                <a:latin typeface="Yu Gothic"/>
                <a:cs typeface="Yu Gothic"/>
              </a:rPr>
              <a:t>試験品</a:t>
            </a:r>
            <a:r>
              <a:rPr sz="705" spc="-16" dirty="0">
                <a:latin typeface="Yu Gothic"/>
                <a:cs typeface="Yu Gothic"/>
              </a:rPr>
              <a:t>：</a:t>
            </a:r>
            <a:r>
              <a:rPr sz="705" dirty="0">
                <a:latin typeface="Yu Gothic"/>
                <a:cs typeface="Yu Gothic"/>
              </a:rPr>
              <a:t>抗ウイルス</a:t>
            </a:r>
            <a:r>
              <a:rPr sz="705" spc="-16" dirty="0">
                <a:latin typeface="Yu Gothic"/>
                <a:cs typeface="Yu Gothic"/>
              </a:rPr>
              <a:t>不</a:t>
            </a:r>
            <a:r>
              <a:rPr sz="705" dirty="0">
                <a:latin typeface="Yu Gothic"/>
                <a:cs typeface="Yu Gothic"/>
              </a:rPr>
              <a:t>織布マス</a:t>
            </a:r>
            <a:r>
              <a:rPr sz="705" spc="-16" dirty="0">
                <a:latin typeface="Yu Gothic"/>
                <a:cs typeface="Yu Gothic"/>
              </a:rPr>
              <a:t>ク</a:t>
            </a:r>
            <a:r>
              <a:rPr sz="705" spc="-19" dirty="0">
                <a:latin typeface="Yu Gothic"/>
                <a:cs typeface="Yu Gothic"/>
              </a:rPr>
              <a:t> </a:t>
            </a:r>
            <a:endParaRPr sz="705" dirty="0">
              <a:latin typeface="Yu Gothic"/>
              <a:cs typeface="Yu Gothic"/>
            </a:endParaRPr>
          </a:p>
          <a:p>
            <a:pPr marL="8145">
              <a:spcBef>
                <a:spcPts val="446"/>
              </a:spcBef>
            </a:pPr>
            <a:r>
              <a:rPr sz="705" spc="-19" dirty="0">
                <a:latin typeface="Yu Gothic"/>
                <a:cs typeface="Yu Gothic"/>
              </a:rPr>
              <a:t> </a:t>
            </a:r>
            <a:endParaRPr sz="705" dirty="0">
              <a:latin typeface="Yu Gothic"/>
              <a:cs typeface="Yu Gothic"/>
            </a:endParaRPr>
          </a:p>
          <a:p>
            <a:pPr marL="82260" indent="-74522">
              <a:spcBef>
                <a:spcPts val="433"/>
              </a:spcBef>
              <a:buSzPct val="90909"/>
              <a:buAutoNum type="arabicPeriod" startAt="4"/>
              <a:tabLst>
                <a:tab pos="82667" algn="l"/>
              </a:tabLst>
            </a:pPr>
            <a:r>
              <a:rPr sz="705" dirty="0">
                <a:latin typeface="Yu Gothic"/>
                <a:cs typeface="Yu Gothic"/>
              </a:rPr>
              <a:t>試験ウ</a:t>
            </a:r>
            <a:r>
              <a:rPr sz="705" spc="-16" dirty="0">
                <a:latin typeface="Yu Gothic"/>
                <a:cs typeface="Yu Gothic"/>
              </a:rPr>
              <a:t>イ</a:t>
            </a:r>
            <a:r>
              <a:rPr sz="705" dirty="0">
                <a:latin typeface="Yu Gothic"/>
                <a:cs typeface="Yu Gothic"/>
              </a:rPr>
              <a:t>ルス：新型</a:t>
            </a:r>
            <a:r>
              <a:rPr sz="705" spc="-16" dirty="0">
                <a:latin typeface="Yu Gothic"/>
                <a:cs typeface="Yu Gothic"/>
              </a:rPr>
              <a:t>コ</a:t>
            </a:r>
            <a:r>
              <a:rPr sz="705" dirty="0">
                <a:latin typeface="Yu Gothic"/>
                <a:cs typeface="Yu Gothic"/>
              </a:rPr>
              <a:t>ロナウイ</a:t>
            </a:r>
            <a:r>
              <a:rPr sz="705" spc="-16" dirty="0">
                <a:latin typeface="Yu Gothic"/>
                <a:cs typeface="Yu Gothic"/>
              </a:rPr>
              <a:t>ル</a:t>
            </a:r>
            <a:r>
              <a:rPr sz="705" dirty="0">
                <a:latin typeface="Yu Gothic"/>
                <a:cs typeface="Yu Gothic"/>
              </a:rPr>
              <a:t>ス</a:t>
            </a:r>
            <a:r>
              <a:rPr sz="705" spc="-6" dirty="0">
                <a:latin typeface="Yu Gothic"/>
                <a:cs typeface="Yu Gothic"/>
              </a:rPr>
              <a:t>（SARS-CoV-2）</a:t>
            </a:r>
            <a:r>
              <a:rPr sz="705" spc="-19" dirty="0">
                <a:latin typeface="Yu Gothic"/>
                <a:cs typeface="Yu Gothic"/>
              </a:rPr>
              <a:t> </a:t>
            </a:r>
            <a:endParaRPr sz="705" dirty="0">
              <a:latin typeface="Yu Gothic"/>
              <a:cs typeface="Yu Gothic"/>
            </a:endParaRPr>
          </a:p>
          <a:p>
            <a:pPr marL="8145" indent="89590">
              <a:spcBef>
                <a:spcPts val="430"/>
              </a:spcBef>
            </a:pPr>
            <a:r>
              <a:rPr sz="705" dirty="0">
                <a:latin typeface="Yu Gothic"/>
                <a:cs typeface="Yu Gothic"/>
              </a:rPr>
              <a:t>新型コロナウイ</a:t>
            </a:r>
            <a:r>
              <a:rPr sz="705" spc="-16" dirty="0">
                <a:latin typeface="Yu Gothic"/>
                <a:cs typeface="Yu Gothic"/>
              </a:rPr>
              <a:t>ル</a:t>
            </a:r>
            <a:r>
              <a:rPr sz="705" dirty="0">
                <a:latin typeface="Yu Gothic"/>
                <a:cs typeface="Yu Gothic"/>
              </a:rPr>
              <a:t>スは</a:t>
            </a:r>
            <a:r>
              <a:rPr sz="705" spc="-29" dirty="0">
                <a:latin typeface="Yu Gothic"/>
                <a:cs typeface="Yu Gothic"/>
              </a:rPr>
              <a:t> </a:t>
            </a:r>
            <a:r>
              <a:rPr sz="705" spc="-3" dirty="0">
                <a:latin typeface="Yu Gothic"/>
                <a:cs typeface="Yu Gothic"/>
              </a:rPr>
              <a:t>Vero</a:t>
            </a:r>
            <a:r>
              <a:rPr sz="705" spc="-13" dirty="0">
                <a:latin typeface="Yu Gothic"/>
                <a:cs typeface="Yu Gothic"/>
              </a:rPr>
              <a:t> </a:t>
            </a:r>
            <a:r>
              <a:rPr sz="705" spc="-3" dirty="0">
                <a:latin typeface="Yu Gothic"/>
                <a:cs typeface="Yu Gothic"/>
              </a:rPr>
              <a:t>E6</a:t>
            </a:r>
            <a:r>
              <a:rPr sz="705" spc="163" dirty="0">
                <a:latin typeface="Yu Gothic"/>
                <a:cs typeface="Yu Gothic"/>
              </a:rPr>
              <a:t> </a:t>
            </a:r>
            <a:r>
              <a:rPr sz="705" dirty="0">
                <a:latin typeface="Yu Gothic"/>
                <a:cs typeface="Yu Gothic"/>
              </a:rPr>
              <a:t>細胞に感</a:t>
            </a:r>
            <a:r>
              <a:rPr sz="705" spc="-16" dirty="0">
                <a:latin typeface="Yu Gothic"/>
                <a:cs typeface="Yu Gothic"/>
              </a:rPr>
              <a:t>染</a:t>
            </a:r>
            <a:r>
              <a:rPr sz="705" dirty="0">
                <a:latin typeface="Yu Gothic"/>
                <a:cs typeface="Yu Gothic"/>
              </a:rPr>
              <a:t>させ</a:t>
            </a:r>
            <a:r>
              <a:rPr sz="705" spc="-16" dirty="0">
                <a:latin typeface="Yu Gothic"/>
                <a:cs typeface="Yu Gothic"/>
              </a:rPr>
              <a:t>、</a:t>
            </a:r>
            <a:r>
              <a:rPr sz="705" dirty="0">
                <a:latin typeface="Yu Gothic"/>
                <a:cs typeface="Yu Gothic"/>
              </a:rPr>
              <a:t>細胞変性効果を</a:t>
            </a:r>
            <a:r>
              <a:rPr sz="705" spc="-16" dirty="0">
                <a:latin typeface="Yu Gothic"/>
                <a:cs typeface="Yu Gothic"/>
              </a:rPr>
              <a:t>確</a:t>
            </a:r>
            <a:r>
              <a:rPr sz="705" dirty="0">
                <a:latin typeface="Yu Gothic"/>
                <a:cs typeface="Yu Gothic"/>
              </a:rPr>
              <a:t>認されたも</a:t>
            </a:r>
            <a:r>
              <a:rPr sz="705" spc="-16" dirty="0">
                <a:latin typeface="Yu Gothic"/>
                <a:cs typeface="Yu Gothic"/>
              </a:rPr>
              <a:t>の</a:t>
            </a:r>
            <a:r>
              <a:rPr sz="705" dirty="0">
                <a:latin typeface="Yu Gothic"/>
                <a:cs typeface="Yu Gothic"/>
              </a:rPr>
              <a:t>を</a:t>
            </a:r>
          </a:p>
          <a:p>
            <a:pPr marL="8145" marR="34207">
              <a:lnSpc>
                <a:spcPct val="150900"/>
              </a:lnSpc>
              <a:spcBef>
                <a:spcPts val="16"/>
              </a:spcBef>
            </a:pPr>
            <a:r>
              <a:rPr sz="705" dirty="0">
                <a:latin typeface="Yu Gothic"/>
                <a:cs typeface="Yu Gothic"/>
              </a:rPr>
              <a:t>回収し、</a:t>
            </a:r>
            <a:r>
              <a:rPr sz="705" spc="-13" dirty="0">
                <a:latin typeface="Yu Gothic"/>
                <a:cs typeface="Yu Gothic"/>
              </a:rPr>
              <a:t>-80℃</a:t>
            </a:r>
            <a:r>
              <a:rPr sz="705" spc="-16" dirty="0">
                <a:latin typeface="Yu Gothic"/>
                <a:cs typeface="Yu Gothic"/>
              </a:rPr>
              <a:t>の</a:t>
            </a:r>
            <a:r>
              <a:rPr sz="705" dirty="0">
                <a:latin typeface="Yu Gothic"/>
                <a:cs typeface="Yu Gothic"/>
              </a:rPr>
              <a:t>フリーザー</a:t>
            </a:r>
            <a:r>
              <a:rPr sz="705" spc="-16" dirty="0">
                <a:latin typeface="Yu Gothic"/>
                <a:cs typeface="Yu Gothic"/>
              </a:rPr>
              <a:t>に</a:t>
            </a:r>
            <a:r>
              <a:rPr sz="705" dirty="0">
                <a:latin typeface="Yu Gothic"/>
                <a:cs typeface="Yu Gothic"/>
              </a:rPr>
              <a:t>凍結保存し</a:t>
            </a:r>
            <a:r>
              <a:rPr sz="705" spc="-16" dirty="0">
                <a:latin typeface="Yu Gothic"/>
                <a:cs typeface="Yu Gothic"/>
              </a:rPr>
              <a:t>た</a:t>
            </a:r>
            <a:r>
              <a:rPr sz="705" dirty="0">
                <a:latin typeface="Yu Gothic"/>
                <a:cs typeface="Yu Gothic"/>
              </a:rPr>
              <a:t>。</a:t>
            </a:r>
            <a:r>
              <a:rPr sz="705" spc="-16" dirty="0">
                <a:latin typeface="Yu Gothic"/>
                <a:cs typeface="Yu Gothic"/>
              </a:rPr>
              <a:t>凍</a:t>
            </a:r>
            <a:r>
              <a:rPr sz="705" dirty="0">
                <a:latin typeface="Yu Gothic"/>
                <a:cs typeface="Yu Gothic"/>
              </a:rPr>
              <a:t>結融解を</a:t>
            </a:r>
            <a:r>
              <a:rPr sz="705" spc="-19" dirty="0">
                <a:latin typeface="Yu Gothic"/>
                <a:cs typeface="Yu Gothic"/>
              </a:rPr>
              <a:t> </a:t>
            </a:r>
            <a:r>
              <a:rPr sz="705" spc="-10" dirty="0">
                <a:latin typeface="Yu Gothic"/>
                <a:cs typeface="Yu Gothic"/>
              </a:rPr>
              <a:t>2</a:t>
            </a:r>
            <a:r>
              <a:rPr sz="705" spc="-16" dirty="0">
                <a:latin typeface="Yu Gothic"/>
                <a:cs typeface="Yu Gothic"/>
              </a:rPr>
              <a:t> </a:t>
            </a:r>
            <a:r>
              <a:rPr sz="705" dirty="0">
                <a:latin typeface="Yu Gothic"/>
                <a:cs typeface="Yu Gothic"/>
              </a:rPr>
              <a:t>回繰り返したも</a:t>
            </a:r>
            <a:r>
              <a:rPr sz="705" spc="-16" dirty="0">
                <a:latin typeface="Yu Gothic"/>
                <a:cs typeface="Yu Gothic"/>
              </a:rPr>
              <a:t>の</a:t>
            </a:r>
            <a:r>
              <a:rPr sz="705" dirty="0">
                <a:latin typeface="Yu Gothic"/>
                <a:cs typeface="Yu Gothic"/>
              </a:rPr>
              <a:t>を、遠⼼ 分離し、上清を</a:t>
            </a:r>
            <a:r>
              <a:rPr sz="705" spc="-16" dirty="0">
                <a:latin typeface="Yu Gothic"/>
                <a:cs typeface="Yu Gothic"/>
              </a:rPr>
              <a:t>限</a:t>
            </a:r>
            <a:r>
              <a:rPr sz="705" dirty="0">
                <a:latin typeface="Yu Gothic"/>
                <a:cs typeface="Yu Gothic"/>
              </a:rPr>
              <a:t>外濾過膜で</a:t>
            </a:r>
            <a:r>
              <a:rPr sz="705" spc="-16" dirty="0">
                <a:latin typeface="Yu Gothic"/>
                <a:cs typeface="Yu Gothic"/>
              </a:rPr>
              <a:t>濃</a:t>
            </a:r>
            <a:r>
              <a:rPr sz="705" dirty="0">
                <a:latin typeface="Yu Gothic"/>
                <a:cs typeface="Yu Gothic"/>
              </a:rPr>
              <a:t>縮・精製し</a:t>
            </a:r>
            <a:r>
              <a:rPr sz="705" spc="-16" dirty="0">
                <a:latin typeface="Yu Gothic"/>
                <a:cs typeface="Yu Gothic"/>
              </a:rPr>
              <a:t>た</a:t>
            </a:r>
            <a:r>
              <a:rPr sz="705" dirty="0">
                <a:latin typeface="Yu Gothic"/>
                <a:cs typeface="Yu Gothic"/>
              </a:rPr>
              <a:t>。</a:t>
            </a:r>
            <a:r>
              <a:rPr sz="705" spc="-16" dirty="0">
                <a:latin typeface="Yu Gothic"/>
                <a:cs typeface="Yu Gothic"/>
              </a:rPr>
              <a:t>こ</a:t>
            </a:r>
            <a:r>
              <a:rPr sz="705" dirty="0">
                <a:latin typeface="Yu Gothic"/>
                <a:cs typeface="Yu Gothic"/>
              </a:rPr>
              <a:t>れを試験ウイル</a:t>
            </a:r>
            <a:r>
              <a:rPr sz="705" spc="-16" dirty="0">
                <a:latin typeface="Yu Gothic"/>
                <a:cs typeface="Yu Gothic"/>
              </a:rPr>
              <a:t>ス</a:t>
            </a:r>
            <a:r>
              <a:rPr sz="705" dirty="0">
                <a:latin typeface="Yu Gothic"/>
                <a:cs typeface="Yu Gothic"/>
              </a:rPr>
              <a:t>とし、試験</a:t>
            </a:r>
            <a:r>
              <a:rPr sz="705" spc="-16" dirty="0">
                <a:latin typeface="Yu Gothic"/>
                <a:cs typeface="Yu Gothic"/>
              </a:rPr>
              <a:t>す</a:t>
            </a:r>
            <a:r>
              <a:rPr sz="705" dirty="0">
                <a:latin typeface="Yu Gothic"/>
                <a:cs typeface="Yu Gothic"/>
              </a:rPr>
              <a:t>るま で</a:t>
            </a:r>
            <a:r>
              <a:rPr sz="705" spc="-10" dirty="0">
                <a:latin typeface="Yu Gothic"/>
                <a:cs typeface="Yu Gothic"/>
              </a:rPr>
              <a:t>−80℃</a:t>
            </a:r>
            <a:r>
              <a:rPr sz="705" spc="163" dirty="0">
                <a:latin typeface="Yu Gothic"/>
                <a:cs typeface="Yu Gothic"/>
              </a:rPr>
              <a:t> </a:t>
            </a:r>
            <a:r>
              <a:rPr sz="705" dirty="0">
                <a:latin typeface="Yu Gothic"/>
                <a:cs typeface="Yu Gothic"/>
              </a:rPr>
              <a:t>のフ</a:t>
            </a:r>
            <a:r>
              <a:rPr sz="705" spc="-16" dirty="0">
                <a:latin typeface="Yu Gothic"/>
                <a:cs typeface="Yu Gothic"/>
              </a:rPr>
              <a:t>リ</a:t>
            </a:r>
            <a:r>
              <a:rPr sz="705" dirty="0">
                <a:latin typeface="Yu Gothic"/>
                <a:cs typeface="Yu Gothic"/>
              </a:rPr>
              <a:t>ーザーに凍</a:t>
            </a:r>
            <a:r>
              <a:rPr sz="705" spc="-16" dirty="0">
                <a:latin typeface="Yu Gothic"/>
                <a:cs typeface="Yu Gothic"/>
              </a:rPr>
              <a:t>結</a:t>
            </a:r>
            <a:r>
              <a:rPr sz="705" dirty="0">
                <a:latin typeface="Yu Gothic"/>
                <a:cs typeface="Yu Gothic"/>
              </a:rPr>
              <a:t>保存した</a:t>
            </a:r>
            <a:r>
              <a:rPr sz="705" spc="-16" dirty="0">
                <a:latin typeface="Yu Gothic"/>
                <a:cs typeface="Yu Gothic"/>
              </a:rPr>
              <a:t>。</a:t>
            </a:r>
            <a:r>
              <a:rPr sz="705" spc="-19" dirty="0">
                <a:latin typeface="Yu Gothic"/>
                <a:cs typeface="Yu Gothic"/>
              </a:rPr>
              <a:t> </a:t>
            </a:r>
            <a:endParaRPr sz="705" dirty="0">
              <a:latin typeface="Yu Gothic"/>
              <a:cs typeface="Yu Gothic"/>
            </a:endParaRPr>
          </a:p>
          <a:p>
            <a:pPr marL="8145">
              <a:spcBef>
                <a:spcPts val="446"/>
              </a:spcBef>
            </a:pPr>
            <a:r>
              <a:rPr sz="705" spc="-19" dirty="0">
                <a:latin typeface="Yu Gothic"/>
                <a:cs typeface="Yu Gothic"/>
              </a:rPr>
              <a:t> </a:t>
            </a:r>
            <a:endParaRPr sz="705" dirty="0">
              <a:latin typeface="Yu Gothic"/>
              <a:cs typeface="Yu Gothic"/>
            </a:endParaRPr>
          </a:p>
          <a:p>
            <a:pPr marL="8145" marR="112394">
              <a:lnSpc>
                <a:spcPct val="150900"/>
              </a:lnSpc>
              <a:buSzPct val="90909"/>
              <a:buAutoNum type="arabicPeriod" startAt="5"/>
              <a:tabLst>
                <a:tab pos="82667" algn="l"/>
              </a:tabLst>
            </a:pPr>
            <a:r>
              <a:rPr sz="705" dirty="0">
                <a:latin typeface="Yu Gothic"/>
                <a:cs typeface="Yu Gothic"/>
              </a:rPr>
              <a:t>試験⽅</a:t>
            </a:r>
            <a:r>
              <a:rPr sz="705" spc="-16" dirty="0">
                <a:latin typeface="Yu Gothic"/>
                <a:cs typeface="Yu Gothic"/>
              </a:rPr>
              <a:t>法</a:t>
            </a:r>
            <a:r>
              <a:rPr sz="705" dirty="0">
                <a:latin typeface="Yu Gothic"/>
                <a:cs typeface="Yu Gothic"/>
              </a:rPr>
              <a:t>概要</a:t>
            </a:r>
            <a:r>
              <a:rPr sz="705" spc="-3" dirty="0">
                <a:latin typeface="Yu Gothic"/>
                <a:cs typeface="Yu Gothic"/>
              </a:rPr>
              <a:t>：ISO18184（JIS</a:t>
            </a:r>
            <a:r>
              <a:rPr sz="705" spc="-6" dirty="0">
                <a:latin typeface="Yu Gothic"/>
                <a:cs typeface="Yu Gothic"/>
              </a:rPr>
              <a:t> </a:t>
            </a:r>
            <a:r>
              <a:rPr sz="705" spc="-64" dirty="0">
                <a:latin typeface="Yu Gothic"/>
                <a:cs typeface="Yu Gothic"/>
              </a:rPr>
              <a:t>L1922）</a:t>
            </a:r>
            <a:r>
              <a:rPr sz="705" dirty="0">
                <a:latin typeface="Yu Gothic"/>
                <a:cs typeface="Yu Gothic"/>
              </a:rPr>
              <a:t>「繊</a:t>
            </a:r>
            <a:r>
              <a:rPr sz="705" spc="-16" dirty="0">
                <a:latin typeface="Yu Gothic"/>
                <a:cs typeface="Yu Gothic"/>
              </a:rPr>
              <a:t>維</a:t>
            </a:r>
            <a:r>
              <a:rPr sz="705" dirty="0">
                <a:latin typeface="Yu Gothic"/>
                <a:cs typeface="Yu Gothic"/>
              </a:rPr>
              <a:t>製品の抗ウイル</a:t>
            </a:r>
            <a:r>
              <a:rPr sz="705" spc="-16" dirty="0">
                <a:latin typeface="Yu Gothic"/>
                <a:cs typeface="Yu Gothic"/>
              </a:rPr>
              <a:t>ス</a:t>
            </a:r>
            <a:r>
              <a:rPr sz="705" dirty="0">
                <a:latin typeface="Yu Gothic"/>
                <a:cs typeface="Yu Gothic"/>
              </a:rPr>
              <a:t>試験」</a:t>
            </a:r>
            <a:r>
              <a:rPr sz="705" spc="-3" dirty="0">
                <a:latin typeface="Yu Gothic"/>
                <a:cs typeface="Yu Gothic"/>
              </a:rPr>
              <a:t>に</a:t>
            </a:r>
            <a:r>
              <a:rPr sz="705" dirty="0">
                <a:latin typeface="Yu Gothic"/>
                <a:cs typeface="Yu Gothic"/>
              </a:rPr>
              <a:t>準</a:t>
            </a:r>
            <a:r>
              <a:rPr sz="705" spc="-16" dirty="0">
                <a:latin typeface="Yu Gothic"/>
                <a:cs typeface="Yu Gothic"/>
              </a:rPr>
              <a:t>じ</a:t>
            </a:r>
            <a:r>
              <a:rPr sz="705" dirty="0">
                <a:latin typeface="Yu Gothic"/>
                <a:cs typeface="Yu Gothic"/>
              </a:rPr>
              <a:t>た試 験⽅</a:t>
            </a:r>
            <a:r>
              <a:rPr sz="705" spc="-16" dirty="0">
                <a:latin typeface="Yu Gothic"/>
                <a:cs typeface="Yu Gothic"/>
              </a:rPr>
              <a:t>法</a:t>
            </a:r>
            <a:r>
              <a:rPr sz="705" spc="-19" dirty="0">
                <a:latin typeface="Yu Gothic"/>
                <a:cs typeface="Yu Gothic"/>
              </a:rPr>
              <a:t> </a:t>
            </a:r>
            <a:endParaRPr sz="705" dirty="0">
              <a:latin typeface="Yu Gothic"/>
              <a:cs typeface="Yu Gothic"/>
            </a:endParaRPr>
          </a:p>
          <a:p>
            <a:pPr marL="293202" marR="149452" indent="-170220">
              <a:lnSpc>
                <a:spcPct val="150900"/>
              </a:lnSpc>
              <a:spcBef>
                <a:spcPts val="16"/>
              </a:spcBef>
              <a:tabLst>
                <a:tab pos="1180546" algn="l"/>
                <a:tab pos="1571483" algn="l"/>
              </a:tabLst>
            </a:pPr>
            <a:r>
              <a:rPr sz="705" dirty="0">
                <a:latin typeface="Yu Gothic"/>
                <a:cs typeface="Yu Gothic"/>
              </a:rPr>
              <a:t>①</a:t>
            </a:r>
            <a:r>
              <a:rPr sz="705" spc="32" dirty="0">
                <a:latin typeface="Yu Gothic"/>
                <a:cs typeface="Yu Gothic"/>
              </a:rPr>
              <a:t> </a:t>
            </a:r>
            <a:r>
              <a:rPr sz="705" dirty="0">
                <a:latin typeface="Yu Gothic"/>
                <a:cs typeface="Yu Gothic"/>
              </a:rPr>
              <a:t>試験品に新型コ</a:t>
            </a:r>
            <a:r>
              <a:rPr sz="705" spc="-16" dirty="0">
                <a:latin typeface="Yu Gothic"/>
                <a:cs typeface="Yu Gothic"/>
              </a:rPr>
              <a:t>ロ</a:t>
            </a:r>
            <a:r>
              <a:rPr sz="705" dirty="0">
                <a:latin typeface="Yu Gothic"/>
                <a:cs typeface="Yu Gothic"/>
              </a:rPr>
              <a:t>ナウイルス</a:t>
            </a:r>
            <a:r>
              <a:rPr sz="705" spc="-16" dirty="0">
                <a:latin typeface="Yu Gothic"/>
                <a:cs typeface="Yu Gothic"/>
              </a:rPr>
              <a:t>を</a:t>
            </a:r>
            <a:r>
              <a:rPr sz="705" dirty="0">
                <a:latin typeface="Yu Gothic"/>
                <a:cs typeface="Yu Gothic"/>
              </a:rPr>
              <a:t>接種し</a:t>
            </a:r>
            <a:r>
              <a:rPr sz="705" spc="-3" dirty="0">
                <a:latin typeface="Yu Gothic"/>
                <a:cs typeface="Yu Gothic"/>
              </a:rPr>
              <a:t>、</a:t>
            </a:r>
            <a:r>
              <a:rPr sz="705" spc="-10" dirty="0">
                <a:latin typeface="Yu Gothic"/>
                <a:cs typeface="Yu Gothic"/>
              </a:rPr>
              <a:t>5</a:t>
            </a:r>
            <a:r>
              <a:rPr sz="705" spc="-29" dirty="0">
                <a:latin typeface="Yu Gothic"/>
                <a:cs typeface="Yu Gothic"/>
              </a:rPr>
              <a:t> </a:t>
            </a:r>
            <a:r>
              <a:rPr sz="705" dirty="0">
                <a:latin typeface="Yu Gothic"/>
                <a:cs typeface="Yu Gothic"/>
              </a:rPr>
              <a:t>分も</a:t>
            </a:r>
            <a:r>
              <a:rPr sz="705" spc="-16" dirty="0">
                <a:latin typeface="Yu Gothic"/>
                <a:cs typeface="Yu Gothic"/>
              </a:rPr>
              <a:t>し</a:t>
            </a:r>
            <a:r>
              <a:rPr sz="705" dirty="0">
                <a:latin typeface="Yu Gothic"/>
                <a:cs typeface="Yu Gothic"/>
              </a:rPr>
              <a:t>くは</a:t>
            </a:r>
            <a:r>
              <a:rPr sz="705" spc="-29" dirty="0">
                <a:latin typeface="Yu Gothic"/>
                <a:cs typeface="Yu Gothic"/>
              </a:rPr>
              <a:t> </a:t>
            </a:r>
            <a:r>
              <a:rPr sz="705" spc="-10" dirty="0">
                <a:latin typeface="Yu Gothic"/>
                <a:cs typeface="Yu Gothic"/>
              </a:rPr>
              <a:t>10</a:t>
            </a:r>
            <a:r>
              <a:rPr sz="705" spc="-32" dirty="0">
                <a:latin typeface="Yu Gothic"/>
                <a:cs typeface="Yu Gothic"/>
              </a:rPr>
              <a:t> </a:t>
            </a:r>
            <a:r>
              <a:rPr sz="705" dirty="0">
                <a:latin typeface="Yu Gothic"/>
                <a:cs typeface="Yu Gothic"/>
              </a:rPr>
              <a:t>分、</a:t>
            </a:r>
            <a:r>
              <a:rPr sz="705" spc="-10" dirty="0">
                <a:latin typeface="Yu Gothic"/>
                <a:cs typeface="Yu Gothic"/>
              </a:rPr>
              <a:t>20</a:t>
            </a:r>
            <a:r>
              <a:rPr sz="705" spc="-29" dirty="0">
                <a:latin typeface="Yu Gothic"/>
                <a:cs typeface="Yu Gothic"/>
              </a:rPr>
              <a:t> </a:t>
            </a:r>
            <a:r>
              <a:rPr sz="705" dirty="0">
                <a:latin typeface="Yu Gothic"/>
                <a:cs typeface="Yu Gothic"/>
              </a:rPr>
              <a:t>分、</a:t>
            </a:r>
            <a:r>
              <a:rPr sz="705" spc="-10" dirty="0">
                <a:latin typeface="Yu Gothic"/>
                <a:cs typeface="Yu Gothic"/>
              </a:rPr>
              <a:t>30</a:t>
            </a:r>
            <a:r>
              <a:rPr sz="705" spc="-29" dirty="0">
                <a:latin typeface="Yu Gothic"/>
                <a:cs typeface="Yu Gothic"/>
              </a:rPr>
              <a:t> </a:t>
            </a:r>
            <a:r>
              <a:rPr sz="705" dirty="0">
                <a:latin typeface="Yu Gothic"/>
                <a:cs typeface="Yu Gothic"/>
              </a:rPr>
              <a:t>分、 </a:t>
            </a:r>
            <a:r>
              <a:rPr sz="705" spc="-10" dirty="0">
                <a:latin typeface="Yu Gothic"/>
                <a:cs typeface="Yu Gothic"/>
              </a:rPr>
              <a:t>120</a:t>
            </a:r>
            <a:r>
              <a:rPr sz="705" spc="-80" dirty="0">
                <a:latin typeface="Yu Gothic"/>
                <a:cs typeface="Yu Gothic"/>
              </a:rPr>
              <a:t> </a:t>
            </a:r>
            <a:r>
              <a:rPr sz="705" dirty="0">
                <a:latin typeface="Yu Gothic"/>
                <a:cs typeface="Yu Gothic"/>
              </a:rPr>
              <a:t>分静置した</a:t>
            </a:r>
            <a:r>
              <a:rPr sz="705" spc="-16" dirty="0">
                <a:latin typeface="Yu Gothic"/>
                <a:cs typeface="Yu Gothic"/>
              </a:rPr>
              <a:t>。</a:t>
            </a:r>
            <a:r>
              <a:rPr sz="705" spc="-19" dirty="0">
                <a:latin typeface="Yu Gothic"/>
                <a:cs typeface="Yu Gothic"/>
              </a:rPr>
              <a:t> </a:t>
            </a:r>
            <a:r>
              <a:rPr sz="705" dirty="0">
                <a:latin typeface="Yu Gothic"/>
                <a:cs typeface="Yu Gothic"/>
              </a:rPr>
              <a:t>	</a:t>
            </a:r>
            <a:r>
              <a:rPr sz="705" spc="-19" dirty="0">
                <a:latin typeface="Yu Gothic"/>
                <a:cs typeface="Yu Gothic"/>
              </a:rPr>
              <a:t> </a:t>
            </a:r>
            <a:r>
              <a:rPr sz="705" dirty="0">
                <a:latin typeface="Yu Gothic"/>
                <a:cs typeface="Yu Gothic"/>
              </a:rPr>
              <a:t>	</a:t>
            </a:r>
            <a:r>
              <a:rPr sz="705" spc="-19" dirty="0">
                <a:latin typeface="Yu Gothic"/>
                <a:cs typeface="Yu Gothic"/>
              </a:rPr>
              <a:t> </a:t>
            </a:r>
            <a:endParaRPr sz="705" dirty="0">
              <a:latin typeface="Yu Gothic"/>
              <a:cs typeface="Yu Gothic"/>
            </a:endParaRPr>
          </a:p>
          <a:p>
            <a:pPr marL="293202" marR="59455" indent="-170220">
              <a:lnSpc>
                <a:spcPts val="1295"/>
              </a:lnSpc>
              <a:spcBef>
                <a:spcPts val="99"/>
              </a:spcBef>
            </a:pPr>
            <a:r>
              <a:rPr sz="705" dirty="0">
                <a:latin typeface="Yu Gothic"/>
                <a:cs typeface="Yu Gothic"/>
              </a:rPr>
              <a:t>②</a:t>
            </a:r>
            <a:r>
              <a:rPr sz="705" spc="42" dirty="0">
                <a:latin typeface="Yu Gothic"/>
                <a:cs typeface="Yu Gothic"/>
              </a:rPr>
              <a:t> </a:t>
            </a:r>
            <a:r>
              <a:rPr sz="705" dirty="0">
                <a:latin typeface="Yu Gothic"/>
                <a:cs typeface="Yu Gothic"/>
              </a:rPr>
              <a:t>各反応時間の後</a:t>
            </a:r>
            <a:r>
              <a:rPr sz="705" spc="-16" dirty="0">
                <a:latin typeface="Yu Gothic"/>
                <a:cs typeface="Yu Gothic"/>
              </a:rPr>
              <a:t>、</a:t>
            </a:r>
            <a:r>
              <a:rPr sz="705" dirty="0">
                <a:latin typeface="Yu Gothic"/>
                <a:cs typeface="Yu Gothic"/>
              </a:rPr>
              <a:t>回収液</a:t>
            </a:r>
            <a:r>
              <a:rPr sz="705" spc="32" dirty="0">
                <a:latin typeface="Yu Gothic"/>
                <a:cs typeface="Yu Gothic"/>
              </a:rPr>
              <a:t>（EDTA</a:t>
            </a:r>
            <a:r>
              <a:rPr sz="705" spc="-19" dirty="0">
                <a:latin typeface="Yu Gothic"/>
                <a:cs typeface="Yu Gothic"/>
              </a:rPr>
              <a:t> </a:t>
            </a:r>
            <a:r>
              <a:rPr sz="705" dirty="0">
                <a:latin typeface="Yu Gothic"/>
                <a:cs typeface="Yu Gothic"/>
              </a:rPr>
              <a:t>含</a:t>
            </a:r>
            <a:r>
              <a:rPr sz="705" spc="167" dirty="0">
                <a:latin typeface="Yu Gothic"/>
                <a:cs typeface="Yu Gothic"/>
              </a:rPr>
              <a:t>有</a:t>
            </a:r>
            <a:r>
              <a:rPr sz="705" spc="32" dirty="0">
                <a:latin typeface="Yu Gothic"/>
                <a:cs typeface="Yu Gothic"/>
              </a:rPr>
              <a:t>DMEM</a:t>
            </a:r>
            <a:r>
              <a:rPr sz="705" spc="-29" dirty="0">
                <a:latin typeface="Yu Gothic"/>
                <a:cs typeface="Yu Gothic"/>
              </a:rPr>
              <a:t> </a:t>
            </a:r>
            <a:r>
              <a:rPr sz="705" spc="-16" dirty="0">
                <a:latin typeface="Yu Gothic"/>
                <a:cs typeface="Yu Gothic"/>
              </a:rPr>
              <a:t>液</a:t>
            </a:r>
            <a:r>
              <a:rPr sz="705" dirty="0">
                <a:latin typeface="Yu Gothic"/>
                <a:cs typeface="Yu Gothic"/>
              </a:rPr>
              <a:t>体培地）にて試</a:t>
            </a:r>
            <a:r>
              <a:rPr sz="705" spc="-16" dirty="0">
                <a:latin typeface="Yu Gothic"/>
                <a:cs typeface="Yu Gothic"/>
              </a:rPr>
              <a:t>験</a:t>
            </a:r>
            <a:r>
              <a:rPr sz="705" dirty="0">
                <a:latin typeface="Yu Gothic"/>
                <a:cs typeface="Yu Gothic"/>
              </a:rPr>
              <a:t>品からウイ ルスを洗い出し</a:t>
            </a:r>
            <a:r>
              <a:rPr sz="705" spc="-16" dirty="0">
                <a:latin typeface="Yu Gothic"/>
                <a:cs typeface="Yu Gothic"/>
              </a:rPr>
              <a:t>た。</a:t>
            </a:r>
            <a:r>
              <a:rPr sz="705" spc="-19" dirty="0">
                <a:latin typeface="Yu Gothic"/>
                <a:cs typeface="Yu Gothic"/>
              </a:rPr>
              <a:t> </a:t>
            </a:r>
            <a:endParaRPr sz="705" dirty="0">
              <a:latin typeface="Yu Gothic"/>
              <a:cs typeface="Yu Gothic"/>
            </a:endParaRPr>
          </a:p>
          <a:p>
            <a:pPr marL="123389">
              <a:spcBef>
                <a:spcPts val="310"/>
              </a:spcBef>
            </a:pPr>
            <a:r>
              <a:rPr sz="705" dirty="0">
                <a:latin typeface="Yu Gothic"/>
                <a:cs typeface="Yu Gothic"/>
              </a:rPr>
              <a:t>③</a:t>
            </a:r>
            <a:r>
              <a:rPr sz="705" spc="32" dirty="0">
                <a:latin typeface="Yu Gothic"/>
                <a:cs typeface="Yu Gothic"/>
              </a:rPr>
              <a:t> </a:t>
            </a:r>
            <a:r>
              <a:rPr sz="705" dirty="0">
                <a:latin typeface="Yu Gothic"/>
                <a:cs typeface="Yu Gothic"/>
              </a:rPr>
              <a:t>回収液</a:t>
            </a:r>
            <a:r>
              <a:rPr sz="705" spc="167" dirty="0">
                <a:latin typeface="Yu Gothic"/>
                <a:cs typeface="Yu Gothic"/>
              </a:rPr>
              <a:t>を</a:t>
            </a:r>
            <a:r>
              <a:rPr sz="705" spc="-10" dirty="0">
                <a:latin typeface="Yu Gothic"/>
                <a:cs typeface="Yu Gothic"/>
              </a:rPr>
              <a:t>PBS</a:t>
            </a:r>
            <a:r>
              <a:rPr sz="705" spc="-26" dirty="0">
                <a:latin typeface="Yu Gothic"/>
                <a:cs typeface="Yu Gothic"/>
              </a:rPr>
              <a:t> </a:t>
            </a:r>
            <a:r>
              <a:rPr sz="705" spc="-16" dirty="0">
                <a:latin typeface="Yu Gothic"/>
                <a:cs typeface="Yu Gothic"/>
              </a:rPr>
              <a:t>液</a:t>
            </a:r>
            <a:r>
              <a:rPr sz="705" dirty="0">
                <a:latin typeface="Yu Gothic"/>
                <a:cs typeface="Yu Gothic"/>
              </a:rPr>
              <a:t>にて</a:t>
            </a:r>
            <a:r>
              <a:rPr sz="705" spc="-29" dirty="0">
                <a:latin typeface="Yu Gothic"/>
                <a:cs typeface="Yu Gothic"/>
              </a:rPr>
              <a:t> </a:t>
            </a:r>
            <a:r>
              <a:rPr sz="705" spc="-10" dirty="0">
                <a:latin typeface="Yu Gothic"/>
                <a:cs typeface="Yu Gothic"/>
              </a:rPr>
              <a:t>10</a:t>
            </a:r>
            <a:r>
              <a:rPr sz="705" spc="-32" dirty="0">
                <a:latin typeface="Yu Gothic"/>
                <a:cs typeface="Yu Gothic"/>
              </a:rPr>
              <a:t> </a:t>
            </a:r>
            <a:r>
              <a:rPr sz="705" dirty="0">
                <a:latin typeface="Yu Gothic"/>
                <a:cs typeface="Yu Gothic"/>
              </a:rPr>
              <a:t>倍段階希釈し</a:t>
            </a:r>
            <a:r>
              <a:rPr sz="705" spc="-16" dirty="0">
                <a:latin typeface="Yu Gothic"/>
                <a:cs typeface="Yu Gothic"/>
              </a:rPr>
              <a:t>、</a:t>
            </a:r>
            <a:r>
              <a:rPr sz="705" dirty="0">
                <a:latin typeface="Yu Gothic"/>
                <a:cs typeface="Yu Gothic"/>
              </a:rPr>
              <a:t>ウイル</a:t>
            </a:r>
            <a:r>
              <a:rPr sz="705" spc="-16" dirty="0">
                <a:latin typeface="Yu Gothic"/>
                <a:cs typeface="Yu Gothic"/>
              </a:rPr>
              <a:t>ス</a:t>
            </a:r>
            <a:r>
              <a:rPr sz="705" dirty="0">
                <a:latin typeface="Yu Gothic"/>
                <a:cs typeface="Yu Gothic"/>
              </a:rPr>
              <a:t>感染価の測定を</a:t>
            </a:r>
            <a:r>
              <a:rPr sz="705" spc="-16" dirty="0">
                <a:latin typeface="Yu Gothic"/>
                <a:cs typeface="Yu Gothic"/>
              </a:rPr>
              <a:t>測</a:t>
            </a:r>
            <a:r>
              <a:rPr sz="705" dirty="0">
                <a:latin typeface="Yu Gothic"/>
                <a:cs typeface="Yu Gothic"/>
              </a:rPr>
              <a:t>定した。測</a:t>
            </a:r>
          </a:p>
          <a:p>
            <a:pPr marL="293202" marR="61491">
              <a:lnSpc>
                <a:spcPts val="1295"/>
              </a:lnSpc>
              <a:spcBef>
                <a:spcPts val="99"/>
              </a:spcBef>
            </a:pPr>
            <a:r>
              <a:rPr sz="705" dirty="0">
                <a:latin typeface="Yu Gothic"/>
                <a:cs typeface="Yu Gothic"/>
              </a:rPr>
              <a:t>定⽅法はプラー</a:t>
            </a:r>
            <a:r>
              <a:rPr sz="705" spc="-16" dirty="0">
                <a:latin typeface="Yu Gothic"/>
                <a:cs typeface="Yu Gothic"/>
              </a:rPr>
              <a:t>ク</a:t>
            </a:r>
            <a:r>
              <a:rPr sz="705" dirty="0">
                <a:latin typeface="Yu Gothic"/>
                <a:cs typeface="Yu Gothic"/>
              </a:rPr>
              <a:t>法にて実施</a:t>
            </a:r>
            <a:r>
              <a:rPr sz="705" spc="-16" dirty="0">
                <a:latin typeface="Yu Gothic"/>
                <a:cs typeface="Yu Gothic"/>
              </a:rPr>
              <a:t>し</a:t>
            </a:r>
            <a:r>
              <a:rPr sz="705" dirty="0">
                <a:latin typeface="Yu Gothic"/>
                <a:cs typeface="Yu Gothic"/>
              </a:rPr>
              <a:t>、プラーク</a:t>
            </a:r>
            <a:r>
              <a:rPr sz="705" spc="-16" dirty="0">
                <a:latin typeface="Yu Gothic"/>
                <a:cs typeface="Yu Gothic"/>
              </a:rPr>
              <a:t>数</a:t>
            </a:r>
            <a:r>
              <a:rPr sz="705" dirty="0">
                <a:latin typeface="Yu Gothic"/>
                <a:cs typeface="Yu Gothic"/>
              </a:rPr>
              <a:t>よ</a:t>
            </a:r>
            <a:r>
              <a:rPr sz="705" spc="-16" dirty="0">
                <a:latin typeface="Yu Gothic"/>
                <a:cs typeface="Yu Gothic"/>
              </a:rPr>
              <a:t>り</a:t>
            </a:r>
            <a:r>
              <a:rPr sz="705" dirty="0">
                <a:latin typeface="Yu Gothic"/>
                <a:cs typeface="Yu Gothic"/>
              </a:rPr>
              <a:t>ウイルス感染価</a:t>
            </a:r>
            <a:r>
              <a:rPr sz="705" spc="3" dirty="0">
                <a:latin typeface="Yu Gothic"/>
                <a:cs typeface="Yu Gothic"/>
              </a:rPr>
              <a:t>（PFU/mL）  </a:t>
            </a:r>
            <a:r>
              <a:rPr sz="705" dirty="0">
                <a:latin typeface="Yu Gothic"/>
                <a:cs typeface="Yu Gothic"/>
              </a:rPr>
              <a:t>を算出した</a:t>
            </a:r>
            <a:r>
              <a:rPr sz="705" spc="-16" dirty="0">
                <a:latin typeface="Yu Gothic"/>
                <a:cs typeface="Yu Gothic"/>
              </a:rPr>
              <a:t>。</a:t>
            </a:r>
            <a:r>
              <a:rPr sz="705" spc="-19" dirty="0">
                <a:latin typeface="Yu Gothic"/>
                <a:cs typeface="Yu Gothic"/>
              </a:rPr>
              <a:t> </a:t>
            </a:r>
            <a:endParaRPr sz="705" dirty="0">
              <a:latin typeface="Yu Gothic"/>
              <a:cs typeface="Yu Gothic"/>
            </a:endParaRPr>
          </a:p>
          <a:p>
            <a:pPr marL="123389">
              <a:spcBef>
                <a:spcPts val="310"/>
              </a:spcBef>
              <a:tabLst>
                <a:tab pos="2353356" algn="l"/>
                <a:tab pos="2744293" algn="l"/>
                <a:tab pos="3135229" algn="l"/>
              </a:tabLst>
            </a:pPr>
            <a:r>
              <a:rPr sz="705" dirty="0">
                <a:latin typeface="Yu Gothic"/>
                <a:cs typeface="Yu Gothic"/>
              </a:rPr>
              <a:t>④  </a:t>
            </a:r>
            <a:r>
              <a:rPr sz="705" spc="13" dirty="0">
                <a:latin typeface="Yu Gothic"/>
                <a:cs typeface="Yu Gothic"/>
              </a:rPr>
              <a:t> </a:t>
            </a:r>
            <a:r>
              <a:rPr sz="705" dirty="0">
                <a:latin typeface="Yu Gothic"/>
                <a:cs typeface="Yu Gothic"/>
              </a:rPr>
              <a:t>実施数は規格に</a:t>
            </a:r>
            <a:r>
              <a:rPr sz="705" spc="-16" dirty="0">
                <a:latin typeface="Yu Gothic"/>
                <a:cs typeface="Yu Gothic"/>
              </a:rPr>
              <a:t>従</a:t>
            </a:r>
            <a:r>
              <a:rPr sz="705" dirty="0">
                <a:latin typeface="Yu Gothic"/>
                <a:cs typeface="Yu Gothic"/>
              </a:rPr>
              <a:t>い、各</a:t>
            </a:r>
            <a:r>
              <a:rPr sz="705" spc="-35" dirty="0">
                <a:latin typeface="Yu Gothic"/>
                <a:cs typeface="Yu Gothic"/>
              </a:rPr>
              <a:t> </a:t>
            </a:r>
            <a:r>
              <a:rPr sz="705" spc="-10" dirty="0">
                <a:latin typeface="Yu Gothic"/>
                <a:cs typeface="Yu Gothic"/>
              </a:rPr>
              <a:t>3</a:t>
            </a:r>
            <a:r>
              <a:rPr sz="705" spc="-35" dirty="0">
                <a:latin typeface="Yu Gothic"/>
                <a:cs typeface="Yu Gothic"/>
              </a:rPr>
              <a:t> </a:t>
            </a:r>
            <a:r>
              <a:rPr sz="705" dirty="0">
                <a:latin typeface="Yu Gothic"/>
                <a:cs typeface="Yu Gothic"/>
              </a:rPr>
              <a:t>回実施した</a:t>
            </a:r>
            <a:r>
              <a:rPr sz="705" spc="-16" dirty="0">
                <a:latin typeface="Yu Gothic"/>
                <a:cs typeface="Yu Gothic"/>
              </a:rPr>
              <a:t>。</a:t>
            </a:r>
            <a:r>
              <a:rPr sz="705" spc="-19" dirty="0">
                <a:latin typeface="Yu Gothic"/>
                <a:cs typeface="Yu Gothic"/>
              </a:rPr>
              <a:t> </a:t>
            </a:r>
            <a:r>
              <a:rPr sz="705" spc="29" dirty="0">
                <a:latin typeface="Yu Gothic"/>
                <a:cs typeface="Yu Gothic"/>
              </a:rPr>
              <a:t> </a:t>
            </a:r>
            <a:r>
              <a:rPr sz="705" spc="-19" dirty="0">
                <a:latin typeface="Yu Gothic"/>
                <a:cs typeface="Yu Gothic"/>
              </a:rPr>
              <a:t> </a:t>
            </a:r>
            <a:r>
              <a:rPr sz="705" dirty="0">
                <a:latin typeface="Yu Gothic"/>
                <a:cs typeface="Yu Gothic"/>
              </a:rPr>
              <a:t>	</a:t>
            </a:r>
            <a:r>
              <a:rPr sz="705" spc="-19" dirty="0">
                <a:latin typeface="Yu Gothic"/>
                <a:cs typeface="Yu Gothic"/>
              </a:rPr>
              <a:t> </a:t>
            </a:r>
            <a:r>
              <a:rPr sz="705" dirty="0">
                <a:latin typeface="Yu Gothic"/>
                <a:cs typeface="Yu Gothic"/>
              </a:rPr>
              <a:t>	</a:t>
            </a:r>
            <a:r>
              <a:rPr sz="705" spc="-19" dirty="0">
                <a:latin typeface="Yu Gothic"/>
                <a:cs typeface="Yu Gothic"/>
              </a:rPr>
              <a:t> </a:t>
            </a:r>
            <a:r>
              <a:rPr sz="705" dirty="0">
                <a:latin typeface="Yu Gothic"/>
                <a:cs typeface="Yu Gothic"/>
              </a:rPr>
              <a:t>	</a:t>
            </a:r>
            <a:r>
              <a:rPr sz="705" spc="-19" dirty="0">
                <a:latin typeface="Yu Gothic"/>
                <a:cs typeface="Yu Gothic"/>
              </a:rPr>
              <a:t> </a:t>
            </a:r>
            <a:endParaRPr sz="705" dirty="0">
              <a:latin typeface="Yu Gothic"/>
              <a:cs typeface="Yu Gothic"/>
            </a:endParaRPr>
          </a:p>
        </p:txBody>
      </p:sp>
      <p:sp>
        <p:nvSpPr>
          <p:cNvPr id="24" name="평행 사변형 23"/>
          <p:cNvSpPr/>
          <p:nvPr/>
        </p:nvSpPr>
        <p:spPr>
          <a:xfrm>
            <a:off x="5097016" y="334765"/>
            <a:ext cx="4494482" cy="521913"/>
          </a:xfrm>
          <a:prstGeom prst="parallelogram">
            <a:avLst/>
          </a:prstGeom>
          <a:solidFill>
            <a:schemeClr val="accent5">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b="1" dirty="0">
                <a:solidFill>
                  <a:schemeClr val="tx1"/>
                </a:solidFill>
                <a:latin typeface="+mj-lt"/>
              </a:rPr>
              <a:t>“</a:t>
            </a:r>
            <a:r>
              <a:rPr lang="ko-KR" altLang="en-US" sz="1000" b="1" dirty="0">
                <a:solidFill>
                  <a:schemeClr val="tx1"/>
                </a:solidFill>
                <a:latin typeface="+mj-lt"/>
              </a:rPr>
              <a:t>일본 후생성에서 의료기관에 우선공급조건으로</a:t>
            </a:r>
            <a:endParaRPr lang="en-US" altLang="ko-KR" sz="1000" b="1" dirty="0">
              <a:solidFill>
                <a:schemeClr val="tx1"/>
              </a:solidFill>
              <a:latin typeface="+mj-lt"/>
            </a:endParaRPr>
          </a:p>
          <a:p>
            <a:pPr algn="ctr"/>
            <a:r>
              <a:rPr lang="ko-KR" altLang="en-US" sz="1000" b="1" dirty="0">
                <a:solidFill>
                  <a:schemeClr val="tx1"/>
                </a:solidFill>
                <a:latin typeface="+mj-lt"/>
              </a:rPr>
              <a:t>포장지에 코로나바이러스사멸기능 표시 특별 허가함</a:t>
            </a:r>
            <a:r>
              <a:rPr lang="en-US" altLang="ko-KR" sz="1000" b="1" dirty="0">
                <a:solidFill>
                  <a:schemeClr val="tx1"/>
                </a:solidFill>
                <a:latin typeface="+mj-lt"/>
              </a:rPr>
              <a:t>”</a:t>
            </a:r>
            <a:endParaRPr lang="ko-KR" altLang="en-US" sz="1000" b="1" dirty="0">
              <a:solidFill>
                <a:schemeClr val="tx1"/>
              </a:solidFill>
              <a:latin typeface="+mj-lt"/>
            </a:endParaRPr>
          </a:p>
        </p:txBody>
      </p:sp>
      <p:sp>
        <p:nvSpPr>
          <p:cNvPr id="26" name="평행 사변형 25"/>
          <p:cNvSpPr/>
          <p:nvPr/>
        </p:nvSpPr>
        <p:spPr>
          <a:xfrm>
            <a:off x="4759756" y="6209858"/>
            <a:ext cx="5070044" cy="521913"/>
          </a:xfrm>
          <a:prstGeom prst="parallelogram">
            <a:avLst/>
          </a:prstGeom>
          <a:solidFill>
            <a:schemeClr val="accent5">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p:cNvSpPr txBox="1"/>
          <p:nvPr/>
        </p:nvSpPr>
        <p:spPr>
          <a:xfrm>
            <a:off x="4922855" y="6226353"/>
            <a:ext cx="4729180" cy="400110"/>
          </a:xfrm>
          <a:prstGeom prst="rect">
            <a:avLst/>
          </a:prstGeom>
          <a:noFill/>
        </p:spPr>
        <p:txBody>
          <a:bodyPr wrap="none" rtlCol="0">
            <a:spAutoFit/>
          </a:bodyPr>
          <a:lstStyle/>
          <a:p>
            <a:pPr marL="257172" indent="-257172" algn="ctr" defTabSz="685791" latinLnBrk="0">
              <a:defRPr/>
            </a:pP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The </a:t>
            </a:r>
            <a:r>
              <a:rPr kumimoji="1" lang="en-US" altLang="ko-KR" sz="20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world’first</a:t>
            </a: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corona virus </a:t>
            </a: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99.99</a:t>
            </a:r>
            <a:r>
              <a:rPr kumimoji="1" lang="en-US" altLang="ko-KR" sz="1400" b="1" dirty="0">
                <a:ln>
                  <a:solidFill>
                    <a:schemeClr val="tx1">
                      <a:lumMod val="75000"/>
                      <a:lumOff val="25000"/>
                      <a:alpha val="0"/>
                    </a:schemeClr>
                  </a:solidFill>
                </a:ln>
                <a:solidFill>
                  <a:srgbClr val="494B8D"/>
                </a:solidFill>
                <a:latin typeface="나눔바른고딕" pitchFamily="50" charset="-127"/>
                <a:ea typeface="나눔바른고딕" pitchFamily="50" charset="-127"/>
              </a:rPr>
              <a:t>%</a:t>
            </a:r>
            <a:r>
              <a:rPr kumimoji="1" lang="en-US" altLang="ko-KR" sz="2000" b="1" dirty="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killing</a:t>
            </a:r>
            <a:endParaRPr kumimoji="1" lang="en-US" altLang="ko-KR" sz="1600" b="1"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28" name="object 5"/>
          <p:cNvSpPr txBox="1">
            <a:spLocks noGrp="1"/>
          </p:cNvSpPr>
          <p:nvPr>
            <p:ph type="title" idx="4294967295"/>
          </p:nvPr>
        </p:nvSpPr>
        <p:spPr>
          <a:xfrm>
            <a:off x="136761" y="2227461"/>
            <a:ext cx="2034116" cy="1859483"/>
          </a:xfrm>
          <a:prstGeom prst="rect">
            <a:avLst/>
          </a:prstGeom>
        </p:spPr>
        <p:txBody>
          <a:bodyPr vert="horz" wrap="square" lIns="0" tIns="12700" rIns="0" bIns="0" rtlCol="0">
            <a:spAutoFit/>
          </a:bodyPr>
          <a:lstStyle/>
          <a:p>
            <a:pPr marL="12700">
              <a:lnSpc>
                <a:spcPct val="100000"/>
              </a:lnSpc>
              <a:spcBef>
                <a:spcPts val="100"/>
              </a:spcBef>
            </a:pPr>
            <a:r>
              <a:rPr kumimoji="1" lang="ko-KR" altLang="en-US" sz="32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항바이러스</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테스트</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리포트</a:t>
            </a:r>
            <a:endParaRPr kumimoji="1" lang="ko-KR" altLang="en-US"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sp>
        <p:nvSpPr>
          <p:cNvPr id="29" name="TextBox 28"/>
          <p:cNvSpPr txBox="1"/>
          <p:nvPr/>
        </p:nvSpPr>
        <p:spPr>
          <a:xfrm>
            <a:off x="410212" y="4019363"/>
            <a:ext cx="1517851" cy="400110"/>
          </a:xfrm>
          <a:prstGeom prst="rect">
            <a:avLst/>
          </a:prstGeom>
          <a:noFill/>
        </p:spPr>
        <p:txBody>
          <a:bodyPr wrap="none" rtlCol="0">
            <a:spAutoFit/>
          </a:bodyPr>
          <a:lstStyle/>
          <a:p>
            <a:pPr marL="257172" indent="-257172" algn="ctr" defTabSz="685791" latinLnBrk="0">
              <a:defRPr/>
            </a:pPr>
            <a:r>
              <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Test Report</a:t>
            </a:r>
          </a:p>
        </p:txBody>
      </p:sp>
      <p:sp>
        <p:nvSpPr>
          <p:cNvPr id="30" name="TextBox 29"/>
          <p:cNvSpPr txBox="1"/>
          <p:nvPr/>
        </p:nvSpPr>
        <p:spPr>
          <a:xfrm>
            <a:off x="727045" y="4310443"/>
            <a:ext cx="907621" cy="400110"/>
          </a:xfrm>
          <a:prstGeom prst="rect">
            <a:avLst/>
          </a:prstGeom>
          <a:noFill/>
        </p:spPr>
        <p:txBody>
          <a:bodyPr wrap="none" rtlCol="0">
            <a:spAutoFit/>
          </a:bodyPr>
          <a:lstStyle/>
          <a:p>
            <a:pPr marL="257172" indent="-257172" algn="ctr" defTabSz="685791" latinLnBrk="0">
              <a:defRPr/>
            </a:pPr>
            <a:r>
              <a:rPr kumimoji="1" lang="ko-KR" altLang="en-US"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일 본 </a:t>
            </a:r>
            <a:r>
              <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1</a:t>
            </a:r>
          </a:p>
        </p:txBody>
      </p:sp>
    </p:spTree>
    <p:extLst>
      <p:ext uri="{BB962C8B-B14F-4D97-AF65-F5344CB8AC3E}">
        <p14:creationId xmlns:p14="http://schemas.microsoft.com/office/powerpoint/2010/main" val="899148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0" y="0"/>
            <a:ext cx="2288704"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rgbClr val="FFFFFF"/>
              </a:solidFill>
            </a:endParaRPr>
          </a:p>
        </p:txBody>
      </p:sp>
      <p:pic>
        <p:nvPicPr>
          <p:cNvPr id="19" name="그림 18"/>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20" name="object 2"/>
          <p:cNvSpPr txBox="1"/>
          <p:nvPr/>
        </p:nvSpPr>
        <p:spPr>
          <a:xfrm>
            <a:off x="2432207" y="746003"/>
            <a:ext cx="3454249" cy="2435043"/>
          </a:xfrm>
          <a:prstGeom prst="rect">
            <a:avLst/>
          </a:prstGeom>
        </p:spPr>
        <p:txBody>
          <a:bodyPr vert="horz" wrap="square" lIns="0" tIns="8145" rIns="0" bIns="0" rtlCol="0">
            <a:spAutoFit/>
          </a:bodyPr>
          <a:lstStyle/>
          <a:p>
            <a:pPr marL="24434" marR="19547">
              <a:lnSpc>
                <a:spcPct val="150900"/>
              </a:lnSpc>
              <a:spcBef>
                <a:spcPts val="64"/>
              </a:spcBef>
            </a:pPr>
            <a:r>
              <a:rPr sz="705" dirty="0">
                <a:latin typeface="Yu Gothic"/>
                <a:cs typeface="Yu Gothic"/>
              </a:rPr>
              <a:t>試験品によるウ</a:t>
            </a:r>
            <a:r>
              <a:rPr sz="705" spc="-16" dirty="0">
                <a:latin typeface="Yu Gothic"/>
                <a:cs typeface="Yu Gothic"/>
              </a:rPr>
              <a:t>イ</a:t>
            </a:r>
            <a:r>
              <a:rPr sz="705" dirty="0">
                <a:latin typeface="Yu Gothic"/>
                <a:cs typeface="Yu Gothic"/>
              </a:rPr>
              <a:t>ルスを不活</a:t>
            </a:r>
            <a:r>
              <a:rPr sz="705" spc="-16" dirty="0">
                <a:latin typeface="Yu Gothic"/>
                <a:cs typeface="Yu Gothic"/>
              </a:rPr>
              <a:t>化</a:t>
            </a:r>
            <a:r>
              <a:rPr sz="705" dirty="0">
                <a:latin typeface="Yu Gothic"/>
                <a:cs typeface="Yu Gothic"/>
              </a:rPr>
              <a:t>させている</a:t>
            </a:r>
            <a:r>
              <a:rPr sz="705" spc="-16" dirty="0">
                <a:latin typeface="Yu Gothic"/>
                <a:cs typeface="Yu Gothic"/>
              </a:rPr>
              <a:t>効</a:t>
            </a:r>
            <a:r>
              <a:rPr sz="705" dirty="0">
                <a:latin typeface="Yu Gothic"/>
                <a:cs typeface="Yu Gothic"/>
              </a:rPr>
              <a:t>率</a:t>
            </a:r>
            <a:r>
              <a:rPr sz="705" spc="-16" dirty="0">
                <a:latin typeface="Yu Gothic"/>
                <a:cs typeface="Yu Gothic"/>
              </a:rPr>
              <a:t>に</a:t>
            </a:r>
            <a:r>
              <a:rPr sz="705" dirty="0">
                <a:latin typeface="Yu Gothic"/>
                <a:cs typeface="Yu Gothic"/>
              </a:rPr>
              <a:t>ついて、コント</a:t>
            </a:r>
            <a:r>
              <a:rPr sz="705" spc="-16" dirty="0">
                <a:latin typeface="Yu Gothic"/>
                <a:cs typeface="Yu Gothic"/>
              </a:rPr>
              <a:t>ロ</a:t>
            </a:r>
            <a:r>
              <a:rPr sz="705" dirty="0">
                <a:latin typeface="Yu Gothic"/>
                <a:cs typeface="Yu Gothic"/>
              </a:rPr>
              <a:t>ールとの差</a:t>
            </a:r>
            <a:r>
              <a:rPr sz="705" spc="-16" dirty="0">
                <a:latin typeface="Yu Gothic"/>
                <a:cs typeface="Yu Gothic"/>
              </a:rPr>
              <a:t>よ</a:t>
            </a:r>
            <a:r>
              <a:rPr sz="705" dirty="0">
                <a:latin typeface="Yu Gothic"/>
                <a:cs typeface="Yu Gothic"/>
              </a:rPr>
              <a:t>り次 のように算出し</a:t>
            </a:r>
            <a:r>
              <a:rPr sz="705" spc="-16" dirty="0">
                <a:latin typeface="Yu Gothic"/>
                <a:cs typeface="Yu Gothic"/>
              </a:rPr>
              <a:t>た。</a:t>
            </a:r>
            <a:r>
              <a:rPr sz="705" spc="-19" dirty="0">
                <a:latin typeface="Yu Gothic"/>
                <a:cs typeface="Yu Gothic"/>
              </a:rPr>
              <a:t> </a:t>
            </a:r>
            <a:endParaRPr sz="705" dirty="0">
              <a:latin typeface="Yu Gothic"/>
              <a:cs typeface="Yu Gothic"/>
            </a:endParaRPr>
          </a:p>
          <a:p>
            <a:pPr marL="24434">
              <a:spcBef>
                <a:spcPts val="430"/>
              </a:spcBef>
            </a:pPr>
            <a:r>
              <a:rPr sz="705" spc="-19" dirty="0">
                <a:latin typeface="Yu Gothic"/>
                <a:cs typeface="Yu Gothic"/>
              </a:rPr>
              <a:t> </a:t>
            </a:r>
            <a:endParaRPr sz="705" dirty="0">
              <a:latin typeface="Yu Gothic"/>
              <a:cs typeface="Yu Gothic"/>
            </a:endParaRPr>
          </a:p>
          <a:p>
            <a:pPr marL="24434">
              <a:spcBef>
                <a:spcPts val="446"/>
              </a:spcBef>
            </a:pPr>
            <a:r>
              <a:rPr sz="705" dirty="0">
                <a:latin typeface="Yu Gothic"/>
                <a:cs typeface="Yu Gothic"/>
              </a:rPr>
              <a:t>抗ウイルス活性</a:t>
            </a:r>
            <a:r>
              <a:rPr sz="705" spc="-16" dirty="0">
                <a:latin typeface="Yu Gothic"/>
                <a:cs typeface="Yu Gothic"/>
              </a:rPr>
              <a:t>値</a:t>
            </a:r>
            <a:r>
              <a:rPr sz="705" spc="135" dirty="0">
                <a:latin typeface="Yu Gothic"/>
                <a:cs typeface="Yu Gothic"/>
              </a:rPr>
              <a:t> </a:t>
            </a:r>
            <a:r>
              <a:rPr sz="705" spc="6" dirty="0">
                <a:latin typeface="Yu Gothic"/>
                <a:cs typeface="Yu Gothic"/>
              </a:rPr>
              <a:t>Mv</a:t>
            </a:r>
            <a:r>
              <a:rPr sz="705" spc="151" dirty="0">
                <a:latin typeface="Yu Gothic"/>
                <a:cs typeface="Yu Gothic"/>
              </a:rPr>
              <a:t> </a:t>
            </a:r>
            <a:r>
              <a:rPr sz="705" spc="6" dirty="0">
                <a:latin typeface="Yu Gothic"/>
                <a:cs typeface="Yu Gothic"/>
              </a:rPr>
              <a:t>＝lg(Vb)−lg(Vc)</a:t>
            </a:r>
            <a:r>
              <a:rPr sz="705" spc="-19" dirty="0">
                <a:latin typeface="Yu Gothic"/>
                <a:cs typeface="Yu Gothic"/>
              </a:rPr>
              <a:t> </a:t>
            </a:r>
            <a:endParaRPr sz="705" dirty="0">
              <a:latin typeface="Yu Gothic"/>
              <a:cs typeface="Yu Gothic"/>
            </a:endParaRPr>
          </a:p>
          <a:p>
            <a:pPr marL="24434" marR="451613">
              <a:lnSpc>
                <a:spcPct val="150900"/>
              </a:lnSpc>
            </a:pPr>
            <a:r>
              <a:rPr sz="705" spc="10" dirty="0">
                <a:latin typeface="Yu Gothic"/>
                <a:cs typeface="Yu Gothic"/>
              </a:rPr>
              <a:t>lg(Vb)：</a:t>
            </a:r>
            <a:r>
              <a:rPr sz="705" dirty="0">
                <a:latin typeface="Yu Gothic"/>
                <a:cs typeface="Yu Gothic"/>
              </a:rPr>
              <a:t>標準布の</a:t>
            </a:r>
            <a:r>
              <a:rPr sz="705" spc="-32" dirty="0">
                <a:latin typeface="Yu Gothic"/>
                <a:cs typeface="Yu Gothic"/>
              </a:rPr>
              <a:t> </a:t>
            </a:r>
            <a:r>
              <a:rPr sz="705" spc="-10" dirty="0">
                <a:latin typeface="Yu Gothic"/>
                <a:cs typeface="Yu Gothic"/>
              </a:rPr>
              <a:t>2</a:t>
            </a:r>
            <a:r>
              <a:rPr sz="705" spc="-29" dirty="0">
                <a:latin typeface="Yu Gothic"/>
                <a:cs typeface="Yu Gothic"/>
              </a:rPr>
              <a:t> </a:t>
            </a:r>
            <a:r>
              <a:rPr sz="705" dirty="0">
                <a:latin typeface="Yu Gothic"/>
                <a:cs typeface="Yu Gothic"/>
              </a:rPr>
              <a:t>時間</a:t>
            </a:r>
            <a:r>
              <a:rPr sz="705" spc="-16" dirty="0">
                <a:latin typeface="Yu Gothic"/>
                <a:cs typeface="Yu Gothic"/>
              </a:rPr>
              <a:t>放</a:t>
            </a:r>
            <a:r>
              <a:rPr sz="705" dirty="0">
                <a:latin typeface="Yu Gothic"/>
                <a:cs typeface="Yu Gothic"/>
              </a:rPr>
              <a:t>置後の</a:t>
            </a:r>
            <a:r>
              <a:rPr sz="705" spc="-29" dirty="0">
                <a:latin typeface="Yu Gothic"/>
                <a:cs typeface="Yu Gothic"/>
              </a:rPr>
              <a:t> </a:t>
            </a:r>
            <a:r>
              <a:rPr sz="705" spc="-10" dirty="0">
                <a:latin typeface="Yu Gothic"/>
                <a:cs typeface="Yu Gothic"/>
              </a:rPr>
              <a:t>3</a:t>
            </a:r>
            <a:r>
              <a:rPr sz="705" spc="-29" dirty="0">
                <a:latin typeface="Yu Gothic"/>
                <a:cs typeface="Yu Gothic"/>
              </a:rPr>
              <a:t> </a:t>
            </a:r>
            <a:r>
              <a:rPr sz="705" dirty="0">
                <a:latin typeface="Yu Gothic"/>
                <a:cs typeface="Yu Gothic"/>
              </a:rPr>
              <a:t>検体の感染</a:t>
            </a:r>
            <a:r>
              <a:rPr sz="705" spc="-16" dirty="0">
                <a:latin typeface="Yu Gothic"/>
                <a:cs typeface="Yu Gothic"/>
              </a:rPr>
              <a:t>価</a:t>
            </a:r>
            <a:r>
              <a:rPr sz="705" dirty="0">
                <a:latin typeface="Yu Gothic"/>
                <a:cs typeface="Yu Gothic"/>
              </a:rPr>
              <a:t>の常⽤対数値の</a:t>
            </a:r>
            <a:r>
              <a:rPr sz="705" spc="-16" dirty="0">
                <a:latin typeface="Yu Gothic"/>
                <a:cs typeface="Yu Gothic"/>
              </a:rPr>
              <a:t>平</a:t>
            </a:r>
            <a:r>
              <a:rPr sz="705" dirty="0">
                <a:latin typeface="Yu Gothic"/>
                <a:cs typeface="Yu Gothic"/>
              </a:rPr>
              <a:t>均</a:t>
            </a:r>
            <a:r>
              <a:rPr sz="705" spc="-16" dirty="0">
                <a:latin typeface="Yu Gothic"/>
                <a:cs typeface="Yu Gothic"/>
              </a:rPr>
              <a:t>値 </a:t>
            </a:r>
            <a:r>
              <a:rPr sz="705" spc="6" dirty="0">
                <a:latin typeface="Yu Gothic"/>
                <a:cs typeface="Yu Gothic"/>
              </a:rPr>
              <a:t>lg(Vc)：</a:t>
            </a:r>
            <a:r>
              <a:rPr sz="705" dirty="0">
                <a:latin typeface="Yu Gothic"/>
                <a:cs typeface="Yu Gothic"/>
              </a:rPr>
              <a:t>加⼯試料の</a:t>
            </a:r>
            <a:r>
              <a:rPr sz="705" spc="-32" dirty="0">
                <a:latin typeface="Yu Gothic"/>
                <a:cs typeface="Yu Gothic"/>
              </a:rPr>
              <a:t> </a:t>
            </a:r>
            <a:r>
              <a:rPr sz="705" spc="-10" dirty="0">
                <a:latin typeface="Yu Gothic"/>
                <a:cs typeface="Yu Gothic"/>
              </a:rPr>
              <a:t>2</a:t>
            </a:r>
            <a:r>
              <a:rPr sz="705" spc="-29" dirty="0">
                <a:latin typeface="Yu Gothic"/>
                <a:cs typeface="Yu Gothic"/>
              </a:rPr>
              <a:t> </a:t>
            </a:r>
            <a:r>
              <a:rPr sz="705" dirty="0">
                <a:latin typeface="Yu Gothic"/>
                <a:cs typeface="Yu Gothic"/>
              </a:rPr>
              <a:t>時間放置後の</a:t>
            </a:r>
            <a:r>
              <a:rPr sz="705" spc="-29" dirty="0">
                <a:latin typeface="Yu Gothic"/>
                <a:cs typeface="Yu Gothic"/>
              </a:rPr>
              <a:t> </a:t>
            </a:r>
            <a:r>
              <a:rPr sz="705" spc="-10" dirty="0">
                <a:latin typeface="Yu Gothic"/>
                <a:cs typeface="Yu Gothic"/>
              </a:rPr>
              <a:t>3</a:t>
            </a:r>
            <a:r>
              <a:rPr sz="705" spc="-29" dirty="0">
                <a:latin typeface="Yu Gothic"/>
                <a:cs typeface="Yu Gothic"/>
              </a:rPr>
              <a:t> </a:t>
            </a:r>
            <a:r>
              <a:rPr sz="705" dirty="0">
                <a:latin typeface="Yu Gothic"/>
                <a:cs typeface="Yu Gothic"/>
              </a:rPr>
              <a:t>検体の感</a:t>
            </a:r>
            <a:r>
              <a:rPr sz="705" spc="-16" dirty="0">
                <a:latin typeface="Yu Gothic"/>
                <a:cs typeface="Yu Gothic"/>
              </a:rPr>
              <a:t>染</a:t>
            </a:r>
            <a:r>
              <a:rPr sz="705" dirty="0">
                <a:latin typeface="Yu Gothic"/>
                <a:cs typeface="Yu Gothic"/>
              </a:rPr>
              <a:t>価の常⽤対数値</a:t>
            </a:r>
            <a:r>
              <a:rPr sz="705" spc="-16" dirty="0">
                <a:latin typeface="Yu Gothic"/>
                <a:cs typeface="Yu Gothic"/>
              </a:rPr>
              <a:t>の</a:t>
            </a:r>
            <a:r>
              <a:rPr sz="705" dirty="0">
                <a:latin typeface="Yu Gothic"/>
                <a:cs typeface="Yu Gothic"/>
              </a:rPr>
              <a:t>平均</a:t>
            </a:r>
            <a:r>
              <a:rPr sz="705" spc="-16" dirty="0">
                <a:latin typeface="Yu Gothic"/>
                <a:cs typeface="Yu Gothic"/>
              </a:rPr>
              <a:t>値</a:t>
            </a:r>
            <a:r>
              <a:rPr sz="705" spc="-19" dirty="0">
                <a:latin typeface="Yu Gothic"/>
                <a:cs typeface="Yu Gothic"/>
              </a:rPr>
              <a:t> </a:t>
            </a:r>
            <a:endParaRPr sz="705" dirty="0">
              <a:latin typeface="Yu Gothic"/>
              <a:cs typeface="Yu Gothic"/>
            </a:endParaRPr>
          </a:p>
          <a:p>
            <a:pPr marL="114023">
              <a:spcBef>
                <a:spcPts val="446"/>
              </a:spcBef>
            </a:pPr>
            <a:r>
              <a:rPr sz="705" spc="6" dirty="0">
                <a:latin typeface="Yu Gothic"/>
                <a:cs typeface="Yu Gothic"/>
              </a:rPr>
              <a:t>（Mv</a:t>
            </a:r>
            <a:r>
              <a:rPr sz="705" spc="-19" dirty="0">
                <a:latin typeface="Yu Gothic"/>
                <a:cs typeface="Yu Gothic"/>
              </a:rPr>
              <a:t> </a:t>
            </a:r>
            <a:r>
              <a:rPr sz="705" spc="-13" dirty="0">
                <a:latin typeface="Yu Gothic"/>
                <a:cs typeface="Yu Gothic"/>
              </a:rPr>
              <a:t>≧</a:t>
            </a:r>
            <a:r>
              <a:rPr sz="705" spc="-3" dirty="0">
                <a:latin typeface="Yu Gothic"/>
                <a:cs typeface="Yu Gothic"/>
              </a:rPr>
              <a:t> </a:t>
            </a:r>
            <a:r>
              <a:rPr sz="705" dirty="0">
                <a:latin typeface="Yu Gothic"/>
                <a:cs typeface="Yu Gothic"/>
              </a:rPr>
              <a:t>3.0</a:t>
            </a:r>
            <a:r>
              <a:rPr sz="705" spc="-32" dirty="0">
                <a:latin typeface="Yu Gothic"/>
                <a:cs typeface="Yu Gothic"/>
              </a:rPr>
              <a:t> </a:t>
            </a:r>
            <a:r>
              <a:rPr sz="705" dirty="0">
                <a:latin typeface="Yu Gothic"/>
                <a:cs typeface="Yu Gothic"/>
              </a:rPr>
              <a:t>は⼗</a:t>
            </a:r>
            <a:r>
              <a:rPr sz="705" spc="-16" dirty="0">
                <a:latin typeface="Yu Gothic"/>
                <a:cs typeface="Yu Gothic"/>
              </a:rPr>
              <a:t>分</a:t>
            </a:r>
            <a:r>
              <a:rPr sz="705" dirty="0">
                <a:latin typeface="Yu Gothic"/>
                <a:cs typeface="Yu Gothic"/>
              </a:rPr>
              <a:t>な効果あり</a:t>
            </a:r>
            <a:r>
              <a:rPr sz="705" spc="-16" dirty="0">
                <a:latin typeface="Yu Gothic"/>
                <a:cs typeface="Yu Gothic"/>
              </a:rPr>
              <a:t>と</a:t>
            </a:r>
            <a:r>
              <a:rPr sz="705" dirty="0">
                <a:latin typeface="Yu Gothic"/>
                <a:cs typeface="Yu Gothic"/>
              </a:rPr>
              <a:t>⾒なされ</a:t>
            </a:r>
            <a:r>
              <a:rPr sz="705" spc="-3" dirty="0">
                <a:latin typeface="Yu Gothic"/>
                <a:cs typeface="Yu Gothic"/>
              </a:rPr>
              <a:t>る</a:t>
            </a:r>
            <a:r>
              <a:rPr sz="705" spc="-16" dirty="0">
                <a:latin typeface="Yu Gothic"/>
                <a:cs typeface="Yu Gothic"/>
              </a:rPr>
              <a:t>）</a:t>
            </a:r>
            <a:r>
              <a:rPr sz="705" spc="-19" dirty="0">
                <a:latin typeface="Yu Gothic"/>
                <a:cs typeface="Yu Gothic"/>
              </a:rPr>
              <a:t> </a:t>
            </a:r>
            <a:endParaRPr sz="705" dirty="0">
              <a:latin typeface="Yu Gothic"/>
              <a:cs typeface="Yu Gothic"/>
            </a:endParaRPr>
          </a:p>
          <a:p>
            <a:pPr marL="24434">
              <a:spcBef>
                <a:spcPts val="433"/>
              </a:spcBef>
            </a:pPr>
            <a:r>
              <a:rPr sz="705" spc="-19" dirty="0">
                <a:latin typeface="Yu Gothic"/>
                <a:cs typeface="Yu Gothic"/>
              </a:rPr>
              <a:t> </a:t>
            </a:r>
            <a:endParaRPr sz="705" dirty="0">
              <a:latin typeface="Yu Gothic"/>
              <a:cs typeface="Yu Gothic"/>
            </a:endParaRPr>
          </a:p>
          <a:p>
            <a:pPr marL="198319" marR="1608541" indent="-174293">
              <a:lnSpc>
                <a:spcPts val="1295"/>
              </a:lnSpc>
              <a:spcBef>
                <a:spcPts val="99"/>
              </a:spcBef>
            </a:pPr>
            <a:r>
              <a:rPr sz="705" dirty="0">
                <a:latin typeface="Yu Gothic"/>
                <a:cs typeface="Yu Gothic"/>
              </a:rPr>
              <a:t>減少率は対数減</a:t>
            </a:r>
            <a:r>
              <a:rPr sz="705" spc="-16" dirty="0">
                <a:latin typeface="Yu Gothic"/>
                <a:cs typeface="Yu Gothic"/>
              </a:rPr>
              <a:t>少</a:t>
            </a:r>
            <a:r>
              <a:rPr sz="705" dirty="0">
                <a:latin typeface="Yu Gothic"/>
                <a:cs typeface="Yu Gothic"/>
              </a:rPr>
              <a:t>値より次の</a:t>
            </a:r>
            <a:r>
              <a:rPr sz="705" spc="-16" dirty="0">
                <a:latin typeface="Yu Gothic"/>
                <a:cs typeface="Yu Gothic"/>
              </a:rPr>
              <a:t>通</a:t>
            </a:r>
            <a:r>
              <a:rPr sz="705" dirty="0">
                <a:latin typeface="Yu Gothic"/>
                <a:cs typeface="Yu Gothic"/>
              </a:rPr>
              <a:t>り算出した</a:t>
            </a:r>
            <a:r>
              <a:rPr sz="705" spc="-16" dirty="0">
                <a:latin typeface="Yu Gothic"/>
                <a:cs typeface="Yu Gothic"/>
              </a:rPr>
              <a:t>。 </a:t>
            </a:r>
            <a:r>
              <a:rPr sz="705" dirty="0">
                <a:latin typeface="Yu Gothic"/>
                <a:cs typeface="Yu Gothic"/>
              </a:rPr>
              <a:t>減少率</a:t>
            </a:r>
            <a:r>
              <a:rPr sz="705" spc="141" dirty="0">
                <a:latin typeface="Yu Gothic"/>
                <a:cs typeface="Yu Gothic"/>
              </a:rPr>
              <a:t> </a:t>
            </a:r>
            <a:r>
              <a:rPr sz="705" spc="-6" dirty="0">
                <a:latin typeface="Yu Gothic"/>
                <a:cs typeface="Yu Gothic"/>
              </a:rPr>
              <a:t>＝（1−1／10</a:t>
            </a:r>
            <a:r>
              <a:rPr sz="705" spc="-38" dirty="0">
                <a:latin typeface="Yu Gothic"/>
                <a:cs typeface="Yu Gothic"/>
              </a:rPr>
              <a:t> </a:t>
            </a:r>
            <a:r>
              <a:rPr sz="625" spc="-4" baseline="34188" dirty="0">
                <a:latin typeface="Yu Gothic"/>
                <a:cs typeface="Yu Gothic"/>
              </a:rPr>
              <a:t>対数減少値</a:t>
            </a:r>
            <a:r>
              <a:rPr sz="705" spc="-6" dirty="0">
                <a:latin typeface="Yu Gothic"/>
                <a:cs typeface="Yu Gothic"/>
              </a:rPr>
              <a:t>）ｘ100％</a:t>
            </a:r>
            <a:r>
              <a:rPr sz="705" spc="-19" dirty="0">
                <a:latin typeface="Yu Gothic"/>
                <a:cs typeface="Yu Gothic"/>
              </a:rPr>
              <a:t> </a:t>
            </a:r>
            <a:endParaRPr sz="705" dirty="0">
              <a:latin typeface="Yu Gothic"/>
              <a:cs typeface="Yu Gothic"/>
            </a:endParaRPr>
          </a:p>
          <a:p>
            <a:pPr marL="24434">
              <a:spcBef>
                <a:spcPts val="310"/>
              </a:spcBef>
            </a:pPr>
            <a:r>
              <a:rPr sz="705" spc="-19" dirty="0">
                <a:latin typeface="Yu Gothic"/>
                <a:cs typeface="Yu Gothic"/>
              </a:rPr>
              <a:t> </a:t>
            </a:r>
            <a:endParaRPr sz="705" dirty="0">
              <a:latin typeface="Yu Gothic"/>
              <a:cs typeface="Yu Gothic"/>
            </a:endParaRPr>
          </a:p>
          <a:p>
            <a:pPr marL="24434">
              <a:spcBef>
                <a:spcPts val="430"/>
              </a:spcBef>
            </a:pPr>
            <a:r>
              <a:rPr sz="705" spc="3" dirty="0">
                <a:latin typeface="Yu Gothic"/>
                <a:cs typeface="Yu Gothic"/>
              </a:rPr>
              <a:t>6.</a:t>
            </a:r>
            <a:r>
              <a:rPr sz="705" spc="151" dirty="0">
                <a:latin typeface="Yu Gothic"/>
                <a:cs typeface="Yu Gothic"/>
              </a:rPr>
              <a:t> </a:t>
            </a:r>
            <a:r>
              <a:rPr sz="705" dirty="0">
                <a:latin typeface="Yu Gothic"/>
                <a:cs typeface="Yu Gothic"/>
              </a:rPr>
              <a:t>試験結</a:t>
            </a:r>
            <a:r>
              <a:rPr sz="705" spc="-16" dirty="0">
                <a:latin typeface="Yu Gothic"/>
                <a:cs typeface="Yu Gothic"/>
              </a:rPr>
              <a:t>果</a:t>
            </a:r>
            <a:r>
              <a:rPr sz="705" spc="-19" dirty="0">
                <a:latin typeface="Yu Gothic"/>
                <a:cs typeface="Yu Gothic"/>
              </a:rPr>
              <a:t> </a:t>
            </a:r>
            <a:endParaRPr sz="705" dirty="0">
              <a:latin typeface="Yu Gothic"/>
              <a:cs typeface="Yu Gothic"/>
            </a:endParaRPr>
          </a:p>
          <a:p>
            <a:pPr marL="139678">
              <a:spcBef>
                <a:spcPts val="446"/>
              </a:spcBef>
            </a:pPr>
            <a:r>
              <a:rPr sz="705" spc="3" dirty="0">
                <a:latin typeface="Yu Gothic"/>
                <a:cs typeface="Yu Gothic"/>
              </a:rPr>
              <a:t>ISO18184</a:t>
            </a:r>
            <a:r>
              <a:rPr sz="705" spc="-35" dirty="0">
                <a:latin typeface="Yu Gothic"/>
                <a:cs typeface="Yu Gothic"/>
              </a:rPr>
              <a:t> </a:t>
            </a:r>
            <a:r>
              <a:rPr sz="705" dirty="0">
                <a:latin typeface="Yu Gothic"/>
                <a:cs typeface="Yu Gothic"/>
              </a:rPr>
              <a:t>に準じた</a:t>
            </a:r>
            <a:r>
              <a:rPr sz="705" spc="-32" dirty="0">
                <a:latin typeface="Yu Gothic"/>
                <a:cs typeface="Yu Gothic"/>
              </a:rPr>
              <a:t> </a:t>
            </a:r>
            <a:r>
              <a:rPr sz="705" spc="-10" dirty="0">
                <a:latin typeface="Yu Gothic"/>
                <a:cs typeface="Yu Gothic"/>
              </a:rPr>
              <a:t>120</a:t>
            </a:r>
            <a:r>
              <a:rPr sz="705" spc="-32" dirty="0">
                <a:latin typeface="Yu Gothic"/>
                <a:cs typeface="Yu Gothic"/>
              </a:rPr>
              <a:t> </a:t>
            </a:r>
            <a:r>
              <a:rPr sz="705" dirty="0">
                <a:latin typeface="Yu Gothic"/>
                <a:cs typeface="Yu Gothic"/>
              </a:rPr>
              <a:t>分の試</a:t>
            </a:r>
            <a:r>
              <a:rPr sz="705" spc="-16" dirty="0">
                <a:latin typeface="Yu Gothic"/>
                <a:cs typeface="Yu Gothic"/>
              </a:rPr>
              <a:t>験</a:t>
            </a:r>
            <a:r>
              <a:rPr sz="705" dirty="0">
                <a:latin typeface="Yu Gothic"/>
                <a:cs typeface="Yu Gothic"/>
              </a:rPr>
              <a:t>結果を表</a:t>
            </a:r>
            <a:r>
              <a:rPr sz="705" spc="-32" dirty="0">
                <a:latin typeface="Yu Gothic"/>
                <a:cs typeface="Yu Gothic"/>
              </a:rPr>
              <a:t> </a:t>
            </a:r>
            <a:r>
              <a:rPr sz="705" spc="-10" dirty="0">
                <a:latin typeface="Yu Gothic"/>
                <a:cs typeface="Yu Gothic"/>
              </a:rPr>
              <a:t>1</a:t>
            </a:r>
            <a:r>
              <a:rPr sz="705" spc="-32" dirty="0">
                <a:latin typeface="Yu Gothic"/>
                <a:cs typeface="Yu Gothic"/>
              </a:rPr>
              <a:t> </a:t>
            </a:r>
            <a:r>
              <a:rPr sz="705" dirty="0">
                <a:latin typeface="Yu Gothic"/>
                <a:cs typeface="Yu Gothic"/>
              </a:rPr>
              <a:t>に</a:t>
            </a:r>
            <a:r>
              <a:rPr sz="705" spc="-16" dirty="0">
                <a:latin typeface="Yu Gothic"/>
                <a:cs typeface="Yu Gothic"/>
              </a:rPr>
              <a:t>⽰</a:t>
            </a:r>
            <a:r>
              <a:rPr sz="705" dirty="0">
                <a:latin typeface="Yu Gothic"/>
                <a:cs typeface="Yu Gothic"/>
              </a:rPr>
              <a:t>す。</a:t>
            </a:r>
            <a:r>
              <a:rPr sz="705" spc="-19" dirty="0">
                <a:latin typeface="Yu Gothic"/>
                <a:cs typeface="Yu Gothic"/>
              </a:rPr>
              <a:t> </a:t>
            </a:r>
            <a:endParaRPr sz="705" dirty="0">
              <a:latin typeface="Yu Gothic"/>
              <a:cs typeface="Yu Gothic"/>
            </a:endParaRPr>
          </a:p>
          <a:p>
            <a:pPr marL="24434">
              <a:spcBef>
                <a:spcPts val="433"/>
              </a:spcBef>
            </a:pPr>
            <a:r>
              <a:rPr sz="705" spc="-19" dirty="0">
                <a:latin typeface="Yu Gothic"/>
                <a:cs typeface="Yu Gothic"/>
              </a:rPr>
              <a:t> </a:t>
            </a:r>
            <a:endParaRPr sz="705" dirty="0">
              <a:latin typeface="Yu Gothic"/>
              <a:cs typeface="Yu Gothic"/>
            </a:endParaRPr>
          </a:p>
          <a:p>
            <a:pPr marL="24434">
              <a:spcBef>
                <a:spcPts val="430"/>
              </a:spcBef>
            </a:pPr>
            <a:r>
              <a:rPr sz="705" dirty="0">
                <a:latin typeface="Yu Gothic"/>
                <a:cs typeface="Yu Gothic"/>
              </a:rPr>
              <a:t>表</a:t>
            </a:r>
            <a:r>
              <a:rPr sz="705" spc="-35" dirty="0">
                <a:latin typeface="Yu Gothic"/>
                <a:cs typeface="Yu Gothic"/>
              </a:rPr>
              <a:t> </a:t>
            </a:r>
            <a:r>
              <a:rPr sz="705" spc="-3" dirty="0">
                <a:latin typeface="Yu Gothic"/>
                <a:cs typeface="Yu Gothic"/>
              </a:rPr>
              <a:t>1．</a:t>
            </a:r>
            <a:r>
              <a:rPr sz="705" dirty="0">
                <a:latin typeface="Yu Gothic"/>
                <a:cs typeface="Yu Gothic"/>
              </a:rPr>
              <a:t>試験による</a:t>
            </a:r>
            <a:r>
              <a:rPr sz="705" spc="-32" dirty="0">
                <a:latin typeface="Yu Gothic"/>
                <a:cs typeface="Yu Gothic"/>
              </a:rPr>
              <a:t> </a:t>
            </a:r>
            <a:r>
              <a:rPr sz="705" spc="-10" dirty="0">
                <a:latin typeface="Yu Gothic"/>
                <a:cs typeface="Yu Gothic"/>
              </a:rPr>
              <a:t>120</a:t>
            </a:r>
            <a:r>
              <a:rPr sz="705" spc="-32" dirty="0">
                <a:latin typeface="Yu Gothic"/>
                <a:cs typeface="Yu Gothic"/>
              </a:rPr>
              <a:t> </a:t>
            </a:r>
            <a:r>
              <a:rPr sz="705" dirty="0">
                <a:latin typeface="Yu Gothic"/>
                <a:cs typeface="Yu Gothic"/>
              </a:rPr>
              <a:t>分のウイ</a:t>
            </a:r>
            <a:r>
              <a:rPr sz="705" spc="-16" dirty="0">
                <a:latin typeface="Yu Gothic"/>
                <a:cs typeface="Yu Gothic"/>
              </a:rPr>
              <a:t>ル</a:t>
            </a:r>
            <a:r>
              <a:rPr sz="705" dirty="0">
                <a:latin typeface="Yu Gothic"/>
                <a:cs typeface="Yu Gothic"/>
              </a:rPr>
              <a:t>ス感染</a:t>
            </a:r>
            <a:r>
              <a:rPr sz="705" spc="-16" dirty="0">
                <a:latin typeface="Yu Gothic"/>
                <a:cs typeface="Yu Gothic"/>
              </a:rPr>
              <a:t>価</a:t>
            </a:r>
            <a:r>
              <a:rPr sz="705" spc="-19" dirty="0">
                <a:latin typeface="Yu Gothic"/>
                <a:cs typeface="Yu Gothic"/>
              </a:rPr>
              <a:t> </a:t>
            </a:r>
            <a:endParaRPr sz="705" dirty="0">
              <a:latin typeface="Yu Gothic"/>
              <a:cs typeface="Yu Gothic"/>
            </a:endParaRPr>
          </a:p>
        </p:txBody>
      </p:sp>
      <p:graphicFrame>
        <p:nvGraphicFramePr>
          <p:cNvPr id="21" name="object 3"/>
          <p:cNvGraphicFramePr>
            <a:graphicFrameLocks noGrp="1"/>
          </p:cNvGraphicFramePr>
          <p:nvPr>
            <p:extLst>
              <p:ext uri="{D42A27DB-BD31-4B8C-83A1-F6EECF244321}">
                <p14:modId xmlns:p14="http://schemas.microsoft.com/office/powerpoint/2010/main" val="3911309282"/>
              </p:ext>
            </p:extLst>
          </p:nvPr>
        </p:nvGraphicFramePr>
        <p:xfrm>
          <a:off x="2456641" y="3271459"/>
          <a:ext cx="2463016" cy="729835"/>
        </p:xfrm>
        <a:graphic>
          <a:graphicData uri="http://schemas.openxmlformats.org/drawingml/2006/table">
            <a:tbl>
              <a:tblPr firstRow="1" bandRow="1">
                <a:tableStyleId>{2D5ABB26-0587-4C30-8999-92F81FD0307C}</a:tableStyleId>
              </a:tblPr>
              <a:tblGrid>
                <a:gridCol w="1094674">
                  <a:extLst>
                    <a:ext uri="{9D8B030D-6E8A-4147-A177-3AD203B41FA5}">
                      <a16:colId xmlns="" xmlns:a16="http://schemas.microsoft.com/office/drawing/2014/main" val="20000"/>
                    </a:ext>
                  </a:extLst>
                </a:gridCol>
                <a:gridCol w="635302">
                  <a:extLst>
                    <a:ext uri="{9D8B030D-6E8A-4147-A177-3AD203B41FA5}">
                      <a16:colId xmlns="" xmlns:a16="http://schemas.microsoft.com/office/drawing/2014/main" val="20001"/>
                    </a:ext>
                  </a:extLst>
                </a:gridCol>
                <a:gridCol w="733040">
                  <a:extLst>
                    <a:ext uri="{9D8B030D-6E8A-4147-A177-3AD203B41FA5}">
                      <a16:colId xmlns="" xmlns:a16="http://schemas.microsoft.com/office/drawing/2014/main" val="20002"/>
                    </a:ext>
                  </a:extLst>
                </a:gridCol>
              </a:tblGrid>
              <a:tr h="225614">
                <a:tc>
                  <a:txBody>
                    <a:bodyPr/>
                    <a:lstStyle/>
                    <a:p>
                      <a:pPr>
                        <a:lnSpc>
                          <a:spcPct val="100000"/>
                        </a:lnSpc>
                        <a:spcBef>
                          <a:spcPts val="10"/>
                        </a:spcBef>
                      </a:pPr>
                      <a:endParaRPr sz="800">
                        <a:latin typeface="Times New Roman"/>
                        <a:cs typeface="Times New Roman"/>
                      </a:endParaRPr>
                    </a:p>
                    <a:p>
                      <a:pPr marL="249554">
                        <a:lnSpc>
                          <a:spcPct val="100000"/>
                        </a:lnSpc>
                      </a:pPr>
                      <a:r>
                        <a:rPr sz="700" dirty="0">
                          <a:latin typeface="Yu Gothic"/>
                          <a:cs typeface="Yu Gothic"/>
                        </a:rPr>
                        <a:t>   </a:t>
                      </a:r>
                      <a:r>
                        <a:rPr sz="700" spc="-125" dirty="0">
                          <a:latin typeface="Yu Gothic"/>
                          <a:cs typeface="Yu Gothic"/>
                        </a:rPr>
                        <a:t> </a:t>
                      </a:r>
                      <a:r>
                        <a:rPr sz="700" dirty="0">
                          <a:latin typeface="Yu Gothic"/>
                          <a:cs typeface="Yu Gothic"/>
                        </a:rPr>
                        <a:t> </a:t>
                      </a:r>
                      <a:endParaRPr sz="700">
                        <a:latin typeface="Yu Gothic"/>
                        <a:cs typeface="Yu Gothic"/>
                      </a:endParaRPr>
                    </a:p>
                  </a:txBody>
                  <a:tcPr marL="0" marR="0" marT="81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0" algn="ctr">
                        <a:lnSpc>
                          <a:spcPct val="100000"/>
                        </a:lnSpc>
                        <a:spcBef>
                          <a:spcPts val="290"/>
                        </a:spcBef>
                      </a:pPr>
                      <a:r>
                        <a:rPr sz="700" spc="-15" dirty="0">
                          <a:latin typeface="Yu Gothic"/>
                          <a:cs typeface="Yu Gothic"/>
                        </a:rPr>
                        <a:t>0</a:t>
                      </a:r>
                      <a:r>
                        <a:rPr sz="700" spc="-65" dirty="0">
                          <a:latin typeface="Yu Gothic"/>
                          <a:cs typeface="Yu Gothic"/>
                        </a:rPr>
                        <a:t> </a:t>
                      </a:r>
                      <a:r>
                        <a:rPr sz="700" dirty="0">
                          <a:latin typeface="Yu Gothic"/>
                          <a:cs typeface="Yu Gothic"/>
                        </a:rPr>
                        <a:t>分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0" algn="ctr">
                        <a:lnSpc>
                          <a:spcPct val="100000"/>
                        </a:lnSpc>
                        <a:spcBef>
                          <a:spcPts val="290"/>
                        </a:spcBef>
                      </a:pPr>
                      <a:r>
                        <a:rPr sz="700" spc="-15" dirty="0">
                          <a:latin typeface="Yu Gothic"/>
                          <a:cs typeface="Yu Gothic"/>
                        </a:rPr>
                        <a:t>120</a:t>
                      </a:r>
                      <a:r>
                        <a:rPr sz="700" spc="-65" dirty="0">
                          <a:latin typeface="Yu Gothic"/>
                          <a:cs typeface="Yu Gothic"/>
                        </a:rPr>
                        <a:t> </a:t>
                      </a:r>
                      <a:r>
                        <a:rPr sz="700" dirty="0">
                          <a:latin typeface="Yu Gothic"/>
                          <a:cs typeface="Yu Gothic"/>
                        </a:rPr>
                        <a:t>分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0"/>
                  </a:ext>
                </a:extLst>
              </a:tr>
              <a:tr h="166155">
                <a:tc>
                  <a:txBody>
                    <a:bodyPr/>
                    <a:lstStyle/>
                    <a:p>
                      <a:pPr marL="249554">
                        <a:lnSpc>
                          <a:spcPct val="100000"/>
                        </a:lnSpc>
                        <a:spcBef>
                          <a:spcPts val="290"/>
                        </a:spcBef>
                      </a:pPr>
                      <a:r>
                        <a:rPr sz="700" dirty="0">
                          <a:latin typeface="Yu Gothic"/>
                          <a:cs typeface="Yu Gothic"/>
                        </a:rPr>
                        <a:t>未加⼯マス</a:t>
                      </a:r>
                      <a:r>
                        <a:rPr sz="700" spc="-25" dirty="0">
                          <a:latin typeface="Yu Gothic"/>
                          <a:cs typeface="Yu Gothic"/>
                        </a:rPr>
                        <a:t>ク</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0" algn="ctr">
                        <a:lnSpc>
                          <a:spcPct val="100000"/>
                        </a:lnSpc>
                        <a:spcBef>
                          <a:spcPts val="290"/>
                        </a:spcBef>
                      </a:pPr>
                      <a:r>
                        <a:rPr sz="700" spc="-10" dirty="0">
                          <a:latin typeface="Yu Gothic"/>
                          <a:cs typeface="Yu Gothic"/>
                        </a:rPr>
                        <a:t>6.2.E+06</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0" algn="ctr">
                        <a:lnSpc>
                          <a:spcPct val="100000"/>
                        </a:lnSpc>
                        <a:spcBef>
                          <a:spcPts val="290"/>
                        </a:spcBef>
                      </a:pPr>
                      <a:r>
                        <a:rPr sz="700" spc="-10" dirty="0">
                          <a:latin typeface="Yu Gothic"/>
                          <a:cs typeface="Yu Gothic"/>
                        </a:rPr>
                        <a:t>4.2.E+05</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1"/>
                  </a:ext>
                </a:extLst>
              </a:tr>
              <a:tr h="168110">
                <a:tc>
                  <a:txBody>
                    <a:bodyPr/>
                    <a:lstStyle/>
                    <a:p>
                      <a:pPr marL="249554">
                        <a:lnSpc>
                          <a:spcPct val="100000"/>
                        </a:lnSpc>
                        <a:spcBef>
                          <a:spcPts val="290"/>
                        </a:spcBef>
                      </a:pPr>
                      <a:r>
                        <a:rPr sz="700" dirty="0">
                          <a:latin typeface="Yu Gothic"/>
                          <a:cs typeface="Yu Gothic"/>
                        </a:rPr>
                        <a:t>加⼯マス</a:t>
                      </a:r>
                      <a:r>
                        <a:rPr sz="700" spc="-25" dirty="0">
                          <a:latin typeface="Yu Gothic"/>
                          <a:cs typeface="Yu Gothic"/>
                        </a:rPr>
                        <a:t>ク</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0" algn="ctr">
                        <a:lnSpc>
                          <a:spcPct val="100000"/>
                        </a:lnSpc>
                        <a:spcBef>
                          <a:spcPts val="290"/>
                        </a:spcBef>
                      </a:pPr>
                      <a:r>
                        <a:rPr sz="700" spc="-10" dirty="0">
                          <a:latin typeface="Yu Gothic"/>
                          <a:cs typeface="Yu Gothic"/>
                        </a:rPr>
                        <a:t>6.2.E+06</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0" algn="ctr">
                        <a:lnSpc>
                          <a:spcPct val="100000"/>
                        </a:lnSpc>
                        <a:spcBef>
                          <a:spcPts val="290"/>
                        </a:spcBef>
                      </a:pPr>
                      <a:r>
                        <a:rPr sz="700" spc="-10" dirty="0">
                          <a:latin typeface="Yu Gothic"/>
                          <a:cs typeface="Yu Gothic"/>
                        </a:rPr>
                        <a:t>2.5.E+02</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2"/>
                  </a:ext>
                </a:extLst>
              </a:tr>
              <a:tr h="166156">
                <a:tc>
                  <a:txBody>
                    <a:bodyPr/>
                    <a:lstStyle/>
                    <a:p>
                      <a:pPr marL="249554">
                        <a:lnSpc>
                          <a:spcPct val="100000"/>
                        </a:lnSpc>
                        <a:spcBef>
                          <a:spcPts val="290"/>
                        </a:spcBef>
                      </a:pPr>
                      <a:r>
                        <a:rPr sz="700" dirty="0">
                          <a:latin typeface="Yu Gothic"/>
                          <a:cs typeface="Yu Gothic"/>
                        </a:rPr>
                        <a:t>不活化効果（Mv）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5900" algn="ctr">
                        <a:lnSpc>
                          <a:spcPct val="100000"/>
                        </a:lnSpc>
                        <a:spcBef>
                          <a:spcPts val="290"/>
                        </a:spcBef>
                      </a:pPr>
                      <a:r>
                        <a:rPr sz="700" spc="-50" dirty="0">
                          <a:latin typeface="Yu Gothic"/>
                          <a:cs typeface="Yu Gothic"/>
                        </a:rPr>
                        <a:t>-</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9075" algn="ctr">
                        <a:lnSpc>
                          <a:spcPct val="100000"/>
                        </a:lnSpc>
                        <a:spcBef>
                          <a:spcPts val="290"/>
                        </a:spcBef>
                      </a:pPr>
                      <a:r>
                        <a:rPr sz="700" spc="-10" dirty="0">
                          <a:latin typeface="Yu Gothic"/>
                          <a:cs typeface="Yu Gothic"/>
                        </a:rPr>
                        <a:t>3.22</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3"/>
                  </a:ext>
                </a:extLst>
              </a:tr>
            </a:tbl>
          </a:graphicData>
        </a:graphic>
      </p:graphicFrame>
      <p:sp>
        <p:nvSpPr>
          <p:cNvPr id="22" name="object 4"/>
          <p:cNvSpPr txBox="1"/>
          <p:nvPr/>
        </p:nvSpPr>
        <p:spPr>
          <a:xfrm>
            <a:off x="2432207" y="3899007"/>
            <a:ext cx="3510856" cy="2123640"/>
          </a:xfrm>
          <a:prstGeom prst="rect">
            <a:avLst/>
          </a:prstGeom>
        </p:spPr>
        <p:txBody>
          <a:bodyPr vert="horz" wrap="square" lIns="0" tIns="64752" rIns="0" bIns="0" rtlCol="0">
            <a:spAutoFit/>
          </a:bodyPr>
          <a:lstStyle/>
          <a:p>
            <a:pPr marL="139678">
              <a:spcBef>
                <a:spcPts val="510"/>
              </a:spcBef>
            </a:pPr>
            <a:r>
              <a:rPr sz="705" spc="-19" dirty="0">
                <a:latin typeface="Yu Gothic"/>
                <a:cs typeface="Yu Gothic"/>
              </a:rPr>
              <a:t> </a:t>
            </a:r>
            <a:endParaRPr sz="705" dirty="0">
              <a:latin typeface="Yu Gothic"/>
              <a:cs typeface="Yu Gothic"/>
            </a:endParaRPr>
          </a:p>
          <a:p>
            <a:pPr marL="24434" marR="76151" indent="115245">
              <a:lnSpc>
                <a:spcPct val="150900"/>
              </a:lnSpc>
              <a:spcBef>
                <a:spcPts val="16"/>
              </a:spcBef>
            </a:pPr>
            <a:r>
              <a:rPr sz="705" dirty="0">
                <a:latin typeface="Yu Gothic"/>
                <a:cs typeface="Yu Gothic"/>
              </a:rPr>
              <a:t>加⼯マスクでは</a:t>
            </a:r>
            <a:r>
              <a:rPr sz="705" spc="-16" dirty="0">
                <a:latin typeface="Yu Gothic"/>
                <a:cs typeface="Yu Gothic"/>
              </a:rPr>
              <a:t>、</a:t>
            </a:r>
            <a:r>
              <a:rPr sz="705" dirty="0">
                <a:latin typeface="Yu Gothic"/>
                <a:cs typeface="Yu Gothic"/>
              </a:rPr>
              <a:t>6.2</a:t>
            </a:r>
            <a:r>
              <a:rPr sz="705" spc="-32" dirty="0">
                <a:latin typeface="Yu Gothic"/>
                <a:cs typeface="Yu Gothic"/>
              </a:rPr>
              <a:t> </a:t>
            </a:r>
            <a:r>
              <a:rPr sz="705" spc="-10" dirty="0">
                <a:latin typeface="Yu Gothic"/>
                <a:cs typeface="Yu Gothic"/>
              </a:rPr>
              <a:t>x</a:t>
            </a:r>
            <a:r>
              <a:rPr sz="705" spc="-13" dirty="0">
                <a:latin typeface="Yu Gothic"/>
                <a:cs typeface="Yu Gothic"/>
              </a:rPr>
              <a:t> </a:t>
            </a:r>
            <a:r>
              <a:rPr sz="705" spc="-10" dirty="0">
                <a:latin typeface="Yu Gothic"/>
                <a:cs typeface="Yu Gothic"/>
              </a:rPr>
              <a:t>10</a:t>
            </a:r>
            <a:r>
              <a:rPr sz="625" spc="-14" baseline="34188" dirty="0">
                <a:latin typeface="Yu Gothic"/>
                <a:cs typeface="Yu Gothic"/>
              </a:rPr>
              <a:t>6</a:t>
            </a:r>
            <a:r>
              <a:rPr sz="417" spc="55" dirty="0">
                <a:latin typeface="Yu Gothic"/>
                <a:cs typeface="Yu Gothic"/>
              </a:rPr>
              <a:t> </a:t>
            </a:r>
            <a:r>
              <a:rPr sz="705" spc="3" dirty="0">
                <a:latin typeface="Yu Gothic"/>
                <a:cs typeface="Yu Gothic"/>
              </a:rPr>
              <a:t>PFU/ml</a:t>
            </a:r>
            <a:r>
              <a:rPr sz="705" spc="-35" dirty="0">
                <a:latin typeface="Yu Gothic"/>
                <a:cs typeface="Yu Gothic"/>
              </a:rPr>
              <a:t> </a:t>
            </a:r>
            <a:r>
              <a:rPr sz="705" dirty="0">
                <a:latin typeface="Yu Gothic"/>
                <a:cs typeface="Yu Gothic"/>
              </a:rPr>
              <a:t>あったが、</a:t>
            </a:r>
            <a:r>
              <a:rPr sz="705" spc="-22" dirty="0">
                <a:latin typeface="Yu Gothic"/>
                <a:cs typeface="Yu Gothic"/>
              </a:rPr>
              <a:t>120</a:t>
            </a:r>
            <a:r>
              <a:rPr sz="705" spc="-29" dirty="0">
                <a:latin typeface="Yu Gothic"/>
                <a:cs typeface="Yu Gothic"/>
              </a:rPr>
              <a:t> </a:t>
            </a:r>
            <a:r>
              <a:rPr sz="705" dirty="0">
                <a:latin typeface="Yu Gothic"/>
                <a:cs typeface="Yu Gothic"/>
              </a:rPr>
              <a:t>分後に</a:t>
            </a:r>
            <a:r>
              <a:rPr sz="705" spc="-29" dirty="0">
                <a:latin typeface="Yu Gothic"/>
                <a:cs typeface="Yu Gothic"/>
              </a:rPr>
              <a:t> </a:t>
            </a:r>
            <a:r>
              <a:rPr sz="705" spc="-3" dirty="0">
                <a:latin typeface="Yu Gothic"/>
                <a:cs typeface="Yu Gothic"/>
              </a:rPr>
              <a:t>2.5 </a:t>
            </a:r>
            <a:r>
              <a:rPr sz="705" spc="-10" dirty="0">
                <a:latin typeface="Yu Gothic"/>
                <a:cs typeface="Yu Gothic"/>
              </a:rPr>
              <a:t>x</a:t>
            </a:r>
            <a:r>
              <a:rPr sz="705" spc="-13" dirty="0">
                <a:latin typeface="Yu Gothic"/>
                <a:cs typeface="Yu Gothic"/>
              </a:rPr>
              <a:t> 10</a:t>
            </a:r>
            <a:r>
              <a:rPr sz="625" spc="-19" baseline="34188" dirty="0">
                <a:latin typeface="Yu Gothic"/>
                <a:cs typeface="Yu Gothic"/>
              </a:rPr>
              <a:t>2</a:t>
            </a:r>
            <a:r>
              <a:rPr sz="417" spc="67" dirty="0">
                <a:latin typeface="Yu Gothic"/>
                <a:cs typeface="Yu Gothic"/>
              </a:rPr>
              <a:t> </a:t>
            </a:r>
            <a:r>
              <a:rPr sz="705" dirty="0">
                <a:latin typeface="Yu Gothic"/>
                <a:cs typeface="Yu Gothic"/>
              </a:rPr>
              <a:t>PFU/ml（検出 限界以下）まで</a:t>
            </a:r>
            <a:r>
              <a:rPr sz="705" spc="-16" dirty="0">
                <a:latin typeface="Yu Gothic"/>
                <a:cs typeface="Yu Gothic"/>
              </a:rPr>
              <a:t>感</a:t>
            </a:r>
            <a:r>
              <a:rPr sz="705" dirty="0">
                <a:latin typeface="Yu Gothic"/>
                <a:cs typeface="Yu Gothic"/>
              </a:rPr>
              <a:t>染価の減少</a:t>
            </a:r>
            <a:r>
              <a:rPr sz="705" spc="-16" dirty="0">
                <a:latin typeface="Yu Gothic"/>
                <a:cs typeface="Yu Gothic"/>
              </a:rPr>
              <a:t>が</a:t>
            </a:r>
            <a:r>
              <a:rPr sz="705" dirty="0">
                <a:latin typeface="Yu Gothic"/>
                <a:cs typeface="Yu Gothic"/>
              </a:rPr>
              <a:t>確認された</a:t>
            </a:r>
            <a:r>
              <a:rPr sz="705" spc="-16" dirty="0">
                <a:latin typeface="Yu Gothic"/>
                <a:cs typeface="Yu Gothic"/>
              </a:rPr>
              <a:t>。</a:t>
            </a:r>
            <a:r>
              <a:rPr sz="705" spc="-19" dirty="0">
                <a:latin typeface="Yu Gothic"/>
                <a:cs typeface="Yu Gothic"/>
              </a:rPr>
              <a:t> </a:t>
            </a:r>
            <a:endParaRPr sz="705" dirty="0">
              <a:latin typeface="Yu Gothic"/>
              <a:cs typeface="Yu Gothic"/>
            </a:endParaRPr>
          </a:p>
          <a:p>
            <a:pPr marL="24434" indent="115245">
              <a:spcBef>
                <a:spcPts val="430"/>
              </a:spcBef>
            </a:pPr>
            <a:r>
              <a:rPr sz="705" dirty="0">
                <a:latin typeface="Yu Gothic"/>
                <a:cs typeface="Yu Gothic"/>
              </a:rPr>
              <a:t>次に、短い時間</a:t>
            </a:r>
            <a:r>
              <a:rPr sz="705" spc="-16" dirty="0">
                <a:latin typeface="Yu Gothic"/>
                <a:cs typeface="Yu Gothic"/>
              </a:rPr>
              <a:t>で</a:t>
            </a:r>
            <a:r>
              <a:rPr sz="705" dirty="0">
                <a:latin typeface="Yu Gothic"/>
                <a:cs typeface="Yu Gothic"/>
              </a:rPr>
              <a:t>試験を⾏っ</a:t>
            </a:r>
            <a:r>
              <a:rPr sz="705" spc="-16" dirty="0">
                <a:latin typeface="Yu Gothic"/>
                <a:cs typeface="Yu Gothic"/>
              </a:rPr>
              <a:t>た</a:t>
            </a:r>
            <a:r>
              <a:rPr sz="705" dirty="0">
                <a:latin typeface="Yu Gothic"/>
                <a:cs typeface="Yu Gothic"/>
              </a:rPr>
              <a:t>結果を表</a:t>
            </a:r>
            <a:r>
              <a:rPr sz="705" spc="-32" dirty="0">
                <a:latin typeface="Yu Gothic"/>
                <a:cs typeface="Yu Gothic"/>
              </a:rPr>
              <a:t> </a:t>
            </a:r>
            <a:r>
              <a:rPr sz="705" spc="-10" dirty="0">
                <a:latin typeface="Yu Gothic"/>
                <a:cs typeface="Yu Gothic"/>
              </a:rPr>
              <a:t>2</a:t>
            </a:r>
            <a:r>
              <a:rPr sz="705" spc="-29" dirty="0">
                <a:latin typeface="Yu Gothic"/>
                <a:cs typeface="Yu Gothic"/>
              </a:rPr>
              <a:t> </a:t>
            </a:r>
            <a:r>
              <a:rPr sz="705" dirty="0">
                <a:latin typeface="Yu Gothic"/>
                <a:cs typeface="Yu Gothic"/>
              </a:rPr>
              <a:t>と図</a:t>
            </a:r>
            <a:r>
              <a:rPr sz="705" spc="-29" dirty="0">
                <a:latin typeface="Yu Gothic"/>
                <a:cs typeface="Yu Gothic"/>
              </a:rPr>
              <a:t> </a:t>
            </a:r>
            <a:r>
              <a:rPr sz="705" spc="-10" dirty="0">
                <a:latin typeface="Yu Gothic"/>
                <a:cs typeface="Yu Gothic"/>
              </a:rPr>
              <a:t>1</a:t>
            </a:r>
            <a:r>
              <a:rPr sz="705" spc="-29" dirty="0">
                <a:latin typeface="Yu Gothic"/>
                <a:cs typeface="Yu Gothic"/>
              </a:rPr>
              <a:t> </a:t>
            </a:r>
            <a:r>
              <a:rPr sz="705" dirty="0">
                <a:latin typeface="Yu Gothic"/>
                <a:cs typeface="Yu Gothic"/>
              </a:rPr>
              <a:t>に⽰した。未加</a:t>
            </a:r>
            <a:r>
              <a:rPr sz="705" spc="-16" dirty="0">
                <a:latin typeface="Yu Gothic"/>
                <a:cs typeface="Yu Gothic"/>
              </a:rPr>
              <a:t>⼯</a:t>
            </a:r>
            <a:r>
              <a:rPr sz="705" dirty="0">
                <a:latin typeface="Yu Gothic"/>
                <a:cs typeface="Yu Gothic"/>
              </a:rPr>
              <a:t>マスクでは</a:t>
            </a:r>
            <a:r>
              <a:rPr sz="705" spc="-32" dirty="0">
                <a:latin typeface="Yu Gothic"/>
                <a:cs typeface="Yu Gothic"/>
              </a:rPr>
              <a:t> </a:t>
            </a:r>
            <a:r>
              <a:rPr sz="705" spc="-10" dirty="0">
                <a:latin typeface="Yu Gothic"/>
                <a:cs typeface="Yu Gothic"/>
              </a:rPr>
              <a:t>30</a:t>
            </a:r>
            <a:endParaRPr sz="705" dirty="0">
              <a:latin typeface="Yu Gothic"/>
              <a:cs typeface="Yu Gothic"/>
            </a:endParaRPr>
          </a:p>
          <a:p>
            <a:pPr marL="24434" marR="19547">
              <a:lnSpc>
                <a:spcPct val="151300"/>
              </a:lnSpc>
              <a:spcBef>
                <a:spcPts val="13"/>
              </a:spcBef>
            </a:pPr>
            <a:r>
              <a:rPr sz="705" dirty="0">
                <a:latin typeface="Yu Gothic"/>
                <a:cs typeface="Yu Gothic"/>
              </a:rPr>
              <a:t>分後もほとんど</a:t>
            </a:r>
            <a:r>
              <a:rPr sz="705" spc="-16" dirty="0">
                <a:latin typeface="Yu Gothic"/>
                <a:cs typeface="Yu Gothic"/>
              </a:rPr>
              <a:t>感</a:t>
            </a:r>
            <a:r>
              <a:rPr sz="705" dirty="0">
                <a:latin typeface="Yu Gothic"/>
                <a:cs typeface="Yu Gothic"/>
              </a:rPr>
              <a:t>染価が減少</a:t>
            </a:r>
            <a:r>
              <a:rPr sz="705" spc="-16" dirty="0">
                <a:latin typeface="Yu Gothic"/>
                <a:cs typeface="Yu Gothic"/>
              </a:rPr>
              <a:t>し</a:t>
            </a:r>
            <a:r>
              <a:rPr sz="705" dirty="0">
                <a:latin typeface="Yu Gothic"/>
                <a:cs typeface="Yu Gothic"/>
              </a:rPr>
              <a:t>ていないの</a:t>
            </a:r>
            <a:r>
              <a:rPr sz="705" spc="-16" dirty="0">
                <a:latin typeface="Yu Gothic"/>
                <a:cs typeface="Yu Gothic"/>
              </a:rPr>
              <a:t>に</a:t>
            </a:r>
            <a:r>
              <a:rPr sz="705" dirty="0">
                <a:latin typeface="Yu Gothic"/>
                <a:cs typeface="Yu Gothic"/>
              </a:rPr>
              <a:t>対</a:t>
            </a:r>
            <a:r>
              <a:rPr sz="705" spc="-16" dirty="0">
                <a:latin typeface="Yu Gothic"/>
                <a:cs typeface="Yu Gothic"/>
              </a:rPr>
              <a:t>し</a:t>
            </a:r>
            <a:r>
              <a:rPr sz="705" dirty="0">
                <a:latin typeface="Yu Gothic"/>
                <a:cs typeface="Yu Gothic"/>
              </a:rPr>
              <a:t>、抗ウイルスマ</a:t>
            </a:r>
            <a:r>
              <a:rPr sz="705" spc="-16" dirty="0">
                <a:latin typeface="Yu Gothic"/>
                <a:cs typeface="Yu Gothic"/>
              </a:rPr>
              <a:t>ス</a:t>
            </a:r>
            <a:r>
              <a:rPr sz="705" dirty="0">
                <a:latin typeface="Yu Gothic"/>
                <a:cs typeface="Yu Gothic"/>
              </a:rPr>
              <a:t>クで</a:t>
            </a:r>
            <a:r>
              <a:rPr sz="705" spc="-3" dirty="0">
                <a:latin typeface="Yu Gothic"/>
                <a:cs typeface="Yu Gothic"/>
              </a:rPr>
              <a:t>は</a:t>
            </a:r>
            <a:r>
              <a:rPr sz="705" dirty="0">
                <a:latin typeface="Yu Gothic"/>
                <a:cs typeface="Yu Gothic"/>
              </a:rPr>
              <a:t>時間</a:t>
            </a:r>
            <a:r>
              <a:rPr sz="705" spc="-16" dirty="0">
                <a:latin typeface="Yu Gothic"/>
                <a:cs typeface="Yu Gothic"/>
              </a:rPr>
              <a:t>経</a:t>
            </a:r>
            <a:r>
              <a:rPr sz="705" dirty="0">
                <a:latin typeface="Yu Gothic"/>
                <a:cs typeface="Yu Gothic"/>
              </a:rPr>
              <a:t>過と 共に感染価の減</a:t>
            </a:r>
            <a:r>
              <a:rPr sz="705" spc="-16" dirty="0">
                <a:latin typeface="Yu Gothic"/>
                <a:cs typeface="Yu Gothic"/>
              </a:rPr>
              <a:t>少</a:t>
            </a:r>
            <a:r>
              <a:rPr sz="705" dirty="0">
                <a:latin typeface="Yu Gothic"/>
                <a:cs typeface="Yu Gothic"/>
              </a:rPr>
              <a:t>が確認され</a:t>
            </a:r>
            <a:r>
              <a:rPr sz="705" spc="-16" dirty="0">
                <a:latin typeface="Yu Gothic"/>
                <a:cs typeface="Yu Gothic"/>
              </a:rPr>
              <a:t>た</a:t>
            </a:r>
            <a:r>
              <a:rPr sz="705" dirty="0">
                <a:latin typeface="Yu Gothic"/>
                <a:cs typeface="Yu Gothic"/>
              </a:rPr>
              <a:t>。未加⼯マ</a:t>
            </a:r>
            <a:r>
              <a:rPr sz="705" spc="-16" dirty="0">
                <a:latin typeface="Yu Gothic"/>
                <a:cs typeface="Yu Gothic"/>
              </a:rPr>
              <a:t>ス</a:t>
            </a:r>
            <a:r>
              <a:rPr sz="705" dirty="0">
                <a:latin typeface="Yu Gothic"/>
                <a:cs typeface="Yu Gothic"/>
              </a:rPr>
              <a:t>ク</a:t>
            </a:r>
            <a:r>
              <a:rPr sz="705" spc="-16" dirty="0">
                <a:latin typeface="Yu Gothic"/>
                <a:cs typeface="Yu Gothic"/>
              </a:rPr>
              <a:t>で</a:t>
            </a:r>
            <a:r>
              <a:rPr sz="705" dirty="0">
                <a:latin typeface="Yu Gothic"/>
                <a:cs typeface="Yu Gothic"/>
              </a:rPr>
              <a:t>は</a:t>
            </a:r>
            <a:r>
              <a:rPr sz="705" spc="-32" dirty="0">
                <a:latin typeface="Yu Gothic"/>
                <a:cs typeface="Yu Gothic"/>
              </a:rPr>
              <a:t> </a:t>
            </a:r>
            <a:r>
              <a:rPr sz="705" spc="-10" dirty="0">
                <a:latin typeface="Yu Gothic"/>
                <a:cs typeface="Yu Gothic"/>
              </a:rPr>
              <a:t>30</a:t>
            </a:r>
            <a:r>
              <a:rPr sz="705" spc="-29" dirty="0">
                <a:latin typeface="Yu Gothic"/>
                <a:cs typeface="Yu Gothic"/>
              </a:rPr>
              <a:t> </a:t>
            </a:r>
            <a:r>
              <a:rPr sz="705" dirty="0">
                <a:latin typeface="Yu Gothic"/>
                <a:cs typeface="Yu Gothic"/>
              </a:rPr>
              <a:t>分後で</a:t>
            </a:r>
            <a:r>
              <a:rPr sz="705" spc="-29" dirty="0">
                <a:latin typeface="Yu Gothic"/>
                <a:cs typeface="Yu Gothic"/>
              </a:rPr>
              <a:t> </a:t>
            </a:r>
            <a:r>
              <a:rPr sz="705" dirty="0">
                <a:latin typeface="Yu Gothic"/>
                <a:cs typeface="Yu Gothic"/>
              </a:rPr>
              <a:t>6.2</a:t>
            </a:r>
            <a:r>
              <a:rPr sz="705" spc="-16" dirty="0">
                <a:latin typeface="Yu Gothic"/>
                <a:cs typeface="Yu Gothic"/>
              </a:rPr>
              <a:t> x</a:t>
            </a:r>
            <a:r>
              <a:rPr sz="705" spc="-6" dirty="0">
                <a:latin typeface="Yu Gothic"/>
                <a:cs typeface="Yu Gothic"/>
              </a:rPr>
              <a:t> </a:t>
            </a:r>
            <a:r>
              <a:rPr sz="705" spc="-13" dirty="0">
                <a:latin typeface="Yu Gothic"/>
                <a:cs typeface="Yu Gothic"/>
              </a:rPr>
              <a:t>10</a:t>
            </a:r>
            <a:r>
              <a:rPr sz="625" spc="-19" baseline="34188" dirty="0">
                <a:latin typeface="Yu Gothic"/>
                <a:cs typeface="Yu Gothic"/>
              </a:rPr>
              <a:t>6</a:t>
            </a:r>
            <a:r>
              <a:rPr sz="417" spc="67" dirty="0">
                <a:latin typeface="Yu Gothic"/>
                <a:cs typeface="Yu Gothic"/>
              </a:rPr>
              <a:t> </a:t>
            </a:r>
            <a:r>
              <a:rPr sz="705" spc="3" dirty="0">
                <a:latin typeface="Yu Gothic"/>
                <a:cs typeface="Yu Gothic"/>
              </a:rPr>
              <a:t>PFU/ml</a:t>
            </a:r>
            <a:r>
              <a:rPr sz="705" spc="-35" dirty="0">
                <a:latin typeface="Yu Gothic"/>
                <a:cs typeface="Yu Gothic"/>
              </a:rPr>
              <a:t> </a:t>
            </a:r>
            <a:r>
              <a:rPr sz="705" dirty="0">
                <a:latin typeface="Yu Gothic"/>
                <a:cs typeface="Yu Gothic"/>
              </a:rPr>
              <a:t>あっ たが、抗ウイル</a:t>
            </a:r>
            <a:r>
              <a:rPr sz="705" spc="-16" dirty="0">
                <a:latin typeface="Yu Gothic"/>
                <a:cs typeface="Yu Gothic"/>
              </a:rPr>
              <a:t>ス</a:t>
            </a:r>
            <a:r>
              <a:rPr sz="705" dirty="0">
                <a:latin typeface="Yu Gothic"/>
                <a:cs typeface="Yu Gothic"/>
              </a:rPr>
              <a:t>マスクでは</a:t>
            </a:r>
            <a:r>
              <a:rPr sz="705" spc="-29" dirty="0">
                <a:latin typeface="Yu Gothic"/>
                <a:cs typeface="Yu Gothic"/>
              </a:rPr>
              <a:t> </a:t>
            </a:r>
            <a:r>
              <a:rPr sz="705" spc="-10" dirty="0">
                <a:latin typeface="Yu Gothic"/>
                <a:cs typeface="Yu Gothic"/>
              </a:rPr>
              <a:t>2.5</a:t>
            </a:r>
            <a:r>
              <a:rPr sz="705" spc="-3" dirty="0">
                <a:latin typeface="Yu Gothic"/>
                <a:cs typeface="Yu Gothic"/>
              </a:rPr>
              <a:t> </a:t>
            </a:r>
            <a:r>
              <a:rPr sz="705" spc="-10" dirty="0">
                <a:latin typeface="Yu Gothic"/>
                <a:cs typeface="Yu Gothic"/>
              </a:rPr>
              <a:t>x </a:t>
            </a:r>
            <a:r>
              <a:rPr sz="705" spc="-13" dirty="0">
                <a:latin typeface="Yu Gothic"/>
                <a:cs typeface="Yu Gothic"/>
              </a:rPr>
              <a:t>10</a:t>
            </a:r>
            <a:r>
              <a:rPr sz="625" spc="-19" baseline="34188" dirty="0">
                <a:latin typeface="Yu Gothic"/>
                <a:cs typeface="Yu Gothic"/>
              </a:rPr>
              <a:t>2</a:t>
            </a:r>
            <a:r>
              <a:rPr sz="417" spc="71" dirty="0">
                <a:latin typeface="Yu Gothic"/>
                <a:cs typeface="Yu Gothic"/>
              </a:rPr>
              <a:t> </a:t>
            </a:r>
            <a:r>
              <a:rPr sz="705" dirty="0">
                <a:latin typeface="Yu Gothic"/>
                <a:cs typeface="Yu Gothic"/>
              </a:rPr>
              <a:t>PFU/ml</a:t>
            </a:r>
            <a:r>
              <a:rPr sz="705" spc="-32" dirty="0">
                <a:latin typeface="Yu Gothic"/>
                <a:cs typeface="Yu Gothic"/>
              </a:rPr>
              <a:t> </a:t>
            </a:r>
            <a:r>
              <a:rPr sz="705" dirty="0">
                <a:latin typeface="Yu Gothic"/>
                <a:cs typeface="Yu Gothic"/>
              </a:rPr>
              <a:t>以下と検出限界値</a:t>
            </a:r>
            <a:r>
              <a:rPr sz="705" spc="-16" dirty="0">
                <a:latin typeface="Yu Gothic"/>
                <a:cs typeface="Yu Gothic"/>
              </a:rPr>
              <a:t>以</a:t>
            </a:r>
            <a:r>
              <a:rPr sz="705" dirty="0">
                <a:latin typeface="Yu Gothic"/>
                <a:cs typeface="Yu Gothic"/>
              </a:rPr>
              <a:t>下にまで感</a:t>
            </a:r>
            <a:r>
              <a:rPr sz="705" spc="-16" dirty="0">
                <a:latin typeface="Yu Gothic"/>
                <a:cs typeface="Yu Gothic"/>
              </a:rPr>
              <a:t>染</a:t>
            </a:r>
            <a:r>
              <a:rPr sz="705" dirty="0">
                <a:latin typeface="Yu Gothic"/>
                <a:cs typeface="Yu Gothic"/>
              </a:rPr>
              <a:t>価の 減少が確認され</a:t>
            </a:r>
            <a:r>
              <a:rPr sz="705" spc="-16" dirty="0">
                <a:latin typeface="Yu Gothic"/>
                <a:cs typeface="Yu Gothic"/>
              </a:rPr>
              <a:t>た</a:t>
            </a:r>
            <a:r>
              <a:rPr sz="705" dirty="0">
                <a:latin typeface="Yu Gothic"/>
                <a:cs typeface="Yu Gothic"/>
              </a:rPr>
              <a:t>。抗ウイル</a:t>
            </a:r>
            <a:r>
              <a:rPr sz="705" spc="-16" dirty="0">
                <a:latin typeface="Yu Gothic"/>
                <a:cs typeface="Yu Gothic"/>
              </a:rPr>
              <a:t>ス</a:t>
            </a:r>
            <a:r>
              <a:rPr sz="705" dirty="0">
                <a:latin typeface="Yu Gothic"/>
                <a:cs typeface="Yu Gothic"/>
              </a:rPr>
              <a:t>マスクによる</a:t>
            </a:r>
            <a:r>
              <a:rPr sz="705" spc="-26" dirty="0">
                <a:latin typeface="Yu Gothic"/>
                <a:cs typeface="Yu Gothic"/>
              </a:rPr>
              <a:t> </a:t>
            </a:r>
            <a:r>
              <a:rPr sz="705" spc="-10" dirty="0">
                <a:latin typeface="Yu Gothic"/>
                <a:cs typeface="Yu Gothic"/>
              </a:rPr>
              <a:t>30</a:t>
            </a:r>
            <a:r>
              <a:rPr sz="705" spc="-42" dirty="0">
                <a:latin typeface="Yu Gothic"/>
                <a:cs typeface="Yu Gothic"/>
              </a:rPr>
              <a:t> </a:t>
            </a:r>
            <a:r>
              <a:rPr sz="705" dirty="0">
                <a:latin typeface="Yu Gothic"/>
                <a:cs typeface="Yu Gothic"/>
              </a:rPr>
              <a:t>分後の不活化効</a:t>
            </a:r>
            <a:r>
              <a:rPr sz="705" spc="-16" dirty="0">
                <a:latin typeface="Yu Gothic"/>
                <a:cs typeface="Yu Gothic"/>
              </a:rPr>
              <a:t>果</a:t>
            </a:r>
            <a:r>
              <a:rPr sz="705" dirty="0">
                <a:latin typeface="Yu Gothic"/>
                <a:cs typeface="Yu Gothic"/>
              </a:rPr>
              <a:t>は、表</a:t>
            </a:r>
            <a:r>
              <a:rPr sz="705" spc="-22" dirty="0">
                <a:latin typeface="Yu Gothic"/>
                <a:cs typeface="Yu Gothic"/>
              </a:rPr>
              <a:t> </a:t>
            </a:r>
            <a:r>
              <a:rPr sz="705" spc="-10" dirty="0">
                <a:latin typeface="Yu Gothic"/>
                <a:cs typeface="Yu Gothic"/>
              </a:rPr>
              <a:t>3</a:t>
            </a:r>
            <a:r>
              <a:rPr sz="705" spc="-26" dirty="0">
                <a:latin typeface="Yu Gothic"/>
                <a:cs typeface="Yu Gothic"/>
              </a:rPr>
              <a:t> </a:t>
            </a:r>
            <a:r>
              <a:rPr sz="705" dirty="0">
                <a:latin typeface="Yu Gothic"/>
                <a:cs typeface="Yu Gothic"/>
              </a:rPr>
              <a:t>に⽰すよう に</a:t>
            </a:r>
            <a:r>
              <a:rPr sz="705" spc="-32" dirty="0">
                <a:latin typeface="Yu Gothic"/>
                <a:cs typeface="Yu Gothic"/>
              </a:rPr>
              <a:t> </a:t>
            </a:r>
            <a:r>
              <a:rPr sz="705" spc="-10" dirty="0">
                <a:latin typeface="Yu Gothic"/>
                <a:cs typeface="Yu Gothic"/>
              </a:rPr>
              <a:t>4</a:t>
            </a:r>
            <a:r>
              <a:rPr sz="705" spc="-29" dirty="0">
                <a:latin typeface="Yu Gothic"/>
                <a:cs typeface="Yu Gothic"/>
              </a:rPr>
              <a:t> </a:t>
            </a:r>
            <a:r>
              <a:rPr sz="705" dirty="0">
                <a:latin typeface="Yu Gothic"/>
                <a:cs typeface="Yu Gothic"/>
              </a:rPr>
              <a:t>桁以上</a:t>
            </a:r>
            <a:r>
              <a:rPr sz="705" spc="-3" dirty="0">
                <a:latin typeface="Yu Gothic"/>
                <a:cs typeface="Yu Gothic"/>
              </a:rPr>
              <a:t>（99.99％）</a:t>
            </a:r>
            <a:r>
              <a:rPr sz="705" dirty="0">
                <a:latin typeface="Yu Gothic"/>
                <a:cs typeface="Yu Gothic"/>
              </a:rPr>
              <a:t>と⾼いも</a:t>
            </a:r>
            <a:r>
              <a:rPr sz="705" spc="-16" dirty="0">
                <a:latin typeface="Yu Gothic"/>
                <a:cs typeface="Yu Gothic"/>
              </a:rPr>
              <a:t>の</a:t>
            </a:r>
            <a:r>
              <a:rPr sz="705" dirty="0">
                <a:latin typeface="Yu Gothic"/>
                <a:cs typeface="Yu Gothic"/>
              </a:rPr>
              <a:t>であった</a:t>
            </a:r>
            <a:r>
              <a:rPr sz="705" spc="-16" dirty="0">
                <a:latin typeface="Yu Gothic"/>
                <a:cs typeface="Yu Gothic"/>
              </a:rPr>
              <a:t>。ま</a:t>
            </a:r>
            <a:r>
              <a:rPr sz="705" dirty="0">
                <a:latin typeface="Yu Gothic"/>
                <a:cs typeface="Yu Gothic"/>
              </a:rPr>
              <a:t>た、不活化効果</a:t>
            </a:r>
            <a:r>
              <a:rPr sz="705" spc="-32" dirty="0">
                <a:latin typeface="Yu Gothic"/>
                <a:cs typeface="Yu Gothic"/>
              </a:rPr>
              <a:t> </a:t>
            </a:r>
            <a:r>
              <a:rPr sz="705" spc="10" dirty="0">
                <a:latin typeface="Yu Gothic"/>
                <a:cs typeface="Yu Gothic"/>
              </a:rPr>
              <a:t>Mv</a:t>
            </a:r>
            <a:r>
              <a:rPr sz="705" spc="-35" dirty="0">
                <a:latin typeface="Yu Gothic"/>
                <a:cs typeface="Yu Gothic"/>
              </a:rPr>
              <a:t> </a:t>
            </a:r>
            <a:r>
              <a:rPr sz="705" dirty="0">
                <a:latin typeface="Yu Gothic"/>
                <a:cs typeface="Yu Gothic"/>
              </a:rPr>
              <a:t>値は、</a:t>
            </a:r>
            <a:r>
              <a:rPr sz="705" spc="-10" dirty="0">
                <a:latin typeface="Yu Gothic"/>
                <a:cs typeface="Yu Gothic"/>
              </a:rPr>
              <a:t>20</a:t>
            </a:r>
            <a:r>
              <a:rPr sz="705" spc="-29" dirty="0">
                <a:latin typeface="Yu Gothic"/>
                <a:cs typeface="Yu Gothic"/>
              </a:rPr>
              <a:t> </a:t>
            </a:r>
            <a:r>
              <a:rPr sz="705" dirty="0">
                <a:latin typeface="Yu Gothic"/>
                <a:cs typeface="Yu Gothic"/>
              </a:rPr>
              <a:t>分で⼗ 分効果があると</a:t>
            </a:r>
            <a:r>
              <a:rPr sz="705" spc="-16" dirty="0">
                <a:latin typeface="Yu Gothic"/>
                <a:cs typeface="Yu Gothic"/>
              </a:rPr>
              <a:t>み</a:t>
            </a:r>
            <a:r>
              <a:rPr sz="705" dirty="0">
                <a:latin typeface="Yu Gothic"/>
                <a:cs typeface="Yu Gothic"/>
              </a:rPr>
              <a:t>なされる</a:t>
            </a:r>
            <a:r>
              <a:rPr sz="705" spc="-35" dirty="0">
                <a:latin typeface="Yu Gothic"/>
                <a:cs typeface="Yu Gothic"/>
              </a:rPr>
              <a:t> </a:t>
            </a:r>
            <a:r>
              <a:rPr sz="705" spc="-10" dirty="0">
                <a:latin typeface="Yu Gothic"/>
                <a:cs typeface="Yu Gothic"/>
              </a:rPr>
              <a:t>3</a:t>
            </a:r>
            <a:r>
              <a:rPr sz="705" spc="-32" dirty="0">
                <a:latin typeface="Yu Gothic"/>
                <a:cs typeface="Yu Gothic"/>
              </a:rPr>
              <a:t> </a:t>
            </a:r>
            <a:r>
              <a:rPr sz="705" dirty="0">
                <a:latin typeface="Yu Gothic"/>
                <a:cs typeface="Yu Gothic"/>
              </a:rPr>
              <a:t>以上に達し</a:t>
            </a:r>
            <a:r>
              <a:rPr sz="705" spc="-16" dirty="0">
                <a:latin typeface="Yu Gothic"/>
                <a:cs typeface="Yu Gothic"/>
              </a:rPr>
              <a:t>た。</a:t>
            </a:r>
            <a:r>
              <a:rPr sz="705" spc="-19" dirty="0">
                <a:latin typeface="Yu Gothic"/>
                <a:cs typeface="Yu Gothic"/>
              </a:rPr>
              <a:t> </a:t>
            </a:r>
            <a:endParaRPr sz="705" dirty="0">
              <a:latin typeface="Yu Gothic"/>
              <a:cs typeface="Yu Gothic"/>
            </a:endParaRPr>
          </a:p>
          <a:p>
            <a:pPr marL="24434">
              <a:spcBef>
                <a:spcPts val="446"/>
              </a:spcBef>
            </a:pPr>
            <a:r>
              <a:rPr sz="705" spc="-19" dirty="0">
                <a:latin typeface="Yu Gothic"/>
                <a:cs typeface="Yu Gothic"/>
              </a:rPr>
              <a:t> </a:t>
            </a:r>
            <a:endParaRPr sz="705" dirty="0">
              <a:latin typeface="Yu Gothic"/>
              <a:cs typeface="Yu Gothic"/>
            </a:endParaRPr>
          </a:p>
          <a:p>
            <a:pPr marL="24434">
              <a:spcBef>
                <a:spcPts val="430"/>
              </a:spcBef>
            </a:pPr>
            <a:r>
              <a:rPr sz="705" spc="-19" dirty="0">
                <a:latin typeface="Yu Gothic"/>
                <a:cs typeface="Yu Gothic"/>
              </a:rPr>
              <a:t> </a:t>
            </a:r>
            <a:endParaRPr sz="705" dirty="0">
              <a:latin typeface="Yu Gothic"/>
              <a:cs typeface="Yu Gothic"/>
            </a:endParaRPr>
          </a:p>
          <a:p>
            <a:pPr marL="24434">
              <a:spcBef>
                <a:spcPts val="433"/>
              </a:spcBef>
            </a:pPr>
            <a:r>
              <a:rPr sz="705" spc="-19" dirty="0">
                <a:latin typeface="Yu Gothic"/>
                <a:cs typeface="Yu Gothic"/>
              </a:rPr>
              <a:t> </a:t>
            </a:r>
            <a:endParaRPr sz="705" dirty="0">
              <a:latin typeface="Yu Gothic"/>
              <a:cs typeface="Yu Gothic"/>
            </a:endParaRPr>
          </a:p>
        </p:txBody>
      </p:sp>
      <p:sp>
        <p:nvSpPr>
          <p:cNvPr id="23" name="object 2"/>
          <p:cNvSpPr txBox="1"/>
          <p:nvPr/>
        </p:nvSpPr>
        <p:spPr>
          <a:xfrm>
            <a:off x="6066702" y="525664"/>
            <a:ext cx="1633051" cy="331607"/>
          </a:xfrm>
          <a:prstGeom prst="rect">
            <a:avLst/>
          </a:prstGeom>
        </p:spPr>
        <p:txBody>
          <a:bodyPr vert="horz" wrap="square" lIns="0" tIns="62716" rIns="0" bIns="0" rtlCol="0">
            <a:spAutoFit/>
          </a:bodyPr>
          <a:lstStyle/>
          <a:p>
            <a:pPr marL="8145">
              <a:spcBef>
                <a:spcPts val="494"/>
              </a:spcBef>
            </a:pPr>
            <a:r>
              <a:rPr sz="705" spc="-19" dirty="0">
                <a:latin typeface="Yu Gothic"/>
                <a:cs typeface="Yu Gothic"/>
              </a:rPr>
              <a:t> </a:t>
            </a:r>
            <a:endParaRPr sz="705">
              <a:latin typeface="Yu Gothic"/>
              <a:cs typeface="Yu Gothic"/>
            </a:endParaRPr>
          </a:p>
          <a:p>
            <a:pPr marL="8145">
              <a:spcBef>
                <a:spcPts val="430"/>
              </a:spcBef>
            </a:pPr>
            <a:r>
              <a:rPr sz="705" dirty="0">
                <a:latin typeface="Yu Gothic"/>
                <a:cs typeface="Yu Gothic"/>
              </a:rPr>
              <a:t>表</a:t>
            </a:r>
            <a:r>
              <a:rPr sz="705" spc="-42" dirty="0">
                <a:latin typeface="Yu Gothic"/>
                <a:cs typeface="Yu Gothic"/>
              </a:rPr>
              <a:t> </a:t>
            </a:r>
            <a:r>
              <a:rPr sz="705" spc="-3" dirty="0">
                <a:latin typeface="Yu Gothic"/>
                <a:cs typeface="Yu Gothic"/>
              </a:rPr>
              <a:t>2．</a:t>
            </a:r>
            <a:r>
              <a:rPr sz="705" dirty="0">
                <a:latin typeface="Yu Gothic"/>
                <a:cs typeface="Yu Gothic"/>
              </a:rPr>
              <a:t>試験によるウイ</a:t>
            </a:r>
            <a:r>
              <a:rPr sz="705" spc="-16" dirty="0">
                <a:latin typeface="Yu Gothic"/>
                <a:cs typeface="Yu Gothic"/>
              </a:rPr>
              <a:t>ル</a:t>
            </a:r>
            <a:r>
              <a:rPr sz="705" dirty="0">
                <a:latin typeface="Yu Gothic"/>
                <a:cs typeface="Yu Gothic"/>
              </a:rPr>
              <a:t>ス感染価の</a:t>
            </a:r>
            <a:r>
              <a:rPr sz="705" spc="-16" dirty="0">
                <a:latin typeface="Yu Gothic"/>
                <a:cs typeface="Yu Gothic"/>
              </a:rPr>
              <a:t>推移</a:t>
            </a:r>
            <a:r>
              <a:rPr sz="705" spc="-19" dirty="0">
                <a:latin typeface="Yu Gothic"/>
                <a:cs typeface="Yu Gothic"/>
              </a:rPr>
              <a:t> </a:t>
            </a:r>
            <a:endParaRPr sz="705">
              <a:latin typeface="Yu Gothic"/>
              <a:cs typeface="Yu Gothic"/>
            </a:endParaRPr>
          </a:p>
        </p:txBody>
      </p:sp>
      <p:graphicFrame>
        <p:nvGraphicFramePr>
          <p:cNvPr id="24" name="object 3"/>
          <p:cNvGraphicFramePr>
            <a:graphicFrameLocks noGrp="1"/>
          </p:cNvGraphicFramePr>
          <p:nvPr>
            <p:extLst>
              <p:ext uri="{D42A27DB-BD31-4B8C-83A1-F6EECF244321}">
                <p14:modId xmlns:p14="http://schemas.microsoft.com/office/powerpoint/2010/main" val="700172982"/>
              </p:ext>
            </p:extLst>
          </p:nvPr>
        </p:nvGraphicFramePr>
        <p:xfrm>
          <a:off x="6074847" y="891143"/>
          <a:ext cx="3703480" cy="880378"/>
        </p:xfrm>
        <a:graphic>
          <a:graphicData uri="http://schemas.openxmlformats.org/drawingml/2006/table">
            <a:tbl>
              <a:tblPr firstRow="1" bandRow="1">
                <a:tableStyleId>{2D5ABB26-0587-4C30-8999-92F81FD0307C}</a:tableStyleId>
              </a:tblPr>
              <a:tblGrid>
                <a:gridCol w="852363">
                  <a:extLst>
                    <a:ext uri="{9D8B030D-6E8A-4147-A177-3AD203B41FA5}">
                      <a16:colId xmlns="" xmlns:a16="http://schemas.microsoft.com/office/drawing/2014/main" val="20000"/>
                    </a:ext>
                  </a:extLst>
                </a:gridCol>
                <a:gridCol w="498467">
                  <a:extLst>
                    <a:ext uri="{9D8B030D-6E8A-4147-A177-3AD203B41FA5}">
                      <a16:colId xmlns="" xmlns:a16="http://schemas.microsoft.com/office/drawing/2014/main" val="20001"/>
                    </a:ext>
                  </a:extLst>
                </a:gridCol>
                <a:gridCol w="465073">
                  <a:extLst>
                    <a:ext uri="{9D8B030D-6E8A-4147-A177-3AD203B41FA5}">
                      <a16:colId xmlns="" xmlns:a16="http://schemas.microsoft.com/office/drawing/2014/main" val="20002"/>
                    </a:ext>
                  </a:extLst>
                </a:gridCol>
                <a:gridCol w="465073">
                  <a:extLst>
                    <a:ext uri="{9D8B030D-6E8A-4147-A177-3AD203B41FA5}">
                      <a16:colId xmlns="" xmlns:a16="http://schemas.microsoft.com/office/drawing/2014/main" val="20003"/>
                    </a:ext>
                  </a:extLst>
                </a:gridCol>
                <a:gridCol w="463037">
                  <a:extLst>
                    <a:ext uri="{9D8B030D-6E8A-4147-A177-3AD203B41FA5}">
                      <a16:colId xmlns="" xmlns:a16="http://schemas.microsoft.com/office/drawing/2014/main" val="20004"/>
                    </a:ext>
                  </a:extLst>
                </a:gridCol>
                <a:gridCol w="465073">
                  <a:extLst>
                    <a:ext uri="{9D8B030D-6E8A-4147-A177-3AD203B41FA5}">
                      <a16:colId xmlns="" xmlns:a16="http://schemas.microsoft.com/office/drawing/2014/main" val="20005"/>
                    </a:ext>
                  </a:extLst>
                </a:gridCol>
                <a:gridCol w="494394">
                  <a:extLst>
                    <a:ext uri="{9D8B030D-6E8A-4147-A177-3AD203B41FA5}">
                      <a16:colId xmlns="" xmlns:a16="http://schemas.microsoft.com/office/drawing/2014/main" val="20006"/>
                    </a:ext>
                  </a:extLst>
                </a:gridCol>
              </a:tblGrid>
              <a:tr h="213803">
                <a:tc>
                  <a:txBody>
                    <a:bodyPr/>
                    <a:lstStyle/>
                    <a:p>
                      <a:pPr>
                        <a:lnSpc>
                          <a:spcPct val="100000"/>
                        </a:lnSpc>
                        <a:spcBef>
                          <a:spcPts val="45"/>
                        </a:spcBef>
                      </a:pPr>
                      <a:endParaRPr sz="700" dirty="0">
                        <a:latin typeface="Times New Roman"/>
                        <a:cs typeface="Times New Roman"/>
                      </a:endParaRPr>
                    </a:p>
                    <a:p>
                      <a:pPr marL="63500">
                        <a:lnSpc>
                          <a:spcPct val="100000"/>
                        </a:lnSpc>
                      </a:pPr>
                      <a:r>
                        <a:rPr sz="600" dirty="0">
                          <a:latin typeface="Yu Gothic"/>
                          <a:cs typeface="Yu Gothic"/>
                        </a:rPr>
                        <a:t>   </a:t>
                      </a:r>
                      <a:r>
                        <a:rPr sz="600" spc="-110" dirty="0">
                          <a:latin typeface="Yu Gothic"/>
                          <a:cs typeface="Yu Gothic"/>
                        </a:rPr>
                        <a:t> </a:t>
                      </a:r>
                      <a:r>
                        <a:rPr sz="600" dirty="0">
                          <a:latin typeface="Yu Gothic"/>
                          <a:cs typeface="Yu Gothic"/>
                        </a:rPr>
                        <a:t> </a:t>
                      </a:r>
                    </a:p>
                  </a:txBody>
                  <a:tcPr marL="0" marR="0" marT="36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5"/>
                        </a:spcBef>
                      </a:pPr>
                      <a:endParaRPr sz="700">
                        <a:latin typeface="Times New Roman"/>
                        <a:cs typeface="Times New Roman"/>
                      </a:endParaRPr>
                    </a:p>
                    <a:p>
                      <a:pPr marL="63500">
                        <a:lnSpc>
                          <a:spcPct val="100000"/>
                        </a:lnSpc>
                      </a:pPr>
                      <a:r>
                        <a:rPr sz="600" dirty="0">
                          <a:latin typeface="Yu Gothic"/>
                          <a:cs typeface="Yu Gothic"/>
                        </a:rPr>
                        <a:t>   </a:t>
                      </a:r>
                      <a:r>
                        <a:rPr sz="600" spc="-110" dirty="0">
                          <a:latin typeface="Yu Gothic"/>
                          <a:cs typeface="Yu Gothic"/>
                        </a:rPr>
                        <a:t> </a:t>
                      </a:r>
                      <a:r>
                        <a:rPr sz="600" dirty="0">
                          <a:latin typeface="Yu Gothic"/>
                          <a:cs typeface="Yu Gothic"/>
                        </a:rPr>
                        <a:t> </a:t>
                      </a:r>
                      <a:endParaRPr sz="600">
                        <a:latin typeface="Yu Gothic"/>
                        <a:cs typeface="Yu Gothic"/>
                      </a:endParaRPr>
                    </a:p>
                  </a:txBody>
                  <a:tcPr marL="0" marR="0" marT="36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gn="ctr">
                        <a:lnSpc>
                          <a:spcPct val="100000"/>
                        </a:lnSpc>
                        <a:spcBef>
                          <a:spcPts val="365"/>
                        </a:spcBef>
                      </a:pPr>
                      <a:r>
                        <a:rPr sz="600" spc="-10" dirty="0">
                          <a:latin typeface="Yu Gothic"/>
                          <a:cs typeface="Yu Gothic"/>
                        </a:rPr>
                        <a:t>0</a:t>
                      </a:r>
                      <a:r>
                        <a:rPr sz="600" spc="-55" dirty="0">
                          <a:latin typeface="Yu Gothic"/>
                          <a:cs typeface="Yu Gothic"/>
                        </a:rPr>
                        <a:t> </a:t>
                      </a:r>
                      <a:r>
                        <a:rPr sz="600" spc="5" dirty="0">
                          <a:latin typeface="Yu Gothic"/>
                          <a:cs typeface="Yu Gothic"/>
                        </a:rPr>
                        <a:t>分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5</a:t>
                      </a:r>
                      <a:r>
                        <a:rPr sz="600" spc="-55" dirty="0">
                          <a:latin typeface="Yu Gothic"/>
                          <a:cs typeface="Yu Gothic"/>
                        </a:rPr>
                        <a:t> </a:t>
                      </a:r>
                      <a:r>
                        <a:rPr sz="600" spc="5" dirty="0">
                          <a:latin typeface="Yu Gothic"/>
                          <a:cs typeface="Yu Gothic"/>
                        </a:rPr>
                        <a:t>分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10</a:t>
                      </a:r>
                      <a:r>
                        <a:rPr sz="600" spc="-55" dirty="0">
                          <a:latin typeface="Yu Gothic"/>
                          <a:cs typeface="Yu Gothic"/>
                        </a:rPr>
                        <a:t> </a:t>
                      </a:r>
                      <a:r>
                        <a:rPr sz="600" spc="-20" dirty="0">
                          <a:latin typeface="Yu Gothic"/>
                          <a:cs typeface="Yu Gothic"/>
                        </a:rPr>
                        <a:t>分</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20</a:t>
                      </a:r>
                      <a:r>
                        <a:rPr sz="600" spc="-55" dirty="0">
                          <a:latin typeface="Yu Gothic"/>
                          <a:cs typeface="Yu Gothic"/>
                        </a:rPr>
                        <a:t> </a:t>
                      </a:r>
                      <a:r>
                        <a:rPr sz="600" spc="-20" dirty="0">
                          <a:latin typeface="Yu Gothic"/>
                          <a:cs typeface="Yu Gothic"/>
                        </a:rPr>
                        <a:t>分</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30</a:t>
                      </a:r>
                      <a:r>
                        <a:rPr sz="600" spc="-55" dirty="0">
                          <a:latin typeface="Yu Gothic"/>
                          <a:cs typeface="Yu Gothic"/>
                        </a:rPr>
                        <a:t> </a:t>
                      </a:r>
                      <a:r>
                        <a:rPr sz="600" spc="-20" dirty="0">
                          <a:latin typeface="Yu Gothic"/>
                          <a:cs typeface="Yu Gothic"/>
                        </a:rPr>
                        <a:t>分</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0"/>
                  </a:ext>
                </a:extLst>
              </a:tr>
              <a:tr h="166155">
                <a:tc rowSpan="2">
                  <a:txBody>
                    <a:bodyPr/>
                    <a:lstStyle/>
                    <a:p>
                      <a:pPr marL="63500">
                        <a:lnSpc>
                          <a:spcPct val="100000"/>
                        </a:lnSpc>
                        <a:spcBef>
                          <a:spcPts val="390"/>
                        </a:spcBef>
                      </a:pPr>
                      <a:r>
                        <a:rPr sz="600" spc="5" dirty="0">
                          <a:latin typeface="Yu Gothic"/>
                          <a:cs typeface="Yu Gothic"/>
                        </a:rPr>
                        <a:t>未加⼯</a:t>
                      </a:r>
                      <a:r>
                        <a:rPr sz="600" spc="-20" dirty="0">
                          <a:latin typeface="Yu Gothic"/>
                          <a:cs typeface="Yu Gothic"/>
                        </a:rPr>
                        <a:t>マ</a:t>
                      </a:r>
                      <a:r>
                        <a:rPr sz="600" spc="5" dirty="0">
                          <a:latin typeface="Yu Gothic"/>
                          <a:cs typeface="Yu Gothic"/>
                        </a:rPr>
                        <a:t>ス</a:t>
                      </a:r>
                      <a:r>
                        <a:rPr sz="600" spc="-20" dirty="0">
                          <a:latin typeface="Yu Gothic"/>
                          <a:cs typeface="Yu Gothic"/>
                        </a:rPr>
                        <a:t>ク</a:t>
                      </a:r>
                      <a:r>
                        <a:rPr sz="600" dirty="0">
                          <a:latin typeface="Yu Gothic"/>
                          <a:cs typeface="Yu Gothic"/>
                        </a:rPr>
                        <a:t> </a:t>
                      </a:r>
                      <a:endParaRPr sz="600">
                        <a:latin typeface="Yu Gothic"/>
                        <a:cs typeface="Yu Gothic"/>
                      </a:endParaRPr>
                    </a:p>
                    <a:p>
                      <a:pPr marL="63500">
                        <a:lnSpc>
                          <a:spcPct val="100000"/>
                        </a:lnSpc>
                        <a:spcBef>
                          <a:spcPts val="790"/>
                        </a:spcBef>
                      </a:pPr>
                      <a:r>
                        <a:rPr sz="600" dirty="0">
                          <a:latin typeface="Yu Gothic"/>
                          <a:cs typeface="Yu Gothic"/>
                        </a:rPr>
                        <a:t>（PFU/ml） </a:t>
                      </a:r>
                      <a:endParaRPr sz="600">
                        <a:latin typeface="Yu Gothic"/>
                        <a:cs typeface="Yu Gothic"/>
                      </a:endParaRPr>
                    </a:p>
                  </a:txBody>
                  <a:tcPr marL="0" marR="0" marT="317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365"/>
                        </a:spcBef>
                      </a:pPr>
                      <a:r>
                        <a:rPr sz="600" spc="5" dirty="0">
                          <a:latin typeface="Yu Gothic"/>
                          <a:cs typeface="Yu Gothic"/>
                        </a:rPr>
                        <a:t>平均</a:t>
                      </a:r>
                      <a:r>
                        <a:rPr sz="600" spc="-20" dirty="0">
                          <a:latin typeface="Yu Gothic"/>
                          <a:cs typeface="Yu Gothic"/>
                        </a:rPr>
                        <a:t>値</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gn="ctr">
                        <a:lnSpc>
                          <a:spcPct val="100000"/>
                        </a:lnSpc>
                        <a:spcBef>
                          <a:spcPts val="365"/>
                        </a:spcBef>
                      </a:pPr>
                      <a:r>
                        <a:rPr sz="600" spc="-10" dirty="0">
                          <a:latin typeface="Yu Gothic"/>
                          <a:cs typeface="Yu Gothic"/>
                        </a:rPr>
                        <a:t>6.2.E+06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5.3.E+06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5.3.E+06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5.5.E+06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3.1.E+06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1"/>
                  </a:ext>
                </a:extLst>
              </a:tr>
              <a:tr h="166155">
                <a:tc vMerge="1">
                  <a:txBody>
                    <a:bodyPr/>
                    <a:lstStyle/>
                    <a:p>
                      <a:endParaRPr/>
                    </a:p>
                  </a:txBody>
                  <a:tcPr marL="0" marR="0" marT="495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365"/>
                        </a:spcBef>
                      </a:pPr>
                      <a:r>
                        <a:rPr sz="600" spc="5" dirty="0">
                          <a:latin typeface="Yu Gothic"/>
                          <a:cs typeface="Yu Gothic"/>
                        </a:rPr>
                        <a:t>標準偏</a:t>
                      </a:r>
                      <a:r>
                        <a:rPr sz="600" spc="-20" dirty="0">
                          <a:latin typeface="Yu Gothic"/>
                          <a:cs typeface="Yu Gothic"/>
                        </a:rPr>
                        <a:t>差</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gn="ctr">
                        <a:lnSpc>
                          <a:spcPct val="100000"/>
                        </a:lnSpc>
                        <a:spcBef>
                          <a:spcPts val="365"/>
                        </a:spcBef>
                      </a:pPr>
                      <a:r>
                        <a:rPr sz="600" spc="-10" dirty="0">
                          <a:latin typeface="Yu Gothic"/>
                          <a:cs typeface="Yu Gothic"/>
                        </a:rPr>
                        <a:t>3.1.E+06</a:t>
                      </a:r>
                      <a:r>
                        <a:rPr sz="600" dirty="0">
                          <a:latin typeface="Yu Gothic"/>
                          <a:cs typeface="Yu Gothic"/>
                        </a:rPr>
                        <a:t> </a:t>
                      </a: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2.3.E+06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2.3.E+06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2.0.E+06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2.6.E+06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2"/>
                  </a:ext>
                </a:extLst>
              </a:tr>
              <a:tr h="168110">
                <a:tc rowSpan="2">
                  <a:txBody>
                    <a:bodyPr/>
                    <a:lstStyle/>
                    <a:p>
                      <a:pPr marL="63500">
                        <a:lnSpc>
                          <a:spcPct val="100000"/>
                        </a:lnSpc>
                        <a:spcBef>
                          <a:spcPts val="415"/>
                        </a:spcBef>
                      </a:pPr>
                      <a:r>
                        <a:rPr sz="600" spc="5" dirty="0">
                          <a:latin typeface="Yu Gothic"/>
                          <a:cs typeface="Yu Gothic"/>
                        </a:rPr>
                        <a:t>抗ウイ</a:t>
                      </a:r>
                      <a:r>
                        <a:rPr sz="600" spc="-20" dirty="0">
                          <a:latin typeface="Yu Gothic"/>
                          <a:cs typeface="Yu Gothic"/>
                        </a:rPr>
                        <a:t>ル</a:t>
                      </a:r>
                      <a:r>
                        <a:rPr sz="600" spc="5" dirty="0">
                          <a:latin typeface="Yu Gothic"/>
                          <a:cs typeface="Yu Gothic"/>
                        </a:rPr>
                        <a:t>スマ</a:t>
                      </a:r>
                      <a:r>
                        <a:rPr sz="600" spc="-20" dirty="0">
                          <a:latin typeface="Yu Gothic"/>
                          <a:cs typeface="Yu Gothic"/>
                        </a:rPr>
                        <a:t>スク</a:t>
                      </a:r>
                      <a:r>
                        <a:rPr sz="600" dirty="0">
                          <a:latin typeface="Yu Gothic"/>
                          <a:cs typeface="Yu Gothic"/>
                        </a:rPr>
                        <a:t> </a:t>
                      </a:r>
                      <a:endParaRPr sz="600">
                        <a:latin typeface="Yu Gothic"/>
                        <a:cs typeface="Yu Gothic"/>
                      </a:endParaRPr>
                    </a:p>
                    <a:p>
                      <a:pPr marL="63500">
                        <a:lnSpc>
                          <a:spcPct val="100000"/>
                        </a:lnSpc>
                        <a:spcBef>
                          <a:spcPts val="790"/>
                        </a:spcBef>
                      </a:pPr>
                      <a:r>
                        <a:rPr sz="600" dirty="0">
                          <a:latin typeface="Yu Gothic"/>
                          <a:cs typeface="Yu Gothic"/>
                        </a:rPr>
                        <a:t>（PFU/ml） </a:t>
                      </a:r>
                      <a:endParaRPr sz="600">
                        <a:latin typeface="Yu Gothic"/>
                        <a:cs typeface="Yu Gothic"/>
                      </a:endParaRPr>
                    </a:p>
                  </a:txBody>
                  <a:tcPr marL="0" marR="0" marT="3380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390"/>
                        </a:spcBef>
                      </a:pPr>
                      <a:r>
                        <a:rPr sz="600" spc="5" dirty="0">
                          <a:latin typeface="Yu Gothic"/>
                          <a:cs typeface="Yu Gothic"/>
                        </a:rPr>
                        <a:t>平均</a:t>
                      </a:r>
                      <a:r>
                        <a:rPr sz="600" spc="-20" dirty="0">
                          <a:latin typeface="Yu Gothic"/>
                          <a:cs typeface="Yu Gothic"/>
                        </a:rPr>
                        <a:t>値</a:t>
                      </a:r>
                      <a:r>
                        <a:rPr sz="600" dirty="0">
                          <a:latin typeface="Yu Gothic"/>
                          <a:cs typeface="Yu Gothic"/>
                        </a:rPr>
                        <a:t> </a:t>
                      </a:r>
                      <a:endParaRPr sz="600">
                        <a:latin typeface="Yu Gothic"/>
                        <a:cs typeface="Yu Gothic"/>
                      </a:endParaRPr>
                    </a:p>
                  </a:txBody>
                  <a:tcPr marL="0" marR="0" marT="317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gn="ctr">
                        <a:lnSpc>
                          <a:spcPct val="100000"/>
                        </a:lnSpc>
                        <a:spcBef>
                          <a:spcPts val="390"/>
                        </a:spcBef>
                      </a:pPr>
                      <a:r>
                        <a:rPr sz="600" spc="-10" dirty="0">
                          <a:latin typeface="Yu Gothic"/>
                          <a:cs typeface="Yu Gothic"/>
                        </a:rPr>
                        <a:t>6.2.E+06</a:t>
                      </a:r>
                      <a:r>
                        <a:rPr sz="600" dirty="0">
                          <a:latin typeface="Yu Gothic"/>
                          <a:cs typeface="Yu Gothic"/>
                        </a:rPr>
                        <a:t> </a:t>
                      </a:r>
                      <a:endParaRPr sz="600">
                        <a:latin typeface="Yu Gothic"/>
                        <a:cs typeface="Yu Gothic"/>
                      </a:endParaRPr>
                    </a:p>
                  </a:txBody>
                  <a:tcPr marL="0" marR="0" marT="317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90"/>
                        </a:spcBef>
                      </a:pPr>
                      <a:r>
                        <a:rPr sz="600" spc="-10" dirty="0">
                          <a:latin typeface="Yu Gothic"/>
                          <a:cs typeface="Yu Gothic"/>
                        </a:rPr>
                        <a:t>5.2.E+05</a:t>
                      </a:r>
                      <a:r>
                        <a:rPr sz="600" dirty="0">
                          <a:latin typeface="Yu Gothic"/>
                          <a:cs typeface="Yu Gothic"/>
                        </a:rPr>
                        <a:t> </a:t>
                      </a:r>
                      <a:endParaRPr sz="600">
                        <a:latin typeface="Yu Gothic"/>
                        <a:cs typeface="Yu Gothic"/>
                      </a:endParaRPr>
                    </a:p>
                  </a:txBody>
                  <a:tcPr marL="0" marR="0" marT="317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90"/>
                        </a:spcBef>
                      </a:pPr>
                      <a:r>
                        <a:rPr sz="600" spc="-10" dirty="0">
                          <a:latin typeface="Yu Gothic"/>
                          <a:cs typeface="Yu Gothic"/>
                        </a:rPr>
                        <a:t>6.8.E+04</a:t>
                      </a:r>
                      <a:r>
                        <a:rPr sz="600" dirty="0">
                          <a:latin typeface="Yu Gothic"/>
                          <a:cs typeface="Yu Gothic"/>
                        </a:rPr>
                        <a:t> </a:t>
                      </a:r>
                      <a:endParaRPr sz="600">
                        <a:latin typeface="Yu Gothic"/>
                        <a:cs typeface="Yu Gothic"/>
                      </a:endParaRPr>
                    </a:p>
                  </a:txBody>
                  <a:tcPr marL="0" marR="0" marT="317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90"/>
                        </a:spcBef>
                      </a:pPr>
                      <a:r>
                        <a:rPr sz="600" spc="-10" dirty="0">
                          <a:latin typeface="Yu Gothic"/>
                          <a:cs typeface="Yu Gothic"/>
                        </a:rPr>
                        <a:t>1.1.E+03</a:t>
                      </a:r>
                      <a:r>
                        <a:rPr sz="600" dirty="0">
                          <a:latin typeface="Yu Gothic"/>
                          <a:cs typeface="Yu Gothic"/>
                        </a:rPr>
                        <a:t> </a:t>
                      </a:r>
                      <a:endParaRPr sz="600">
                        <a:latin typeface="Yu Gothic"/>
                        <a:cs typeface="Yu Gothic"/>
                      </a:endParaRPr>
                    </a:p>
                  </a:txBody>
                  <a:tcPr marL="0" marR="0" marT="317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510" algn="ctr">
                        <a:lnSpc>
                          <a:spcPct val="100000"/>
                        </a:lnSpc>
                        <a:spcBef>
                          <a:spcPts val="390"/>
                        </a:spcBef>
                      </a:pPr>
                      <a:r>
                        <a:rPr sz="600" spc="-10" dirty="0">
                          <a:latin typeface="Yu Gothic"/>
                          <a:cs typeface="Yu Gothic"/>
                        </a:rPr>
                        <a:t>2.5.E+02</a:t>
                      </a:r>
                      <a:r>
                        <a:rPr sz="600" spc="-10" dirty="0">
                          <a:solidFill>
                            <a:srgbClr val="FF0000"/>
                          </a:solidFill>
                          <a:latin typeface="Yu Gothic"/>
                          <a:cs typeface="Yu Gothic"/>
                        </a:rPr>
                        <a:t>*</a:t>
                      </a:r>
                      <a:r>
                        <a:rPr sz="600" baseline="32407" dirty="0">
                          <a:latin typeface="Yu Gothic"/>
                          <a:cs typeface="Yu Gothic"/>
                        </a:rPr>
                        <a:t> </a:t>
                      </a:r>
                      <a:endParaRPr sz="600" baseline="32407">
                        <a:latin typeface="Yu Gothic"/>
                        <a:cs typeface="Yu Gothic"/>
                      </a:endParaRPr>
                    </a:p>
                  </a:txBody>
                  <a:tcPr marL="0" marR="0" marT="317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3"/>
                  </a:ext>
                </a:extLst>
              </a:tr>
              <a:tr h="166155">
                <a:tc vMerge="1">
                  <a:txBody>
                    <a:bodyPr/>
                    <a:lstStyle/>
                    <a:p>
                      <a:endParaRPr/>
                    </a:p>
                  </a:txBody>
                  <a:tcPr marL="0" marR="0" marT="527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00">
                        <a:lnSpc>
                          <a:spcPct val="100000"/>
                        </a:lnSpc>
                        <a:spcBef>
                          <a:spcPts val="365"/>
                        </a:spcBef>
                      </a:pPr>
                      <a:r>
                        <a:rPr sz="600" spc="5" dirty="0">
                          <a:latin typeface="Yu Gothic"/>
                          <a:cs typeface="Yu Gothic"/>
                        </a:rPr>
                        <a:t>標準偏</a:t>
                      </a:r>
                      <a:r>
                        <a:rPr sz="600" spc="-20" dirty="0">
                          <a:latin typeface="Yu Gothic"/>
                          <a:cs typeface="Yu Gothic"/>
                        </a:rPr>
                        <a:t>差</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845" algn="ctr">
                        <a:lnSpc>
                          <a:spcPct val="100000"/>
                        </a:lnSpc>
                        <a:spcBef>
                          <a:spcPts val="365"/>
                        </a:spcBef>
                      </a:pPr>
                      <a:r>
                        <a:rPr sz="600" spc="-10" dirty="0">
                          <a:latin typeface="Yu Gothic"/>
                          <a:cs typeface="Yu Gothic"/>
                        </a:rPr>
                        <a:t>3.1.E+06</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8.5.E+04</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8.5.E+04</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365"/>
                        </a:spcBef>
                      </a:pPr>
                      <a:r>
                        <a:rPr sz="600" spc="-10" dirty="0">
                          <a:latin typeface="Yu Gothic"/>
                          <a:cs typeface="Yu Gothic"/>
                        </a:rPr>
                        <a:t>3.8.E+02</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365"/>
                        </a:spcBef>
                      </a:pPr>
                      <a:r>
                        <a:rPr sz="600" spc="-10" dirty="0">
                          <a:latin typeface="Yu Gothic"/>
                          <a:cs typeface="Yu Gothic"/>
                        </a:rPr>
                        <a:t>0.0.E+00</a:t>
                      </a:r>
                      <a:r>
                        <a:rPr sz="600" dirty="0">
                          <a:latin typeface="Yu Gothic"/>
                          <a:cs typeface="Yu Gothic"/>
                        </a:rPr>
                        <a:t> </a:t>
                      </a:r>
                      <a:endParaRPr sz="600">
                        <a:latin typeface="Yu Gothic"/>
                        <a:cs typeface="Yu Gothic"/>
                      </a:endParaRPr>
                    </a:p>
                  </a:txBody>
                  <a:tcPr marL="0" marR="0" marT="29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4"/>
                  </a:ext>
                </a:extLst>
              </a:tr>
            </a:tbl>
          </a:graphicData>
        </a:graphic>
      </p:graphicFrame>
      <p:sp>
        <p:nvSpPr>
          <p:cNvPr id="25" name="object 4"/>
          <p:cNvSpPr txBox="1"/>
          <p:nvPr/>
        </p:nvSpPr>
        <p:spPr>
          <a:xfrm>
            <a:off x="6058274" y="1835281"/>
            <a:ext cx="1275083" cy="493450"/>
          </a:xfrm>
          <a:prstGeom prst="rect">
            <a:avLst/>
          </a:prstGeom>
        </p:spPr>
        <p:txBody>
          <a:bodyPr vert="horz" wrap="square" lIns="0" tIns="64752" rIns="0" bIns="0" rtlCol="0">
            <a:spAutoFit/>
          </a:bodyPr>
          <a:lstStyle/>
          <a:p>
            <a:pPr marL="8145">
              <a:spcBef>
                <a:spcPts val="510"/>
              </a:spcBef>
            </a:pPr>
            <a:r>
              <a:rPr sz="705" spc="-16" dirty="0">
                <a:solidFill>
                  <a:srgbClr val="FF0000"/>
                </a:solidFill>
                <a:latin typeface="Yu Gothic"/>
                <a:cs typeface="Yu Gothic"/>
              </a:rPr>
              <a:t>*</a:t>
            </a:r>
            <a:r>
              <a:rPr sz="705" dirty="0">
                <a:latin typeface="Yu Gothic"/>
                <a:cs typeface="Yu Gothic"/>
              </a:rPr>
              <a:t>検出限界値</a:t>
            </a:r>
            <a:r>
              <a:rPr sz="705" spc="-10" dirty="0">
                <a:latin typeface="Yu Gothic"/>
                <a:cs typeface="Yu Gothic"/>
              </a:rPr>
              <a:t>：2.5E+02</a:t>
            </a:r>
            <a:r>
              <a:rPr sz="705" spc="-19" dirty="0">
                <a:latin typeface="Yu Gothic"/>
                <a:cs typeface="Yu Gothic"/>
              </a:rPr>
              <a:t> </a:t>
            </a:r>
            <a:endParaRPr sz="705" dirty="0">
              <a:latin typeface="Yu Gothic"/>
              <a:cs typeface="Yu Gothic"/>
            </a:endParaRPr>
          </a:p>
          <a:p>
            <a:pPr marL="8145">
              <a:spcBef>
                <a:spcPts val="446"/>
              </a:spcBef>
            </a:pPr>
            <a:r>
              <a:rPr sz="705" spc="-19" dirty="0">
                <a:latin typeface="Yu Gothic"/>
                <a:cs typeface="Yu Gothic"/>
              </a:rPr>
              <a:t> </a:t>
            </a:r>
            <a:endParaRPr sz="705" dirty="0">
              <a:latin typeface="Yu Gothic"/>
              <a:cs typeface="Yu Gothic"/>
            </a:endParaRPr>
          </a:p>
          <a:p>
            <a:pPr marL="8145">
              <a:spcBef>
                <a:spcPts val="430"/>
              </a:spcBef>
            </a:pPr>
            <a:r>
              <a:rPr sz="705" dirty="0">
                <a:latin typeface="Yu Gothic"/>
                <a:cs typeface="Yu Gothic"/>
              </a:rPr>
              <a:t>表</a:t>
            </a:r>
            <a:r>
              <a:rPr sz="705" spc="-48" dirty="0">
                <a:latin typeface="Yu Gothic"/>
                <a:cs typeface="Yu Gothic"/>
              </a:rPr>
              <a:t> </a:t>
            </a:r>
            <a:r>
              <a:rPr sz="705" spc="-3" dirty="0">
                <a:latin typeface="Yu Gothic"/>
                <a:cs typeface="Yu Gothic"/>
              </a:rPr>
              <a:t>3．</a:t>
            </a:r>
            <a:r>
              <a:rPr sz="705" dirty="0">
                <a:latin typeface="Yu Gothic"/>
                <a:cs typeface="Yu Gothic"/>
              </a:rPr>
              <a:t>試験品による不</a:t>
            </a:r>
            <a:r>
              <a:rPr sz="705" spc="-16" dirty="0">
                <a:latin typeface="Yu Gothic"/>
                <a:cs typeface="Yu Gothic"/>
              </a:rPr>
              <a:t>活</a:t>
            </a:r>
            <a:r>
              <a:rPr sz="705" dirty="0">
                <a:latin typeface="Yu Gothic"/>
                <a:cs typeface="Yu Gothic"/>
              </a:rPr>
              <a:t>化効</a:t>
            </a:r>
            <a:r>
              <a:rPr sz="705" spc="-16" dirty="0">
                <a:latin typeface="Yu Gothic"/>
                <a:cs typeface="Yu Gothic"/>
              </a:rPr>
              <a:t>果</a:t>
            </a:r>
            <a:r>
              <a:rPr sz="705" spc="-19" dirty="0">
                <a:latin typeface="Yu Gothic"/>
                <a:cs typeface="Yu Gothic"/>
              </a:rPr>
              <a:t> </a:t>
            </a:r>
            <a:endParaRPr sz="705" dirty="0">
              <a:latin typeface="Yu Gothic"/>
              <a:cs typeface="Yu Gothic"/>
            </a:endParaRPr>
          </a:p>
        </p:txBody>
      </p:sp>
      <p:graphicFrame>
        <p:nvGraphicFramePr>
          <p:cNvPr id="26" name="object 5"/>
          <p:cNvGraphicFramePr>
            <a:graphicFrameLocks noGrp="1"/>
          </p:cNvGraphicFramePr>
          <p:nvPr>
            <p:extLst>
              <p:ext uri="{D42A27DB-BD31-4B8C-83A1-F6EECF244321}">
                <p14:modId xmlns:p14="http://schemas.microsoft.com/office/powerpoint/2010/main" val="1597328493"/>
              </p:ext>
            </p:extLst>
          </p:nvPr>
        </p:nvGraphicFramePr>
        <p:xfrm>
          <a:off x="6066702" y="2408157"/>
          <a:ext cx="3511669" cy="563680"/>
        </p:xfrm>
        <a:graphic>
          <a:graphicData uri="http://schemas.openxmlformats.org/drawingml/2006/table">
            <a:tbl>
              <a:tblPr firstRow="1" bandRow="1">
                <a:tableStyleId>{2D5ABB26-0587-4C30-8999-92F81FD0307C}</a:tableStyleId>
              </a:tblPr>
              <a:tblGrid>
                <a:gridCol w="1090601">
                  <a:extLst>
                    <a:ext uri="{9D8B030D-6E8A-4147-A177-3AD203B41FA5}">
                      <a16:colId xmlns="" xmlns:a16="http://schemas.microsoft.com/office/drawing/2014/main" val="20000"/>
                    </a:ext>
                  </a:extLst>
                </a:gridCol>
                <a:gridCol w="484621">
                  <a:extLst>
                    <a:ext uri="{9D8B030D-6E8A-4147-A177-3AD203B41FA5}">
                      <a16:colId xmlns="" xmlns:a16="http://schemas.microsoft.com/office/drawing/2014/main" val="20001"/>
                    </a:ext>
                  </a:extLst>
                </a:gridCol>
                <a:gridCol w="484621">
                  <a:extLst>
                    <a:ext uri="{9D8B030D-6E8A-4147-A177-3AD203B41FA5}">
                      <a16:colId xmlns="" xmlns:a16="http://schemas.microsoft.com/office/drawing/2014/main" val="20002"/>
                    </a:ext>
                  </a:extLst>
                </a:gridCol>
                <a:gridCol w="482584">
                  <a:extLst>
                    <a:ext uri="{9D8B030D-6E8A-4147-A177-3AD203B41FA5}">
                      <a16:colId xmlns="" xmlns:a16="http://schemas.microsoft.com/office/drawing/2014/main" val="20003"/>
                    </a:ext>
                  </a:extLst>
                </a:gridCol>
                <a:gridCol w="484621">
                  <a:extLst>
                    <a:ext uri="{9D8B030D-6E8A-4147-A177-3AD203B41FA5}">
                      <a16:colId xmlns="" xmlns:a16="http://schemas.microsoft.com/office/drawing/2014/main" val="20004"/>
                    </a:ext>
                  </a:extLst>
                </a:gridCol>
                <a:gridCol w="484621">
                  <a:extLst>
                    <a:ext uri="{9D8B030D-6E8A-4147-A177-3AD203B41FA5}">
                      <a16:colId xmlns="" xmlns:a16="http://schemas.microsoft.com/office/drawing/2014/main" val="20005"/>
                    </a:ext>
                  </a:extLst>
                </a:gridCol>
              </a:tblGrid>
              <a:tr h="225614">
                <a:tc>
                  <a:txBody>
                    <a:bodyPr/>
                    <a:lstStyle/>
                    <a:p>
                      <a:pPr>
                        <a:lnSpc>
                          <a:spcPct val="100000"/>
                        </a:lnSpc>
                        <a:spcBef>
                          <a:spcPts val="10"/>
                        </a:spcBef>
                      </a:pPr>
                      <a:endParaRPr sz="800">
                        <a:latin typeface="Times New Roman"/>
                        <a:cs typeface="Times New Roman"/>
                      </a:endParaRPr>
                    </a:p>
                    <a:p>
                      <a:pPr marL="69850">
                        <a:lnSpc>
                          <a:spcPct val="100000"/>
                        </a:lnSpc>
                      </a:pPr>
                      <a:r>
                        <a:rPr sz="700" dirty="0">
                          <a:latin typeface="Yu Gothic"/>
                          <a:cs typeface="Yu Gothic"/>
                        </a:rPr>
                        <a:t>   </a:t>
                      </a:r>
                      <a:r>
                        <a:rPr sz="700" spc="-125" dirty="0">
                          <a:latin typeface="Yu Gothic"/>
                          <a:cs typeface="Yu Gothic"/>
                        </a:rPr>
                        <a:t> </a:t>
                      </a:r>
                      <a:r>
                        <a:rPr sz="700" dirty="0">
                          <a:latin typeface="Yu Gothic"/>
                          <a:cs typeface="Yu Gothic"/>
                        </a:rPr>
                        <a:t> </a:t>
                      </a:r>
                      <a:endParaRPr sz="700">
                        <a:latin typeface="Yu Gothic"/>
                        <a:cs typeface="Yu Gothic"/>
                      </a:endParaRPr>
                    </a:p>
                  </a:txBody>
                  <a:tcPr marL="0" marR="0" marT="81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15" dirty="0">
                          <a:latin typeface="Yu Gothic"/>
                          <a:cs typeface="Yu Gothic"/>
                        </a:rPr>
                        <a:t>0</a:t>
                      </a:r>
                      <a:r>
                        <a:rPr sz="700" spc="-65" dirty="0">
                          <a:latin typeface="Yu Gothic"/>
                          <a:cs typeface="Yu Gothic"/>
                        </a:rPr>
                        <a:t> </a:t>
                      </a:r>
                      <a:r>
                        <a:rPr sz="700" dirty="0">
                          <a:latin typeface="Yu Gothic"/>
                          <a:cs typeface="Yu Gothic"/>
                        </a:rPr>
                        <a:t>分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15" dirty="0">
                          <a:latin typeface="Yu Gothic"/>
                          <a:cs typeface="Yu Gothic"/>
                        </a:rPr>
                        <a:t>5</a:t>
                      </a:r>
                      <a:r>
                        <a:rPr sz="700" spc="-65" dirty="0">
                          <a:latin typeface="Yu Gothic"/>
                          <a:cs typeface="Yu Gothic"/>
                        </a:rPr>
                        <a:t> </a:t>
                      </a:r>
                      <a:r>
                        <a:rPr sz="700" dirty="0">
                          <a:latin typeface="Yu Gothic"/>
                          <a:cs typeface="Yu Gothic"/>
                        </a:rPr>
                        <a:t>分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15" dirty="0">
                          <a:latin typeface="Yu Gothic"/>
                          <a:cs typeface="Yu Gothic"/>
                        </a:rPr>
                        <a:t>10</a:t>
                      </a:r>
                      <a:r>
                        <a:rPr sz="700" spc="-65" dirty="0">
                          <a:latin typeface="Yu Gothic"/>
                          <a:cs typeface="Yu Gothic"/>
                        </a:rPr>
                        <a:t> </a:t>
                      </a:r>
                      <a:r>
                        <a:rPr sz="700" dirty="0">
                          <a:latin typeface="Yu Gothic"/>
                          <a:cs typeface="Yu Gothic"/>
                        </a:rPr>
                        <a:t>分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9370" algn="ctr">
                        <a:lnSpc>
                          <a:spcPct val="100000"/>
                        </a:lnSpc>
                        <a:spcBef>
                          <a:spcPts val="290"/>
                        </a:spcBef>
                      </a:pPr>
                      <a:r>
                        <a:rPr sz="700" spc="-15" dirty="0">
                          <a:latin typeface="Yu Gothic"/>
                          <a:cs typeface="Yu Gothic"/>
                        </a:rPr>
                        <a:t>20</a:t>
                      </a:r>
                      <a:r>
                        <a:rPr sz="700" spc="-65" dirty="0">
                          <a:latin typeface="Yu Gothic"/>
                          <a:cs typeface="Yu Gothic"/>
                        </a:rPr>
                        <a:t> </a:t>
                      </a:r>
                      <a:r>
                        <a:rPr sz="700" dirty="0">
                          <a:latin typeface="Yu Gothic"/>
                          <a:cs typeface="Yu Gothic"/>
                        </a:rPr>
                        <a:t>分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9370" algn="ctr">
                        <a:lnSpc>
                          <a:spcPct val="100000"/>
                        </a:lnSpc>
                        <a:spcBef>
                          <a:spcPts val="290"/>
                        </a:spcBef>
                      </a:pPr>
                      <a:r>
                        <a:rPr sz="700" spc="-15" dirty="0">
                          <a:latin typeface="Yu Gothic"/>
                          <a:cs typeface="Yu Gothic"/>
                        </a:rPr>
                        <a:t>30</a:t>
                      </a:r>
                      <a:r>
                        <a:rPr sz="700" spc="-65" dirty="0">
                          <a:latin typeface="Yu Gothic"/>
                          <a:cs typeface="Yu Gothic"/>
                        </a:rPr>
                        <a:t> </a:t>
                      </a:r>
                      <a:r>
                        <a:rPr sz="700" dirty="0">
                          <a:latin typeface="Yu Gothic"/>
                          <a:cs typeface="Yu Gothic"/>
                        </a:rPr>
                        <a:t>分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0"/>
                  </a:ext>
                </a:extLst>
              </a:tr>
              <a:tr h="166156">
                <a:tc>
                  <a:txBody>
                    <a:bodyPr/>
                    <a:lstStyle/>
                    <a:p>
                      <a:pPr marL="69850">
                        <a:lnSpc>
                          <a:spcPct val="100000"/>
                        </a:lnSpc>
                        <a:spcBef>
                          <a:spcPts val="290"/>
                        </a:spcBef>
                      </a:pPr>
                      <a:r>
                        <a:rPr sz="700" dirty="0">
                          <a:latin typeface="Yu Gothic"/>
                          <a:cs typeface="Yu Gothic"/>
                        </a:rPr>
                        <a:t>不活化効果（Mv）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50" dirty="0">
                          <a:latin typeface="Yu Gothic"/>
                          <a:cs typeface="Yu Gothic"/>
                        </a:rPr>
                        <a:t>-</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9370" algn="ctr">
                        <a:lnSpc>
                          <a:spcPct val="100000"/>
                        </a:lnSpc>
                        <a:spcBef>
                          <a:spcPts val="290"/>
                        </a:spcBef>
                      </a:pPr>
                      <a:r>
                        <a:rPr sz="700" spc="-10" dirty="0">
                          <a:latin typeface="Yu Gothic"/>
                          <a:cs typeface="Yu Gothic"/>
                        </a:rPr>
                        <a:t>1.01</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10" dirty="0">
                          <a:latin typeface="Yu Gothic"/>
                          <a:cs typeface="Yu Gothic"/>
                        </a:rPr>
                        <a:t>1.90</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9370" algn="ctr">
                        <a:lnSpc>
                          <a:spcPct val="100000"/>
                        </a:lnSpc>
                        <a:spcBef>
                          <a:spcPts val="290"/>
                        </a:spcBef>
                      </a:pPr>
                      <a:r>
                        <a:rPr sz="700" spc="-10" dirty="0">
                          <a:latin typeface="Yu Gothic"/>
                          <a:cs typeface="Yu Gothic"/>
                        </a:rPr>
                        <a:t>3.71</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9370" algn="ctr">
                        <a:lnSpc>
                          <a:spcPct val="100000"/>
                        </a:lnSpc>
                        <a:spcBef>
                          <a:spcPts val="290"/>
                        </a:spcBef>
                      </a:pPr>
                      <a:r>
                        <a:rPr sz="700" spc="-10" dirty="0">
                          <a:latin typeface="Yu Gothic"/>
                          <a:cs typeface="Yu Gothic"/>
                        </a:rPr>
                        <a:t>4.10</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1"/>
                  </a:ext>
                </a:extLst>
              </a:tr>
              <a:tr h="168110">
                <a:tc>
                  <a:txBody>
                    <a:bodyPr/>
                    <a:lstStyle/>
                    <a:p>
                      <a:pPr marL="69850">
                        <a:lnSpc>
                          <a:spcPct val="100000"/>
                        </a:lnSpc>
                        <a:spcBef>
                          <a:spcPts val="290"/>
                        </a:spcBef>
                      </a:pPr>
                      <a:r>
                        <a:rPr sz="700" dirty="0">
                          <a:latin typeface="Yu Gothic"/>
                          <a:cs typeface="Yu Gothic"/>
                        </a:rPr>
                        <a:t>減少率</a:t>
                      </a:r>
                      <a:r>
                        <a:rPr sz="700" spc="35" dirty="0">
                          <a:latin typeface="Yu Gothic"/>
                          <a:cs typeface="Yu Gothic"/>
                        </a:rPr>
                        <a:t>（%）</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50" dirty="0">
                          <a:latin typeface="Yu Gothic"/>
                          <a:cs typeface="Yu Gothic"/>
                        </a:rPr>
                        <a:t>-</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10" dirty="0">
                          <a:latin typeface="Yu Gothic"/>
                          <a:cs typeface="Yu Gothic"/>
                        </a:rPr>
                        <a:t>90.20%</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020" algn="ctr">
                        <a:lnSpc>
                          <a:spcPct val="100000"/>
                        </a:lnSpc>
                        <a:spcBef>
                          <a:spcPts val="290"/>
                        </a:spcBef>
                      </a:pPr>
                      <a:r>
                        <a:rPr sz="700" spc="10" dirty="0">
                          <a:latin typeface="Yu Gothic"/>
                          <a:cs typeface="Yu Gothic"/>
                        </a:rPr>
                        <a:t>98.73%</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10" dirty="0">
                          <a:latin typeface="Yu Gothic"/>
                          <a:cs typeface="Yu Gothic"/>
                        </a:rPr>
                        <a:t>99.98%</a:t>
                      </a:r>
                      <a:r>
                        <a:rPr sz="700" dirty="0">
                          <a:latin typeface="Yu Gothic"/>
                          <a:cs typeface="Yu Gothic"/>
                        </a:rPr>
                        <a:t> </a:t>
                      </a:r>
                      <a:endParaRPr sz="700">
                        <a:latin typeface="Yu Gothic"/>
                        <a:cs typeface="Yu Gothic"/>
                      </a:endParaRP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195" algn="ctr">
                        <a:lnSpc>
                          <a:spcPct val="100000"/>
                        </a:lnSpc>
                        <a:spcBef>
                          <a:spcPts val="290"/>
                        </a:spcBef>
                      </a:pPr>
                      <a:r>
                        <a:rPr sz="700" spc="10" dirty="0">
                          <a:latin typeface="Yu Gothic"/>
                          <a:cs typeface="Yu Gothic"/>
                        </a:rPr>
                        <a:t>99.99%</a:t>
                      </a:r>
                      <a:r>
                        <a:rPr sz="700" dirty="0">
                          <a:latin typeface="Yu Gothic"/>
                          <a:cs typeface="Yu Gothic"/>
                        </a:rPr>
                        <a:t> </a:t>
                      </a:r>
                    </a:p>
                  </a:txBody>
                  <a:tcPr marL="0" marR="0" marT="23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 xmlns:a16="http://schemas.microsoft.com/office/drawing/2014/main" val="10002"/>
                  </a:ext>
                </a:extLst>
              </a:tr>
            </a:tbl>
          </a:graphicData>
        </a:graphic>
      </p:graphicFrame>
      <p:sp>
        <p:nvSpPr>
          <p:cNvPr id="27" name="object 6"/>
          <p:cNvSpPr txBox="1"/>
          <p:nvPr/>
        </p:nvSpPr>
        <p:spPr>
          <a:xfrm>
            <a:off x="8371707" y="5338024"/>
            <a:ext cx="39910" cy="116716"/>
          </a:xfrm>
          <a:prstGeom prst="rect">
            <a:avLst/>
          </a:prstGeom>
        </p:spPr>
        <p:txBody>
          <a:bodyPr vert="horz" wrap="square" lIns="0" tIns="8145" rIns="0" bIns="0" rtlCol="0">
            <a:spAutoFit/>
          </a:bodyPr>
          <a:lstStyle/>
          <a:p>
            <a:pPr marL="8145">
              <a:spcBef>
                <a:spcPts val="64"/>
              </a:spcBef>
            </a:pPr>
            <a:r>
              <a:rPr sz="705" spc="-19" dirty="0">
                <a:latin typeface="Yu Gothic"/>
                <a:cs typeface="Yu Gothic"/>
              </a:rPr>
              <a:t> </a:t>
            </a:r>
            <a:endParaRPr sz="705">
              <a:latin typeface="Yu Gothic"/>
              <a:cs typeface="Yu Gothic"/>
            </a:endParaRPr>
          </a:p>
        </p:txBody>
      </p:sp>
      <p:sp>
        <p:nvSpPr>
          <p:cNvPr id="28" name="object 7"/>
          <p:cNvSpPr/>
          <p:nvPr/>
        </p:nvSpPr>
        <p:spPr>
          <a:xfrm>
            <a:off x="6715688" y="4531027"/>
            <a:ext cx="1535720" cy="0"/>
          </a:xfrm>
          <a:custGeom>
            <a:avLst/>
            <a:gdLst/>
            <a:ahLst/>
            <a:cxnLst/>
            <a:rect l="l" t="t" r="r" b="b"/>
            <a:pathLst>
              <a:path w="2394585">
                <a:moveTo>
                  <a:pt x="0" y="0"/>
                </a:moveTo>
                <a:lnTo>
                  <a:pt x="2394330" y="0"/>
                </a:lnTo>
              </a:path>
            </a:pathLst>
          </a:custGeom>
          <a:ln w="9525">
            <a:solidFill>
              <a:srgbClr val="D9D9D9"/>
            </a:solidFill>
          </a:ln>
        </p:spPr>
        <p:txBody>
          <a:bodyPr wrap="square" lIns="0" tIns="0" rIns="0" bIns="0" rtlCol="0"/>
          <a:lstStyle/>
          <a:p>
            <a:endParaRPr sz="1154"/>
          </a:p>
        </p:txBody>
      </p:sp>
      <p:sp>
        <p:nvSpPr>
          <p:cNvPr id="29" name="object 8"/>
          <p:cNvSpPr/>
          <p:nvPr/>
        </p:nvSpPr>
        <p:spPr>
          <a:xfrm>
            <a:off x="6715688" y="4229991"/>
            <a:ext cx="1535720" cy="0"/>
          </a:xfrm>
          <a:custGeom>
            <a:avLst/>
            <a:gdLst/>
            <a:ahLst/>
            <a:cxnLst/>
            <a:rect l="l" t="t" r="r" b="b"/>
            <a:pathLst>
              <a:path w="2394585">
                <a:moveTo>
                  <a:pt x="0" y="0"/>
                </a:moveTo>
                <a:lnTo>
                  <a:pt x="2394330" y="0"/>
                </a:lnTo>
              </a:path>
            </a:pathLst>
          </a:custGeom>
          <a:ln w="9525">
            <a:solidFill>
              <a:srgbClr val="D9D9D9"/>
            </a:solidFill>
          </a:ln>
        </p:spPr>
        <p:txBody>
          <a:bodyPr wrap="square" lIns="0" tIns="0" rIns="0" bIns="0" rtlCol="0"/>
          <a:lstStyle/>
          <a:p>
            <a:endParaRPr sz="1154"/>
          </a:p>
        </p:txBody>
      </p:sp>
      <p:sp>
        <p:nvSpPr>
          <p:cNvPr id="30" name="object 9"/>
          <p:cNvSpPr/>
          <p:nvPr/>
        </p:nvSpPr>
        <p:spPr>
          <a:xfrm>
            <a:off x="6715688" y="3928957"/>
            <a:ext cx="1535720" cy="0"/>
          </a:xfrm>
          <a:custGeom>
            <a:avLst/>
            <a:gdLst/>
            <a:ahLst/>
            <a:cxnLst/>
            <a:rect l="l" t="t" r="r" b="b"/>
            <a:pathLst>
              <a:path w="2394585">
                <a:moveTo>
                  <a:pt x="0" y="0"/>
                </a:moveTo>
                <a:lnTo>
                  <a:pt x="2394330" y="0"/>
                </a:lnTo>
              </a:path>
            </a:pathLst>
          </a:custGeom>
          <a:ln w="9525">
            <a:solidFill>
              <a:srgbClr val="D9D9D9"/>
            </a:solidFill>
          </a:ln>
        </p:spPr>
        <p:txBody>
          <a:bodyPr wrap="square" lIns="0" tIns="0" rIns="0" bIns="0" rtlCol="0"/>
          <a:lstStyle/>
          <a:p>
            <a:endParaRPr sz="1154"/>
          </a:p>
        </p:txBody>
      </p:sp>
      <p:sp>
        <p:nvSpPr>
          <p:cNvPr id="31" name="object 10"/>
          <p:cNvSpPr/>
          <p:nvPr/>
        </p:nvSpPr>
        <p:spPr>
          <a:xfrm>
            <a:off x="6715688" y="3627921"/>
            <a:ext cx="1535720" cy="0"/>
          </a:xfrm>
          <a:custGeom>
            <a:avLst/>
            <a:gdLst/>
            <a:ahLst/>
            <a:cxnLst/>
            <a:rect l="l" t="t" r="r" b="b"/>
            <a:pathLst>
              <a:path w="2394585">
                <a:moveTo>
                  <a:pt x="0" y="0"/>
                </a:moveTo>
                <a:lnTo>
                  <a:pt x="2394330" y="0"/>
                </a:lnTo>
              </a:path>
            </a:pathLst>
          </a:custGeom>
          <a:ln w="9525">
            <a:solidFill>
              <a:srgbClr val="D9D9D9"/>
            </a:solidFill>
          </a:ln>
        </p:spPr>
        <p:txBody>
          <a:bodyPr wrap="square" lIns="0" tIns="0" rIns="0" bIns="0" rtlCol="0"/>
          <a:lstStyle/>
          <a:p>
            <a:endParaRPr sz="1154"/>
          </a:p>
        </p:txBody>
      </p:sp>
      <p:sp>
        <p:nvSpPr>
          <p:cNvPr id="32" name="object 11"/>
          <p:cNvSpPr/>
          <p:nvPr/>
        </p:nvSpPr>
        <p:spPr>
          <a:xfrm>
            <a:off x="6715688" y="3325665"/>
            <a:ext cx="1535720" cy="0"/>
          </a:xfrm>
          <a:custGeom>
            <a:avLst/>
            <a:gdLst/>
            <a:ahLst/>
            <a:cxnLst/>
            <a:rect l="l" t="t" r="r" b="b"/>
            <a:pathLst>
              <a:path w="2394585">
                <a:moveTo>
                  <a:pt x="0" y="0"/>
                </a:moveTo>
                <a:lnTo>
                  <a:pt x="2394330" y="0"/>
                </a:lnTo>
              </a:path>
            </a:pathLst>
          </a:custGeom>
          <a:ln w="9525">
            <a:solidFill>
              <a:srgbClr val="D9D9D9"/>
            </a:solidFill>
          </a:ln>
        </p:spPr>
        <p:txBody>
          <a:bodyPr wrap="square" lIns="0" tIns="0" rIns="0" bIns="0" rtlCol="0"/>
          <a:lstStyle/>
          <a:p>
            <a:endParaRPr sz="1154"/>
          </a:p>
        </p:txBody>
      </p:sp>
      <p:sp>
        <p:nvSpPr>
          <p:cNvPr id="33" name="object 12"/>
          <p:cNvSpPr/>
          <p:nvPr/>
        </p:nvSpPr>
        <p:spPr>
          <a:xfrm>
            <a:off x="6715688" y="3325664"/>
            <a:ext cx="0" cy="1507620"/>
          </a:xfrm>
          <a:custGeom>
            <a:avLst/>
            <a:gdLst/>
            <a:ahLst/>
            <a:cxnLst/>
            <a:rect l="l" t="t" r="r" b="b"/>
            <a:pathLst>
              <a:path h="2350770">
                <a:moveTo>
                  <a:pt x="0" y="2350209"/>
                </a:moveTo>
                <a:lnTo>
                  <a:pt x="1" y="0"/>
                </a:lnTo>
              </a:path>
            </a:pathLst>
          </a:custGeom>
          <a:ln w="9525">
            <a:solidFill>
              <a:srgbClr val="000000"/>
            </a:solidFill>
          </a:ln>
        </p:spPr>
        <p:txBody>
          <a:bodyPr wrap="square" lIns="0" tIns="0" rIns="0" bIns="0" rtlCol="0"/>
          <a:lstStyle/>
          <a:p>
            <a:endParaRPr sz="1154"/>
          </a:p>
        </p:txBody>
      </p:sp>
      <p:sp>
        <p:nvSpPr>
          <p:cNvPr id="34" name="object 13"/>
          <p:cNvSpPr/>
          <p:nvPr/>
        </p:nvSpPr>
        <p:spPr>
          <a:xfrm>
            <a:off x="6715688" y="4832924"/>
            <a:ext cx="1535720" cy="0"/>
          </a:xfrm>
          <a:custGeom>
            <a:avLst/>
            <a:gdLst/>
            <a:ahLst/>
            <a:cxnLst/>
            <a:rect l="l" t="t" r="r" b="b"/>
            <a:pathLst>
              <a:path w="2394585">
                <a:moveTo>
                  <a:pt x="0" y="0"/>
                </a:moveTo>
                <a:lnTo>
                  <a:pt x="2394330" y="1"/>
                </a:lnTo>
              </a:path>
            </a:pathLst>
          </a:custGeom>
          <a:ln w="9525">
            <a:solidFill>
              <a:srgbClr val="000000"/>
            </a:solidFill>
          </a:ln>
        </p:spPr>
        <p:txBody>
          <a:bodyPr wrap="square" lIns="0" tIns="0" rIns="0" bIns="0" rtlCol="0"/>
          <a:lstStyle/>
          <a:p>
            <a:endParaRPr sz="1154"/>
          </a:p>
        </p:txBody>
      </p:sp>
      <p:sp>
        <p:nvSpPr>
          <p:cNvPr id="35" name="object 14"/>
          <p:cNvSpPr/>
          <p:nvPr/>
        </p:nvSpPr>
        <p:spPr>
          <a:xfrm>
            <a:off x="6716339" y="3336272"/>
            <a:ext cx="0" cy="52942"/>
          </a:xfrm>
          <a:custGeom>
            <a:avLst/>
            <a:gdLst/>
            <a:ahLst/>
            <a:cxnLst/>
            <a:rect l="l" t="t" r="r" b="b"/>
            <a:pathLst>
              <a:path h="82550">
                <a:moveTo>
                  <a:pt x="0" y="82145"/>
                </a:moveTo>
                <a:lnTo>
                  <a:pt x="0" y="0"/>
                </a:lnTo>
              </a:path>
            </a:pathLst>
          </a:custGeom>
          <a:ln w="9525">
            <a:solidFill>
              <a:srgbClr val="595959"/>
            </a:solidFill>
          </a:ln>
        </p:spPr>
        <p:txBody>
          <a:bodyPr wrap="square" lIns="0" tIns="0" rIns="0" bIns="0" rtlCol="0"/>
          <a:lstStyle/>
          <a:p>
            <a:endParaRPr sz="1154"/>
          </a:p>
        </p:txBody>
      </p:sp>
      <p:sp>
        <p:nvSpPr>
          <p:cNvPr id="36" name="object 15"/>
          <p:cNvSpPr/>
          <p:nvPr/>
        </p:nvSpPr>
        <p:spPr>
          <a:xfrm>
            <a:off x="6714384" y="3336272"/>
            <a:ext cx="19955" cy="0"/>
          </a:xfrm>
          <a:custGeom>
            <a:avLst/>
            <a:gdLst/>
            <a:ahLst/>
            <a:cxnLst/>
            <a:rect l="l" t="t" r="r" b="b"/>
            <a:pathLst>
              <a:path w="31114">
                <a:moveTo>
                  <a:pt x="0" y="0"/>
                </a:moveTo>
                <a:lnTo>
                  <a:pt x="30608" y="0"/>
                </a:lnTo>
              </a:path>
            </a:pathLst>
          </a:custGeom>
          <a:ln w="9525">
            <a:solidFill>
              <a:srgbClr val="595959"/>
            </a:solidFill>
          </a:ln>
        </p:spPr>
        <p:txBody>
          <a:bodyPr wrap="square" lIns="0" tIns="0" rIns="0" bIns="0" rtlCol="0"/>
          <a:lstStyle/>
          <a:p>
            <a:endParaRPr sz="1154"/>
          </a:p>
        </p:txBody>
      </p:sp>
      <p:sp>
        <p:nvSpPr>
          <p:cNvPr id="37" name="object 16"/>
          <p:cNvSpPr/>
          <p:nvPr/>
        </p:nvSpPr>
        <p:spPr>
          <a:xfrm>
            <a:off x="6972414" y="3361801"/>
            <a:ext cx="0" cy="46426"/>
          </a:xfrm>
          <a:custGeom>
            <a:avLst/>
            <a:gdLst/>
            <a:ahLst/>
            <a:cxnLst/>
            <a:rect l="l" t="t" r="r" b="b"/>
            <a:pathLst>
              <a:path h="72389">
                <a:moveTo>
                  <a:pt x="0" y="71976"/>
                </a:moveTo>
                <a:lnTo>
                  <a:pt x="0" y="0"/>
                </a:lnTo>
              </a:path>
            </a:pathLst>
          </a:custGeom>
          <a:ln w="9525">
            <a:solidFill>
              <a:srgbClr val="595959"/>
            </a:solidFill>
          </a:ln>
        </p:spPr>
        <p:txBody>
          <a:bodyPr wrap="square" lIns="0" tIns="0" rIns="0" bIns="0" rtlCol="0"/>
          <a:lstStyle/>
          <a:p>
            <a:endParaRPr sz="1154"/>
          </a:p>
        </p:txBody>
      </p:sp>
      <p:sp>
        <p:nvSpPr>
          <p:cNvPr id="38" name="object 17"/>
          <p:cNvSpPr/>
          <p:nvPr/>
        </p:nvSpPr>
        <p:spPr>
          <a:xfrm>
            <a:off x="6953288" y="3361801"/>
            <a:ext cx="36652" cy="0"/>
          </a:xfrm>
          <a:custGeom>
            <a:avLst/>
            <a:gdLst/>
            <a:ahLst/>
            <a:cxnLst/>
            <a:rect l="l" t="t" r="r" b="b"/>
            <a:pathLst>
              <a:path w="57150">
                <a:moveTo>
                  <a:pt x="0" y="0"/>
                </a:moveTo>
                <a:lnTo>
                  <a:pt x="57150" y="0"/>
                </a:lnTo>
              </a:path>
            </a:pathLst>
          </a:custGeom>
          <a:ln w="9525">
            <a:solidFill>
              <a:srgbClr val="595959"/>
            </a:solidFill>
          </a:ln>
        </p:spPr>
        <p:txBody>
          <a:bodyPr wrap="square" lIns="0" tIns="0" rIns="0" bIns="0" rtlCol="0"/>
          <a:lstStyle/>
          <a:p>
            <a:endParaRPr sz="1154"/>
          </a:p>
        </p:txBody>
      </p:sp>
      <p:sp>
        <p:nvSpPr>
          <p:cNvPr id="39" name="object 18"/>
          <p:cNvSpPr/>
          <p:nvPr/>
        </p:nvSpPr>
        <p:spPr>
          <a:xfrm>
            <a:off x="7228490" y="3361801"/>
            <a:ext cx="0" cy="46426"/>
          </a:xfrm>
          <a:custGeom>
            <a:avLst/>
            <a:gdLst/>
            <a:ahLst/>
            <a:cxnLst/>
            <a:rect l="l" t="t" r="r" b="b"/>
            <a:pathLst>
              <a:path h="72389">
                <a:moveTo>
                  <a:pt x="0" y="71976"/>
                </a:moveTo>
                <a:lnTo>
                  <a:pt x="0" y="0"/>
                </a:lnTo>
              </a:path>
            </a:pathLst>
          </a:custGeom>
          <a:ln w="9525">
            <a:solidFill>
              <a:srgbClr val="595959"/>
            </a:solidFill>
          </a:ln>
        </p:spPr>
        <p:txBody>
          <a:bodyPr wrap="square" lIns="0" tIns="0" rIns="0" bIns="0" rtlCol="0"/>
          <a:lstStyle/>
          <a:p>
            <a:endParaRPr sz="1154"/>
          </a:p>
        </p:txBody>
      </p:sp>
      <p:sp>
        <p:nvSpPr>
          <p:cNvPr id="40" name="object 19"/>
          <p:cNvSpPr/>
          <p:nvPr/>
        </p:nvSpPr>
        <p:spPr>
          <a:xfrm>
            <a:off x="7209215" y="3361801"/>
            <a:ext cx="36652" cy="0"/>
          </a:xfrm>
          <a:custGeom>
            <a:avLst/>
            <a:gdLst/>
            <a:ahLst/>
            <a:cxnLst/>
            <a:rect l="l" t="t" r="r" b="b"/>
            <a:pathLst>
              <a:path w="57150">
                <a:moveTo>
                  <a:pt x="0" y="0"/>
                </a:moveTo>
                <a:lnTo>
                  <a:pt x="57150" y="0"/>
                </a:lnTo>
              </a:path>
            </a:pathLst>
          </a:custGeom>
          <a:ln w="9525">
            <a:solidFill>
              <a:srgbClr val="595959"/>
            </a:solidFill>
          </a:ln>
        </p:spPr>
        <p:txBody>
          <a:bodyPr wrap="square" lIns="0" tIns="0" rIns="0" bIns="0" rtlCol="0"/>
          <a:lstStyle/>
          <a:p>
            <a:endParaRPr sz="1154"/>
          </a:p>
        </p:txBody>
      </p:sp>
      <p:sp>
        <p:nvSpPr>
          <p:cNvPr id="41" name="object 20"/>
          <p:cNvSpPr/>
          <p:nvPr/>
        </p:nvSpPr>
        <p:spPr>
          <a:xfrm>
            <a:off x="7738686" y="3363328"/>
            <a:ext cx="0" cy="40724"/>
          </a:xfrm>
          <a:custGeom>
            <a:avLst/>
            <a:gdLst/>
            <a:ahLst/>
            <a:cxnLst/>
            <a:rect l="l" t="t" r="r" b="b"/>
            <a:pathLst>
              <a:path h="63500">
                <a:moveTo>
                  <a:pt x="0" y="63314"/>
                </a:moveTo>
                <a:lnTo>
                  <a:pt x="0" y="0"/>
                </a:lnTo>
              </a:path>
            </a:pathLst>
          </a:custGeom>
          <a:ln w="9525">
            <a:solidFill>
              <a:srgbClr val="595959"/>
            </a:solidFill>
          </a:ln>
        </p:spPr>
        <p:txBody>
          <a:bodyPr wrap="square" lIns="0" tIns="0" rIns="0" bIns="0" rtlCol="0"/>
          <a:lstStyle/>
          <a:p>
            <a:endParaRPr sz="1154"/>
          </a:p>
        </p:txBody>
      </p:sp>
      <p:sp>
        <p:nvSpPr>
          <p:cNvPr id="42" name="object 21"/>
          <p:cNvSpPr/>
          <p:nvPr/>
        </p:nvSpPr>
        <p:spPr>
          <a:xfrm>
            <a:off x="7721067" y="3363327"/>
            <a:ext cx="36652" cy="0"/>
          </a:xfrm>
          <a:custGeom>
            <a:avLst/>
            <a:gdLst/>
            <a:ahLst/>
            <a:cxnLst/>
            <a:rect l="l" t="t" r="r" b="b"/>
            <a:pathLst>
              <a:path w="57150">
                <a:moveTo>
                  <a:pt x="0" y="0"/>
                </a:moveTo>
                <a:lnTo>
                  <a:pt x="57150" y="0"/>
                </a:lnTo>
              </a:path>
            </a:pathLst>
          </a:custGeom>
          <a:ln w="9525">
            <a:solidFill>
              <a:srgbClr val="595959"/>
            </a:solidFill>
          </a:ln>
        </p:spPr>
        <p:txBody>
          <a:bodyPr wrap="square" lIns="0" tIns="0" rIns="0" bIns="0" rtlCol="0"/>
          <a:lstStyle/>
          <a:p>
            <a:endParaRPr sz="1154"/>
          </a:p>
        </p:txBody>
      </p:sp>
      <p:sp>
        <p:nvSpPr>
          <p:cNvPr id="43" name="object 22"/>
          <p:cNvSpPr/>
          <p:nvPr/>
        </p:nvSpPr>
        <p:spPr>
          <a:xfrm>
            <a:off x="8250837" y="3398959"/>
            <a:ext cx="0" cy="79413"/>
          </a:xfrm>
          <a:custGeom>
            <a:avLst/>
            <a:gdLst/>
            <a:ahLst/>
            <a:cxnLst/>
            <a:rect l="l" t="t" r="r" b="b"/>
            <a:pathLst>
              <a:path h="123825">
                <a:moveTo>
                  <a:pt x="0" y="123702"/>
                </a:moveTo>
                <a:lnTo>
                  <a:pt x="0" y="0"/>
                </a:lnTo>
              </a:path>
            </a:pathLst>
          </a:custGeom>
          <a:ln w="9525">
            <a:solidFill>
              <a:srgbClr val="595959"/>
            </a:solidFill>
          </a:ln>
        </p:spPr>
        <p:txBody>
          <a:bodyPr wrap="square" lIns="0" tIns="0" rIns="0" bIns="0" rtlCol="0"/>
          <a:lstStyle/>
          <a:p>
            <a:endParaRPr sz="1154"/>
          </a:p>
        </p:txBody>
      </p:sp>
      <p:sp>
        <p:nvSpPr>
          <p:cNvPr id="44" name="object 23"/>
          <p:cNvSpPr/>
          <p:nvPr/>
        </p:nvSpPr>
        <p:spPr>
          <a:xfrm>
            <a:off x="8232920" y="3398958"/>
            <a:ext cx="24027" cy="0"/>
          </a:xfrm>
          <a:custGeom>
            <a:avLst/>
            <a:gdLst/>
            <a:ahLst/>
            <a:cxnLst/>
            <a:rect l="l" t="t" r="r" b="b"/>
            <a:pathLst>
              <a:path w="37464">
                <a:moveTo>
                  <a:pt x="0" y="0"/>
                </a:moveTo>
                <a:lnTo>
                  <a:pt x="37082" y="0"/>
                </a:lnTo>
              </a:path>
            </a:pathLst>
          </a:custGeom>
          <a:ln w="9525">
            <a:solidFill>
              <a:srgbClr val="595959"/>
            </a:solidFill>
          </a:ln>
        </p:spPr>
        <p:txBody>
          <a:bodyPr wrap="square" lIns="0" tIns="0" rIns="0" bIns="0" rtlCol="0"/>
          <a:lstStyle/>
          <a:p>
            <a:endParaRPr sz="1154"/>
          </a:p>
        </p:txBody>
      </p:sp>
      <p:sp>
        <p:nvSpPr>
          <p:cNvPr id="45" name="object 24"/>
          <p:cNvSpPr/>
          <p:nvPr/>
        </p:nvSpPr>
        <p:spPr>
          <a:xfrm>
            <a:off x="6716339" y="3336272"/>
            <a:ext cx="0" cy="52942"/>
          </a:xfrm>
          <a:custGeom>
            <a:avLst/>
            <a:gdLst/>
            <a:ahLst/>
            <a:cxnLst/>
            <a:rect l="l" t="t" r="r" b="b"/>
            <a:pathLst>
              <a:path h="82550">
                <a:moveTo>
                  <a:pt x="0" y="82145"/>
                </a:moveTo>
                <a:lnTo>
                  <a:pt x="0" y="0"/>
                </a:lnTo>
              </a:path>
            </a:pathLst>
          </a:custGeom>
          <a:ln w="9525">
            <a:solidFill>
              <a:srgbClr val="595959"/>
            </a:solidFill>
          </a:ln>
        </p:spPr>
        <p:txBody>
          <a:bodyPr wrap="square" lIns="0" tIns="0" rIns="0" bIns="0" rtlCol="0"/>
          <a:lstStyle/>
          <a:p>
            <a:endParaRPr sz="1154"/>
          </a:p>
        </p:txBody>
      </p:sp>
      <p:sp>
        <p:nvSpPr>
          <p:cNvPr id="46" name="object 25"/>
          <p:cNvSpPr/>
          <p:nvPr/>
        </p:nvSpPr>
        <p:spPr>
          <a:xfrm>
            <a:off x="6714384" y="3336272"/>
            <a:ext cx="19955" cy="0"/>
          </a:xfrm>
          <a:custGeom>
            <a:avLst/>
            <a:gdLst/>
            <a:ahLst/>
            <a:cxnLst/>
            <a:rect l="l" t="t" r="r" b="b"/>
            <a:pathLst>
              <a:path w="31114">
                <a:moveTo>
                  <a:pt x="0" y="0"/>
                </a:moveTo>
                <a:lnTo>
                  <a:pt x="30608" y="0"/>
                </a:lnTo>
              </a:path>
            </a:pathLst>
          </a:custGeom>
          <a:ln w="9525">
            <a:solidFill>
              <a:srgbClr val="595959"/>
            </a:solidFill>
          </a:ln>
        </p:spPr>
        <p:txBody>
          <a:bodyPr wrap="square" lIns="0" tIns="0" rIns="0" bIns="0" rtlCol="0"/>
          <a:lstStyle/>
          <a:p>
            <a:endParaRPr sz="1154"/>
          </a:p>
        </p:txBody>
      </p:sp>
      <p:sp>
        <p:nvSpPr>
          <p:cNvPr id="47" name="object 26"/>
          <p:cNvSpPr/>
          <p:nvPr/>
        </p:nvSpPr>
        <p:spPr>
          <a:xfrm>
            <a:off x="6972414" y="3692439"/>
            <a:ext cx="0" cy="19955"/>
          </a:xfrm>
          <a:custGeom>
            <a:avLst/>
            <a:gdLst/>
            <a:ahLst/>
            <a:cxnLst/>
            <a:rect l="l" t="t" r="r" b="b"/>
            <a:pathLst>
              <a:path h="31114">
                <a:moveTo>
                  <a:pt x="0" y="30657"/>
                </a:moveTo>
                <a:lnTo>
                  <a:pt x="0" y="0"/>
                </a:lnTo>
              </a:path>
            </a:pathLst>
          </a:custGeom>
          <a:ln w="9525">
            <a:solidFill>
              <a:srgbClr val="595959"/>
            </a:solidFill>
          </a:ln>
        </p:spPr>
        <p:txBody>
          <a:bodyPr wrap="square" lIns="0" tIns="0" rIns="0" bIns="0" rtlCol="0"/>
          <a:lstStyle/>
          <a:p>
            <a:endParaRPr sz="1154"/>
          </a:p>
        </p:txBody>
      </p:sp>
      <p:sp>
        <p:nvSpPr>
          <p:cNvPr id="48" name="object 27"/>
          <p:cNvSpPr/>
          <p:nvPr/>
        </p:nvSpPr>
        <p:spPr>
          <a:xfrm>
            <a:off x="6953288" y="3692439"/>
            <a:ext cx="36652" cy="0"/>
          </a:xfrm>
          <a:custGeom>
            <a:avLst/>
            <a:gdLst/>
            <a:ahLst/>
            <a:cxnLst/>
            <a:rect l="l" t="t" r="r" b="b"/>
            <a:pathLst>
              <a:path w="57150">
                <a:moveTo>
                  <a:pt x="0" y="0"/>
                </a:moveTo>
                <a:lnTo>
                  <a:pt x="57150" y="0"/>
                </a:lnTo>
              </a:path>
            </a:pathLst>
          </a:custGeom>
          <a:ln w="9525">
            <a:solidFill>
              <a:srgbClr val="595959"/>
            </a:solidFill>
          </a:ln>
        </p:spPr>
        <p:txBody>
          <a:bodyPr wrap="square" lIns="0" tIns="0" rIns="0" bIns="0" rtlCol="0"/>
          <a:lstStyle/>
          <a:p>
            <a:endParaRPr sz="1154"/>
          </a:p>
        </p:txBody>
      </p:sp>
      <p:sp>
        <p:nvSpPr>
          <p:cNvPr id="49" name="object 28"/>
          <p:cNvSpPr/>
          <p:nvPr/>
        </p:nvSpPr>
        <p:spPr>
          <a:xfrm>
            <a:off x="7228490" y="3873606"/>
            <a:ext cx="0" cy="106698"/>
          </a:xfrm>
          <a:custGeom>
            <a:avLst/>
            <a:gdLst/>
            <a:ahLst/>
            <a:cxnLst/>
            <a:rect l="l" t="t" r="r" b="b"/>
            <a:pathLst>
              <a:path h="166370">
                <a:moveTo>
                  <a:pt x="0" y="165935"/>
                </a:moveTo>
                <a:lnTo>
                  <a:pt x="0" y="0"/>
                </a:lnTo>
              </a:path>
            </a:pathLst>
          </a:custGeom>
          <a:ln w="9525">
            <a:solidFill>
              <a:srgbClr val="595959"/>
            </a:solidFill>
          </a:ln>
        </p:spPr>
        <p:txBody>
          <a:bodyPr wrap="square" lIns="0" tIns="0" rIns="0" bIns="0" rtlCol="0"/>
          <a:lstStyle/>
          <a:p>
            <a:endParaRPr sz="1154"/>
          </a:p>
        </p:txBody>
      </p:sp>
      <p:sp>
        <p:nvSpPr>
          <p:cNvPr id="50" name="object 29"/>
          <p:cNvSpPr/>
          <p:nvPr/>
        </p:nvSpPr>
        <p:spPr>
          <a:xfrm>
            <a:off x="7209215" y="3873606"/>
            <a:ext cx="36652" cy="0"/>
          </a:xfrm>
          <a:custGeom>
            <a:avLst/>
            <a:gdLst/>
            <a:ahLst/>
            <a:cxnLst/>
            <a:rect l="l" t="t" r="r" b="b"/>
            <a:pathLst>
              <a:path w="57150">
                <a:moveTo>
                  <a:pt x="0" y="0"/>
                </a:moveTo>
                <a:lnTo>
                  <a:pt x="57150" y="0"/>
                </a:lnTo>
              </a:path>
            </a:pathLst>
          </a:custGeom>
          <a:ln w="9525">
            <a:solidFill>
              <a:srgbClr val="595959"/>
            </a:solidFill>
          </a:ln>
        </p:spPr>
        <p:txBody>
          <a:bodyPr wrap="square" lIns="0" tIns="0" rIns="0" bIns="0" rtlCol="0"/>
          <a:lstStyle/>
          <a:p>
            <a:endParaRPr sz="1154"/>
          </a:p>
        </p:txBody>
      </p:sp>
      <p:sp>
        <p:nvSpPr>
          <p:cNvPr id="51" name="object 30"/>
          <p:cNvSpPr/>
          <p:nvPr/>
        </p:nvSpPr>
        <p:spPr>
          <a:xfrm>
            <a:off x="7738686" y="4481461"/>
            <a:ext cx="0" cy="39910"/>
          </a:xfrm>
          <a:custGeom>
            <a:avLst/>
            <a:gdLst/>
            <a:ahLst/>
            <a:cxnLst/>
            <a:rect l="l" t="t" r="r" b="b"/>
            <a:pathLst>
              <a:path h="62229">
                <a:moveTo>
                  <a:pt x="0" y="61641"/>
                </a:moveTo>
                <a:lnTo>
                  <a:pt x="0" y="0"/>
                </a:lnTo>
              </a:path>
            </a:pathLst>
          </a:custGeom>
          <a:ln w="9525">
            <a:solidFill>
              <a:srgbClr val="595959"/>
            </a:solidFill>
          </a:ln>
        </p:spPr>
        <p:txBody>
          <a:bodyPr wrap="square" lIns="0" tIns="0" rIns="0" bIns="0" rtlCol="0"/>
          <a:lstStyle/>
          <a:p>
            <a:endParaRPr sz="1154"/>
          </a:p>
        </p:txBody>
      </p:sp>
      <p:sp>
        <p:nvSpPr>
          <p:cNvPr id="52" name="object 31"/>
          <p:cNvSpPr/>
          <p:nvPr/>
        </p:nvSpPr>
        <p:spPr>
          <a:xfrm>
            <a:off x="7721067" y="4481461"/>
            <a:ext cx="36652" cy="0"/>
          </a:xfrm>
          <a:custGeom>
            <a:avLst/>
            <a:gdLst/>
            <a:ahLst/>
            <a:cxnLst/>
            <a:rect l="l" t="t" r="r" b="b"/>
            <a:pathLst>
              <a:path w="57150">
                <a:moveTo>
                  <a:pt x="0" y="0"/>
                </a:moveTo>
                <a:lnTo>
                  <a:pt x="57150" y="0"/>
                </a:lnTo>
              </a:path>
            </a:pathLst>
          </a:custGeom>
          <a:ln w="9525">
            <a:solidFill>
              <a:srgbClr val="595959"/>
            </a:solidFill>
          </a:ln>
        </p:spPr>
        <p:txBody>
          <a:bodyPr wrap="square" lIns="0" tIns="0" rIns="0" bIns="0" rtlCol="0"/>
          <a:lstStyle/>
          <a:p>
            <a:endParaRPr sz="1154"/>
          </a:p>
        </p:txBody>
      </p:sp>
      <p:sp>
        <p:nvSpPr>
          <p:cNvPr id="53" name="object 32"/>
          <p:cNvSpPr/>
          <p:nvPr/>
        </p:nvSpPr>
        <p:spPr>
          <a:xfrm>
            <a:off x="8232920" y="4709910"/>
            <a:ext cx="24027" cy="6109"/>
          </a:xfrm>
          <a:custGeom>
            <a:avLst/>
            <a:gdLst/>
            <a:ahLst/>
            <a:cxnLst/>
            <a:rect l="l" t="t" r="r" b="b"/>
            <a:pathLst>
              <a:path w="37464" h="9525">
                <a:moveTo>
                  <a:pt x="0" y="0"/>
                </a:moveTo>
                <a:lnTo>
                  <a:pt x="37082" y="0"/>
                </a:lnTo>
                <a:lnTo>
                  <a:pt x="37082" y="9525"/>
                </a:lnTo>
                <a:lnTo>
                  <a:pt x="0" y="9525"/>
                </a:lnTo>
                <a:lnTo>
                  <a:pt x="0" y="0"/>
                </a:lnTo>
                <a:close/>
              </a:path>
            </a:pathLst>
          </a:custGeom>
          <a:solidFill>
            <a:srgbClr val="595959"/>
          </a:solidFill>
        </p:spPr>
        <p:txBody>
          <a:bodyPr wrap="square" lIns="0" tIns="0" rIns="0" bIns="0" rtlCol="0"/>
          <a:lstStyle/>
          <a:p>
            <a:endParaRPr sz="1154"/>
          </a:p>
        </p:txBody>
      </p:sp>
      <p:sp>
        <p:nvSpPr>
          <p:cNvPr id="54" name="object 33"/>
          <p:cNvSpPr/>
          <p:nvPr/>
        </p:nvSpPr>
        <p:spPr>
          <a:xfrm>
            <a:off x="6715688" y="3388954"/>
            <a:ext cx="1535720" cy="89594"/>
          </a:xfrm>
          <a:custGeom>
            <a:avLst/>
            <a:gdLst/>
            <a:ahLst/>
            <a:cxnLst/>
            <a:rect l="l" t="t" r="r" b="b"/>
            <a:pathLst>
              <a:path w="2394585" h="139700">
                <a:moveTo>
                  <a:pt x="0" y="0"/>
                </a:moveTo>
                <a:lnTo>
                  <a:pt x="400302" y="28188"/>
                </a:lnTo>
                <a:lnTo>
                  <a:pt x="799590" y="28188"/>
                </a:lnTo>
                <a:lnTo>
                  <a:pt x="1595118" y="22092"/>
                </a:lnTo>
                <a:lnTo>
                  <a:pt x="2394330" y="139302"/>
                </a:lnTo>
              </a:path>
            </a:pathLst>
          </a:custGeom>
          <a:ln w="19050">
            <a:solidFill>
              <a:srgbClr val="4472C4"/>
            </a:solidFill>
          </a:ln>
        </p:spPr>
        <p:txBody>
          <a:bodyPr wrap="square" lIns="0" tIns="0" rIns="0" bIns="0" rtlCol="0"/>
          <a:lstStyle/>
          <a:p>
            <a:endParaRPr sz="1154"/>
          </a:p>
        </p:txBody>
      </p:sp>
      <p:sp>
        <p:nvSpPr>
          <p:cNvPr id="55" name="object 34"/>
          <p:cNvSpPr/>
          <p:nvPr/>
        </p:nvSpPr>
        <p:spPr>
          <a:xfrm>
            <a:off x="6715688" y="3388954"/>
            <a:ext cx="1535720" cy="1324360"/>
          </a:xfrm>
          <a:custGeom>
            <a:avLst/>
            <a:gdLst/>
            <a:ahLst/>
            <a:cxnLst/>
            <a:rect l="l" t="t" r="r" b="b"/>
            <a:pathLst>
              <a:path w="2394585" h="2065020">
                <a:moveTo>
                  <a:pt x="0" y="0"/>
                </a:moveTo>
                <a:lnTo>
                  <a:pt x="400302" y="503676"/>
                </a:lnTo>
                <a:lnTo>
                  <a:pt x="799590" y="921252"/>
                </a:lnTo>
                <a:lnTo>
                  <a:pt x="1595118" y="1765548"/>
                </a:lnTo>
                <a:lnTo>
                  <a:pt x="2394330" y="2064476"/>
                </a:lnTo>
              </a:path>
            </a:pathLst>
          </a:custGeom>
          <a:ln w="19050">
            <a:solidFill>
              <a:srgbClr val="ED7D31"/>
            </a:solidFill>
          </a:ln>
        </p:spPr>
        <p:txBody>
          <a:bodyPr wrap="square" lIns="0" tIns="0" rIns="0" bIns="0" rtlCol="0"/>
          <a:lstStyle/>
          <a:p>
            <a:endParaRPr sz="1154"/>
          </a:p>
        </p:txBody>
      </p:sp>
      <p:sp>
        <p:nvSpPr>
          <p:cNvPr id="56" name="object 35"/>
          <p:cNvSpPr txBox="1"/>
          <p:nvPr/>
        </p:nvSpPr>
        <p:spPr>
          <a:xfrm>
            <a:off x="6695816" y="4870832"/>
            <a:ext cx="48462" cy="97853"/>
          </a:xfrm>
          <a:prstGeom prst="rect">
            <a:avLst/>
          </a:prstGeom>
        </p:spPr>
        <p:txBody>
          <a:bodyPr vert="horz" wrap="square" lIns="0" tIns="8959" rIns="0" bIns="0" rtlCol="0">
            <a:spAutoFit/>
          </a:bodyPr>
          <a:lstStyle/>
          <a:p>
            <a:pPr>
              <a:spcBef>
                <a:spcPts val="71"/>
              </a:spcBef>
            </a:pPr>
            <a:r>
              <a:rPr sz="577" spc="-6" dirty="0">
                <a:solidFill>
                  <a:srgbClr val="595959"/>
                </a:solidFill>
                <a:latin typeface="Yu Gothic"/>
                <a:cs typeface="Yu Gothic"/>
              </a:rPr>
              <a:t>0</a:t>
            </a:r>
            <a:endParaRPr sz="577">
              <a:latin typeface="Yu Gothic"/>
              <a:cs typeface="Yu Gothic"/>
            </a:endParaRPr>
          </a:p>
        </p:txBody>
      </p:sp>
      <p:sp>
        <p:nvSpPr>
          <p:cNvPr id="57" name="object 36"/>
          <p:cNvSpPr txBox="1"/>
          <p:nvPr/>
        </p:nvSpPr>
        <p:spPr>
          <a:xfrm>
            <a:off x="7187794" y="4870832"/>
            <a:ext cx="86336" cy="97853"/>
          </a:xfrm>
          <a:prstGeom prst="rect">
            <a:avLst/>
          </a:prstGeom>
        </p:spPr>
        <p:txBody>
          <a:bodyPr vert="horz" wrap="square" lIns="0" tIns="8959" rIns="0" bIns="0" rtlCol="0">
            <a:spAutoFit/>
          </a:bodyPr>
          <a:lstStyle/>
          <a:p>
            <a:pPr>
              <a:spcBef>
                <a:spcPts val="71"/>
              </a:spcBef>
            </a:pPr>
            <a:r>
              <a:rPr sz="577" spc="-16" dirty="0">
                <a:solidFill>
                  <a:srgbClr val="595959"/>
                </a:solidFill>
                <a:latin typeface="Yu Gothic"/>
                <a:cs typeface="Yu Gothic"/>
              </a:rPr>
              <a:t>10</a:t>
            </a:r>
            <a:endParaRPr sz="577">
              <a:latin typeface="Yu Gothic"/>
              <a:cs typeface="Yu Gothic"/>
            </a:endParaRPr>
          </a:p>
        </p:txBody>
      </p:sp>
      <p:sp>
        <p:nvSpPr>
          <p:cNvPr id="58" name="object 37"/>
          <p:cNvSpPr txBox="1"/>
          <p:nvPr/>
        </p:nvSpPr>
        <p:spPr>
          <a:xfrm>
            <a:off x="7699646" y="4870832"/>
            <a:ext cx="86336" cy="97853"/>
          </a:xfrm>
          <a:prstGeom prst="rect">
            <a:avLst/>
          </a:prstGeom>
        </p:spPr>
        <p:txBody>
          <a:bodyPr vert="horz" wrap="square" lIns="0" tIns="8959" rIns="0" bIns="0" rtlCol="0">
            <a:spAutoFit/>
          </a:bodyPr>
          <a:lstStyle/>
          <a:p>
            <a:pPr>
              <a:spcBef>
                <a:spcPts val="71"/>
              </a:spcBef>
            </a:pPr>
            <a:r>
              <a:rPr sz="577" spc="-16" dirty="0">
                <a:solidFill>
                  <a:srgbClr val="595959"/>
                </a:solidFill>
                <a:latin typeface="Yu Gothic"/>
                <a:cs typeface="Yu Gothic"/>
              </a:rPr>
              <a:t>20</a:t>
            </a:r>
            <a:endParaRPr sz="577">
              <a:latin typeface="Yu Gothic"/>
              <a:cs typeface="Yu Gothic"/>
            </a:endParaRPr>
          </a:p>
        </p:txBody>
      </p:sp>
      <p:sp>
        <p:nvSpPr>
          <p:cNvPr id="59" name="object 38"/>
          <p:cNvSpPr txBox="1"/>
          <p:nvPr/>
        </p:nvSpPr>
        <p:spPr>
          <a:xfrm>
            <a:off x="8211498" y="4870832"/>
            <a:ext cx="86336" cy="97853"/>
          </a:xfrm>
          <a:prstGeom prst="rect">
            <a:avLst/>
          </a:prstGeom>
        </p:spPr>
        <p:txBody>
          <a:bodyPr vert="horz" wrap="square" lIns="0" tIns="8959" rIns="0" bIns="0" rtlCol="0">
            <a:spAutoFit/>
          </a:bodyPr>
          <a:lstStyle/>
          <a:p>
            <a:pPr>
              <a:spcBef>
                <a:spcPts val="71"/>
              </a:spcBef>
            </a:pPr>
            <a:r>
              <a:rPr sz="577" spc="-16" dirty="0">
                <a:solidFill>
                  <a:srgbClr val="595959"/>
                </a:solidFill>
                <a:latin typeface="Yu Gothic"/>
                <a:cs typeface="Yu Gothic"/>
              </a:rPr>
              <a:t>30</a:t>
            </a:r>
            <a:endParaRPr sz="577">
              <a:latin typeface="Yu Gothic"/>
              <a:cs typeface="Yu Gothic"/>
            </a:endParaRPr>
          </a:p>
        </p:txBody>
      </p:sp>
      <p:sp>
        <p:nvSpPr>
          <p:cNvPr id="60" name="object 39"/>
          <p:cNvSpPr txBox="1"/>
          <p:nvPr/>
        </p:nvSpPr>
        <p:spPr>
          <a:xfrm>
            <a:off x="6202892" y="3717515"/>
            <a:ext cx="102592" cy="722045"/>
          </a:xfrm>
          <a:prstGeom prst="rect">
            <a:avLst/>
          </a:prstGeom>
        </p:spPr>
        <p:txBody>
          <a:bodyPr vert="vert270" wrap="square" lIns="0" tIns="0" rIns="0" bIns="0" rtlCol="0">
            <a:spAutoFit/>
          </a:bodyPr>
          <a:lstStyle/>
          <a:p>
            <a:pPr marL="8145">
              <a:lnSpc>
                <a:spcPts val="760"/>
              </a:lnSpc>
            </a:pPr>
            <a:r>
              <a:rPr sz="641" spc="-3" dirty="0">
                <a:solidFill>
                  <a:srgbClr val="595959"/>
                </a:solidFill>
                <a:latin typeface="Yu Gothic"/>
                <a:cs typeface="Yu Gothic"/>
              </a:rPr>
              <a:t>感染価</a:t>
            </a:r>
            <a:r>
              <a:rPr sz="641" dirty="0">
                <a:solidFill>
                  <a:srgbClr val="595959"/>
                </a:solidFill>
                <a:latin typeface="Yu Gothic"/>
                <a:cs typeface="Yu Gothic"/>
              </a:rPr>
              <a:t>（PFU/ml）</a:t>
            </a:r>
            <a:endParaRPr sz="641">
              <a:latin typeface="Yu Gothic"/>
              <a:cs typeface="Yu Gothic"/>
            </a:endParaRPr>
          </a:p>
        </p:txBody>
      </p:sp>
      <p:sp>
        <p:nvSpPr>
          <p:cNvPr id="61" name="object 40"/>
          <p:cNvSpPr txBox="1"/>
          <p:nvPr/>
        </p:nvSpPr>
        <p:spPr>
          <a:xfrm>
            <a:off x="7279844" y="5007666"/>
            <a:ext cx="415797" cy="107252"/>
          </a:xfrm>
          <a:prstGeom prst="rect">
            <a:avLst/>
          </a:prstGeom>
        </p:spPr>
        <p:txBody>
          <a:bodyPr vert="horz" wrap="square" lIns="0" tIns="8552" rIns="0" bIns="0" rtlCol="0">
            <a:spAutoFit/>
          </a:bodyPr>
          <a:lstStyle/>
          <a:p>
            <a:pPr>
              <a:spcBef>
                <a:spcPts val="67"/>
              </a:spcBef>
            </a:pPr>
            <a:r>
              <a:rPr sz="641" spc="-3" dirty="0">
                <a:solidFill>
                  <a:srgbClr val="595959"/>
                </a:solidFill>
                <a:latin typeface="Yu Gothic"/>
                <a:cs typeface="Yu Gothic"/>
              </a:rPr>
              <a:t>時間（分）</a:t>
            </a:r>
            <a:endParaRPr sz="641">
              <a:latin typeface="Yu Gothic"/>
              <a:cs typeface="Yu Gothic"/>
            </a:endParaRPr>
          </a:p>
        </p:txBody>
      </p:sp>
      <p:sp>
        <p:nvSpPr>
          <p:cNvPr id="62" name="object 41"/>
          <p:cNvSpPr/>
          <p:nvPr/>
        </p:nvSpPr>
        <p:spPr>
          <a:xfrm>
            <a:off x="6501966" y="5309478"/>
            <a:ext cx="156382" cy="0"/>
          </a:xfrm>
          <a:custGeom>
            <a:avLst/>
            <a:gdLst/>
            <a:ahLst/>
            <a:cxnLst/>
            <a:rect l="l" t="t" r="r" b="b"/>
            <a:pathLst>
              <a:path w="243839">
                <a:moveTo>
                  <a:pt x="0" y="0"/>
                </a:moveTo>
                <a:lnTo>
                  <a:pt x="243840" y="1"/>
                </a:lnTo>
              </a:path>
            </a:pathLst>
          </a:custGeom>
          <a:ln w="19050">
            <a:solidFill>
              <a:srgbClr val="4472C4"/>
            </a:solidFill>
          </a:ln>
        </p:spPr>
        <p:txBody>
          <a:bodyPr wrap="square" lIns="0" tIns="0" rIns="0" bIns="0" rtlCol="0"/>
          <a:lstStyle/>
          <a:p>
            <a:endParaRPr sz="1154"/>
          </a:p>
        </p:txBody>
      </p:sp>
      <p:sp>
        <p:nvSpPr>
          <p:cNvPr id="63" name="object 42"/>
          <p:cNvSpPr/>
          <p:nvPr/>
        </p:nvSpPr>
        <p:spPr>
          <a:xfrm>
            <a:off x="7231749" y="5309478"/>
            <a:ext cx="156382" cy="0"/>
          </a:xfrm>
          <a:custGeom>
            <a:avLst/>
            <a:gdLst/>
            <a:ahLst/>
            <a:cxnLst/>
            <a:rect l="l" t="t" r="r" b="b"/>
            <a:pathLst>
              <a:path w="243839">
                <a:moveTo>
                  <a:pt x="0" y="0"/>
                </a:moveTo>
                <a:lnTo>
                  <a:pt x="243840" y="1"/>
                </a:lnTo>
              </a:path>
            </a:pathLst>
          </a:custGeom>
          <a:ln w="19050">
            <a:solidFill>
              <a:srgbClr val="ED7D31"/>
            </a:solidFill>
          </a:ln>
        </p:spPr>
        <p:txBody>
          <a:bodyPr wrap="square" lIns="0" tIns="0" rIns="0" bIns="0" rtlCol="0"/>
          <a:lstStyle/>
          <a:p>
            <a:endParaRPr sz="1154"/>
          </a:p>
        </p:txBody>
      </p:sp>
      <p:sp>
        <p:nvSpPr>
          <p:cNvPr id="64" name="object 43"/>
          <p:cNvSpPr txBox="1"/>
          <p:nvPr/>
        </p:nvSpPr>
        <p:spPr>
          <a:xfrm>
            <a:off x="6074847" y="5250058"/>
            <a:ext cx="1924638" cy="772589"/>
          </a:xfrm>
          <a:prstGeom prst="rect">
            <a:avLst/>
          </a:prstGeom>
        </p:spPr>
        <p:txBody>
          <a:bodyPr vert="horz" wrap="square" lIns="0" tIns="8959" rIns="0" bIns="0" rtlCol="0">
            <a:spAutoFit/>
          </a:bodyPr>
          <a:lstStyle/>
          <a:p>
            <a:pPr marL="599843">
              <a:spcBef>
                <a:spcPts val="71"/>
              </a:spcBef>
              <a:tabLst>
                <a:tab pos="1329591" algn="l"/>
              </a:tabLst>
            </a:pPr>
            <a:r>
              <a:rPr sz="577" spc="-3" dirty="0">
                <a:solidFill>
                  <a:srgbClr val="595959"/>
                </a:solidFill>
                <a:latin typeface="Yu Gothic"/>
                <a:cs typeface="Yu Gothic"/>
              </a:rPr>
              <a:t>未加⼯マス</a:t>
            </a:r>
            <a:r>
              <a:rPr sz="577" spc="6" dirty="0">
                <a:solidFill>
                  <a:srgbClr val="595959"/>
                </a:solidFill>
                <a:latin typeface="Yu Gothic"/>
                <a:cs typeface="Yu Gothic"/>
              </a:rPr>
              <a:t>ク	</a:t>
            </a:r>
            <a:r>
              <a:rPr sz="577" spc="-3" dirty="0">
                <a:solidFill>
                  <a:srgbClr val="595959"/>
                </a:solidFill>
                <a:latin typeface="Yu Gothic"/>
                <a:cs typeface="Yu Gothic"/>
              </a:rPr>
              <a:t>抗ウイルスマスク</a:t>
            </a:r>
            <a:endParaRPr sz="577" dirty="0">
              <a:latin typeface="Yu Gothic"/>
              <a:cs typeface="Yu Gothic"/>
            </a:endParaRPr>
          </a:p>
          <a:p>
            <a:pPr>
              <a:lnSpc>
                <a:spcPct val="100000"/>
              </a:lnSpc>
            </a:pPr>
            <a:endParaRPr sz="641" dirty="0">
              <a:latin typeface="Times New Roman"/>
              <a:cs typeface="Times New Roman"/>
            </a:endParaRPr>
          </a:p>
          <a:p>
            <a:pPr marL="8145">
              <a:spcBef>
                <a:spcPts val="442"/>
              </a:spcBef>
            </a:pPr>
            <a:r>
              <a:rPr sz="705" dirty="0">
                <a:latin typeface="Yu Gothic"/>
                <a:cs typeface="Yu Gothic"/>
              </a:rPr>
              <a:t>図</a:t>
            </a:r>
            <a:r>
              <a:rPr sz="705" spc="-35" dirty="0">
                <a:latin typeface="Yu Gothic"/>
                <a:cs typeface="Yu Gothic"/>
              </a:rPr>
              <a:t> </a:t>
            </a:r>
            <a:r>
              <a:rPr sz="705" spc="-3" dirty="0">
                <a:latin typeface="Yu Gothic"/>
                <a:cs typeface="Yu Gothic"/>
              </a:rPr>
              <a:t>1．</a:t>
            </a:r>
            <a:r>
              <a:rPr sz="705" dirty="0">
                <a:latin typeface="Yu Gothic"/>
                <a:cs typeface="Yu Gothic"/>
              </a:rPr>
              <a:t>試験によるウイ</a:t>
            </a:r>
            <a:r>
              <a:rPr sz="705" spc="-16" dirty="0">
                <a:latin typeface="Yu Gothic"/>
                <a:cs typeface="Yu Gothic"/>
              </a:rPr>
              <a:t>ル</a:t>
            </a:r>
            <a:r>
              <a:rPr sz="705" dirty="0">
                <a:latin typeface="Yu Gothic"/>
                <a:cs typeface="Yu Gothic"/>
              </a:rPr>
              <a:t>ス感染価の</a:t>
            </a:r>
            <a:r>
              <a:rPr sz="705" spc="-16" dirty="0">
                <a:latin typeface="Yu Gothic"/>
                <a:cs typeface="Yu Gothic"/>
              </a:rPr>
              <a:t>推移</a:t>
            </a:r>
            <a:r>
              <a:rPr sz="705" spc="-19" dirty="0">
                <a:latin typeface="Yu Gothic"/>
                <a:cs typeface="Yu Gothic"/>
              </a:rPr>
              <a:t> </a:t>
            </a:r>
            <a:endParaRPr sz="705" dirty="0">
              <a:latin typeface="Yu Gothic"/>
              <a:cs typeface="Yu Gothic"/>
            </a:endParaRPr>
          </a:p>
          <a:p>
            <a:pPr marL="8145">
              <a:spcBef>
                <a:spcPts val="446"/>
              </a:spcBef>
            </a:pPr>
            <a:r>
              <a:rPr sz="705" spc="-19" dirty="0">
                <a:latin typeface="Yu Gothic"/>
                <a:cs typeface="Yu Gothic"/>
              </a:rPr>
              <a:t> </a:t>
            </a:r>
            <a:endParaRPr sz="705" dirty="0">
              <a:latin typeface="Yu Gothic"/>
              <a:cs typeface="Yu Gothic"/>
            </a:endParaRPr>
          </a:p>
          <a:p>
            <a:pPr>
              <a:spcBef>
                <a:spcPts val="32"/>
              </a:spcBef>
            </a:pPr>
            <a:endParaRPr sz="962" dirty="0">
              <a:latin typeface="Times New Roman"/>
              <a:cs typeface="Times New Roman"/>
            </a:endParaRPr>
          </a:p>
          <a:p>
            <a:pPr marL="8145">
              <a:tabLst>
                <a:tab pos="1180546" algn="l"/>
              </a:tabLst>
            </a:pPr>
            <a:r>
              <a:rPr sz="705" spc="-19" dirty="0">
                <a:latin typeface="Yu Gothic"/>
                <a:cs typeface="Yu Gothic"/>
              </a:rPr>
              <a:t> 	 </a:t>
            </a:r>
            <a:endParaRPr sz="705" dirty="0">
              <a:latin typeface="Yu Gothic"/>
              <a:cs typeface="Yu Gothic"/>
            </a:endParaRPr>
          </a:p>
        </p:txBody>
      </p:sp>
      <p:sp>
        <p:nvSpPr>
          <p:cNvPr id="65" name="object 44"/>
          <p:cNvSpPr/>
          <p:nvPr/>
        </p:nvSpPr>
        <p:spPr>
          <a:xfrm>
            <a:off x="6083726" y="3236071"/>
            <a:ext cx="2296860" cy="2193420"/>
          </a:xfrm>
          <a:custGeom>
            <a:avLst/>
            <a:gdLst/>
            <a:ahLst/>
            <a:cxnLst/>
            <a:rect l="l" t="t" r="r" b="b"/>
            <a:pathLst>
              <a:path w="3581400" h="3420109">
                <a:moveTo>
                  <a:pt x="0" y="0"/>
                </a:moveTo>
                <a:lnTo>
                  <a:pt x="3581399" y="0"/>
                </a:lnTo>
                <a:lnTo>
                  <a:pt x="3581399" y="3420109"/>
                </a:lnTo>
                <a:lnTo>
                  <a:pt x="0" y="3420109"/>
                </a:lnTo>
                <a:lnTo>
                  <a:pt x="0" y="0"/>
                </a:lnTo>
                <a:close/>
              </a:path>
            </a:pathLst>
          </a:custGeom>
          <a:ln w="9525">
            <a:solidFill>
              <a:srgbClr val="D9D9D9"/>
            </a:solidFill>
          </a:ln>
        </p:spPr>
        <p:txBody>
          <a:bodyPr wrap="square" lIns="0" tIns="0" rIns="0" bIns="0" rtlCol="0"/>
          <a:lstStyle/>
          <a:p>
            <a:endParaRPr sz="1154"/>
          </a:p>
        </p:txBody>
      </p:sp>
      <p:sp>
        <p:nvSpPr>
          <p:cNvPr id="66" name="object 45"/>
          <p:cNvSpPr/>
          <p:nvPr/>
        </p:nvSpPr>
        <p:spPr>
          <a:xfrm>
            <a:off x="6557004" y="4720189"/>
            <a:ext cx="1774365" cy="1629"/>
          </a:xfrm>
          <a:custGeom>
            <a:avLst/>
            <a:gdLst/>
            <a:ahLst/>
            <a:cxnLst/>
            <a:rect l="l" t="t" r="r" b="b"/>
            <a:pathLst>
              <a:path w="2766695" h="2540">
                <a:moveTo>
                  <a:pt x="2766624" y="0"/>
                </a:moveTo>
                <a:lnTo>
                  <a:pt x="0" y="2483"/>
                </a:lnTo>
              </a:path>
            </a:pathLst>
          </a:custGeom>
          <a:ln w="6350">
            <a:solidFill>
              <a:srgbClr val="00B050"/>
            </a:solidFill>
          </a:ln>
        </p:spPr>
        <p:txBody>
          <a:bodyPr wrap="square" lIns="0" tIns="0" rIns="0" bIns="0" rtlCol="0"/>
          <a:lstStyle/>
          <a:p>
            <a:endParaRPr sz="1154"/>
          </a:p>
        </p:txBody>
      </p:sp>
      <p:sp>
        <p:nvSpPr>
          <p:cNvPr id="67" name="object 46"/>
          <p:cNvSpPr txBox="1"/>
          <p:nvPr/>
        </p:nvSpPr>
        <p:spPr>
          <a:xfrm>
            <a:off x="6172564" y="3264007"/>
            <a:ext cx="478920" cy="1654946"/>
          </a:xfrm>
          <a:prstGeom prst="rect">
            <a:avLst/>
          </a:prstGeom>
        </p:spPr>
        <p:txBody>
          <a:bodyPr vert="horz" wrap="square" lIns="0" tIns="8959" rIns="0" bIns="0" rtlCol="0">
            <a:spAutoFit/>
          </a:bodyPr>
          <a:lstStyle/>
          <a:p>
            <a:pPr marL="173478">
              <a:spcBef>
                <a:spcPts val="71"/>
              </a:spcBef>
            </a:pPr>
            <a:r>
              <a:rPr sz="577" spc="-6" dirty="0">
                <a:solidFill>
                  <a:srgbClr val="595959"/>
                </a:solidFill>
                <a:latin typeface="Yu Gothic"/>
                <a:cs typeface="Yu Gothic"/>
              </a:rPr>
              <a:t>1</a:t>
            </a:r>
            <a:r>
              <a:rPr sz="577" spc="6" dirty="0">
                <a:solidFill>
                  <a:srgbClr val="595959"/>
                </a:solidFill>
                <a:latin typeface="Yu Gothic"/>
                <a:cs typeface="Yu Gothic"/>
              </a:rPr>
              <a:t>.</a:t>
            </a:r>
            <a:r>
              <a:rPr sz="577" spc="-6" dirty="0">
                <a:solidFill>
                  <a:srgbClr val="595959"/>
                </a:solidFill>
                <a:latin typeface="Yu Gothic"/>
                <a:cs typeface="Yu Gothic"/>
              </a:rPr>
              <a:t>0.</a:t>
            </a:r>
            <a:r>
              <a:rPr sz="577" spc="10" dirty="0">
                <a:solidFill>
                  <a:srgbClr val="595959"/>
                </a:solidFill>
                <a:latin typeface="Yu Gothic"/>
                <a:cs typeface="Yu Gothic"/>
              </a:rPr>
              <a:t>E</a:t>
            </a:r>
            <a:r>
              <a:rPr sz="577" spc="-3" dirty="0">
                <a:solidFill>
                  <a:srgbClr val="595959"/>
                </a:solidFill>
                <a:latin typeface="Yu Gothic"/>
                <a:cs typeface="Yu Gothic"/>
              </a:rPr>
              <a:t>+</a:t>
            </a:r>
            <a:r>
              <a:rPr sz="577" spc="-16" dirty="0">
                <a:solidFill>
                  <a:srgbClr val="595959"/>
                </a:solidFill>
                <a:latin typeface="Yu Gothic"/>
                <a:cs typeface="Yu Gothic"/>
              </a:rPr>
              <a:t>07</a:t>
            </a:r>
            <a:endParaRPr sz="577">
              <a:latin typeface="Yu Gothic"/>
              <a:cs typeface="Yu Gothic"/>
            </a:endParaRPr>
          </a:p>
          <a:p>
            <a:pPr>
              <a:lnSpc>
                <a:spcPct val="100000"/>
              </a:lnSpc>
            </a:pPr>
            <a:endParaRPr sz="641">
              <a:latin typeface="Times New Roman"/>
              <a:cs typeface="Times New Roman"/>
            </a:endParaRPr>
          </a:p>
          <a:p>
            <a:pPr>
              <a:spcBef>
                <a:spcPts val="19"/>
              </a:spcBef>
            </a:pPr>
            <a:endParaRPr sz="802">
              <a:latin typeface="Times New Roman"/>
              <a:cs typeface="Times New Roman"/>
            </a:endParaRPr>
          </a:p>
          <a:p>
            <a:pPr marL="173478"/>
            <a:r>
              <a:rPr sz="577" spc="-6" dirty="0">
                <a:solidFill>
                  <a:srgbClr val="595959"/>
                </a:solidFill>
                <a:latin typeface="Yu Gothic"/>
                <a:cs typeface="Yu Gothic"/>
              </a:rPr>
              <a:t>1</a:t>
            </a:r>
            <a:r>
              <a:rPr sz="577" spc="6" dirty="0">
                <a:solidFill>
                  <a:srgbClr val="595959"/>
                </a:solidFill>
                <a:latin typeface="Yu Gothic"/>
                <a:cs typeface="Yu Gothic"/>
              </a:rPr>
              <a:t>.</a:t>
            </a:r>
            <a:r>
              <a:rPr sz="577" spc="-6" dirty="0">
                <a:solidFill>
                  <a:srgbClr val="595959"/>
                </a:solidFill>
                <a:latin typeface="Yu Gothic"/>
                <a:cs typeface="Yu Gothic"/>
              </a:rPr>
              <a:t>0.</a:t>
            </a:r>
            <a:r>
              <a:rPr sz="577" spc="10" dirty="0">
                <a:solidFill>
                  <a:srgbClr val="595959"/>
                </a:solidFill>
                <a:latin typeface="Yu Gothic"/>
                <a:cs typeface="Yu Gothic"/>
              </a:rPr>
              <a:t>E</a:t>
            </a:r>
            <a:r>
              <a:rPr sz="577" spc="-3" dirty="0">
                <a:solidFill>
                  <a:srgbClr val="595959"/>
                </a:solidFill>
                <a:latin typeface="Yu Gothic"/>
                <a:cs typeface="Yu Gothic"/>
              </a:rPr>
              <a:t>+</a:t>
            </a:r>
            <a:r>
              <a:rPr sz="577" spc="-16" dirty="0">
                <a:solidFill>
                  <a:srgbClr val="595959"/>
                </a:solidFill>
                <a:latin typeface="Yu Gothic"/>
                <a:cs typeface="Yu Gothic"/>
              </a:rPr>
              <a:t>06</a:t>
            </a:r>
            <a:endParaRPr sz="577">
              <a:latin typeface="Yu Gothic"/>
              <a:cs typeface="Yu Gothic"/>
            </a:endParaRPr>
          </a:p>
          <a:p>
            <a:pPr>
              <a:lnSpc>
                <a:spcPct val="100000"/>
              </a:lnSpc>
            </a:pPr>
            <a:endParaRPr sz="641">
              <a:latin typeface="Times New Roman"/>
              <a:cs typeface="Times New Roman"/>
            </a:endParaRPr>
          </a:p>
          <a:p>
            <a:pPr>
              <a:spcBef>
                <a:spcPts val="16"/>
              </a:spcBef>
            </a:pPr>
            <a:endParaRPr sz="802">
              <a:latin typeface="Times New Roman"/>
              <a:cs typeface="Times New Roman"/>
            </a:endParaRPr>
          </a:p>
          <a:p>
            <a:pPr marL="173478">
              <a:spcBef>
                <a:spcPts val="3"/>
              </a:spcBef>
            </a:pPr>
            <a:r>
              <a:rPr sz="577" spc="-6" dirty="0">
                <a:solidFill>
                  <a:srgbClr val="595959"/>
                </a:solidFill>
                <a:latin typeface="Yu Gothic"/>
                <a:cs typeface="Yu Gothic"/>
              </a:rPr>
              <a:t>1</a:t>
            </a:r>
            <a:r>
              <a:rPr sz="577" spc="6" dirty="0">
                <a:solidFill>
                  <a:srgbClr val="595959"/>
                </a:solidFill>
                <a:latin typeface="Yu Gothic"/>
                <a:cs typeface="Yu Gothic"/>
              </a:rPr>
              <a:t>.</a:t>
            </a:r>
            <a:r>
              <a:rPr sz="577" spc="-6" dirty="0">
                <a:solidFill>
                  <a:srgbClr val="595959"/>
                </a:solidFill>
                <a:latin typeface="Yu Gothic"/>
                <a:cs typeface="Yu Gothic"/>
              </a:rPr>
              <a:t>0.</a:t>
            </a:r>
            <a:r>
              <a:rPr sz="577" spc="10" dirty="0">
                <a:solidFill>
                  <a:srgbClr val="595959"/>
                </a:solidFill>
                <a:latin typeface="Yu Gothic"/>
                <a:cs typeface="Yu Gothic"/>
              </a:rPr>
              <a:t>E</a:t>
            </a:r>
            <a:r>
              <a:rPr sz="577" spc="-3" dirty="0">
                <a:solidFill>
                  <a:srgbClr val="595959"/>
                </a:solidFill>
                <a:latin typeface="Yu Gothic"/>
                <a:cs typeface="Yu Gothic"/>
              </a:rPr>
              <a:t>+</a:t>
            </a:r>
            <a:r>
              <a:rPr sz="577" spc="-16" dirty="0">
                <a:solidFill>
                  <a:srgbClr val="595959"/>
                </a:solidFill>
                <a:latin typeface="Yu Gothic"/>
                <a:cs typeface="Yu Gothic"/>
              </a:rPr>
              <a:t>05</a:t>
            </a:r>
            <a:endParaRPr sz="577">
              <a:latin typeface="Yu Gothic"/>
              <a:cs typeface="Yu Gothic"/>
            </a:endParaRPr>
          </a:p>
          <a:p>
            <a:pPr>
              <a:lnSpc>
                <a:spcPct val="100000"/>
              </a:lnSpc>
            </a:pPr>
            <a:endParaRPr sz="641">
              <a:latin typeface="Times New Roman"/>
              <a:cs typeface="Times New Roman"/>
            </a:endParaRPr>
          </a:p>
          <a:p>
            <a:pPr>
              <a:spcBef>
                <a:spcPts val="32"/>
              </a:spcBef>
            </a:pPr>
            <a:endParaRPr sz="802">
              <a:latin typeface="Times New Roman"/>
              <a:cs typeface="Times New Roman"/>
            </a:endParaRPr>
          </a:p>
          <a:p>
            <a:pPr marL="173478"/>
            <a:r>
              <a:rPr sz="577" spc="-6" dirty="0">
                <a:solidFill>
                  <a:srgbClr val="595959"/>
                </a:solidFill>
                <a:latin typeface="Yu Gothic"/>
                <a:cs typeface="Yu Gothic"/>
              </a:rPr>
              <a:t>1</a:t>
            </a:r>
            <a:r>
              <a:rPr sz="577" spc="6" dirty="0">
                <a:solidFill>
                  <a:srgbClr val="595959"/>
                </a:solidFill>
                <a:latin typeface="Yu Gothic"/>
                <a:cs typeface="Yu Gothic"/>
              </a:rPr>
              <a:t>.</a:t>
            </a:r>
            <a:r>
              <a:rPr sz="577" spc="-6" dirty="0">
                <a:solidFill>
                  <a:srgbClr val="595959"/>
                </a:solidFill>
                <a:latin typeface="Yu Gothic"/>
                <a:cs typeface="Yu Gothic"/>
              </a:rPr>
              <a:t>0.</a:t>
            </a:r>
            <a:r>
              <a:rPr sz="577" spc="10" dirty="0">
                <a:solidFill>
                  <a:srgbClr val="595959"/>
                </a:solidFill>
                <a:latin typeface="Yu Gothic"/>
                <a:cs typeface="Yu Gothic"/>
              </a:rPr>
              <a:t>E</a:t>
            </a:r>
            <a:r>
              <a:rPr sz="577" spc="-3" dirty="0">
                <a:solidFill>
                  <a:srgbClr val="595959"/>
                </a:solidFill>
                <a:latin typeface="Yu Gothic"/>
                <a:cs typeface="Yu Gothic"/>
              </a:rPr>
              <a:t>+</a:t>
            </a:r>
            <a:r>
              <a:rPr sz="577" spc="-16" dirty="0">
                <a:solidFill>
                  <a:srgbClr val="595959"/>
                </a:solidFill>
                <a:latin typeface="Yu Gothic"/>
                <a:cs typeface="Yu Gothic"/>
              </a:rPr>
              <a:t>04</a:t>
            </a:r>
            <a:endParaRPr sz="577">
              <a:latin typeface="Yu Gothic"/>
              <a:cs typeface="Yu Gothic"/>
            </a:endParaRPr>
          </a:p>
          <a:p>
            <a:pPr>
              <a:lnSpc>
                <a:spcPct val="100000"/>
              </a:lnSpc>
            </a:pPr>
            <a:endParaRPr sz="641">
              <a:latin typeface="Times New Roman"/>
              <a:cs typeface="Times New Roman"/>
            </a:endParaRPr>
          </a:p>
          <a:p>
            <a:pPr>
              <a:spcBef>
                <a:spcPts val="19"/>
              </a:spcBef>
            </a:pPr>
            <a:endParaRPr sz="802">
              <a:latin typeface="Times New Roman"/>
              <a:cs typeface="Times New Roman"/>
            </a:endParaRPr>
          </a:p>
          <a:p>
            <a:pPr marL="173478"/>
            <a:r>
              <a:rPr sz="577" spc="-6" dirty="0">
                <a:solidFill>
                  <a:srgbClr val="595959"/>
                </a:solidFill>
                <a:latin typeface="Yu Gothic"/>
                <a:cs typeface="Yu Gothic"/>
              </a:rPr>
              <a:t>1</a:t>
            </a:r>
            <a:r>
              <a:rPr sz="577" spc="6" dirty="0">
                <a:solidFill>
                  <a:srgbClr val="595959"/>
                </a:solidFill>
                <a:latin typeface="Yu Gothic"/>
                <a:cs typeface="Yu Gothic"/>
              </a:rPr>
              <a:t>.</a:t>
            </a:r>
            <a:r>
              <a:rPr sz="577" spc="-6" dirty="0">
                <a:solidFill>
                  <a:srgbClr val="595959"/>
                </a:solidFill>
                <a:latin typeface="Yu Gothic"/>
                <a:cs typeface="Yu Gothic"/>
              </a:rPr>
              <a:t>0.</a:t>
            </a:r>
            <a:r>
              <a:rPr sz="577" spc="10" dirty="0">
                <a:solidFill>
                  <a:srgbClr val="595959"/>
                </a:solidFill>
                <a:latin typeface="Yu Gothic"/>
                <a:cs typeface="Yu Gothic"/>
              </a:rPr>
              <a:t>E</a:t>
            </a:r>
            <a:r>
              <a:rPr sz="577" spc="-3" dirty="0">
                <a:solidFill>
                  <a:srgbClr val="595959"/>
                </a:solidFill>
                <a:latin typeface="Yu Gothic"/>
                <a:cs typeface="Yu Gothic"/>
              </a:rPr>
              <a:t>+</a:t>
            </a:r>
            <a:r>
              <a:rPr sz="577" spc="-16" dirty="0">
                <a:solidFill>
                  <a:srgbClr val="595959"/>
                </a:solidFill>
                <a:latin typeface="Yu Gothic"/>
                <a:cs typeface="Yu Gothic"/>
              </a:rPr>
              <a:t>03</a:t>
            </a:r>
            <a:endParaRPr sz="577">
              <a:latin typeface="Yu Gothic"/>
              <a:cs typeface="Yu Gothic"/>
            </a:endParaRPr>
          </a:p>
          <a:p>
            <a:pPr>
              <a:spcBef>
                <a:spcPts val="10"/>
              </a:spcBef>
            </a:pPr>
            <a:endParaRPr sz="737">
              <a:latin typeface="Times New Roman"/>
              <a:cs typeface="Times New Roman"/>
            </a:endParaRPr>
          </a:p>
          <a:p>
            <a:pPr>
              <a:lnSpc>
                <a:spcPct val="100000"/>
              </a:lnSpc>
            </a:pPr>
            <a:r>
              <a:rPr sz="641" spc="-3" dirty="0">
                <a:solidFill>
                  <a:srgbClr val="00B050"/>
                </a:solidFill>
                <a:latin typeface="Yu Gothic"/>
                <a:cs typeface="Yu Gothic"/>
              </a:rPr>
              <a:t>検出限界</a:t>
            </a:r>
            <a:endParaRPr sz="641">
              <a:latin typeface="Yu Gothic"/>
              <a:cs typeface="Yu Gothic"/>
            </a:endParaRPr>
          </a:p>
          <a:p>
            <a:pPr marL="173478">
              <a:spcBef>
                <a:spcPts val="51"/>
              </a:spcBef>
            </a:pPr>
            <a:r>
              <a:rPr sz="577" spc="-6" dirty="0">
                <a:solidFill>
                  <a:srgbClr val="595959"/>
                </a:solidFill>
                <a:latin typeface="Yu Gothic"/>
                <a:cs typeface="Yu Gothic"/>
              </a:rPr>
              <a:t>1</a:t>
            </a:r>
            <a:r>
              <a:rPr sz="577" spc="6" dirty="0">
                <a:solidFill>
                  <a:srgbClr val="595959"/>
                </a:solidFill>
                <a:latin typeface="Yu Gothic"/>
                <a:cs typeface="Yu Gothic"/>
              </a:rPr>
              <a:t>.</a:t>
            </a:r>
            <a:r>
              <a:rPr sz="577" spc="-6" dirty="0">
                <a:solidFill>
                  <a:srgbClr val="595959"/>
                </a:solidFill>
                <a:latin typeface="Yu Gothic"/>
                <a:cs typeface="Yu Gothic"/>
              </a:rPr>
              <a:t>0.</a:t>
            </a:r>
            <a:r>
              <a:rPr sz="577" spc="10" dirty="0">
                <a:solidFill>
                  <a:srgbClr val="595959"/>
                </a:solidFill>
                <a:latin typeface="Yu Gothic"/>
                <a:cs typeface="Yu Gothic"/>
              </a:rPr>
              <a:t>E</a:t>
            </a:r>
            <a:r>
              <a:rPr sz="577" spc="-3" dirty="0">
                <a:solidFill>
                  <a:srgbClr val="595959"/>
                </a:solidFill>
                <a:latin typeface="Yu Gothic"/>
                <a:cs typeface="Yu Gothic"/>
              </a:rPr>
              <a:t>+</a:t>
            </a:r>
            <a:r>
              <a:rPr sz="577" spc="-16" dirty="0">
                <a:solidFill>
                  <a:srgbClr val="595959"/>
                </a:solidFill>
                <a:latin typeface="Yu Gothic"/>
                <a:cs typeface="Yu Gothic"/>
              </a:rPr>
              <a:t>02</a:t>
            </a:r>
            <a:endParaRPr sz="577">
              <a:latin typeface="Yu Gothic"/>
              <a:cs typeface="Yu Gothic"/>
            </a:endParaRPr>
          </a:p>
        </p:txBody>
      </p:sp>
      <p:sp>
        <p:nvSpPr>
          <p:cNvPr id="68" name="object 5"/>
          <p:cNvSpPr txBox="1">
            <a:spLocks/>
          </p:cNvSpPr>
          <p:nvPr/>
        </p:nvSpPr>
        <p:spPr>
          <a:xfrm>
            <a:off x="136761" y="2227461"/>
            <a:ext cx="2034116" cy="1859483"/>
          </a:xfrm>
          <a:prstGeom prst="rect">
            <a:avLst/>
          </a:prstGeom>
        </p:spPr>
        <p:txBody>
          <a:bodyPr vert="horz" wrap="square" lIns="0" tIns="12700" rIns="0" bIns="0" rtlCol="0">
            <a:sp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12700">
              <a:spcBef>
                <a:spcPts val="100"/>
              </a:spcBef>
            </a:pPr>
            <a:r>
              <a:rPr kumimoji="1" lang="ko-KR" altLang="en-US" sz="32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항바이러스</a:t>
            </a:r>
            <a:r>
              <a:rPr kumimoji="1" lang="en-US" altLang="ko-KR"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테스트</a:t>
            </a:r>
            <a:r>
              <a:rPr kumimoji="1" lang="en-US" altLang="ko-KR"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리포트</a:t>
            </a:r>
            <a:endParaRPr kumimoji="1" lang="ko-KR" altLang="en-US"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sp>
        <p:nvSpPr>
          <p:cNvPr id="69" name="TextBox 68"/>
          <p:cNvSpPr txBox="1"/>
          <p:nvPr/>
        </p:nvSpPr>
        <p:spPr>
          <a:xfrm>
            <a:off x="410212" y="4019363"/>
            <a:ext cx="1517851" cy="400110"/>
          </a:xfrm>
          <a:prstGeom prst="rect">
            <a:avLst/>
          </a:prstGeom>
          <a:noFill/>
        </p:spPr>
        <p:txBody>
          <a:bodyPr wrap="none" rtlCol="0">
            <a:spAutoFit/>
          </a:bodyPr>
          <a:lstStyle/>
          <a:p>
            <a:pPr marL="257172" indent="-257172" algn="ctr" defTabSz="685791" latinLnBrk="0">
              <a:defRPr/>
            </a:pPr>
            <a:r>
              <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Test Report</a:t>
            </a:r>
          </a:p>
        </p:txBody>
      </p:sp>
      <p:sp>
        <p:nvSpPr>
          <p:cNvPr id="70" name="TextBox 69"/>
          <p:cNvSpPr txBox="1"/>
          <p:nvPr/>
        </p:nvSpPr>
        <p:spPr>
          <a:xfrm>
            <a:off x="727045" y="4310443"/>
            <a:ext cx="907621" cy="400110"/>
          </a:xfrm>
          <a:prstGeom prst="rect">
            <a:avLst/>
          </a:prstGeom>
          <a:noFill/>
        </p:spPr>
        <p:txBody>
          <a:bodyPr wrap="none" rtlCol="0">
            <a:spAutoFit/>
          </a:bodyPr>
          <a:lstStyle/>
          <a:p>
            <a:pPr marL="257172" indent="-257172" algn="ctr" defTabSz="685791" latinLnBrk="0">
              <a:defRPr/>
            </a:pPr>
            <a:r>
              <a:rPr kumimoji="1" lang="ko-KR" altLang="en-US"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일 본 </a:t>
            </a:r>
            <a:r>
              <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2</a:t>
            </a:r>
          </a:p>
        </p:txBody>
      </p:sp>
    </p:spTree>
    <p:extLst>
      <p:ext uri="{BB962C8B-B14F-4D97-AF65-F5344CB8AC3E}">
        <p14:creationId xmlns:p14="http://schemas.microsoft.com/office/powerpoint/2010/main" val="644738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평행 사변형 14"/>
          <p:cNvSpPr/>
          <p:nvPr/>
        </p:nvSpPr>
        <p:spPr>
          <a:xfrm>
            <a:off x="4953000" y="4495498"/>
            <a:ext cx="4863740" cy="596355"/>
          </a:xfrm>
          <a:prstGeom prst="parallelogram">
            <a:avLst/>
          </a:prstGeom>
          <a:solidFill>
            <a:schemeClr val="accent5">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rgbClr val="FFFFFF"/>
              </a:solidFill>
            </a:endParaRPr>
          </a:p>
        </p:txBody>
      </p:sp>
      <p:pic>
        <p:nvPicPr>
          <p:cNvPr id="6" name="그림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8"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1" name="그림 10"/>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TextBox 11"/>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pic>
        <p:nvPicPr>
          <p:cNvPr id="16386" name="Picture 2" descr="Shallow Focus Photography of Microscop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l="29696" t="14534" r="16275" b="-14534"/>
          <a:stretch/>
        </p:blipFill>
        <p:spPr bwMode="auto">
          <a:xfrm>
            <a:off x="2327124" y="0"/>
            <a:ext cx="2469164" cy="6859947"/>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2327247" y="3212976"/>
            <a:ext cx="2469041" cy="3646971"/>
          </a:xfrm>
          <a:prstGeom prst="rect">
            <a:avLst/>
          </a:prstGeom>
          <a:gradFill flip="none" rotWithShape="1">
            <a:gsLst>
              <a:gs pos="0">
                <a:srgbClr val="C86D22">
                  <a:alpha val="0"/>
                  <a:lumMod val="0"/>
                </a:srgbClr>
              </a:gs>
              <a:gs pos="10000">
                <a:srgbClr val="0C0F19"/>
              </a:gs>
              <a:gs pos="34000">
                <a:srgbClr val="616369"/>
              </a:gs>
              <a:gs pos="53000">
                <a:schemeClr val="bg1">
                  <a:lumMod val="85000"/>
                </a:schemeClr>
              </a:gs>
              <a:gs pos="80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0" name="직사각형 9"/>
          <p:cNvSpPr/>
          <p:nvPr/>
        </p:nvSpPr>
        <p:spPr>
          <a:xfrm>
            <a:off x="2449145" y="3472130"/>
            <a:ext cx="2310611" cy="892552"/>
          </a:xfrm>
          <a:prstGeom prst="rect">
            <a:avLst/>
          </a:prstGeom>
        </p:spPr>
        <p:txBody>
          <a:bodyPr>
            <a:spAutoFit/>
          </a:bodyPr>
          <a:lstStyle/>
          <a:p>
            <a:pPr algn="ctr"/>
            <a:r>
              <a:rPr kumimoji="1" lang="en-US" altLang="ko-KR" sz="2000" b="1" dirty="0">
                <a:ln>
                  <a:solidFill>
                    <a:schemeClr val="tx1">
                      <a:lumMod val="75000"/>
                      <a:lumOff val="25000"/>
                      <a:alpha val="0"/>
                    </a:schemeClr>
                  </a:solidFill>
                </a:ln>
                <a:solidFill>
                  <a:srgbClr val="68CCD6"/>
                </a:solidFill>
                <a:latin typeface="나눔바른고딕" pitchFamily="50" charset="-127"/>
                <a:ea typeface="나눔바른고딕" pitchFamily="50" charset="-127"/>
              </a:rPr>
              <a:t>Antivirus Test </a:t>
            </a:r>
            <a:r>
              <a:rPr kumimoji="1" lang="en-US" altLang="ko-KR" sz="1600" dirty="0">
                <a:ln>
                  <a:solidFill>
                    <a:schemeClr val="tx1">
                      <a:lumMod val="75000"/>
                      <a:lumOff val="25000"/>
                      <a:alpha val="0"/>
                    </a:schemeClr>
                  </a:solidFill>
                </a:ln>
                <a:solidFill>
                  <a:srgbClr val="68CCD6"/>
                </a:solidFill>
                <a:latin typeface="나눔바른고딕" pitchFamily="50" charset="-127"/>
                <a:ea typeface="나눔바른고딕" pitchFamily="50" charset="-127"/>
              </a:rPr>
              <a:t>for</a:t>
            </a:r>
            <a:br>
              <a:rPr kumimoji="1" lang="en-US" altLang="ko-KR" sz="1600" dirty="0">
                <a:ln>
                  <a:solidFill>
                    <a:schemeClr val="tx1">
                      <a:lumMod val="75000"/>
                      <a:lumOff val="25000"/>
                      <a:alpha val="0"/>
                    </a:schemeClr>
                  </a:solidFill>
                </a:ln>
                <a:solidFill>
                  <a:srgbClr val="68CCD6"/>
                </a:solidFill>
                <a:latin typeface="나눔바른고딕" pitchFamily="50" charset="-127"/>
                <a:ea typeface="나눔바른고딕" pitchFamily="50" charset="-127"/>
              </a:rPr>
            </a:br>
            <a:r>
              <a:rPr kumimoji="1" lang="en-US" altLang="ko-KR" sz="1600" dirty="0">
                <a:ln>
                  <a:solidFill>
                    <a:schemeClr val="tx1">
                      <a:lumMod val="75000"/>
                      <a:lumOff val="25000"/>
                      <a:alpha val="0"/>
                    </a:schemeClr>
                  </a:solidFill>
                </a:ln>
                <a:solidFill>
                  <a:srgbClr val="68CCD6"/>
                </a:solidFill>
                <a:latin typeface="나눔바른고딕" pitchFamily="50" charset="-127"/>
                <a:ea typeface="나눔바른고딕" pitchFamily="50" charset="-127"/>
              </a:rPr>
              <a:t>Human Influenza A</a:t>
            </a:r>
            <a:br>
              <a:rPr kumimoji="1" lang="en-US" altLang="ko-KR" sz="1600" dirty="0">
                <a:ln>
                  <a:solidFill>
                    <a:schemeClr val="tx1">
                      <a:lumMod val="75000"/>
                      <a:lumOff val="25000"/>
                      <a:alpha val="0"/>
                    </a:schemeClr>
                  </a:solidFill>
                </a:ln>
                <a:solidFill>
                  <a:srgbClr val="68CCD6"/>
                </a:solidFill>
                <a:latin typeface="나눔바른고딕" pitchFamily="50" charset="-127"/>
                <a:ea typeface="나눔바른고딕" pitchFamily="50" charset="-127"/>
              </a:rPr>
            </a:br>
            <a:r>
              <a:rPr kumimoji="1" lang="en-US" altLang="ko-KR" sz="1600" dirty="0">
                <a:ln>
                  <a:solidFill>
                    <a:schemeClr val="tx1">
                      <a:lumMod val="75000"/>
                      <a:lumOff val="25000"/>
                      <a:alpha val="0"/>
                    </a:schemeClr>
                  </a:solidFill>
                </a:ln>
                <a:solidFill>
                  <a:srgbClr val="68CCD6"/>
                </a:solidFill>
                <a:latin typeface="나눔바른고딕" pitchFamily="50" charset="-127"/>
                <a:ea typeface="나눔바른고딕" pitchFamily="50" charset="-127"/>
              </a:rPr>
              <a:t>(H1N1)</a:t>
            </a:r>
            <a:endParaRPr lang="ko-KR" altLang="en-US" sz="1600" dirty="0"/>
          </a:p>
        </p:txBody>
      </p:sp>
      <p:grpSp>
        <p:nvGrpSpPr>
          <p:cNvPr id="14" name="그룹 13"/>
          <p:cNvGrpSpPr/>
          <p:nvPr/>
        </p:nvGrpSpPr>
        <p:grpSpPr>
          <a:xfrm>
            <a:off x="2478874" y="4046074"/>
            <a:ext cx="4300204" cy="2407262"/>
            <a:chOff x="2478874" y="4046074"/>
            <a:chExt cx="4300204" cy="2407262"/>
          </a:xfrm>
        </p:grpSpPr>
        <p:sp>
          <p:nvSpPr>
            <p:cNvPr id="40" name="모서리가 둥근 직사각형 39"/>
            <p:cNvSpPr/>
            <p:nvPr/>
          </p:nvSpPr>
          <p:spPr>
            <a:xfrm>
              <a:off x="2478874" y="4494106"/>
              <a:ext cx="2164287" cy="1959230"/>
            </a:xfrm>
            <a:prstGeom prst="roundRect">
              <a:avLst>
                <a:gd name="adj" fmla="val 13143"/>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solidFill>
                  <a:schemeClr val="bg1"/>
                </a:solidFill>
              </a:endParaRPr>
            </a:p>
          </p:txBody>
        </p:sp>
        <p:sp>
          <p:nvSpPr>
            <p:cNvPr id="23" name="object 6"/>
            <p:cNvSpPr txBox="1"/>
            <p:nvPr/>
          </p:nvSpPr>
          <p:spPr>
            <a:xfrm>
              <a:off x="2530607" y="4046074"/>
              <a:ext cx="4248471" cy="2136482"/>
            </a:xfrm>
            <a:prstGeom prst="rect">
              <a:avLst/>
            </a:prstGeom>
          </p:spPr>
          <p:txBody>
            <a:bodyPr vert="horz" wrap="square" lIns="0" tIns="12700" rIns="0" bIns="0" rtlCol="0">
              <a:spAutoFit/>
            </a:bodyPr>
            <a:lstStyle/>
            <a:p>
              <a:pPr marL="60960">
                <a:lnSpc>
                  <a:spcPct val="150000"/>
                </a:lnSpc>
                <a:spcBef>
                  <a:spcPts val="100"/>
                </a:spcBef>
              </a:pPr>
              <a:r>
                <a:rPr kumimoji="1" lang="en-US" sz="1600" dirty="0">
                  <a:ln>
                    <a:solidFill>
                      <a:schemeClr val="tx1">
                        <a:lumMod val="75000"/>
                        <a:lumOff val="25000"/>
                        <a:alpha val="0"/>
                      </a:schemeClr>
                    </a:solidFill>
                  </a:ln>
                  <a:latin typeface="나눔바른고딕" pitchFamily="50" charset="-127"/>
                  <a:ea typeface="나눔바른고딕" pitchFamily="50" charset="-127"/>
                </a:rPr>
                <a:t/>
              </a:r>
              <a:br>
                <a:rPr kumimoji="1" lang="en-US" sz="1600" dirty="0">
                  <a:ln>
                    <a:solidFill>
                      <a:schemeClr val="tx1">
                        <a:lumMod val="75000"/>
                        <a:lumOff val="25000"/>
                        <a:alpha val="0"/>
                      </a:schemeClr>
                    </a:solidFill>
                  </a:ln>
                  <a:latin typeface="나눔바른고딕" pitchFamily="50" charset="-127"/>
                  <a:ea typeface="나눔바른고딕" pitchFamily="50" charset="-127"/>
                </a:rPr>
              </a:br>
              <a:r>
                <a:rPr kumimoji="1" lang="en-US" sz="1600" dirty="0">
                  <a:ln>
                    <a:solidFill>
                      <a:schemeClr val="tx1">
                        <a:lumMod val="75000"/>
                        <a:lumOff val="25000"/>
                        <a:alpha val="0"/>
                      </a:schemeClr>
                    </a:solidFill>
                  </a:ln>
                  <a:latin typeface="나눔바른고딕" pitchFamily="50" charset="-127"/>
                  <a:ea typeface="나눔바른고딕" pitchFamily="50" charset="-127"/>
                </a:rPr>
                <a:t/>
              </a:r>
              <a:br>
                <a:rPr kumimoji="1" lang="en-US" sz="1600" dirty="0">
                  <a:ln>
                    <a:solidFill>
                      <a:schemeClr val="tx1">
                        <a:lumMod val="75000"/>
                        <a:lumOff val="25000"/>
                        <a:alpha val="0"/>
                      </a:schemeClr>
                    </a:solidFill>
                  </a:ln>
                  <a:latin typeface="나눔바른고딕" pitchFamily="50" charset="-127"/>
                  <a:ea typeface="나눔바른고딕" pitchFamily="50" charset="-127"/>
                </a:rPr>
              </a:br>
              <a:r>
                <a:rPr kumimoji="1" sz="1200" dirty="0">
                  <a:ln>
                    <a:solidFill>
                      <a:schemeClr val="tx1">
                        <a:lumMod val="75000"/>
                        <a:lumOff val="25000"/>
                        <a:alpha val="0"/>
                      </a:schemeClr>
                    </a:solidFill>
                  </a:ln>
                  <a:latin typeface="나눔바른고딕" pitchFamily="50" charset="-127"/>
                  <a:ea typeface="나눔바른고딕" pitchFamily="50" charset="-127"/>
                </a:rPr>
                <a:t>Log</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1</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90%  </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2 : &gt; 99% </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3</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99.9%  </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4</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99.99%</a:t>
              </a:r>
              <a:r>
                <a:rPr kumimoji="1" lang="en-US" sz="1200" dirty="0">
                  <a:ln>
                    <a:solidFill>
                      <a:schemeClr val="tx1">
                        <a:lumMod val="75000"/>
                        <a:lumOff val="25000"/>
                        <a:alpha val="0"/>
                      </a:schemeClr>
                    </a:solidFill>
                  </a:ln>
                  <a:latin typeface="나눔바른고딕" pitchFamily="50" charset="-127"/>
                  <a:ea typeface="나눔바른고딕" pitchFamily="50" charset="-127"/>
                </a:rPr>
                <a:t/>
              </a:r>
              <a:br>
                <a:rPr kumimoji="1" lang="en-US" sz="1200" dirty="0">
                  <a:ln>
                    <a:solidFill>
                      <a:schemeClr val="tx1">
                        <a:lumMod val="75000"/>
                        <a:lumOff val="25000"/>
                        <a:alpha val="0"/>
                      </a:schemeClr>
                    </a:solidFill>
                  </a:ln>
                  <a:latin typeface="나눔바른고딕" pitchFamily="50" charset="-127"/>
                  <a:ea typeface="나눔바른고딕" pitchFamily="50" charset="-127"/>
                </a:rPr>
              </a:br>
              <a:r>
                <a:rPr kumimoji="1" lang="en-US" altLang="ko-KR" sz="1200" dirty="0">
                  <a:ln>
                    <a:solidFill>
                      <a:schemeClr val="tx1">
                        <a:lumMod val="75000"/>
                        <a:lumOff val="25000"/>
                        <a:alpha val="0"/>
                      </a:schemeClr>
                    </a:solidFill>
                  </a:ln>
                  <a:latin typeface="나눔바른고딕" pitchFamily="50" charset="-127"/>
                  <a:ea typeface="나눔바른고딕" pitchFamily="50" charset="-127"/>
                </a:rPr>
                <a:t>Log </a:t>
              </a:r>
              <a:r>
                <a:rPr kumimoji="1" sz="1200" dirty="0">
                  <a:ln>
                    <a:solidFill>
                      <a:schemeClr val="tx1">
                        <a:lumMod val="75000"/>
                        <a:lumOff val="25000"/>
                        <a:alpha val="0"/>
                      </a:schemeClr>
                    </a:solidFill>
                  </a:ln>
                  <a:latin typeface="나눔바른고딕" pitchFamily="50" charset="-127"/>
                  <a:ea typeface="나눔바른고딕" pitchFamily="50" charset="-127"/>
                </a:rPr>
                <a:t>reduction</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5</a:t>
              </a:r>
              <a:r>
                <a:rPr kumimoji="1" lang="en-US" sz="1200" dirty="0">
                  <a:ln>
                    <a:solidFill>
                      <a:schemeClr val="tx1">
                        <a:lumMod val="75000"/>
                        <a:lumOff val="25000"/>
                        <a:alpha val="0"/>
                      </a:schemeClr>
                    </a:solidFill>
                  </a:ln>
                  <a:latin typeface="나눔바른고딕" pitchFamily="50" charset="-127"/>
                  <a:ea typeface="나눔바른고딕" pitchFamily="50" charset="-127"/>
                </a:rPr>
                <a:t> </a:t>
              </a:r>
              <a:r>
                <a:rPr kumimoji="1" sz="1200" dirty="0">
                  <a:ln>
                    <a:solidFill>
                      <a:schemeClr val="tx1">
                        <a:lumMod val="75000"/>
                        <a:lumOff val="25000"/>
                        <a:alpha val="0"/>
                      </a:schemeClr>
                    </a:solidFill>
                  </a:ln>
                  <a:latin typeface="나눔바른고딕" pitchFamily="50" charset="-127"/>
                  <a:ea typeface="나눔바른고딕" pitchFamily="50" charset="-127"/>
                </a:rPr>
                <a:t>: &gt; 99.999%</a:t>
              </a:r>
            </a:p>
          </p:txBody>
        </p:sp>
      </p:grpSp>
      <p:sp>
        <p:nvSpPr>
          <p:cNvPr id="41" name="TextBox 40"/>
          <p:cNvSpPr txBox="1"/>
          <p:nvPr/>
        </p:nvSpPr>
        <p:spPr>
          <a:xfrm>
            <a:off x="4958837" y="4563556"/>
            <a:ext cx="4709751" cy="584775"/>
          </a:xfrm>
          <a:prstGeom prst="rect">
            <a:avLst/>
          </a:prstGeom>
          <a:noFill/>
        </p:spPr>
        <p:txBody>
          <a:bodyPr wrap="none" rtlCol="0">
            <a:spAutoFit/>
          </a:bodyPr>
          <a:lstStyle/>
          <a:p>
            <a:pPr marL="257172" indent="-257172" algn="ctr" defTabSz="685791" latinLnBrk="0">
              <a:defRPr/>
            </a:pPr>
            <a:r>
              <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The world's first: pathogenic virus killed 99.9% </a:t>
            </a:r>
          </a:p>
          <a:p>
            <a:pPr marL="257172" indent="-257172" algn="ctr" defTabSz="685791" latinLnBrk="0">
              <a:defRPr/>
            </a:pPr>
            <a:r>
              <a:rPr kumimoji="1" lang="en-US" altLang="ko-KR" sz="1600" b="1"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within 5 minutes.</a:t>
            </a:r>
            <a:endParaRPr kumimoji="1" lang="en-US" altLang="ko-KR" sz="1600" b="1"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2" name="TextBox 41"/>
          <p:cNvSpPr txBox="1"/>
          <p:nvPr/>
        </p:nvSpPr>
        <p:spPr>
          <a:xfrm>
            <a:off x="4987941" y="5125122"/>
            <a:ext cx="1565259" cy="369332"/>
          </a:xfrm>
          <a:prstGeom prst="rect">
            <a:avLst/>
          </a:prstGeom>
          <a:noFill/>
        </p:spPr>
        <p:txBody>
          <a:bodyPr wrap="square" rtlCol="0">
            <a:spAutoFit/>
          </a:bodyPr>
          <a:lstStyle/>
          <a:p>
            <a:pPr marL="257172" indent="-257172" algn="ctr" defTabSz="685791" latinLnBrk="0">
              <a:lnSpc>
                <a:spcPct val="150000"/>
              </a:lnSpc>
              <a:defRPr/>
            </a:pPr>
            <a:endParaRPr kumimoji="1" lang="en-US" altLang="ko-KR" sz="12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3"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17</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pic>
        <p:nvPicPr>
          <p:cNvPr id="2" name="그림 1"/>
          <p:cNvPicPr>
            <a:picLocks noChangeAspect="1"/>
          </p:cNvPicPr>
          <p:nvPr/>
        </p:nvPicPr>
        <p:blipFill>
          <a:blip r:embed="rId8"/>
          <a:stretch>
            <a:fillRect/>
          </a:stretch>
        </p:blipFill>
        <p:spPr>
          <a:xfrm>
            <a:off x="5908010" y="469100"/>
            <a:ext cx="2811955" cy="3968571"/>
          </a:xfrm>
          <a:prstGeom prst="rect">
            <a:avLst/>
          </a:prstGeom>
        </p:spPr>
      </p:pic>
      <p:grpSp>
        <p:nvGrpSpPr>
          <p:cNvPr id="20" name="그룹 19"/>
          <p:cNvGrpSpPr/>
          <p:nvPr/>
        </p:nvGrpSpPr>
        <p:grpSpPr>
          <a:xfrm>
            <a:off x="4462783" y="1153544"/>
            <a:ext cx="1685932" cy="1723948"/>
            <a:chOff x="3947928" y="1482537"/>
            <a:chExt cx="1685932" cy="1723948"/>
          </a:xfrm>
        </p:grpSpPr>
        <p:sp>
          <p:nvSpPr>
            <p:cNvPr id="21" name="자유형 20"/>
            <p:cNvSpPr/>
            <p:nvPr/>
          </p:nvSpPr>
          <p:spPr>
            <a:xfrm rot="6842638">
              <a:off x="3928920" y="1501545"/>
              <a:ext cx="1723948" cy="1685932"/>
            </a:xfrm>
            <a:custGeom>
              <a:avLst/>
              <a:gdLst>
                <a:gd name="connsiteX0" fmla="*/ 0 w 1723948"/>
                <a:gd name="connsiteY0" fmla="*/ 1685932 h 1685932"/>
                <a:gd name="connsiteX1" fmla="*/ 863543 w 1723948"/>
                <a:gd name="connsiteY1" fmla="*/ 0 h 1685932"/>
                <a:gd name="connsiteX2" fmla="*/ 1723948 w 1723948"/>
                <a:gd name="connsiteY2" fmla="*/ 1679806 h 1685932"/>
                <a:gd name="connsiteX3" fmla="*/ 868291 w 1723948"/>
                <a:gd name="connsiteY3" fmla="*/ 1347741 h 1685932"/>
              </a:gdLst>
              <a:ahLst/>
              <a:cxnLst>
                <a:cxn ang="0">
                  <a:pos x="connsiteX0" y="connsiteY0"/>
                </a:cxn>
                <a:cxn ang="0">
                  <a:pos x="connsiteX1" y="connsiteY1"/>
                </a:cxn>
                <a:cxn ang="0">
                  <a:pos x="connsiteX2" y="connsiteY2"/>
                </a:cxn>
                <a:cxn ang="0">
                  <a:pos x="connsiteX3" y="connsiteY3"/>
                </a:cxn>
              </a:cxnLst>
              <a:rect l="l" t="t" r="r" b="b"/>
              <a:pathLst>
                <a:path w="1723948" h="1685932">
                  <a:moveTo>
                    <a:pt x="0" y="1685932"/>
                  </a:moveTo>
                  <a:lnTo>
                    <a:pt x="863543" y="0"/>
                  </a:lnTo>
                  <a:lnTo>
                    <a:pt x="1723948" y="1679806"/>
                  </a:lnTo>
                  <a:lnTo>
                    <a:pt x="868291" y="134774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rot="1411047">
              <a:off x="4276342" y="2144500"/>
              <a:ext cx="1200888" cy="584775"/>
            </a:xfrm>
            <a:prstGeom prst="rect">
              <a:avLst/>
            </a:prstGeom>
            <a:noFill/>
          </p:spPr>
          <p:txBody>
            <a:bodyPr wrap="square" rtlCol="0">
              <a:spAutoFit/>
            </a:bodyPr>
            <a:lstStyle/>
            <a:p>
              <a:r>
                <a:rPr lang="en-US" altLang="ko-KR" sz="1600" b="1" dirty="0" smtClean="0">
                  <a:solidFill>
                    <a:schemeClr val="bg1"/>
                  </a:solidFill>
                  <a:latin typeface="210 옴니고딕 030" panose="02020603020101020101" pitchFamily="18" charset="-127"/>
                  <a:ea typeface="210 옴니고딕 030" panose="02020603020101020101" pitchFamily="18" charset="-127"/>
                </a:rPr>
                <a:t>First in </a:t>
              </a:r>
              <a:r>
                <a:rPr lang="en-US" altLang="ko-KR" sz="1600" b="1" dirty="0" err="1" smtClean="0">
                  <a:solidFill>
                    <a:schemeClr val="bg1"/>
                  </a:solidFill>
                  <a:latin typeface="210 옴니고딕 030" panose="02020603020101020101" pitchFamily="18" charset="-127"/>
                  <a:ea typeface="210 옴니고딕 030" panose="02020603020101020101" pitchFamily="18" charset="-127"/>
                </a:rPr>
                <a:t>korea</a:t>
              </a:r>
              <a:endParaRPr lang="en-US" altLang="ko-KR" sz="1600" b="1" dirty="0">
                <a:solidFill>
                  <a:schemeClr val="bg1"/>
                </a:solidFill>
                <a:latin typeface="210 옴니고딕 030" panose="02020603020101020101" pitchFamily="18" charset="-127"/>
                <a:ea typeface="210 옴니고딕 030" panose="02020603020101020101" pitchFamily="18" charset="-127"/>
              </a:endParaRPr>
            </a:p>
          </p:txBody>
        </p:sp>
      </p:grpSp>
      <p:sp>
        <p:nvSpPr>
          <p:cNvPr id="25" name="Rectangle 24"/>
          <p:cNvSpPr/>
          <p:nvPr/>
        </p:nvSpPr>
        <p:spPr>
          <a:xfrm>
            <a:off x="4953000" y="5181600"/>
            <a:ext cx="4953000" cy="1384995"/>
          </a:xfrm>
          <a:prstGeom prst="rect">
            <a:avLst/>
          </a:prstGeom>
        </p:spPr>
        <p:txBody>
          <a:bodyPr>
            <a:spAutoFit/>
          </a:bodyPr>
          <a:lstStyle/>
          <a:p>
            <a:r>
              <a:rPr lang="en-US" sz="1400" dirty="0" smtClean="0"/>
              <a:t>As a result of the virus killing test of CAZ fiber conducted by the Korea Chemical Convergence Testing and Research Institute (KTR), the only virus national testing agency in Korea, the pathogenic Human influenza A (H1N1) virus killed 99.9% within 5 minutes (minimum test time) 30) It has been.</a:t>
            </a:r>
            <a:endParaRPr lang="en-US" sz="1400" dirty="0"/>
          </a:p>
        </p:txBody>
      </p:sp>
      <p:sp>
        <p:nvSpPr>
          <p:cNvPr id="26" name="object 5"/>
          <p:cNvSpPr txBox="1">
            <a:spLocks noGrp="1"/>
          </p:cNvSpPr>
          <p:nvPr>
            <p:ph type="title" idx="4294967295"/>
          </p:nvPr>
        </p:nvSpPr>
        <p:spPr>
          <a:xfrm>
            <a:off x="136761" y="2227461"/>
            <a:ext cx="2034116" cy="1859483"/>
          </a:xfrm>
          <a:prstGeom prst="rect">
            <a:avLst/>
          </a:prstGeom>
        </p:spPr>
        <p:txBody>
          <a:bodyPr vert="horz" wrap="square" lIns="0" tIns="12700" rIns="0" bIns="0" rtlCol="0">
            <a:spAutoFit/>
          </a:bodyPr>
          <a:lstStyle/>
          <a:p>
            <a:pPr marL="12700">
              <a:lnSpc>
                <a:spcPct val="100000"/>
              </a:lnSpc>
              <a:spcBef>
                <a:spcPts val="100"/>
              </a:spcBef>
            </a:pPr>
            <a:r>
              <a:rPr kumimoji="1" lang="ko-KR" altLang="en-US" sz="32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항바이러스</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테스트</a:t>
            </a:r>
            <a: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리포트</a:t>
            </a:r>
            <a:endParaRPr kumimoji="1" lang="ko-KR" altLang="en-US"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sp>
        <p:nvSpPr>
          <p:cNvPr id="27" name="TextBox 26"/>
          <p:cNvSpPr txBox="1"/>
          <p:nvPr/>
        </p:nvSpPr>
        <p:spPr>
          <a:xfrm>
            <a:off x="410212" y="4019363"/>
            <a:ext cx="1517851" cy="400110"/>
          </a:xfrm>
          <a:prstGeom prst="rect">
            <a:avLst/>
          </a:prstGeom>
          <a:noFill/>
        </p:spPr>
        <p:txBody>
          <a:bodyPr wrap="none" rtlCol="0">
            <a:spAutoFit/>
          </a:bodyPr>
          <a:lstStyle/>
          <a:p>
            <a:pPr marL="257172" indent="-257172" algn="ctr" defTabSz="685791" latinLnBrk="0">
              <a:defRPr/>
            </a:pPr>
            <a:r>
              <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Test Report</a:t>
            </a:r>
          </a:p>
        </p:txBody>
      </p:sp>
      <p:sp>
        <p:nvSpPr>
          <p:cNvPr id="28" name="TextBox 27"/>
          <p:cNvSpPr txBox="1"/>
          <p:nvPr/>
        </p:nvSpPr>
        <p:spPr>
          <a:xfrm>
            <a:off x="830440" y="4310443"/>
            <a:ext cx="700833" cy="400110"/>
          </a:xfrm>
          <a:prstGeom prst="rect">
            <a:avLst/>
          </a:prstGeom>
          <a:noFill/>
        </p:spPr>
        <p:txBody>
          <a:bodyPr wrap="none" rtlCol="0">
            <a:spAutoFit/>
          </a:bodyPr>
          <a:lstStyle/>
          <a:p>
            <a:pPr marL="257172" indent="-257172" algn="ctr" defTabSz="685791" latinLnBrk="0">
              <a:defRPr/>
            </a:pPr>
            <a:r>
              <a:rPr kumimoji="1" lang="ko-KR" altLang="en-US"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한 국</a:t>
            </a:r>
            <a:endParaRPr kumimoji="1" lang="en-US" altLang="ko-KR" sz="20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endParaRPr>
          </a:p>
        </p:txBody>
      </p:sp>
    </p:spTree>
    <p:extLst>
      <p:ext uri="{BB962C8B-B14F-4D97-AF65-F5344CB8AC3E}">
        <p14:creationId xmlns:p14="http://schemas.microsoft.com/office/powerpoint/2010/main" val="3993570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rotWithShape="1">
          <a:blip r:embed="rId2" cstate="print">
            <a:extLst>
              <a:ext uri="{28A0092B-C50C-407E-A947-70E740481C1C}">
                <a14:useLocalDpi xmlns:a14="http://schemas.microsoft.com/office/drawing/2010/main" val="0"/>
              </a:ext>
            </a:extLst>
          </a:blip>
          <a:srcRect l="-9254" r="75541" b="30055"/>
          <a:stretch/>
        </p:blipFill>
        <p:spPr>
          <a:xfrm>
            <a:off x="4024354" y="0"/>
            <a:ext cx="5881646" cy="6864074"/>
          </a:xfrm>
          <a:prstGeom prst="rect">
            <a:avLst/>
          </a:prstGeom>
        </p:spPr>
      </p:pic>
      <p:sp>
        <p:nvSpPr>
          <p:cNvPr id="5" name="평행 사변형 4"/>
          <p:cNvSpPr/>
          <p:nvPr/>
        </p:nvSpPr>
        <p:spPr>
          <a:xfrm>
            <a:off x="1" y="0"/>
            <a:ext cx="9741305" cy="6864074"/>
          </a:xfrm>
          <a:custGeom>
            <a:avLst/>
            <a:gdLst/>
            <a:ahLst/>
            <a:cxnLst/>
            <a:rect l="l" t="t" r="r" b="b"/>
            <a:pathLst>
              <a:path w="9741305" h="6864074">
                <a:moveTo>
                  <a:pt x="0" y="0"/>
                </a:moveTo>
                <a:lnTo>
                  <a:pt x="7950606" y="0"/>
                </a:lnTo>
                <a:lnTo>
                  <a:pt x="6552324" y="2531514"/>
                </a:lnTo>
                <a:lnTo>
                  <a:pt x="8136500" y="2531514"/>
                </a:lnTo>
                <a:lnTo>
                  <a:pt x="9534781" y="0"/>
                </a:lnTo>
                <a:lnTo>
                  <a:pt x="9741305" y="0"/>
                </a:lnTo>
                <a:lnTo>
                  <a:pt x="5951612" y="6861036"/>
                </a:lnTo>
                <a:lnTo>
                  <a:pt x="7402957" y="6861036"/>
                </a:lnTo>
                <a:lnTo>
                  <a:pt x="7401272" y="6864074"/>
                </a:lnTo>
                <a:lnTo>
                  <a:pt x="5777222" y="6864074"/>
                </a:lnTo>
                <a:lnTo>
                  <a:pt x="3404828" y="6864074"/>
                </a:lnTo>
                <a:lnTo>
                  <a:pt x="0" y="6864074"/>
                </a:lnTo>
                <a:close/>
              </a:path>
            </a:pathLst>
          </a:cu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평행 사변형 5"/>
          <p:cNvSpPr/>
          <p:nvPr/>
        </p:nvSpPr>
        <p:spPr>
          <a:xfrm flipH="1">
            <a:off x="0" y="-3038"/>
            <a:ext cx="2219454" cy="1308658"/>
          </a:xfrm>
          <a:custGeom>
            <a:avLst/>
            <a:gdLst/>
            <a:ahLst/>
            <a:cxnLst/>
            <a:rect l="l" t="t" r="r" b="b"/>
            <a:pathLst>
              <a:path w="2219454" h="1308658">
                <a:moveTo>
                  <a:pt x="2219454" y="0"/>
                </a:moveTo>
                <a:lnTo>
                  <a:pt x="722837" y="0"/>
                </a:lnTo>
                <a:lnTo>
                  <a:pt x="0" y="1308658"/>
                </a:lnTo>
                <a:lnTo>
                  <a:pt x="1584176" y="1308658"/>
                </a:lnTo>
                <a:lnTo>
                  <a:pt x="2219454" y="158521"/>
                </a:lnTo>
                <a:close/>
              </a:path>
            </a:pathLst>
          </a:custGeom>
          <a:solidFill>
            <a:srgbClr val="3F3676">
              <a:alpha val="75000"/>
            </a:srgbClr>
          </a:solidFill>
          <a:ln>
            <a:noFill/>
          </a:ln>
          <a:effectLst>
            <a:outerShdw blurRad="1397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평행 사변형 5"/>
          <p:cNvSpPr/>
          <p:nvPr/>
        </p:nvSpPr>
        <p:spPr>
          <a:xfrm flipH="1">
            <a:off x="4304928" y="5324522"/>
            <a:ext cx="2431192" cy="1533477"/>
          </a:xfrm>
          <a:custGeom>
            <a:avLst/>
            <a:gdLst/>
            <a:ahLst/>
            <a:cxnLst/>
            <a:rect l="l" t="t" r="r" b="b"/>
            <a:pathLst>
              <a:path w="2431192" h="1533477">
                <a:moveTo>
                  <a:pt x="2431192" y="0"/>
                </a:moveTo>
                <a:lnTo>
                  <a:pt x="847016" y="0"/>
                </a:lnTo>
                <a:lnTo>
                  <a:pt x="0" y="1533477"/>
                </a:lnTo>
                <a:lnTo>
                  <a:pt x="1584176" y="1533477"/>
                </a:lnTo>
                <a:close/>
              </a:path>
            </a:pathLst>
          </a:custGeom>
          <a:solidFill>
            <a:srgbClr val="3F3676">
              <a:alpha val="75000"/>
            </a:srgbClr>
          </a:solidFill>
          <a:ln>
            <a:noFill/>
          </a:ln>
          <a:effectLst>
            <a:outerShdw blurRad="1397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471567" y="1831701"/>
            <a:ext cx="5219699" cy="769441"/>
          </a:xfrm>
          <a:prstGeom prst="rect">
            <a:avLst/>
          </a:prstGeom>
        </p:spPr>
        <p:txBody>
          <a:bodyPr wrap="none">
            <a:spAutoFit/>
          </a:bodyPr>
          <a:lstStyle/>
          <a:p>
            <a:pPr marL="257172" indent="-257172" defTabSz="685791" latinLnBrk="0">
              <a:defRPr/>
            </a:pPr>
            <a:r>
              <a:rPr kumimoji="1" lang="ko-KR" altLang="en-US" sz="4400" b="1"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블라썸메디</a:t>
            </a:r>
            <a:r>
              <a:rPr kumimoji="1" lang="ko-KR" altLang="en-US" sz="4400" b="1"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 연락처</a:t>
            </a:r>
            <a:endParaRPr kumimoji="1" lang="ko-KR" altLang="en-US" sz="4400" b="1" dirty="0">
              <a:ln>
                <a:solidFill>
                  <a:schemeClr val="tx1">
                    <a:lumMod val="75000"/>
                    <a:lumOff val="25000"/>
                    <a:alpha val="0"/>
                  </a:schemeClr>
                </a:solidFill>
              </a:ln>
              <a:solidFill>
                <a:schemeClr val="bg1"/>
              </a:solidFill>
              <a:latin typeface="210 옴니고딕 030" pitchFamily="18" charset="-127"/>
              <a:ea typeface="210 옴니고딕 030" pitchFamily="18" charset="-127"/>
            </a:endParaRPr>
          </a:p>
        </p:txBody>
      </p:sp>
      <p:sp>
        <p:nvSpPr>
          <p:cNvPr id="14" name="TextBox 13"/>
          <p:cNvSpPr txBox="1"/>
          <p:nvPr/>
        </p:nvSpPr>
        <p:spPr>
          <a:xfrm>
            <a:off x="492049" y="2790767"/>
            <a:ext cx="4607352" cy="2339102"/>
          </a:xfrm>
          <a:prstGeom prst="rect">
            <a:avLst/>
          </a:prstGeom>
          <a:noFill/>
        </p:spPr>
        <p:txBody>
          <a:bodyPr wrap="none" rtlCol="0">
            <a:spAutoFit/>
          </a:bodyPr>
          <a:lstStyle/>
          <a:p>
            <a:pPr marL="257172" indent="-257172" defTabSz="685791" latinLnBrk="0">
              <a:defRPr/>
            </a:pPr>
            <a:r>
              <a:rPr kumimoji="1" lang="ko-KR" altLang="en-US" sz="20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사무실 주소</a:t>
            </a:r>
            <a:endParaRPr kumimoji="1" lang="en-US" altLang="ko-KR" sz="20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endParaRPr>
          </a:p>
          <a:p>
            <a:pPr marL="257172" indent="-257172" defTabSz="685791" latinLnBrk="0">
              <a:defRPr/>
            </a:pPr>
            <a:r>
              <a:rPr kumimoji="1" lang="ko-KR" altLang="en-US" sz="200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경기도 의왕시 계원대학로 </a:t>
            </a:r>
            <a:r>
              <a:rPr kumimoji="1" lang="en-US" altLang="ko-KR" sz="200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16, 602~603</a:t>
            </a:r>
            <a:r>
              <a:rPr kumimoji="1" lang="ko-KR" altLang="en-US" sz="200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호</a:t>
            </a:r>
            <a:endParaRPr kumimoji="1" lang="en-US" altLang="ko-KR" sz="2000" dirty="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marL="257172" indent="-257172" defTabSz="685791" latinLnBrk="0">
              <a:defRPr/>
            </a:pPr>
            <a:endParaRPr kumimoji="1" lang="en-US" altLang="ko-KR" sz="120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marL="257172" indent="-257172" defTabSz="685791" latinLnBrk="0">
              <a:defRPr/>
            </a:pPr>
            <a:r>
              <a:rPr kumimoji="1" lang="ko-KR" altLang="en-US" sz="20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담당자 김명호 이사</a:t>
            </a:r>
            <a:endParaRPr kumimoji="1" lang="en-US" altLang="ko-KR" sz="20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endParaRPr>
          </a:p>
          <a:p>
            <a:pPr marL="257172" indent="-257172" defTabSz="685791" latinLnBrk="0">
              <a:defRPr/>
            </a:pPr>
            <a:r>
              <a:rPr kumimoji="1" lang="en-US" altLang="ko-KR" sz="200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010 . 7666 . 4126</a:t>
            </a:r>
          </a:p>
          <a:p>
            <a:pPr marL="257172" indent="-257172" defTabSz="685791" latinLnBrk="0">
              <a:defRPr/>
            </a:pPr>
            <a:endParaRPr kumimoji="1" lang="en-US" altLang="ko-KR" sz="1400" b="1" dirty="0">
              <a:ln>
                <a:solidFill>
                  <a:schemeClr val="tx1">
                    <a:lumMod val="75000"/>
                    <a:lumOff val="25000"/>
                    <a:alpha val="0"/>
                  </a:schemeClr>
                </a:solidFill>
              </a:ln>
              <a:solidFill>
                <a:srgbClr val="68CCD6"/>
              </a:solidFill>
              <a:latin typeface="나눔바른고딕" pitchFamily="50" charset="-127"/>
              <a:ea typeface="나눔바른고딕" pitchFamily="50" charset="-127"/>
            </a:endParaRPr>
          </a:p>
          <a:p>
            <a:pPr marL="257172" indent="-257172" defTabSz="685791" latinLnBrk="0">
              <a:defRPr/>
            </a:pPr>
            <a:r>
              <a:rPr kumimoji="1" lang="en-US" altLang="ko-KR" sz="20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E-mail </a:t>
            </a:r>
            <a:r>
              <a:rPr kumimoji="1" lang="ko-KR" altLang="en-US" sz="20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주소</a:t>
            </a:r>
            <a:endParaRPr kumimoji="1" lang="en-US" altLang="ko-KR" sz="2000" b="1"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endParaRPr>
          </a:p>
          <a:p>
            <a:pPr marL="257172" indent="-257172" defTabSz="685791" latinLnBrk="0">
              <a:defRPr/>
            </a:pPr>
            <a:r>
              <a:rPr kumimoji="1" lang="en-US" altLang="ko-KR" sz="200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yosozu@gmail.com</a:t>
            </a:r>
          </a:p>
        </p:txBody>
      </p:sp>
      <p:pic>
        <p:nvPicPr>
          <p:cNvPr id="15" name="그림 14"/>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Tree>
    <p:extLst>
      <p:ext uri="{BB962C8B-B14F-4D97-AF65-F5344CB8AC3E}">
        <p14:creationId xmlns:p14="http://schemas.microsoft.com/office/powerpoint/2010/main" val="3692358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9"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0" name="그림 9"/>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object 5"/>
          <p:cNvSpPr txBox="1">
            <a:spLocks noGrp="1"/>
          </p:cNvSpPr>
          <p:nvPr>
            <p:ph type="title"/>
          </p:nvPr>
        </p:nvSpPr>
        <p:spPr>
          <a:xfrm>
            <a:off x="49719" y="2065649"/>
            <a:ext cx="2273953" cy="1674817"/>
          </a:xfrm>
          <a:prstGeom prst="rect">
            <a:avLst/>
          </a:prstGeom>
        </p:spPr>
        <p:txBody>
          <a:bodyPr vert="horz" wrap="square" lIns="0" tIns="12700" rIns="0" bIns="0" rtlCol="0">
            <a:spAutoFit/>
          </a:bodyPr>
          <a:lstStyle/>
          <a:p>
            <a:pPr marL="12700">
              <a:lnSpc>
                <a:spcPct val="100000"/>
              </a:lnSpc>
              <a:spcBef>
                <a:spcPts val="100"/>
              </a:spcBef>
            </a:pPr>
            <a:r>
              <a:rPr kumimoji="1"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sz="28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메디파이버</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Virus Buster</a:t>
            </a:r>
            <a:r>
              <a:rPr kumimoji="1" lang="ko-KR" altLang="en-US" sz="24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用</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CAZ </a:t>
            </a:r>
            <a:r>
              <a:rPr kumimoji="1" lang="ko-KR" altLang="en-US" sz="28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원단</a:t>
            </a:r>
            <a:endParaRPr kumimoji="1" sz="2400"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9" name="그림 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21" name="TextBox 20"/>
          <p:cNvSpPr txBox="1"/>
          <p:nvPr/>
        </p:nvSpPr>
        <p:spPr>
          <a:xfrm>
            <a:off x="429927" y="3991578"/>
            <a:ext cx="1465466" cy="507831"/>
          </a:xfrm>
          <a:prstGeom prst="rect">
            <a:avLst/>
          </a:prstGeom>
          <a:noFill/>
        </p:spPr>
        <p:txBody>
          <a:bodyPr wrap="none" rtlCol="0">
            <a:spAutoFit/>
          </a:bodyPr>
          <a:lstStyle/>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About</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MEDIFIBER</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CAZ</a:t>
            </a:r>
            <a:endParaRPr kumimoji="1" lang="ko-KR" altLang="en-US" sz="900" spc="600" dirty="0">
              <a:ln>
                <a:solidFill>
                  <a:schemeClr val="tx1">
                    <a:lumMod val="75000"/>
                    <a:lumOff val="25000"/>
                    <a:alpha val="0"/>
                  </a:schemeClr>
                </a:solidFill>
              </a:ln>
              <a:solidFill>
                <a:srgbClr val="68CCD6"/>
              </a:solidFill>
              <a:latin typeface="나눔바른고딕" pitchFamily="50" charset="-127"/>
              <a:ea typeface="나눔바른고딕" pitchFamily="50" charset="-127"/>
            </a:endParaRPr>
          </a:p>
        </p:txBody>
      </p:sp>
      <p:sp>
        <p:nvSpPr>
          <p:cNvPr id="39" name="TextBox 38"/>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4"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2</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35" name="직사각형 34"/>
          <p:cNvSpPr/>
          <p:nvPr/>
        </p:nvSpPr>
        <p:spPr>
          <a:xfrm>
            <a:off x="4336658" y="1136070"/>
            <a:ext cx="5126965" cy="738664"/>
          </a:xfrm>
          <a:prstGeom prst="rect">
            <a:avLst/>
          </a:prstGeom>
        </p:spPr>
        <p:txBody>
          <a:bodyPr wrap="square">
            <a:spAutoFit/>
          </a:bodyPr>
          <a:lstStyle/>
          <a:p>
            <a:pPr marL="12700" marR="762635">
              <a:spcBef>
                <a:spcPts val="2230"/>
              </a:spcBef>
            </a:pPr>
            <a:r>
              <a:rPr kumimoji="1" lang="en-US" altLang="ko-KR"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CAZ</a:t>
            </a:r>
            <a:r>
              <a:rPr kumimoji="1" lang="ko-KR" altLang="en-US"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는 ㈜ </a:t>
            </a:r>
            <a:r>
              <a:rPr kumimoji="1" lang="ko-KR" altLang="en-US" sz="1400" dirty="0" err="1">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메디파이버에서</a:t>
            </a:r>
            <a:r>
              <a:rPr kumimoji="1" lang="ko-KR" altLang="en-US"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 생산하는  </a:t>
            </a:r>
            <a:r>
              <a:rPr kumimoji="1" lang="ko-KR" altLang="en-US" sz="1400" dirty="0" err="1">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친수성</a:t>
            </a:r>
            <a:r>
              <a:rPr kumimoji="1" lang="ko-KR" altLang="en-US"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 구리 이온 결합 섬유입니다</a:t>
            </a:r>
            <a:r>
              <a:rPr kumimoji="1" lang="en-US" altLang="ko-KR"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  </a:t>
            </a:r>
            <a:r>
              <a:rPr kumimoji="1" lang="en-US" altLang="ko-KR" sz="1400" dirty="0" smtClean="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CAZ </a:t>
            </a:r>
            <a:r>
              <a:rPr kumimoji="1" lang="ko-KR" altLang="en-US"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섬유로 </a:t>
            </a:r>
            <a:r>
              <a:rPr kumimoji="1" lang="ko-KR" altLang="en-US" sz="140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생산된 </a:t>
            </a:r>
            <a:r>
              <a:rPr kumimoji="1" lang="ko-KR" altLang="en-US" sz="1400" smtClean="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원단은 </a:t>
            </a:r>
            <a:r>
              <a:rPr kumimoji="1" lang="ko-KR" altLang="en-US"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바이러스가 포함 </a:t>
            </a:r>
            <a:r>
              <a:rPr kumimoji="1" lang="ko-KR" altLang="en-US" sz="140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된 </a:t>
            </a:r>
            <a:r>
              <a:rPr kumimoji="1" lang="ko-KR" altLang="en-US" sz="1400" smtClean="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비말을 흡착하고</a:t>
            </a:r>
            <a:r>
              <a:rPr kumimoji="1" lang="en-US" altLang="ko-KR" sz="1400" dirty="0" smtClean="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 </a:t>
            </a:r>
            <a:r>
              <a:rPr kumimoji="1" lang="ko-KR" altLang="en-US" sz="1400" dirty="0" smtClean="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즉시 </a:t>
            </a:r>
            <a:r>
              <a:rPr kumimoji="1" lang="ko-KR" altLang="en-US" sz="140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바이러스를 </a:t>
            </a:r>
            <a:r>
              <a:rPr kumimoji="1" lang="ko-KR" altLang="en-US" sz="1400" smtClean="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사멸합니다</a:t>
            </a:r>
            <a:r>
              <a:rPr kumimoji="1" lang="en-US" altLang="ko-KR" sz="1400" dirty="0" smtClean="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rPr>
              <a:t>.</a:t>
            </a:r>
            <a:endParaRPr kumimoji="1" lang="en-US" altLang="ko-KR" sz="1400" dirty="0">
              <a:ln>
                <a:solidFill>
                  <a:schemeClr val="tx1">
                    <a:lumMod val="75000"/>
                    <a:lumOff val="25000"/>
                    <a:alpha val="0"/>
                  </a:schemeClr>
                </a:solidFill>
              </a:ln>
              <a:solidFill>
                <a:schemeClr val="tx1">
                  <a:lumMod val="85000"/>
                  <a:lumOff val="15000"/>
                </a:schemeClr>
              </a:solidFill>
              <a:latin typeface="나눔바른고딕" pitchFamily="50" charset="-127"/>
              <a:ea typeface="나눔바른고딕" pitchFamily="50" charset="-127"/>
            </a:endParaRPr>
          </a:p>
        </p:txBody>
      </p:sp>
      <p:sp>
        <p:nvSpPr>
          <p:cNvPr id="43" name="object 5"/>
          <p:cNvSpPr/>
          <p:nvPr/>
        </p:nvSpPr>
        <p:spPr>
          <a:xfrm>
            <a:off x="2584986" y="415237"/>
            <a:ext cx="1695294" cy="1575322"/>
          </a:xfrm>
          <a:prstGeom prst="ellipse">
            <a:avLst/>
          </a:prstGeom>
          <a:blipFill>
            <a:blip r:embed="rId5" cstate="print">
              <a:extLst>
                <a:ext uri="{BEBA8EAE-BF5A-486C-A8C5-ECC9F3942E4B}">
                  <a14:imgProps xmlns:a14="http://schemas.microsoft.com/office/drawing/2010/main">
                    <a14:imgLayer r:embed="rId6">
                      <a14:imgEffect>
                        <a14:colorTemperature colorTemp="5900"/>
                      </a14:imgEffect>
                      <a14:imgEffect>
                        <a14:brightnessContrast contrast="20000"/>
                      </a14:imgEffect>
                    </a14:imgLayer>
                  </a14:imgProps>
                </a:ext>
              </a:extLst>
            </a:blip>
            <a:srcRect/>
            <a:stretch>
              <a:fillRect l="-264172" t="-261122" r="-7436" b="-15833"/>
            </a:stretch>
          </a:blipFill>
          <a:ln w="3175">
            <a:solidFill>
              <a:schemeClr val="bg1">
                <a:lumMod val="75000"/>
              </a:schemeClr>
            </a:solidFill>
          </a:ln>
        </p:spPr>
        <p:txBody>
          <a:bodyPr wrap="square" lIns="0" tIns="0" rIns="0" bIns="0" rtlCol="0"/>
          <a:lstStyle/>
          <a:p>
            <a:endParaRPr/>
          </a:p>
        </p:txBody>
      </p:sp>
      <p:sp>
        <p:nvSpPr>
          <p:cNvPr id="45" name="TextBox 44"/>
          <p:cNvSpPr txBox="1"/>
          <p:nvPr/>
        </p:nvSpPr>
        <p:spPr>
          <a:xfrm>
            <a:off x="4285858" y="612850"/>
            <a:ext cx="2842445" cy="523220"/>
          </a:xfrm>
          <a:prstGeom prst="rect">
            <a:avLst/>
          </a:prstGeom>
          <a:noFill/>
        </p:spPr>
        <p:txBody>
          <a:bodyPr wrap="none" rtlCol="0">
            <a:spAutoFit/>
          </a:bodyPr>
          <a:lstStyle/>
          <a:p>
            <a:pPr marL="7937" marR="5080" algn="ctr" defTabSz="685791" latinLnBrk="0">
              <a:spcBef>
                <a:spcPts val="100"/>
              </a:spcBef>
              <a:defRPr/>
            </a:pP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구리이온 복합섬유</a:t>
            </a:r>
            <a:endParaRPr kumimoji="1" lang="ko-KR" altLang="en-US" sz="2800" b="1"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sp>
        <p:nvSpPr>
          <p:cNvPr id="52" name="모서리가 둥근 직사각형 51"/>
          <p:cNvSpPr/>
          <p:nvPr/>
        </p:nvSpPr>
        <p:spPr>
          <a:xfrm>
            <a:off x="2510802" y="2118918"/>
            <a:ext cx="7261587" cy="4621579"/>
          </a:xfrm>
          <a:prstGeom prst="roundRect">
            <a:avLst>
              <a:gd name="adj" fmla="val 6179"/>
            </a:avLst>
          </a:prstGeom>
          <a:solidFill>
            <a:srgbClr val="F6F6F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grpSp>
        <p:nvGrpSpPr>
          <p:cNvPr id="53" name="그룹 52"/>
          <p:cNvGrpSpPr/>
          <p:nvPr/>
        </p:nvGrpSpPr>
        <p:grpSpPr>
          <a:xfrm>
            <a:off x="2510802" y="3903890"/>
            <a:ext cx="8378307" cy="3323443"/>
            <a:chOff x="2185108" y="1739673"/>
            <a:chExt cx="8378307" cy="3323443"/>
          </a:xfrm>
        </p:grpSpPr>
        <p:sp>
          <p:nvSpPr>
            <p:cNvPr id="54" name="타원 53"/>
            <p:cNvSpPr/>
            <p:nvPr/>
          </p:nvSpPr>
          <p:spPr>
            <a:xfrm>
              <a:off x="4609752" y="1739673"/>
              <a:ext cx="2540986" cy="2540986"/>
            </a:xfrm>
            <a:prstGeom prst="ellipse">
              <a:avLst/>
            </a:prstGeom>
            <a:solidFill>
              <a:srgbClr val="68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55" name="그림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00000">
              <a:off x="6052027" y="1759764"/>
              <a:ext cx="2869416" cy="1428789"/>
            </a:xfrm>
            <a:prstGeom prst="rect">
              <a:avLst/>
            </a:prstGeom>
          </p:spPr>
        </p:pic>
        <p:pic>
          <p:nvPicPr>
            <p:cNvPr id="56" name="그림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00000">
              <a:off x="7091421" y="2318363"/>
              <a:ext cx="3471994" cy="1728835"/>
            </a:xfrm>
            <a:prstGeom prst="rect">
              <a:avLst/>
            </a:prstGeom>
          </p:spPr>
        </p:pic>
        <p:pic>
          <p:nvPicPr>
            <p:cNvPr id="57" name="그림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00000">
              <a:off x="2185108" y="3147296"/>
              <a:ext cx="3471994" cy="1728835"/>
            </a:xfrm>
            <a:prstGeom prst="rect">
              <a:avLst/>
            </a:prstGeom>
          </p:spPr>
        </p:pic>
        <p:sp>
          <p:nvSpPr>
            <p:cNvPr id="58" name="타원 57"/>
            <p:cNvSpPr/>
            <p:nvPr/>
          </p:nvSpPr>
          <p:spPr>
            <a:xfrm>
              <a:off x="4830251" y="1945641"/>
              <a:ext cx="2099988" cy="2099988"/>
            </a:xfrm>
            <a:prstGeom prst="ellipse">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59" name="Picture 2" descr="코로나19 바이러스가 실험실이나 인위적인 상황에서 탄생한 바이러스가 아니라 진화 과정에서 자연선택에 의해 자연스럽게 발생한 것이라는 연구 결과가 발표됐다"/>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3181" y="3606335"/>
              <a:ext cx="1450710" cy="145678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코로나19 바이러스가 실험실이나 인위적인 상황에서 탄생한 바이러스가 아니라 진화 과정에서 자연선택에 의해 자연스럽게 발생한 것이라는 연구 결과가 발표됐다"/>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5835" y="2274472"/>
              <a:ext cx="905482" cy="9092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코로나19 바이러스가 실험실이나 인위적인 상황에서 탄생한 바이러스가 아니라 진화 과정에서 자연선택에 의해 자연스럽게 발생한 것이라는 연구 결과가 발표됐다"/>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78039" y="2901947"/>
              <a:ext cx="1402908" cy="1408776"/>
            </a:xfrm>
            <a:prstGeom prst="rect">
              <a:avLst/>
            </a:prstGeom>
            <a:noFill/>
            <a:extLst>
              <a:ext uri="{909E8E84-426E-40DD-AFC4-6F175D3DCCD1}">
                <a14:hiddenFill xmlns:a14="http://schemas.microsoft.com/office/drawing/2010/main">
                  <a:solidFill>
                    <a:srgbClr val="FFFFFF"/>
                  </a:solidFill>
                </a14:hiddenFill>
              </a:ext>
            </a:extLst>
          </p:spPr>
        </p:pic>
        <p:pic>
          <p:nvPicPr>
            <p:cNvPr id="62" name="그림 6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629" y1="9326" x2="78820" y2="6390"/>
                          <a14:foregroundMark x1="65507" y1="5699" x2="73525" y2="864"/>
                          <a14:foregroundMark x1="54312" y1="19862" x2="99092" y2="58204"/>
                          <a14:backgroundMark x1="22390" y1="17617" x2="11649" y2="42832"/>
                          <a14:backgroundMark x1="27231" y1="36097" x2="13918" y2="44041"/>
                          <a14:backgroundMark x1="27534" y1="25043" x2="19818" y2="8636"/>
                        </a14:backgroundRemoval>
                      </a14:imgEffect>
                    </a14:imgLayer>
                  </a14:imgProps>
                </a:ext>
                <a:ext uri="{28A0092B-C50C-407E-A947-70E740481C1C}">
                  <a14:useLocalDpi xmlns:a14="http://schemas.microsoft.com/office/drawing/2010/main" val="0"/>
                </a:ext>
              </a:extLst>
            </a:blip>
            <a:stretch>
              <a:fillRect/>
            </a:stretch>
          </p:blipFill>
          <p:spPr>
            <a:xfrm>
              <a:off x="5222024" y="2271650"/>
              <a:ext cx="1132395" cy="991916"/>
            </a:xfrm>
            <a:prstGeom prst="rect">
              <a:avLst/>
            </a:prstGeom>
          </p:spPr>
        </p:pic>
        <p:sp>
          <p:nvSpPr>
            <p:cNvPr id="63" name="TextBox 62"/>
            <p:cNvSpPr txBox="1"/>
            <p:nvPr/>
          </p:nvSpPr>
          <p:spPr>
            <a:xfrm>
              <a:off x="5351894" y="3148446"/>
              <a:ext cx="1056701" cy="646331"/>
            </a:xfrm>
            <a:prstGeom prst="rect">
              <a:avLst/>
            </a:prstGeom>
            <a:noFill/>
          </p:spPr>
          <p:txBody>
            <a:bodyPr wrap="none" rtlCol="0">
              <a:spAutoFit/>
            </a:bodyPr>
            <a:lstStyle/>
            <a:p>
              <a:pPr marL="257172" indent="-257172" algn="ctr" defTabSz="685791" latinLnBrk="0">
                <a:defRPr/>
              </a:pPr>
              <a:r>
                <a:rPr kumimoji="1" lang="ko-KR" altLang="en-US"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구리 이온</a:t>
              </a:r>
              <a:endParaRPr kumimoji="1" lang="en-US" altLang="ko-KR"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marL="257172" indent="-257172" algn="ctr" defTabSz="685791" latinLnBrk="0">
                <a:defRPr/>
              </a:pPr>
              <a:r>
                <a:rPr kumimoji="1" lang="en-US" altLang="ko-KR"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COPPER</a:t>
              </a:r>
            </a:p>
          </p:txBody>
        </p:sp>
        <p:grpSp>
          <p:nvGrpSpPr>
            <p:cNvPr id="64" name="그룹 63"/>
            <p:cNvGrpSpPr/>
            <p:nvPr/>
          </p:nvGrpSpPr>
          <p:grpSpPr>
            <a:xfrm>
              <a:off x="2280891" y="2045679"/>
              <a:ext cx="3233752" cy="1188638"/>
              <a:chOff x="2287117" y="1590412"/>
              <a:chExt cx="3557127" cy="1740285"/>
            </a:xfrm>
          </p:grpSpPr>
          <p:pic>
            <p:nvPicPr>
              <p:cNvPr id="72" name="그림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2287117" y="2032158"/>
                <a:ext cx="2371418" cy="1180817"/>
              </a:xfrm>
              <a:prstGeom prst="rect">
                <a:avLst/>
              </a:prstGeom>
            </p:spPr>
          </p:pic>
          <p:pic>
            <p:nvPicPr>
              <p:cNvPr id="73" name="그림 7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00000">
                <a:off x="2792572" y="1590412"/>
                <a:ext cx="2371418" cy="1180817"/>
              </a:xfrm>
              <a:prstGeom prst="rect">
                <a:avLst/>
              </a:prstGeom>
            </p:spPr>
          </p:pic>
          <p:pic>
            <p:nvPicPr>
              <p:cNvPr id="74" name="그림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700000">
                <a:off x="3472827" y="2149878"/>
                <a:ext cx="2371417" cy="1180819"/>
              </a:xfrm>
              <a:prstGeom prst="rect">
                <a:avLst/>
              </a:prstGeom>
            </p:spPr>
          </p:pic>
        </p:grpSp>
        <p:pic>
          <p:nvPicPr>
            <p:cNvPr id="65" name="Picture 2" descr="코로나19 바이러스가 실험실이나 인위적인 상황에서 탄생한 바이러스가 아니라 진화 과정에서 자연선택에 의해 자연스럽게 발생한 것이라는 연구 결과가 발표됐다"/>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7173" y="2087996"/>
              <a:ext cx="676779" cy="67961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코로나19 바이러스가 실험실이나 인위적인 상황에서 탄생한 바이러스가 아니라 진화 과정에서 자연선택에 의해 자연스럽게 발생한 것이라는 연구 결과가 발표됐다"/>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97457" y="2400528"/>
              <a:ext cx="508475" cy="510603"/>
            </a:xfrm>
            <a:prstGeom prst="rect">
              <a:avLst/>
            </a:prstGeom>
            <a:noFill/>
            <a:extLst>
              <a:ext uri="{909E8E84-426E-40DD-AFC4-6F175D3DCCD1}">
                <a14:hiddenFill xmlns:a14="http://schemas.microsoft.com/office/drawing/2010/main">
                  <a:solidFill>
                    <a:srgbClr val="FFFFFF"/>
                  </a:solidFill>
                </a14:hiddenFill>
              </a:ext>
            </a:extLst>
          </p:spPr>
        </p:pic>
        <p:pic>
          <p:nvPicPr>
            <p:cNvPr id="67" name="그림 6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9163" y="2415666"/>
              <a:ext cx="475556" cy="475556"/>
            </a:xfrm>
            <a:prstGeom prst="rect">
              <a:avLst/>
            </a:prstGeom>
          </p:spPr>
        </p:pic>
        <p:pic>
          <p:nvPicPr>
            <p:cNvPr id="68" name="그림 6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48166" y="2168439"/>
              <a:ext cx="1121338" cy="1121338"/>
            </a:xfrm>
            <a:prstGeom prst="rect">
              <a:avLst/>
            </a:prstGeom>
          </p:spPr>
        </p:pic>
        <p:grpSp>
          <p:nvGrpSpPr>
            <p:cNvPr id="69" name="그룹 68"/>
            <p:cNvGrpSpPr/>
            <p:nvPr/>
          </p:nvGrpSpPr>
          <p:grpSpPr>
            <a:xfrm>
              <a:off x="6149071" y="3783818"/>
              <a:ext cx="740332" cy="743431"/>
              <a:chOff x="4777278" y="3891526"/>
              <a:chExt cx="508475" cy="510603"/>
            </a:xfrm>
          </p:grpSpPr>
          <p:pic>
            <p:nvPicPr>
              <p:cNvPr id="70" name="Picture 2" descr="코로나19 바이러스가 실험실이나 인위적인 상황에서 탄생한 바이러스가 아니라 진화 과정에서 자연선택에 의해 자연스럽게 발생한 것이라는 연구 결과가 발표됐다"/>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77278" y="3891526"/>
                <a:ext cx="508475" cy="510603"/>
              </a:xfrm>
              <a:prstGeom prst="rect">
                <a:avLst/>
              </a:prstGeom>
              <a:noFill/>
              <a:extLst>
                <a:ext uri="{909E8E84-426E-40DD-AFC4-6F175D3DCCD1}">
                  <a14:hiddenFill xmlns:a14="http://schemas.microsoft.com/office/drawing/2010/main">
                    <a:solidFill>
                      <a:srgbClr val="FFFFFF"/>
                    </a:solidFill>
                  </a14:hiddenFill>
                </a:ext>
              </a:extLst>
            </p:spPr>
          </p:pic>
          <p:pic>
            <p:nvPicPr>
              <p:cNvPr id="71" name="그림 7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08984" y="3906664"/>
                <a:ext cx="475556" cy="475556"/>
              </a:xfrm>
              <a:prstGeom prst="rect">
                <a:avLst/>
              </a:prstGeom>
            </p:spPr>
          </p:pic>
        </p:grpSp>
      </p:grpSp>
      <p:sp>
        <p:nvSpPr>
          <p:cNvPr id="75" name="TextBox 74"/>
          <p:cNvSpPr txBox="1"/>
          <p:nvPr/>
        </p:nvSpPr>
        <p:spPr>
          <a:xfrm>
            <a:off x="6233298" y="3080291"/>
            <a:ext cx="184731" cy="369332"/>
          </a:xfrm>
          <a:prstGeom prst="rect">
            <a:avLst/>
          </a:prstGeom>
          <a:noFill/>
        </p:spPr>
        <p:txBody>
          <a:bodyPr wrap="none" rtlCol="0">
            <a:spAutoFit/>
          </a:bodyPr>
          <a:lstStyle/>
          <a:p>
            <a:endParaRPr lang="ko-KR" altLang="en-US" dirty="0"/>
          </a:p>
        </p:txBody>
      </p:sp>
      <p:sp>
        <p:nvSpPr>
          <p:cNvPr id="77" name="TextBox 76"/>
          <p:cNvSpPr txBox="1"/>
          <p:nvPr/>
        </p:nvSpPr>
        <p:spPr>
          <a:xfrm>
            <a:off x="2846640" y="2183451"/>
            <a:ext cx="6558206" cy="1164421"/>
          </a:xfrm>
          <a:prstGeom prst="rect">
            <a:avLst/>
          </a:prstGeom>
          <a:noFill/>
        </p:spPr>
        <p:txBody>
          <a:bodyPr wrap="none" rtlCol="0">
            <a:spAutoFit/>
          </a:bodyPr>
          <a:lstStyle/>
          <a:p>
            <a:pPr marL="7937" marR="5080" defTabSz="685791" latinLnBrk="0">
              <a:spcBef>
                <a:spcPts val="100"/>
              </a:spcBef>
              <a:defRPr/>
            </a:pPr>
            <a:r>
              <a:rPr kumimoji="1" lang="ko-KR" altLang="en-US" sz="24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구리 이온은 </a:t>
            </a:r>
            <a:r>
              <a:rPr kumimoji="1" lang="ko-KR" altLang="en-US"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이미 많은 연구를 통해 바이러스를 불활성화 </a:t>
            </a:r>
            <a:endPar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marL="7937" marR="5080" defTabSz="685791" latinLnBrk="0">
              <a:spcBef>
                <a:spcPts val="100"/>
              </a:spcBef>
              <a:defRPr/>
            </a:pPr>
            <a:r>
              <a:rPr kumimoji="1" lang="ko-KR" altLang="en-US"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한다는 것이 증명되었습니다</a:t>
            </a: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p>
          <a:p>
            <a:pPr marL="7937" marR="5080" defTabSz="685791" latinLnBrk="0">
              <a:spcBef>
                <a:spcPts val="100"/>
              </a:spcBef>
              <a:defRPr/>
            </a:pPr>
            <a:r>
              <a:rPr kumimoji="1" lang="en-US" altLang="ko-KR" sz="2400" b="1" u="sng"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CAZ </a:t>
            </a:r>
            <a:r>
              <a:rPr kumimoji="1" lang="ko-KR" altLang="en-US" sz="2400" b="1" u="sng"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원단은 그 능력을 세계최고로 극대화 했습니다</a:t>
            </a:r>
            <a:r>
              <a:rPr kumimoji="1" lang="en-US" altLang="ko-KR" sz="2400" b="1" u="sng"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endParaRPr kumimoji="1" lang="en-US" altLang="ko-KR" sz="2000" u="sng"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sp>
        <p:nvSpPr>
          <p:cNvPr id="2" name="TextBox 1"/>
          <p:cNvSpPr txBox="1"/>
          <p:nvPr/>
        </p:nvSpPr>
        <p:spPr>
          <a:xfrm>
            <a:off x="2531694" y="3406340"/>
            <a:ext cx="7348487" cy="461665"/>
          </a:xfrm>
          <a:prstGeom prst="rect">
            <a:avLst/>
          </a:prstGeom>
          <a:noFill/>
        </p:spPr>
        <p:txBody>
          <a:bodyPr wrap="none" rtlCol="0">
            <a:spAutoFit/>
          </a:bodyPr>
          <a:lstStyle/>
          <a:p>
            <a:r>
              <a:rPr lang="ko-KR" altLang="en-US" sz="2400" b="1" dirty="0" smtClean="0">
                <a:solidFill>
                  <a:srgbClr val="FF0000"/>
                </a:solidFill>
                <a:latin typeface="210 옴니고딕 030" panose="02020603020101020101" pitchFamily="18" charset="-127"/>
                <a:ea typeface="210 옴니고딕 030" panose="02020603020101020101" pitchFamily="18" charset="-127"/>
              </a:rPr>
              <a:t>국내 유일 한</a:t>
            </a:r>
            <a:r>
              <a:rPr lang="en-US" altLang="ko-KR" sz="2400" b="1" dirty="0" smtClean="0">
                <a:solidFill>
                  <a:srgbClr val="FF0000"/>
                </a:solidFill>
                <a:latin typeface="210 옴니고딕 030" panose="02020603020101020101" pitchFamily="18" charset="-127"/>
                <a:ea typeface="210 옴니고딕 030" panose="02020603020101020101" pitchFamily="18" charset="-127"/>
              </a:rPr>
              <a:t>,</a:t>
            </a:r>
            <a:r>
              <a:rPr lang="ko-KR" altLang="en-US" sz="2400" b="1" smtClean="0">
                <a:solidFill>
                  <a:srgbClr val="FF0000"/>
                </a:solidFill>
                <a:latin typeface="210 옴니고딕 030" panose="02020603020101020101" pitchFamily="18" charset="-127"/>
                <a:ea typeface="210 옴니고딕 030" panose="02020603020101020101" pitchFamily="18" charset="-127"/>
              </a:rPr>
              <a:t>미</a:t>
            </a:r>
            <a:r>
              <a:rPr lang="en-US" altLang="ko-KR" sz="2400" b="1" dirty="0" smtClean="0">
                <a:solidFill>
                  <a:srgbClr val="FF0000"/>
                </a:solidFill>
                <a:latin typeface="210 옴니고딕 030" panose="02020603020101020101" pitchFamily="18" charset="-127"/>
                <a:ea typeface="210 옴니고딕 030" panose="02020603020101020101" pitchFamily="18" charset="-127"/>
              </a:rPr>
              <a:t>,</a:t>
            </a:r>
            <a:r>
              <a:rPr lang="ko-KR" altLang="en-US" sz="2400" b="1" smtClean="0">
                <a:solidFill>
                  <a:srgbClr val="FF0000"/>
                </a:solidFill>
                <a:latin typeface="210 옴니고딕 030" panose="02020603020101020101" pitchFamily="18" charset="-127"/>
                <a:ea typeface="210 옴니고딕 030" panose="02020603020101020101" pitchFamily="18" charset="-127"/>
              </a:rPr>
              <a:t>일 </a:t>
            </a:r>
            <a:r>
              <a:rPr lang="en-US" altLang="ko-KR" sz="2400" b="1" dirty="0" smtClean="0">
                <a:solidFill>
                  <a:srgbClr val="FF0000"/>
                </a:solidFill>
                <a:latin typeface="210 옴니고딕 030" panose="02020603020101020101" pitchFamily="18" charset="-127"/>
                <a:ea typeface="210 옴니고딕 030" panose="02020603020101020101" pitchFamily="18" charset="-127"/>
              </a:rPr>
              <a:t>99.99% </a:t>
            </a:r>
            <a:r>
              <a:rPr lang="ko-KR" altLang="en-US" sz="2400" b="1" smtClean="0">
                <a:solidFill>
                  <a:srgbClr val="FF0000"/>
                </a:solidFill>
                <a:latin typeface="210 옴니고딕 030" panose="02020603020101020101" pitchFamily="18" charset="-127"/>
                <a:ea typeface="210 옴니고딕 030" panose="02020603020101020101" pitchFamily="18" charset="-127"/>
              </a:rPr>
              <a:t>코로나 사멸 테스트 완료</a:t>
            </a:r>
            <a:r>
              <a:rPr lang="en-US" altLang="ko-KR" sz="2400" b="1" dirty="0" smtClean="0">
                <a:solidFill>
                  <a:srgbClr val="FF0000"/>
                </a:solidFill>
                <a:latin typeface="210 옴니고딕 030" panose="02020603020101020101" pitchFamily="18" charset="-127"/>
                <a:ea typeface="210 옴니고딕 030" panose="02020603020101020101" pitchFamily="18" charset="-127"/>
              </a:rPr>
              <a:t>!!</a:t>
            </a:r>
            <a:endParaRPr lang="ko-KR" altLang="en-US" sz="2400" b="1">
              <a:solidFill>
                <a:srgbClr val="FF0000"/>
              </a:solidFill>
              <a:latin typeface="210 옴니고딕 030" panose="02020603020101020101" pitchFamily="18" charset="-127"/>
              <a:ea typeface="210 옴니고딕 030" panose="02020603020101020101" pitchFamily="18" charset="-127"/>
            </a:endParaRPr>
          </a:p>
        </p:txBody>
      </p:sp>
      <p:sp>
        <p:nvSpPr>
          <p:cNvPr id="3" name="TextBox 2"/>
          <p:cNvSpPr txBox="1"/>
          <p:nvPr/>
        </p:nvSpPr>
        <p:spPr>
          <a:xfrm>
            <a:off x="8227656" y="6506307"/>
            <a:ext cx="1369286" cy="261610"/>
          </a:xfrm>
          <a:prstGeom prst="rect">
            <a:avLst/>
          </a:prstGeom>
          <a:noFill/>
        </p:spPr>
        <p:txBody>
          <a:bodyPr wrap="none" rtlCol="0">
            <a:spAutoFit/>
          </a:bodyPr>
          <a:lstStyle/>
          <a:p>
            <a:r>
              <a:rPr lang="en-US" altLang="ko-KR" sz="1100" dirty="0" smtClean="0"/>
              <a:t>* 2020</a:t>
            </a:r>
            <a:r>
              <a:rPr lang="ko-KR" altLang="en-US" sz="1100" smtClean="0"/>
              <a:t>년</a:t>
            </a:r>
            <a:r>
              <a:rPr lang="en-US" altLang="ko-KR" sz="1100" dirty="0" smtClean="0"/>
              <a:t>11</a:t>
            </a:r>
            <a:r>
              <a:rPr lang="ko-KR" altLang="en-US" sz="1100" smtClean="0"/>
              <a:t>월 기준</a:t>
            </a:r>
            <a:endParaRPr lang="ko-KR" altLang="en-US" sz="1100"/>
          </a:p>
        </p:txBody>
      </p:sp>
    </p:spTree>
    <p:extLst>
      <p:ext uri="{BB962C8B-B14F-4D97-AF65-F5344CB8AC3E}">
        <p14:creationId xmlns:p14="http://schemas.microsoft.com/office/powerpoint/2010/main" val="125652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9"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0" name="그림 9"/>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object 5"/>
          <p:cNvSpPr txBox="1">
            <a:spLocks noGrp="1"/>
          </p:cNvSpPr>
          <p:nvPr>
            <p:ph type="title"/>
          </p:nvPr>
        </p:nvSpPr>
        <p:spPr>
          <a:xfrm>
            <a:off x="49719" y="2065649"/>
            <a:ext cx="2273953" cy="1982594"/>
          </a:xfrm>
          <a:prstGeom prst="rect">
            <a:avLst/>
          </a:prstGeom>
        </p:spPr>
        <p:txBody>
          <a:bodyPr vert="horz" wrap="square" lIns="0" tIns="12700" rIns="0" bIns="0" rtlCol="0">
            <a:spAutoFit/>
          </a:bodyPr>
          <a:lstStyle/>
          <a:p>
            <a:pPr marL="12700">
              <a:lnSpc>
                <a:spcPct val="100000"/>
              </a:lnSpc>
              <a:spcBef>
                <a:spcPts val="100"/>
              </a:spcBef>
            </a:pPr>
            <a:r>
              <a:rPr kumimoji="1" lang="ko-KR" altLang="en-US" sz="28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블라썸메디</a:t>
            </a: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Corona Eraser</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ko-KR" altLang="en-US" sz="24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코로나지우개</a:t>
            </a: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소</a:t>
            </a:r>
            <a:r>
              <a:rPr kumimoji="1" lang="en-US"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t>
            </a: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개</a:t>
            </a:r>
            <a:endParaRPr kumimoji="1" sz="2400"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9" name="그림 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21" name="TextBox 20"/>
          <p:cNvSpPr txBox="1"/>
          <p:nvPr/>
        </p:nvSpPr>
        <p:spPr>
          <a:xfrm>
            <a:off x="292069" y="3991578"/>
            <a:ext cx="1741181" cy="646331"/>
          </a:xfrm>
          <a:prstGeom prst="rect">
            <a:avLst/>
          </a:prstGeom>
          <a:noFill/>
        </p:spPr>
        <p:txBody>
          <a:bodyPr wrap="none" rtlCol="0">
            <a:spAutoFit/>
          </a:bodyPr>
          <a:lstStyle/>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About</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Blossommedi</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Corona</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Eraser</a:t>
            </a:r>
            <a:endParaRPr kumimoji="1" lang="ko-KR" altLang="en-US" sz="900" spc="600" dirty="0">
              <a:ln>
                <a:solidFill>
                  <a:schemeClr val="tx1">
                    <a:lumMod val="75000"/>
                    <a:lumOff val="25000"/>
                    <a:alpha val="0"/>
                  </a:schemeClr>
                </a:solidFill>
              </a:ln>
              <a:solidFill>
                <a:srgbClr val="68CCD6"/>
              </a:solidFill>
              <a:latin typeface="나눔바른고딕" pitchFamily="50" charset="-127"/>
              <a:ea typeface="나눔바른고딕" pitchFamily="50" charset="-127"/>
            </a:endParaRPr>
          </a:p>
        </p:txBody>
      </p:sp>
      <p:sp>
        <p:nvSpPr>
          <p:cNvPr id="39" name="TextBox 38"/>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4"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3</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41" name="슬라이드 번호 개체 틀 3"/>
          <p:cNvSpPr txBox="1">
            <a:spLocks/>
          </p:cNvSpPr>
          <p:nvPr/>
        </p:nvSpPr>
        <p:spPr>
          <a:xfrm>
            <a:off x="7596762" y="6506307"/>
            <a:ext cx="2311400" cy="365125"/>
          </a:xfrm>
          <a:prstGeom prst="rect">
            <a:avLst/>
          </a:prstGeom>
        </p:spPr>
        <p:txBody>
          <a:bodyPr/>
          <a:lstStyle>
            <a:defPPr>
              <a:defRPr lang="ko-KR"/>
            </a:defPPr>
            <a:lvl1pPr marL="0" algn="l" defTabSz="914400" rtl="0" eaLnBrk="1" latinLnBrk="1" hangingPunct="1">
              <a:defRPr sz="1050" kern="1200">
                <a:solidFill>
                  <a:schemeClr val="tx1">
                    <a:lumMod val="50000"/>
                    <a:lumOff val="50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lnSpc>
                <a:spcPts val="2000"/>
              </a:lnSpc>
            </a:pPr>
            <a:fld id="{D01D791C-CBF2-42D2-93F0-EFE4000C7198}" type="slidenum">
              <a:rPr kumimoji="1" lang="ko-KR" altLang="en-US" spc="-50" smtClean="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rPr>
              <a:pPr algn="r">
                <a:lnSpc>
                  <a:spcPts val="2000"/>
                </a:lnSpc>
              </a:pPr>
              <a:t>3</a:t>
            </a:fld>
            <a:endParaRPr kumimoji="1" lang="ko-KR" altLang="en-US" spc="-50" dirty="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endParaRPr>
          </a:p>
        </p:txBody>
      </p:sp>
      <p:sp>
        <p:nvSpPr>
          <p:cNvPr id="48" name="TextBox 47"/>
          <p:cNvSpPr txBox="1"/>
          <p:nvPr/>
        </p:nvSpPr>
        <p:spPr>
          <a:xfrm>
            <a:off x="2977390" y="618451"/>
            <a:ext cx="6368098" cy="966931"/>
          </a:xfrm>
          <a:prstGeom prst="rect">
            <a:avLst/>
          </a:prstGeom>
          <a:noFill/>
        </p:spPr>
        <p:txBody>
          <a:bodyPr wrap="square" rtlCol="0">
            <a:spAutoFit/>
          </a:bodyPr>
          <a:lstStyle/>
          <a:p>
            <a:pPr marL="7937" marR="5080"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블라썸메디는</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CAZ</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원단을 통해</a:t>
            </a:r>
            <a:endPar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marL="7937" marR="5080" algn="r"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고객곁으로</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더욱 다가갑니다</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endParaRPr kumimoji="1" lang="ko-KR" altLang="en-US" sz="2800" b="1"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pic>
        <p:nvPicPr>
          <p:cNvPr id="2" name="그림 1"/>
          <p:cNvPicPr>
            <a:picLocks noChangeAspect="1"/>
          </p:cNvPicPr>
          <p:nvPr/>
        </p:nvPicPr>
        <p:blipFill rotWithShape="1">
          <a:blip r:embed="rId5">
            <a:extLst>
              <a:ext uri="{28A0092B-C50C-407E-A947-70E740481C1C}">
                <a14:useLocalDpi xmlns:a14="http://schemas.microsoft.com/office/drawing/2010/main" val="0"/>
              </a:ext>
            </a:extLst>
          </a:blip>
          <a:srcRect b="61550"/>
          <a:stretch/>
        </p:blipFill>
        <p:spPr>
          <a:xfrm>
            <a:off x="2551225" y="2495720"/>
            <a:ext cx="4813488" cy="3860961"/>
          </a:xfrm>
          <a:prstGeom prst="rect">
            <a:avLst/>
          </a:prstGeom>
        </p:spPr>
      </p:pic>
      <p:sp>
        <p:nvSpPr>
          <p:cNvPr id="30" name="TextBox 29"/>
          <p:cNvSpPr txBox="1"/>
          <p:nvPr/>
        </p:nvSpPr>
        <p:spPr>
          <a:xfrm>
            <a:off x="2603131" y="1876363"/>
            <a:ext cx="2462534" cy="523220"/>
          </a:xfrm>
          <a:prstGeom prst="rect">
            <a:avLst/>
          </a:prstGeom>
          <a:noFill/>
        </p:spPr>
        <p:txBody>
          <a:bodyPr wrap="none" rtlCol="0">
            <a:spAutoFit/>
          </a:bodyPr>
          <a:lstStyle/>
          <a:p>
            <a:r>
              <a:rPr lang="en-US" altLang="ko-KR" sz="2800" dirty="0" smtClean="0">
                <a:latin typeface="Impact" panose="020B0806030902050204" pitchFamily="34" charset="0"/>
                <a:ea typeface="BIZ UDGothic" panose="020B0400000000000000" pitchFamily="33" charset="-128"/>
              </a:rPr>
              <a:t>CORONA ERASER</a:t>
            </a:r>
            <a:endParaRPr lang="ko-KR" altLang="en-US" sz="2800">
              <a:latin typeface="Impact" panose="020B0806030902050204" pitchFamily="34" charset="0"/>
            </a:endParaRPr>
          </a:p>
        </p:txBody>
      </p:sp>
      <p:sp>
        <p:nvSpPr>
          <p:cNvPr id="31" name="TextBox 30"/>
          <p:cNvSpPr txBox="1"/>
          <p:nvPr/>
        </p:nvSpPr>
        <p:spPr>
          <a:xfrm>
            <a:off x="4976236" y="1922782"/>
            <a:ext cx="1546642" cy="461665"/>
          </a:xfrm>
          <a:prstGeom prst="rect">
            <a:avLst/>
          </a:prstGeom>
          <a:noFill/>
        </p:spPr>
        <p:txBody>
          <a:bodyPr wrap="none" rtlCol="0">
            <a:spAutoFit/>
          </a:bodyPr>
          <a:lstStyle/>
          <a:p>
            <a:r>
              <a:rPr lang="en-US" altLang="ko-KR" sz="2400" b="1" dirty="0" smtClean="0"/>
              <a:t>Desk Pad</a:t>
            </a:r>
            <a:endParaRPr lang="ko-KR" altLang="en-US" sz="2400" b="1"/>
          </a:p>
        </p:txBody>
      </p:sp>
      <p:grpSp>
        <p:nvGrpSpPr>
          <p:cNvPr id="33" name="그룹 32"/>
          <p:cNvGrpSpPr/>
          <p:nvPr/>
        </p:nvGrpSpPr>
        <p:grpSpPr>
          <a:xfrm>
            <a:off x="7689304" y="2996952"/>
            <a:ext cx="2030370" cy="3043831"/>
            <a:chOff x="7761312" y="2996952"/>
            <a:chExt cx="2030370" cy="3043831"/>
          </a:xfrm>
        </p:grpSpPr>
        <p:pic>
          <p:nvPicPr>
            <p:cNvPr id="4" name="그림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073376" y="3684888"/>
              <a:ext cx="2687495" cy="1311623"/>
            </a:xfrm>
            <a:prstGeom prst="rect">
              <a:avLst/>
            </a:prstGeom>
          </p:spPr>
        </p:pic>
        <p:cxnSp>
          <p:nvCxnSpPr>
            <p:cNvPr id="7" name="직선 연결선 6"/>
            <p:cNvCxnSpPr/>
            <p:nvPr/>
          </p:nvCxnSpPr>
          <p:spPr>
            <a:xfrm>
              <a:off x="9201472" y="3015422"/>
              <a:ext cx="2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a:off x="9193980" y="5684447"/>
              <a:ext cx="2880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7772473" y="5801401"/>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a:off x="9068545" y="5801401"/>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a:off x="9337996" y="3015422"/>
              <a:ext cx="0" cy="266902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p:nvPr/>
          </p:nvCxnSpPr>
          <p:spPr>
            <a:xfrm>
              <a:off x="7772473" y="5909413"/>
              <a:ext cx="129607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082834" y="4211434"/>
              <a:ext cx="708848" cy="276999"/>
            </a:xfrm>
            <a:prstGeom prst="rect">
              <a:avLst/>
            </a:prstGeom>
            <a:solidFill>
              <a:schemeClr val="bg1"/>
            </a:solidFill>
          </p:spPr>
          <p:txBody>
            <a:bodyPr wrap="none" rtlCol="0">
              <a:spAutoFit/>
            </a:bodyPr>
            <a:lstStyle/>
            <a:p>
              <a:r>
                <a:rPr lang="en-US" altLang="ko-KR" sz="1200" dirty="0" smtClean="0"/>
                <a:t>410mm</a:t>
              </a:r>
              <a:endParaRPr lang="ko-KR" altLang="en-US" sz="1200"/>
            </a:p>
          </p:txBody>
        </p:sp>
        <p:sp>
          <p:nvSpPr>
            <p:cNvPr id="40" name="TextBox 39"/>
            <p:cNvSpPr txBox="1"/>
            <p:nvPr/>
          </p:nvSpPr>
          <p:spPr>
            <a:xfrm>
              <a:off x="8066085" y="5763784"/>
              <a:ext cx="708848" cy="276999"/>
            </a:xfrm>
            <a:prstGeom prst="rect">
              <a:avLst/>
            </a:prstGeom>
            <a:solidFill>
              <a:schemeClr val="bg1"/>
            </a:solidFill>
          </p:spPr>
          <p:txBody>
            <a:bodyPr wrap="none" rtlCol="0">
              <a:spAutoFit/>
            </a:bodyPr>
            <a:lstStyle/>
            <a:p>
              <a:r>
                <a:rPr lang="en-US" altLang="ko-KR" sz="1200" dirty="0" smtClean="0"/>
                <a:t>200mm</a:t>
              </a:r>
              <a:endParaRPr lang="ko-KR" altLang="en-US" sz="1200"/>
            </a:p>
          </p:txBody>
        </p:sp>
      </p:grpSp>
    </p:spTree>
    <p:extLst>
      <p:ext uri="{BB962C8B-B14F-4D97-AF65-F5344CB8AC3E}">
        <p14:creationId xmlns:p14="http://schemas.microsoft.com/office/powerpoint/2010/main" val="138131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9"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0" name="그림 9"/>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object 5"/>
          <p:cNvSpPr txBox="1">
            <a:spLocks noGrp="1"/>
          </p:cNvSpPr>
          <p:nvPr>
            <p:ph type="title"/>
          </p:nvPr>
        </p:nvSpPr>
        <p:spPr>
          <a:xfrm>
            <a:off x="49719" y="2065649"/>
            <a:ext cx="2273953" cy="1982594"/>
          </a:xfrm>
          <a:prstGeom prst="rect">
            <a:avLst/>
          </a:prstGeom>
        </p:spPr>
        <p:txBody>
          <a:bodyPr vert="horz" wrap="square" lIns="0" tIns="12700" rIns="0" bIns="0" rtlCol="0">
            <a:spAutoFit/>
          </a:bodyPr>
          <a:lstStyle/>
          <a:p>
            <a:pPr marL="12700">
              <a:lnSpc>
                <a:spcPct val="100000"/>
              </a:lnSpc>
              <a:spcBef>
                <a:spcPts val="100"/>
              </a:spcBef>
            </a:pPr>
            <a:r>
              <a:rPr kumimoji="1" lang="ko-KR" altLang="en-US" sz="28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블라썸메디</a:t>
            </a: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Corona Eraser</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ko-KR" altLang="en-US" sz="24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코로나지우개</a:t>
            </a: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소</a:t>
            </a:r>
            <a:r>
              <a:rPr kumimoji="1" lang="en-US"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t>
            </a: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개</a:t>
            </a:r>
            <a:endParaRPr kumimoji="1" sz="2400"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9" name="그림 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21" name="TextBox 20"/>
          <p:cNvSpPr txBox="1"/>
          <p:nvPr/>
        </p:nvSpPr>
        <p:spPr>
          <a:xfrm>
            <a:off x="292069" y="3991578"/>
            <a:ext cx="1741181" cy="646331"/>
          </a:xfrm>
          <a:prstGeom prst="rect">
            <a:avLst/>
          </a:prstGeom>
          <a:noFill/>
        </p:spPr>
        <p:txBody>
          <a:bodyPr wrap="none" rtlCol="0">
            <a:spAutoFit/>
          </a:bodyPr>
          <a:lstStyle/>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About</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Blossommedi</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Corona</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Eraser</a:t>
            </a:r>
            <a:endParaRPr kumimoji="1" lang="ko-KR" altLang="en-US" sz="900" spc="600" dirty="0">
              <a:ln>
                <a:solidFill>
                  <a:schemeClr val="tx1">
                    <a:lumMod val="75000"/>
                    <a:lumOff val="25000"/>
                    <a:alpha val="0"/>
                  </a:schemeClr>
                </a:solidFill>
              </a:ln>
              <a:solidFill>
                <a:srgbClr val="68CCD6"/>
              </a:solidFill>
              <a:latin typeface="나눔바른고딕" pitchFamily="50" charset="-127"/>
              <a:ea typeface="나눔바른고딕" pitchFamily="50" charset="-127"/>
            </a:endParaRPr>
          </a:p>
        </p:txBody>
      </p:sp>
      <p:sp>
        <p:nvSpPr>
          <p:cNvPr id="39" name="TextBox 38"/>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4"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4</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41" name="슬라이드 번호 개체 틀 3"/>
          <p:cNvSpPr txBox="1">
            <a:spLocks/>
          </p:cNvSpPr>
          <p:nvPr/>
        </p:nvSpPr>
        <p:spPr>
          <a:xfrm>
            <a:off x="7596762" y="6506307"/>
            <a:ext cx="2311400" cy="365125"/>
          </a:xfrm>
          <a:prstGeom prst="rect">
            <a:avLst/>
          </a:prstGeom>
        </p:spPr>
        <p:txBody>
          <a:bodyPr/>
          <a:lstStyle>
            <a:defPPr>
              <a:defRPr lang="ko-KR"/>
            </a:defPPr>
            <a:lvl1pPr marL="0" algn="l" defTabSz="914400" rtl="0" eaLnBrk="1" latinLnBrk="1" hangingPunct="1">
              <a:defRPr sz="1050" kern="1200">
                <a:solidFill>
                  <a:schemeClr val="tx1">
                    <a:lumMod val="50000"/>
                    <a:lumOff val="50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lnSpc>
                <a:spcPts val="2000"/>
              </a:lnSpc>
            </a:pPr>
            <a:fld id="{D01D791C-CBF2-42D2-93F0-EFE4000C7198}" type="slidenum">
              <a:rPr kumimoji="1" lang="ko-KR" altLang="en-US" spc="-50" smtClean="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rPr>
              <a:pPr algn="r">
                <a:lnSpc>
                  <a:spcPts val="2000"/>
                </a:lnSpc>
              </a:pPr>
              <a:t>4</a:t>
            </a:fld>
            <a:endParaRPr kumimoji="1" lang="ko-KR" altLang="en-US" spc="-50" dirty="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endParaRPr>
          </a:p>
        </p:txBody>
      </p:sp>
      <p:sp>
        <p:nvSpPr>
          <p:cNvPr id="48" name="TextBox 47"/>
          <p:cNvSpPr txBox="1"/>
          <p:nvPr/>
        </p:nvSpPr>
        <p:spPr>
          <a:xfrm>
            <a:off x="2977390" y="618451"/>
            <a:ext cx="6368098" cy="966931"/>
          </a:xfrm>
          <a:prstGeom prst="rect">
            <a:avLst/>
          </a:prstGeom>
          <a:noFill/>
        </p:spPr>
        <p:txBody>
          <a:bodyPr wrap="square" rtlCol="0">
            <a:spAutoFit/>
          </a:bodyPr>
          <a:lstStyle/>
          <a:p>
            <a:pPr marL="7937" marR="5080"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블라썸메디는</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CAZ</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원단을 통해</a:t>
            </a:r>
            <a:endPar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marL="7937" marR="5080" algn="r"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고객곁으로</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더욱 다가갑니다</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endParaRPr kumimoji="1" lang="ko-KR" altLang="en-US" sz="2800" b="1"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pic>
        <p:nvPicPr>
          <p:cNvPr id="14" name="그림 13"/>
          <p:cNvPicPr>
            <a:picLocks noChangeAspect="1"/>
          </p:cNvPicPr>
          <p:nvPr/>
        </p:nvPicPr>
        <p:blipFill rotWithShape="1">
          <a:blip r:embed="rId5">
            <a:extLst>
              <a:ext uri="{28A0092B-C50C-407E-A947-70E740481C1C}">
                <a14:useLocalDpi xmlns:a14="http://schemas.microsoft.com/office/drawing/2010/main" val="0"/>
              </a:ext>
            </a:extLst>
          </a:blip>
          <a:srcRect l="-14" t="71138" r="14" b="320"/>
          <a:stretch/>
        </p:blipFill>
        <p:spPr>
          <a:xfrm>
            <a:off x="2582661" y="2291877"/>
            <a:ext cx="7010825" cy="4174289"/>
          </a:xfrm>
          <a:prstGeom prst="rect">
            <a:avLst/>
          </a:prstGeom>
        </p:spPr>
      </p:pic>
      <p:sp>
        <p:nvSpPr>
          <p:cNvPr id="15" name="TextBox 14"/>
          <p:cNvSpPr txBox="1"/>
          <p:nvPr/>
        </p:nvSpPr>
        <p:spPr>
          <a:xfrm>
            <a:off x="2772392" y="1768657"/>
            <a:ext cx="1479892" cy="523220"/>
          </a:xfrm>
          <a:prstGeom prst="rect">
            <a:avLst/>
          </a:prstGeom>
          <a:noFill/>
        </p:spPr>
        <p:txBody>
          <a:bodyPr wrap="none" rtlCol="0">
            <a:spAutoFit/>
          </a:bodyPr>
          <a:lstStyle/>
          <a:p>
            <a:pPr marL="7937" marR="5080" algn="ctr" defTabSz="685791" latinLnBrk="0">
              <a:spcBef>
                <a:spcPts val="100"/>
              </a:spcBef>
              <a:defRPr/>
            </a:pPr>
            <a:r>
              <a:rPr kumimoji="1" lang="en-US" altLang="ko-KR" sz="2800" b="1" dirty="0" smtClean="0">
                <a:ln>
                  <a:solidFill>
                    <a:schemeClr val="tx1">
                      <a:lumMod val="75000"/>
                      <a:lumOff val="25000"/>
                      <a:alpha val="0"/>
                    </a:schemeClr>
                  </a:solidFill>
                </a:ln>
                <a:solidFill>
                  <a:schemeClr val="accent5">
                    <a:lumMod val="75000"/>
                  </a:schemeClr>
                </a:solidFill>
                <a:latin typeface="나눔바른고딕" pitchFamily="50" charset="-127"/>
                <a:ea typeface="나눔바른고딕" pitchFamily="50" charset="-127"/>
              </a:rPr>
              <a:t>[</a:t>
            </a:r>
            <a:r>
              <a:rPr kumimoji="1" lang="ko-KR" altLang="en-US" sz="2800" b="1" smtClean="0">
                <a:ln>
                  <a:solidFill>
                    <a:schemeClr val="tx1">
                      <a:lumMod val="75000"/>
                      <a:lumOff val="25000"/>
                      <a:alpha val="0"/>
                    </a:schemeClr>
                  </a:solidFill>
                </a:ln>
                <a:solidFill>
                  <a:schemeClr val="accent5">
                    <a:lumMod val="75000"/>
                  </a:schemeClr>
                </a:solidFill>
                <a:latin typeface="나눔바른고딕" pitchFamily="50" charset="-127"/>
                <a:ea typeface="나눔바른고딕" pitchFamily="50" charset="-127"/>
              </a:rPr>
              <a:t>사용례</a:t>
            </a:r>
            <a:r>
              <a:rPr kumimoji="1" lang="en-US" altLang="ko-KR" sz="2800" b="1" dirty="0" smtClean="0">
                <a:ln>
                  <a:solidFill>
                    <a:schemeClr val="tx1">
                      <a:lumMod val="75000"/>
                      <a:lumOff val="25000"/>
                      <a:alpha val="0"/>
                    </a:schemeClr>
                  </a:solidFill>
                </a:ln>
                <a:solidFill>
                  <a:schemeClr val="accent5">
                    <a:lumMod val="75000"/>
                  </a:schemeClr>
                </a:solidFill>
                <a:latin typeface="나눔바른고딕" pitchFamily="50" charset="-127"/>
                <a:ea typeface="나눔바른고딕" pitchFamily="50" charset="-127"/>
              </a:rPr>
              <a:t>]</a:t>
            </a:r>
            <a:endParaRPr kumimoji="1" lang="ko-KR" altLang="en-US" sz="2800" b="1" dirty="0">
              <a:ln>
                <a:solidFill>
                  <a:schemeClr val="tx1">
                    <a:lumMod val="75000"/>
                    <a:lumOff val="25000"/>
                    <a:alpha val="0"/>
                  </a:schemeClr>
                </a:solidFill>
              </a:ln>
              <a:solidFill>
                <a:schemeClr val="accent5">
                  <a:lumMod val="75000"/>
                </a:schemeClr>
              </a:solidFill>
              <a:latin typeface="나눔바른고딕" pitchFamily="50" charset="-127"/>
              <a:ea typeface="나눔바른고딕" pitchFamily="50" charset="-127"/>
            </a:endParaRPr>
          </a:p>
        </p:txBody>
      </p:sp>
    </p:spTree>
    <p:extLst>
      <p:ext uri="{BB962C8B-B14F-4D97-AF65-F5344CB8AC3E}">
        <p14:creationId xmlns:p14="http://schemas.microsoft.com/office/powerpoint/2010/main" val="400917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9"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0" name="그림 9"/>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object 5"/>
          <p:cNvSpPr txBox="1">
            <a:spLocks noGrp="1"/>
          </p:cNvSpPr>
          <p:nvPr>
            <p:ph type="title"/>
          </p:nvPr>
        </p:nvSpPr>
        <p:spPr>
          <a:xfrm>
            <a:off x="49719" y="2065649"/>
            <a:ext cx="2273953" cy="1982594"/>
          </a:xfrm>
          <a:prstGeom prst="rect">
            <a:avLst/>
          </a:prstGeom>
        </p:spPr>
        <p:txBody>
          <a:bodyPr vert="horz" wrap="square" lIns="0" tIns="12700" rIns="0" bIns="0" rtlCol="0">
            <a:spAutoFit/>
          </a:bodyPr>
          <a:lstStyle/>
          <a:p>
            <a:pPr marL="12700">
              <a:lnSpc>
                <a:spcPct val="100000"/>
              </a:lnSpc>
              <a:spcBef>
                <a:spcPts val="100"/>
              </a:spcBef>
            </a:pPr>
            <a:r>
              <a:rPr kumimoji="1" lang="ko-KR" altLang="en-US" sz="28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블라썸메디</a:t>
            </a: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Corona Eraser</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ko-KR" altLang="en-US" sz="24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코로나지우개</a:t>
            </a: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소</a:t>
            </a:r>
            <a:r>
              <a:rPr kumimoji="1" lang="en-US"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t>
            </a: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개</a:t>
            </a:r>
            <a:endParaRPr kumimoji="1" sz="2400"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9" name="그림 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21" name="TextBox 20"/>
          <p:cNvSpPr txBox="1"/>
          <p:nvPr/>
        </p:nvSpPr>
        <p:spPr>
          <a:xfrm>
            <a:off x="292069" y="3991578"/>
            <a:ext cx="1741181" cy="646331"/>
          </a:xfrm>
          <a:prstGeom prst="rect">
            <a:avLst/>
          </a:prstGeom>
          <a:noFill/>
        </p:spPr>
        <p:txBody>
          <a:bodyPr wrap="none" rtlCol="0">
            <a:spAutoFit/>
          </a:bodyPr>
          <a:lstStyle/>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About</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Blossommedi</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Corona</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Eraser</a:t>
            </a:r>
            <a:endParaRPr kumimoji="1" lang="ko-KR" altLang="en-US" sz="900" spc="600" dirty="0">
              <a:ln>
                <a:solidFill>
                  <a:schemeClr val="tx1">
                    <a:lumMod val="75000"/>
                    <a:lumOff val="25000"/>
                    <a:alpha val="0"/>
                  </a:schemeClr>
                </a:solidFill>
              </a:ln>
              <a:solidFill>
                <a:srgbClr val="68CCD6"/>
              </a:solidFill>
              <a:latin typeface="나눔바른고딕" pitchFamily="50" charset="-127"/>
              <a:ea typeface="나눔바른고딕" pitchFamily="50" charset="-127"/>
            </a:endParaRPr>
          </a:p>
        </p:txBody>
      </p:sp>
      <p:sp>
        <p:nvSpPr>
          <p:cNvPr id="39" name="TextBox 38"/>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4"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5</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41" name="슬라이드 번호 개체 틀 3"/>
          <p:cNvSpPr txBox="1">
            <a:spLocks/>
          </p:cNvSpPr>
          <p:nvPr/>
        </p:nvSpPr>
        <p:spPr>
          <a:xfrm>
            <a:off x="7596762" y="6506307"/>
            <a:ext cx="2311400" cy="365125"/>
          </a:xfrm>
          <a:prstGeom prst="rect">
            <a:avLst/>
          </a:prstGeom>
        </p:spPr>
        <p:txBody>
          <a:bodyPr/>
          <a:lstStyle>
            <a:defPPr>
              <a:defRPr lang="ko-KR"/>
            </a:defPPr>
            <a:lvl1pPr marL="0" algn="l" defTabSz="914400" rtl="0" eaLnBrk="1" latinLnBrk="1" hangingPunct="1">
              <a:defRPr sz="1050" kern="1200">
                <a:solidFill>
                  <a:schemeClr val="tx1">
                    <a:lumMod val="50000"/>
                    <a:lumOff val="50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lnSpc>
                <a:spcPts val="2000"/>
              </a:lnSpc>
            </a:pPr>
            <a:fld id="{D01D791C-CBF2-42D2-93F0-EFE4000C7198}" type="slidenum">
              <a:rPr kumimoji="1" lang="ko-KR" altLang="en-US" spc="-50" smtClean="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rPr>
              <a:pPr algn="r">
                <a:lnSpc>
                  <a:spcPts val="2000"/>
                </a:lnSpc>
              </a:pPr>
              <a:t>5</a:t>
            </a:fld>
            <a:endParaRPr kumimoji="1" lang="ko-KR" altLang="en-US" spc="-50" dirty="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endParaRPr>
          </a:p>
        </p:txBody>
      </p:sp>
      <p:sp>
        <p:nvSpPr>
          <p:cNvPr id="48" name="TextBox 47"/>
          <p:cNvSpPr txBox="1"/>
          <p:nvPr/>
        </p:nvSpPr>
        <p:spPr>
          <a:xfrm>
            <a:off x="2977390" y="618451"/>
            <a:ext cx="6368098" cy="966931"/>
          </a:xfrm>
          <a:prstGeom prst="rect">
            <a:avLst/>
          </a:prstGeom>
          <a:noFill/>
        </p:spPr>
        <p:txBody>
          <a:bodyPr wrap="square" rtlCol="0">
            <a:spAutoFit/>
          </a:bodyPr>
          <a:lstStyle/>
          <a:p>
            <a:pPr marL="7937" marR="5080"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블라썸메디는</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CAZ</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원단을 통해</a:t>
            </a:r>
            <a:endPar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marL="7937" marR="5080" algn="r"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고객곁으로</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더욱 다가갑니다</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endParaRPr kumimoji="1" lang="ko-KR" altLang="en-US" sz="2800" b="1"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pic>
        <p:nvPicPr>
          <p:cNvPr id="3" name="그림 2"/>
          <p:cNvPicPr>
            <a:picLocks noChangeAspect="1"/>
          </p:cNvPicPr>
          <p:nvPr/>
        </p:nvPicPr>
        <p:blipFill rotWithShape="1">
          <a:blip r:embed="rId5">
            <a:extLst>
              <a:ext uri="{28A0092B-C50C-407E-A947-70E740481C1C}">
                <a14:useLocalDpi xmlns:a14="http://schemas.microsoft.com/office/drawing/2010/main" val="0"/>
              </a:ext>
            </a:extLst>
          </a:blip>
          <a:srcRect t="2750" b="59450"/>
          <a:stretch/>
        </p:blipFill>
        <p:spPr>
          <a:xfrm>
            <a:off x="2490673" y="1725059"/>
            <a:ext cx="6359820" cy="4781247"/>
          </a:xfrm>
          <a:prstGeom prst="rect">
            <a:avLst/>
          </a:prstGeom>
        </p:spPr>
      </p:pic>
    </p:spTree>
    <p:extLst>
      <p:ext uri="{BB962C8B-B14F-4D97-AF65-F5344CB8AC3E}">
        <p14:creationId xmlns:p14="http://schemas.microsoft.com/office/powerpoint/2010/main" val="7752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9"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pic>
        <p:nvPicPr>
          <p:cNvPr id="10" name="그림 9"/>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object 5"/>
          <p:cNvSpPr txBox="1">
            <a:spLocks noGrp="1"/>
          </p:cNvSpPr>
          <p:nvPr>
            <p:ph type="title"/>
          </p:nvPr>
        </p:nvSpPr>
        <p:spPr>
          <a:xfrm>
            <a:off x="49719" y="2065649"/>
            <a:ext cx="2273953" cy="1982594"/>
          </a:xfrm>
          <a:prstGeom prst="rect">
            <a:avLst/>
          </a:prstGeom>
        </p:spPr>
        <p:txBody>
          <a:bodyPr vert="horz" wrap="square" lIns="0" tIns="12700" rIns="0" bIns="0" rtlCol="0">
            <a:spAutoFit/>
          </a:bodyPr>
          <a:lstStyle/>
          <a:p>
            <a:pPr marL="12700">
              <a:lnSpc>
                <a:spcPct val="100000"/>
              </a:lnSpc>
              <a:spcBef>
                <a:spcPts val="100"/>
              </a:spcBef>
            </a:pPr>
            <a:r>
              <a:rPr kumimoji="1" lang="ko-KR" altLang="en-US" sz="28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블라썸메디</a:t>
            </a: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Corona Eraser</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ko-KR" altLang="en-US" sz="24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코로나지우개</a:t>
            </a: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소</a:t>
            </a:r>
            <a:r>
              <a:rPr kumimoji="1" lang="en-US"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t>
            </a:r>
            <a:r>
              <a:rPr kumimoji="1"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개</a:t>
            </a:r>
            <a:endParaRPr kumimoji="1" sz="2400" dirty="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endParaRPr>
          </a:p>
        </p:txBody>
      </p:sp>
      <p:pic>
        <p:nvPicPr>
          <p:cNvPr id="9" name="그림 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21" name="TextBox 20"/>
          <p:cNvSpPr txBox="1"/>
          <p:nvPr/>
        </p:nvSpPr>
        <p:spPr>
          <a:xfrm>
            <a:off x="292069" y="3991578"/>
            <a:ext cx="1741181" cy="646331"/>
          </a:xfrm>
          <a:prstGeom prst="rect">
            <a:avLst/>
          </a:prstGeom>
          <a:noFill/>
        </p:spPr>
        <p:txBody>
          <a:bodyPr wrap="none" rtlCol="0">
            <a:spAutoFit/>
          </a:bodyPr>
          <a:lstStyle/>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About</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Blossommedi</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Corona</a:t>
            </a:r>
          </a:p>
          <a:p>
            <a:pPr marL="257172" indent="-257172" algn="ctr" defTabSz="685791" latinLnBrk="0">
              <a:defRPr/>
            </a:pPr>
            <a:r>
              <a:rPr kumimoji="1" lang="en-US" altLang="ko-KR" sz="900" spc="60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Eraser</a:t>
            </a:r>
            <a:endParaRPr kumimoji="1" lang="ko-KR" altLang="en-US" sz="900" spc="600" dirty="0">
              <a:ln>
                <a:solidFill>
                  <a:schemeClr val="tx1">
                    <a:lumMod val="75000"/>
                    <a:lumOff val="25000"/>
                    <a:alpha val="0"/>
                  </a:schemeClr>
                </a:solidFill>
              </a:ln>
              <a:solidFill>
                <a:srgbClr val="68CCD6"/>
              </a:solidFill>
              <a:latin typeface="나눔바른고딕" pitchFamily="50" charset="-127"/>
              <a:ea typeface="나눔바른고딕" pitchFamily="50" charset="-127"/>
            </a:endParaRPr>
          </a:p>
        </p:txBody>
      </p:sp>
      <p:sp>
        <p:nvSpPr>
          <p:cNvPr id="39" name="TextBox 38"/>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4"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6</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41" name="슬라이드 번호 개체 틀 3"/>
          <p:cNvSpPr txBox="1">
            <a:spLocks/>
          </p:cNvSpPr>
          <p:nvPr/>
        </p:nvSpPr>
        <p:spPr>
          <a:xfrm>
            <a:off x="7596762" y="6506307"/>
            <a:ext cx="2311400" cy="365125"/>
          </a:xfrm>
          <a:prstGeom prst="rect">
            <a:avLst/>
          </a:prstGeom>
        </p:spPr>
        <p:txBody>
          <a:bodyPr/>
          <a:lstStyle>
            <a:defPPr>
              <a:defRPr lang="ko-KR"/>
            </a:defPPr>
            <a:lvl1pPr marL="0" algn="l" defTabSz="914400" rtl="0" eaLnBrk="1" latinLnBrk="1" hangingPunct="1">
              <a:defRPr sz="1050" kern="1200">
                <a:solidFill>
                  <a:schemeClr val="tx1">
                    <a:lumMod val="50000"/>
                    <a:lumOff val="50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lnSpc>
                <a:spcPts val="2000"/>
              </a:lnSpc>
            </a:pPr>
            <a:fld id="{D01D791C-CBF2-42D2-93F0-EFE4000C7198}" type="slidenum">
              <a:rPr kumimoji="1" lang="ko-KR" altLang="en-US" spc="-50" smtClean="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rPr>
              <a:pPr algn="r">
                <a:lnSpc>
                  <a:spcPts val="2000"/>
                </a:lnSpc>
              </a:pPr>
              <a:t>6</a:t>
            </a:fld>
            <a:endParaRPr kumimoji="1" lang="ko-KR" altLang="en-US" spc="-50" dirty="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endParaRPr>
          </a:p>
        </p:txBody>
      </p:sp>
      <p:pic>
        <p:nvPicPr>
          <p:cNvPr id="47" name="그림 46"/>
          <p:cNvPicPr>
            <a:picLocks noChangeAspect="1"/>
          </p:cNvPicPr>
          <p:nvPr/>
        </p:nvPicPr>
        <p:blipFill rotWithShape="1">
          <a:blip r:embed="rId5"/>
          <a:srcRect l="7922" t="20600" r="40534"/>
          <a:stretch/>
        </p:blipFill>
        <p:spPr>
          <a:xfrm>
            <a:off x="2494746" y="2757457"/>
            <a:ext cx="4106831" cy="3151956"/>
          </a:xfrm>
          <a:prstGeom prst="rect">
            <a:avLst/>
          </a:prstGeom>
        </p:spPr>
      </p:pic>
      <p:sp>
        <p:nvSpPr>
          <p:cNvPr id="48" name="TextBox 47"/>
          <p:cNvSpPr txBox="1"/>
          <p:nvPr/>
        </p:nvSpPr>
        <p:spPr>
          <a:xfrm>
            <a:off x="2977390" y="618451"/>
            <a:ext cx="6368098" cy="966931"/>
          </a:xfrm>
          <a:prstGeom prst="rect">
            <a:avLst/>
          </a:prstGeom>
          <a:noFill/>
        </p:spPr>
        <p:txBody>
          <a:bodyPr wrap="square" rtlCol="0">
            <a:spAutoFit/>
          </a:bodyPr>
          <a:lstStyle/>
          <a:p>
            <a:pPr marL="7937" marR="5080"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블라썸메디는</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CAZ</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원단을 통해</a:t>
            </a:r>
            <a:endPar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marL="7937" marR="5080" algn="r" defTabSz="685791" latinLnBrk="0">
              <a:spcBef>
                <a:spcPts val="100"/>
              </a:spcBef>
              <a:defRPr/>
            </a:pPr>
            <a:r>
              <a:rPr kumimoji="1" lang="ko-KR" altLang="en-US" sz="28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고객곁으로</a:t>
            </a: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더욱 다가갑니다</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r>
              <a:rPr kumimoji="1" lang="ko-KR" altLang="en-US" sz="28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endParaRPr kumimoji="1" lang="ko-KR" altLang="en-US" sz="2800" b="1"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sp>
        <p:nvSpPr>
          <p:cNvPr id="18" name="TextBox 17"/>
          <p:cNvSpPr txBox="1"/>
          <p:nvPr/>
        </p:nvSpPr>
        <p:spPr>
          <a:xfrm>
            <a:off x="2751607" y="1983510"/>
            <a:ext cx="2462534" cy="523220"/>
          </a:xfrm>
          <a:prstGeom prst="rect">
            <a:avLst/>
          </a:prstGeom>
          <a:noFill/>
        </p:spPr>
        <p:txBody>
          <a:bodyPr wrap="none" rtlCol="0">
            <a:spAutoFit/>
          </a:bodyPr>
          <a:lstStyle/>
          <a:p>
            <a:r>
              <a:rPr lang="en-US" altLang="ko-KR" sz="2800" dirty="0" smtClean="0">
                <a:latin typeface="Impact" panose="020B0806030902050204" pitchFamily="34" charset="0"/>
                <a:ea typeface="BIZ UDGothic" panose="020B0400000000000000" pitchFamily="33" charset="-128"/>
              </a:rPr>
              <a:t>CORONA ERASER</a:t>
            </a:r>
            <a:endParaRPr lang="ko-KR" altLang="en-US" sz="2800">
              <a:latin typeface="Impact" panose="020B0806030902050204" pitchFamily="34" charset="0"/>
            </a:endParaRPr>
          </a:p>
        </p:txBody>
      </p:sp>
      <p:sp>
        <p:nvSpPr>
          <p:cNvPr id="20" name="TextBox 19"/>
          <p:cNvSpPr txBox="1"/>
          <p:nvPr/>
        </p:nvSpPr>
        <p:spPr>
          <a:xfrm>
            <a:off x="5124712" y="2029929"/>
            <a:ext cx="2115836" cy="461665"/>
          </a:xfrm>
          <a:prstGeom prst="rect">
            <a:avLst/>
          </a:prstGeom>
          <a:noFill/>
        </p:spPr>
        <p:txBody>
          <a:bodyPr wrap="none" rtlCol="0">
            <a:spAutoFit/>
          </a:bodyPr>
          <a:lstStyle/>
          <a:p>
            <a:r>
              <a:rPr lang="en-US" altLang="ko-KR" sz="2400" b="1" dirty="0" smtClean="0"/>
              <a:t>Mobile Patch</a:t>
            </a:r>
            <a:endParaRPr lang="ko-KR" altLang="en-US" sz="2400" b="1"/>
          </a:p>
        </p:txBody>
      </p:sp>
      <p:sp>
        <p:nvSpPr>
          <p:cNvPr id="22" name="모서리가 둥근 사각형 설명선 21"/>
          <p:cNvSpPr/>
          <p:nvPr/>
        </p:nvSpPr>
        <p:spPr>
          <a:xfrm>
            <a:off x="6523269" y="3045154"/>
            <a:ext cx="3274451" cy="2304256"/>
          </a:xfrm>
          <a:prstGeom prst="wedgeRoundRectCallout">
            <a:avLst>
              <a:gd name="adj1" fmla="val -64010"/>
              <a:gd name="adj2" fmla="val 24558"/>
              <a:gd name="adj3" fmla="val 16667"/>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p:cNvGrpSpPr/>
          <p:nvPr/>
        </p:nvGrpSpPr>
        <p:grpSpPr>
          <a:xfrm>
            <a:off x="6595278" y="3229330"/>
            <a:ext cx="1465238" cy="1898155"/>
            <a:chOff x="5767207" y="3229330"/>
            <a:chExt cx="2019183" cy="1898155"/>
          </a:xfrm>
        </p:grpSpPr>
        <p:sp>
          <p:nvSpPr>
            <p:cNvPr id="75" name="TextBox 74"/>
            <p:cNvSpPr txBox="1"/>
            <p:nvPr/>
          </p:nvSpPr>
          <p:spPr>
            <a:xfrm>
              <a:off x="5767207" y="3229330"/>
              <a:ext cx="184731" cy="369332"/>
            </a:xfrm>
            <a:prstGeom prst="rect">
              <a:avLst/>
            </a:prstGeom>
            <a:noFill/>
          </p:spPr>
          <p:txBody>
            <a:bodyPr wrap="none" rtlCol="0">
              <a:spAutoFit/>
            </a:bodyPr>
            <a:lstStyle/>
            <a:p>
              <a:endParaRPr lang="ko-KR" altLang="en-US" dirty="0"/>
            </a:p>
          </p:txBody>
        </p:sp>
        <p:sp>
          <p:nvSpPr>
            <p:cNvPr id="23" name="정육면체 22"/>
            <p:cNvSpPr/>
            <p:nvPr/>
          </p:nvSpPr>
          <p:spPr>
            <a:xfrm>
              <a:off x="5862748" y="4299819"/>
              <a:ext cx="1923642" cy="827666"/>
            </a:xfrm>
            <a:prstGeom prst="cube">
              <a:avLst>
                <a:gd name="adj" fmla="val 89409"/>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정육면체 23"/>
            <p:cNvSpPr/>
            <p:nvPr/>
          </p:nvSpPr>
          <p:spPr>
            <a:xfrm>
              <a:off x="5844347" y="3885986"/>
              <a:ext cx="1923642" cy="827666"/>
            </a:xfrm>
            <a:prstGeom prst="cube">
              <a:avLst>
                <a:gd name="adj" fmla="val 89409"/>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정육면체 24"/>
            <p:cNvSpPr/>
            <p:nvPr/>
          </p:nvSpPr>
          <p:spPr>
            <a:xfrm>
              <a:off x="5844786" y="3417065"/>
              <a:ext cx="1923642" cy="828317"/>
            </a:xfrm>
            <a:prstGeom prst="cube">
              <a:avLst>
                <a:gd name="adj" fmla="val 89409"/>
              </a:avLst>
            </a:prstGeom>
            <a:solidFill>
              <a:srgbClr val="D9F9F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 name="TextBox 25"/>
          <p:cNvSpPr txBox="1"/>
          <p:nvPr/>
        </p:nvSpPr>
        <p:spPr>
          <a:xfrm>
            <a:off x="8106094" y="3811307"/>
            <a:ext cx="1181734" cy="276999"/>
          </a:xfrm>
          <a:prstGeom prst="rect">
            <a:avLst/>
          </a:prstGeom>
          <a:noFill/>
        </p:spPr>
        <p:txBody>
          <a:bodyPr wrap="none" rtlCol="0">
            <a:spAutoFit/>
          </a:bodyPr>
          <a:lstStyle/>
          <a:p>
            <a:r>
              <a:rPr lang="ko-KR" altLang="en-US" sz="1200" dirty="0" smtClean="0">
                <a:latin typeface="210 옴니고딕 030" panose="02020603020101020101" pitchFamily="18" charset="-127"/>
                <a:ea typeface="210 옴니고딕 030" panose="02020603020101020101" pitchFamily="18" charset="-127"/>
              </a:rPr>
              <a:t>특수 코팅 용지</a:t>
            </a:r>
            <a:endParaRPr lang="ko-KR" altLang="en-US" sz="1200" dirty="0">
              <a:latin typeface="210 옴니고딕 030" panose="02020603020101020101" pitchFamily="18" charset="-127"/>
              <a:ea typeface="210 옴니고딕 030" panose="02020603020101020101" pitchFamily="18" charset="-127"/>
            </a:endParaRPr>
          </a:p>
        </p:txBody>
      </p:sp>
      <p:sp>
        <p:nvSpPr>
          <p:cNvPr id="27" name="TextBox 26"/>
          <p:cNvSpPr txBox="1"/>
          <p:nvPr/>
        </p:nvSpPr>
        <p:spPr>
          <a:xfrm>
            <a:off x="8124694" y="4243355"/>
            <a:ext cx="1785696" cy="276999"/>
          </a:xfrm>
          <a:prstGeom prst="rect">
            <a:avLst/>
          </a:prstGeom>
          <a:noFill/>
        </p:spPr>
        <p:txBody>
          <a:bodyPr wrap="square" rtlCol="0">
            <a:spAutoFit/>
          </a:bodyPr>
          <a:lstStyle/>
          <a:p>
            <a:r>
              <a:rPr lang="ko-KR" altLang="en-US" sz="1200" dirty="0" smtClean="0">
                <a:latin typeface="210 옴니고딕 030" panose="02020603020101020101" pitchFamily="18" charset="-127"/>
                <a:ea typeface="210 옴니고딕 030" panose="02020603020101020101" pitchFamily="18" charset="-127"/>
              </a:rPr>
              <a:t>재사용 가능  접착제</a:t>
            </a:r>
            <a:endParaRPr lang="ko-KR" altLang="en-US" sz="1200" dirty="0">
              <a:latin typeface="210 옴니고딕 030" panose="02020603020101020101" pitchFamily="18" charset="-127"/>
              <a:ea typeface="210 옴니고딕 030" panose="02020603020101020101" pitchFamily="18" charset="-127"/>
            </a:endParaRPr>
          </a:p>
        </p:txBody>
      </p:sp>
      <p:sp>
        <p:nvSpPr>
          <p:cNvPr id="28" name="TextBox 27"/>
          <p:cNvSpPr txBox="1"/>
          <p:nvPr/>
        </p:nvSpPr>
        <p:spPr>
          <a:xfrm>
            <a:off x="8088018" y="3308007"/>
            <a:ext cx="1664238" cy="276999"/>
          </a:xfrm>
          <a:prstGeom prst="rect">
            <a:avLst/>
          </a:prstGeom>
          <a:noFill/>
        </p:spPr>
        <p:txBody>
          <a:bodyPr wrap="none" rtlCol="0">
            <a:spAutoFit/>
          </a:bodyPr>
          <a:lstStyle/>
          <a:p>
            <a:r>
              <a:rPr lang="ko-KR" altLang="en-US" sz="1200" dirty="0" err="1" smtClean="0">
                <a:latin typeface="210 옴니고딕 030" panose="02020603020101020101" pitchFamily="18" charset="-127"/>
                <a:ea typeface="210 옴니고딕 030" panose="02020603020101020101" pitchFamily="18" charset="-127"/>
              </a:rPr>
              <a:t>항바이러스</a:t>
            </a:r>
            <a:r>
              <a:rPr lang="ko-KR" altLang="en-US" sz="1200" dirty="0" smtClean="0">
                <a:latin typeface="210 옴니고딕 030" panose="02020603020101020101" pitchFamily="18" charset="-127"/>
                <a:ea typeface="210 옴니고딕 030" panose="02020603020101020101" pitchFamily="18" charset="-127"/>
              </a:rPr>
              <a:t> </a:t>
            </a:r>
            <a:r>
              <a:rPr lang="en-US" altLang="ko-KR" sz="1200" dirty="0" smtClean="0">
                <a:latin typeface="210 옴니고딕 030" panose="02020603020101020101" pitchFamily="18" charset="-127"/>
                <a:ea typeface="210 옴니고딕 030" panose="02020603020101020101" pitchFamily="18" charset="-127"/>
              </a:rPr>
              <a:t>CAZ </a:t>
            </a:r>
            <a:r>
              <a:rPr lang="ko-KR" altLang="en-US" sz="1200" smtClean="0">
                <a:latin typeface="210 옴니고딕 030" panose="02020603020101020101" pitchFamily="18" charset="-127"/>
                <a:ea typeface="210 옴니고딕 030" panose="02020603020101020101" pitchFamily="18" charset="-127"/>
              </a:rPr>
              <a:t>원단</a:t>
            </a:r>
            <a:endParaRPr lang="ko-KR" altLang="en-US" sz="1200" dirty="0">
              <a:latin typeface="210 옴니고딕 030" panose="02020603020101020101" pitchFamily="18" charset="-127"/>
              <a:ea typeface="210 옴니고딕 030" panose="02020603020101020101" pitchFamily="18" charset="-127"/>
            </a:endParaRPr>
          </a:p>
        </p:txBody>
      </p:sp>
    </p:spTree>
    <p:extLst>
      <p:ext uri="{BB962C8B-B14F-4D97-AF65-F5344CB8AC3E}">
        <p14:creationId xmlns:p14="http://schemas.microsoft.com/office/powerpoint/2010/main" val="218996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8" descr="水滴のイラスト « 商用利用ＯＫ＆無料の写真・フリー素材を集めました！総合素材サイト｜ソザイング"/>
          <p:cNvPicPr>
            <a:picLocks noChangeAspect="1" noChangeArrowheads="1"/>
          </p:cNvPicPr>
          <p:nvPr/>
        </p:nvPicPr>
        <p:blipFill rotWithShape="1">
          <a:blip r:embed="rId2">
            <a:extLst>
              <a:ext uri="{28A0092B-C50C-407E-A947-70E740481C1C}">
                <a14:useLocalDpi xmlns:a14="http://schemas.microsoft.com/office/drawing/2010/main" val="0"/>
              </a:ext>
            </a:extLst>
          </a:blip>
          <a:srcRect l="38483" t="37901" r="40845" b="28844"/>
          <a:stretch/>
        </p:blipFill>
        <p:spPr bwMode="auto">
          <a:xfrm rot="2042482">
            <a:off x="5742516" y="4922351"/>
            <a:ext cx="628166" cy="119471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水滴のイラスト « 商用利用ＯＫ＆無料の写真・フリー素材を集めました！総合素材サイト｜ソザイング"/>
          <p:cNvPicPr>
            <a:picLocks noChangeAspect="1" noChangeArrowheads="1"/>
          </p:cNvPicPr>
          <p:nvPr/>
        </p:nvPicPr>
        <p:blipFill rotWithShape="1">
          <a:blip r:embed="rId2">
            <a:extLst>
              <a:ext uri="{28A0092B-C50C-407E-A947-70E740481C1C}">
                <a14:useLocalDpi xmlns:a14="http://schemas.microsoft.com/office/drawing/2010/main" val="0"/>
              </a:ext>
            </a:extLst>
          </a:blip>
          <a:srcRect l="38483" t="37901" r="40845" b="28844"/>
          <a:stretch/>
        </p:blipFill>
        <p:spPr bwMode="auto">
          <a:xfrm rot="1188818">
            <a:off x="8066677" y="5152333"/>
            <a:ext cx="969579" cy="158603"/>
          </a:xfrm>
          <a:prstGeom prst="rect">
            <a:avLst/>
          </a:prstGeom>
          <a:noFill/>
          <a:scene3d>
            <a:camera prst="orthographicFront">
              <a:rot lat="600000" lon="1799972" rev="600000"/>
            </a:camera>
            <a:lightRig rig="threePt" dir="t"/>
          </a:scene3d>
          <a:extLst>
            <a:ext uri="{909E8E84-426E-40DD-AFC4-6F175D3DCCD1}">
              <a14:hiddenFill xmlns:a14="http://schemas.microsoft.com/office/drawing/2010/main">
                <a:solidFill>
                  <a:srgbClr val="FFFFFF"/>
                </a:solidFill>
              </a14:hiddenFill>
            </a:ext>
          </a:extLst>
        </p:spPr>
      </p:pic>
      <p:pic>
        <p:nvPicPr>
          <p:cNvPr id="65" name="Picture 8" descr="水滴のイラスト « 商用利用ＯＫ＆無料の写真・フリー素材を集めました！総合素材サイト｜ソザイング"/>
          <p:cNvPicPr>
            <a:picLocks noChangeAspect="1" noChangeArrowheads="1"/>
          </p:cNvPicPr>
          <p:nvPr/>
        </p:nvPicPr>
        <p:blipFill rotWithShape="1">
          <a:blip r:embed="rId2">
            <a:extLst>
              <a:ext uri="{28A0092B-C50C-407E-A947-70E740481C1C}">
                <a14:useLocalDpi xmlns:a14="http://schemas.microsoft.com/office/drawing/2010/main" val="0"/>
              </a:ext>
            </a:extLst>
          </a:blip>
          <a:srcRect l="38483" t="37901" r="40845" b="28844"/>
          <a:stretch/>
        </p:blipFill>
        <p:spPr bwMode="auto">
          <a:xfrm rot="1669134">
            <a:off x="3033730" y="5125249"/>
            <a:ext cx="840254" cy="900272"/>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prstClr val="black">
                    <a:lumMod val="75000"/>
                    <a:lumOff val="25000"/>
                    <a:alpha val="0"/>
                  </a:prstClr>
                </a:solidFill>
              </a:ln>
              <a:solidFill>
                <a:prstClr val="white"/>
              </a:solidFill>
            </a:endParaRPr>
          </a:p>
        </p:txBody>
      </p:sp>
      <p:sp>
        <p:nvSpPr>
          <p:cNvPr id="19"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prstClr val="black">
                    <a:lumMod val="75000"/>
                    <a:lumOff val="25000"/>
                    <a:alpha val="0"/>
                  </a:prstClr>
                </a:solidFill>
              </a:ln>
              <a:solidFill>
                <a:prstClr val="white"/>
              </a:solidFill>
            </a:endParaRPr>
          </a:p>
        </p:txBody>
      </p:sp>
      <p:pic>
        <p:nvPicPr>
          <p:cNvPr id="10" name="그림 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12" name="object 5"/>
          <p:cNvSpPr txBox="1">
            <a:spLocks noGrp="1"/>
          </p:cNvSpPr>
          <p:nvPr>
            <p:ph type="title"/>
          </p:nvPr>
        </p:nvSpPr>
        <p:spPr>
          <a:xfrm>
            <a:off x="49719" y="2065649"/>
            <a:ext cx="2273953" cy="1982594"/>
          </a:xfrm>
          <a:prstGeom prst="rect">
            <a:avLst/>
          </a:prstGeom>
        </p:spPr>
        <p:txBody>
          <a:bodyPr vert="horz" wrap="square" lIns="0" tIns="12700" rIns="0" bIns="0" rtlCol="0">
            <a:spAutoFit/>
          </a:bodyPr>
          <a:lstStyle/>
          <a:p>
            <a:pPr marL="12700">
              <a:lnSpc>
                <a:spcPct val="100000"/>
              </a:lnSpc>
              <a:spcBef>
                <a:spcPts val="100"/>
              </a:spcBef>
            </a:pPr>
            <a:r>
              <a:rPr kumimoji="1" lang="ko-KR" altLang="en-US" sz="2800" dirty="0" err="1"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블라썸메디</a:t>
            </a:r>
            <a:r>
              <a:rPr kumimoji="1" lang="ko-KR" alt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Corona Eraser</a:t>
            </a:r>
            <a:b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ko-KR" altLang="en-US" sz="240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코로나지우개</a:t>
            </a:r>
            <a:r>
              <a:rPr kumimoji="1" lang="en-US" altLang="ko-KR" sz="24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a:t>
            </a:r>
            <a: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
            </a:r>
            <a:br>
              <a:rPr kumimoji="1" lang="en-US" sz="28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br>
            <a:r>
              <a:rPr kumimoji="1" lang="ko-KR" altLang="en-US" sz="2400" b="1" smtClean="0">
                <a:ln>
                  <a:solidFill>
                    <a:schemeClr val="tx1">
                      <a:lumMod val="75000"/>
                      <a:lumOff val="25000"/>
                      <a:alpha val="0"/>
                    </a:schemeClr>
                  </a:solidFill>
                </a:ln>
                <a:solidFill>
                  <a:srgbClr val="FF0000"/>
                </a:solidFill>
                <a:latin typeface="210 옴니고딕 030" pitchFamily="18" charset="-127"/>
                <a:ea typeface="210 옴니고딕 030" pitchFamily="18" charset="-127"/>
                <a:cs typeface="+mn-cs"/>
              </a:rPr>
              <a:t>원 리</a:t>
            </a:r>
            <a:endParaRPr kumimoji="1" sz="2400" b="1" dirty="0">
              <a:ln>
                <a:solidFill>
                  <a:schemeClr val="tx1">
                    <a:lumMod val="75000"/>
                    <a:lumOff val="25000"/>
                    <a:alpha val="0"/>
                  </a:schemeClr>
                </a:solidFill>
              </a:ln>
              <a:solidFill>
                <a:srgbClr val="FF0000"/>
              </a:solidFill>
              <a:latin typeface="210 옴니고딕 030" pitchFamily="18" charset="-127"/>
              <a:ea typeface="210 옴니고딕 030" pitchFamily="18" charset="-127"/>
              <a:cs typeface="+mn-cs"/>
            </a:endParaRPr>
          </a:p>
        </p:txBody>
      </p:sp>
      <p:pic>
        <p:nvPicPr>
          <p:cNvPr id="9" name="그림 8"/>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21" name="TextBox 20"/>
          <p:cNvSpPr txBox="1"/>
          <p:nvPr/>
        </p:nvSpPr>
        <p:spPr>
          <a:xfrm>
            <a:off x="292069" y="3991578"/>
            <a:ext cx="1741181" cy="646331"/>
          </a:xfrm>
          <a:prstGeom prst="rect">
            <a:avLst/>
          </a:prstGeom>
          <a:noFill/>
        </p:spPr>
        <p:txBody>
          <a:bodyPr wrap="none" rtlCol="0">
            <a:spAutoFit/>
          </a:bodyPr>
          <a:lstStyle/>
          <a:p>
            <a:pPr marL="257172" indent="-257172" algn="ctr" defTabSz="685791" latinLnBrk="0">
              <a:defRPr/>
            </a:pPr>
            <a:r>
              <a:rPr kumimoji="1" lang="en-US" altLang="ko-KR" sz="900" spc="600" dirty="0" smtClean="0">
                <a:ln>
                  <a:solidFill>
                    <a:prstClr val="black">
                      <a:lumMod val="75000"/>
                      <a:lumOff val="25000"/>
                      <a:alpha val="0"/>
                    </a:prstClr>
                  </a:solidFill>
                </a:ln>
                <a:solidFill>
                  <a:srgbClr val="68CCD6"/>
                </a:solidFill>
                <a:latin typeface="나눔바른고딕" pitchFamily="50" charset="-127"/>
                <a:ea typeface="나눔바른고딕" pitchFamily="50" charset="-127"/>
              </a:rPr>
              <a:t>About</a:t>
            </a:r>
          </a:p>
          <a:p>
            <a:pPr marL="257172" indent="-257172" algn="ctr" defTabSz="685791" latinLnBrk="0">
              <a:defRPr/>
            </a:pPr>
            <a:r>
              <a:rPr kumimoji="1" lang="en-US" altLang="ko-KR" sz="900" spc="600" dirty="0" smtClean="0">
                <a:ln>
                  <a:solidFill>
                    <a:prstClr val="black">
                      <a:lumMod val="75000"/>
                      <a:lumOff val="25000"/>
                      <a:alpha val="0"/>
                    </a:prstClr>
                  </a:solidFill>
                </a:ln>
                <a:solidFill>
                  <a:srgbClr val="68CCD6"/>
                </a:solidFill>
                <a:latin typeface="나눔바른고딕" pitchFamily="50" charset="-127"/>
                <a:ea typeface="나눔바른고딕" pitchFamily="50" charset="-127"/>
              </a:rPr>
              <a:t>Blossommedi</a:t>
            </a:r>
          </a:p>
          <a:p>
            <a:pPr marL="257172" indent="-257172" algn="ctr" defTabSz="685791" latinLnBrk="0">
              <a:defRPr/>
            </a:pPr>
            <a:r>
              <a:rPr kumimoji="1" lang="en-US" altLang="ko-KR" sz="900" spc="600" dirty="0" smtClean="0">
                <a:ln>
                  <a:solidFill>
                    <a:prstClr val="black">
                      <a:lumMod val="75000"/>
                      <a:lumOff val="25000"/>
                      <a:alpha val="0"/>
                    </a:prstClr>
                  </a:solidFill>
                </a:ln>
                <a:solidFill>
                  <a:srgbClr val="68CCD6"/>
                </a:solidFill>
                <a:latin typeface="나눔바른고딕" pitchFamily="50" charset="-127"/>
                <a:ea typeface="나눔바른고딕" pitchFamily="50" charset="-127"/>
              </a:rPr>
              <a:t>Corona</a:t>
            </a:r>
          </a:p>
          <a:p>
            <a:pPr marL="257172" indent="-257172" algn="ctr" defTabSz="685791" latinLnBrk="0">
              <a:defRPr/>
            </a:pPr>
            <a:r>
              <a:rPr kumimoji="1" lang="en-US" altLang="ko-KR" sz="900" spc="600" dirty="0" smtClean="0">
                <a:ln>
                  <a:solidFill>
                    <a:prstClr val="black">
                      <a:lumMod val="75000"/>
                      <a:lumOff val="25000"/>
                      <a:alpha val="0"/>
                    </a:prstClr>
                  </a:solidFill>
                </a:ln>
                <a:solidFill>
                  <a:srgbClr val="68CCD6"/>
                </a:solidFill>
                <a:latin typeface="나눔바른고딕" pitchFamily="50" charset="-127"/>
                <a:ea typeface="나눔바른고딕" pitchFamily="50" charset="-127"/>
              </a:rPr>
              <a:t>Eraser</a:t>
            </a:r>
            <a:endParaRPr kumimoji="1" lang="ko-KR" altLang="en-US" sz="900" spc="600" dirty="0">
              <a:ln>
                <a:solidFill>
                  <a:prstClr val="black">
                    <a:lumMod val="75000"/>
                    <a:lumOff val="25000"/>
                    <a:alpha val="0"/>
                  </a:prstClr>
                </a:solidFill>
              </a:ln>
              <a:solidFill>
                <a:srgbClr val="68CCD6"/>
              </a:solidFill>
              <a:latin typeface="나눔바른고딕" pitchFamily="50" charset="-127"/>
              <a:ea typeface="나눔바른고딕" pitchFamily="50" charset="-127"/>
            </a:endParaRPr>
          </a:p>
        </p:txBody>
      </p:sp>
      <p:sp>
        <p:nvSpPr>
          <p:cNvPr id="39" name="TextBox 38"/>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prstClr val="black">
                      <a:lumMod val="75000"/>
                      <a:lumOff val="25000"/>
                      <a:alpha val="0"/>
                    </a:prstClr>
                  </a:solidFill>
                </a:ln>
                <a:solidFill>
                  <a:prstClr val="black">
                    <a:lumMod val="75000"/>
                    <a:lumOff val="25000"/>
                  </a:prstClr>
                </a:solidFill>
                <a:latin typeface="나눔바른고딕" pitchFamily="50" charset="-127"/>
                <a:ea typeface="나눔바른고딕" pitchFamily="50" charset="-127"/>
              </a:rPr>
              <a:t>A </a:t>
            </a:r>
            <a:r>
              <a:rPr kumimoji="1" lang="en-US" altLang="ko-KR" sz="700" spc="600" dirty="0" smtClean="0">
                <a:ln>
                  <a:solidFill>
                    <a:prstClr val="black">
                      <a:lumMod val="75000"/>
                      <a:lumOff val="25000"/>
                      <a:alpha val="0"/>
                    </a:prstClr>
                  </a:solidFill>
                </a:ln>
                <a:solidFill>
                  <a:prstClr val="black">
                    <a:lumMod val="75000"/>
                    <a:lumOff val="25000"/>
                  </a:prstClr>
                </a:solidFill>
                <a:latin typeface="나눔바른고딕" pitchFamily="50" charset="-127"/>
                <a:ea typeface="나눔바른고딕" pitchFamily="50" charset="-127"/>
              </a:rPr>
              <a:t>new antivirus product</a:t>
            </a:r>
            <a:endParaRPr kumimoji="1" lang="ko-KR" altLang="en-US" sz="700" spc="600" dirty="0">
              <a:ln>
                <a:solidFill>
                  <a:prstClr val="black">
                    <a:lumMod val="75000"/>
                    <a:lumOff val="25000"/>
                    <a:alpha val="0"/>
                  </a:prstClr>
                </a:solidFill>
              </a:ln>
              <a:solidFill>
                <a:prstClr val="black">
                  <a:lumMod val="75000"/>
                  <a:lumOff val="25000"/>
                </a:prstClr>
              </a:solidFill>
              <a:latin typeface="나눔바른고딕" pitchFamily="50" charset="-127"/>
              <a:ea typeface="나눔바른고딕" pitchFamily="50" charset="-127"/>
            </a:endParaRPr>
          </a:p>
        </p:txBody>
      </p:sp>
      <p:sp>
        <p:nvSpPr>
          <p:cNvPr id="44"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rPr>
              <a:pPr algn="r">
                <a:lnSpc>
                  <a:spcPts val="2000"/>
                </a:lnSpc>
              </a:pPr>
              <a:t>7</a:t>
            </a:fld>
            <a:endParaRPr kumimoji="1" lang="ko-KR" altLang="en-US" spc="-50" dirty="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endParaRPr>
          </a:p>
        </p:txBody>
      </p:sp>
      <p:sp>
        <p:nvSpPr>
          <p:cNvPr id="75" name="TextBox 74"/>
          <p:cNvSpPr txBox="1"/>
          <p:nvPr/>
        </p:nvSpPr>
        <p:spPr>
          <a:xfrm>
            <a:off x="5936396" y="2519506"/>
            <a:ext cx="184731" cy="369332"/>
          </a:xfrm>
          <a:prstGeom prst="rect">
            <a:avLst/>
          </a:prstGeom>
          <a:noFill/>
        </p:spPr>
        <p:txBody>
          <a:bodyPr wrap="none" rtlCol="0">
            <a:spAutoFit/>
          </a:bodyPr>
          <a:lstStyle/>
          <a:p>
            <a:endParaRPr lang="ko-KR" altLang="en-US" dirty="0">
              <a:solidFill>
                <a:prstClr val="black"/>
              </a:solidFill>
            </a:endParaRPr>
          </a:p>
        </p:txBody>
      </p:sp>
      <p:sp>
        <p:nvSpPr>
          <p:cNvPr id="41" name="슬라이드 번호 개체 틀 3"/>
          <p:cNvSpPr txBox="1">
            <a:spLocks/>
          </p:cNvSpPr>
          <p:nvPr/>
        </p:nvSpPr>
        <p:spPr>
          <a:xfrm>
            <a:off x="7596762" y="6506307"/>
            <a:ext cx="2311400" cy="365125"/>
          </a:xfrm>
          <a:prstGeom prst="rect">
            <a:avLst/>
          </a:prstGeom>
        </p:spPr>
        <p:txBody>
          <a:bodyPr/>
          <a:lstStyle>
            <a:defPPr>
              <a:defRPr lang="ko-KR"/>
            </a:defPPr>
            <a:lvl1pPr marL="0" algn="l" defTabSz="914400" rtl="0" eaLnBrk="1" latinLnBrk="1" hangingPunct="1">
              <a:defRPr sz="1050" kern="1200">
                <a:solidFill>
                  <a:schemeClr val="tx1">
                    <a:lumMod val="50000"/>
                    <a:lumOff val="50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r">
              <a:lnSpc>
                <a:spcPts val="2000"/>
              </a:lnSpc>
            </a:pPr>
            <a:fld id="{D01D791C-CBF2-42D2-93F0-EFE4000C7198}" type="slidenum">
              <a:rPr kumimoji="1" lang="ko-KR" altLang="en-US" spc="-50" smtClean="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rPr>
              <a:pPr algn="r">
                <a:lnSpc>
                  <a:spcPts val="2000"/>
                </a:lnSpc>
              </a:pPr>
              <a:t>7</a:t>
            </a:fld>
            <a:endParaRPr kumimoji="1" lang="ko-KR" altLang="en-US" spc="-50" dirty="0">
              <a:ln>
                <a:solidFill>
                  <a:prstClr val="black">
                    <a:lumMod val="75000"/>
                    <a:lumOff val="25000"/>
                    <a:alpha val="0"/>
                  </a:prstClr>
                </a:solidFill>
              </a:ln>
              <a:solidFill>
                <a:prstClr val="black">
                  <a:lumMod val="50000"/>
                  <a:lumOff val="50000"/>
                </a:prstClr>
              </a:solidFill>
              <a:latin typeface="나눔바른고딕" pitchFamily="50" charset="-127"/>
              <a:ea typeface="나눔바른고딕" pitchFamily="50" charset="-127"/>
            </a:endParaRPr>
          </a:p>
        </p:txBody>
      </p:sp>
      <p:sp>
        <p:nvSpPr>
          <p:cNvPr id="48" name="TextBox 47"/>
          <p:cNvSpPr txBox="1"/>
          <p:nvPr/>
        </p:nvSpPr>
        <p:spPr>
          <a:xfrm>
            <a:off x="2977390" y="618451"/>
            <a:ext cx="6368098" cy="966931"/>
          </a:xfrm>
          <a:prstGeom prst="rect">
            <a:avLst/>
          </a:prstGeom>
          <a:noFill/>
        </p:spPr>
        <p:txBody>
          <a:bodyPr wrap="square" rtlCol="0">
            <a:spAutoFit/>
          </a:bodyPr>
          <a:lstStyle/>
          <a:p>
            <a:pPr marL="7937" marR="5080" defTabSz="685791" latinLnBrk="0">
              <a:spcBef>
                <a:spcPts val="100"/>
              </a:spcBef>
              <a:defRPr/>
            </a:pPr>
            <a:r>
              <a:rPr kumimoji="1" lang="ko-KR" altLang="en-US" sz="2800" b="1" dirty="0" err="1" smtClean="0">
                <a:ln>
                  <a:solidFill>
                    <a:prstClr val="black">
                      <a:lumMod val="75000"/>
                      <a:lumOff val="25000"/>
                      <a:alpha val="0"/>
                    </a:prstClr>
                  </a:solidFill>
                </a:ln>
                <a:solidFill>
                  <a:srgbClr val="494B8D"/>
                </a:solidFill>
                <a:latin typeface="나눔바른고딕" pitchFamily="50" charset="-127"/>
                <a:ea typeface="나눔바른고딕" pitchFamily="50" charset="-127"/>
              </a:rPr>
              <a:t>블라썸메디는</a:t>
            </a:r>
            <a:r>
              <a:rPr kumimoji="1" lang="ko-KR" altLang="en-US" sz="2800" b="1" dirty="0" smtClean="0">
                <a:ln>
                  <a:solidFill>
                    <a:prstClr val="black">
                      <a:lumMod val="75000"/>
                      <a:lumOff val="25000"/>
                      <a:alpha val="0"/>
                    </a:prstClr>
                  </a:solidFill>
                </a:ln>
                <a:solidFill>
                  <a:srgbClr val="494B8D"/>
                </a:solidFill>
                <a:latin typeface="나눔바른고딕" pitchFamily="50" charset="-127"/>
                <a:ea typeface="나눔바른고딕" pitchFamily="50" charset="-127"/>
              </a:rPr>
              <a:t> </a:t>
            </a:r>
            <a:r>
              <a:rPr kumimoji="1" lang="en-US" altLang="ko-KR" sz="2800" b="1" dirty="0" smtClean="0">
                <a:ln>
                  <a:solidFill>
                    <a:prstClr val="black">
                      <a:lumMod val="75000"/>
                      <a:lumOff val="25000"/>
                      <a:alpha val="0"/>
                    </a:prstClr>
                  </a:solidFill>
                </a:ln>
                <a:solidFill>
                  <a:srgbClr val="494B8D"/>
                </a:solidFill>
                <a:latin typeface="나눔바른고딕" pitchFamily="50" charset="-127"/>
                <a:ea typeface="나눔바른고딕" pitchFamily="50" charset="-127"/>
              </a:rPr>
              <a:t>CAZ</a:t>
            </a:r>
            <a:r>
              <a:rPr kumimoji="1" lang="ko-KR" altLang="en-US" sz="2800" b="1" smtClean="0">
                <a:ln>
                  <a:solidFill>
                    <a:prstClr val="black">
                      <a:lumMod val="75000"/>
                      <a:lumOff val="25000"/>
                      <a:alpha val="0"/>
                    </a:prstClr>
                  </a:solidFill>
                </a:ln>
                <a:solidFill>
                  <a:srgbClr val="494B8D"/>
                </a:solidFill>
                <a:latin typeface="나눔바른고딕" pitchFamily="50" charset="-127"/>
                <a:ea typeface="나눔바른고딕" pitchFamily="50" charset="-127"/>
              </a:rPr>
              <a:t>원단을 통해</a:t>
            </a:r>
            <a:endParaRPr kumimoji="1" lang="en-US" altLang="ko-KR" sz="2800" b="1" dirty="0" smtClean="0">
              <a:ln>
                <a:solidFill>
                  <a:prstClr val="black">
                    <a:lumMod val="75000"/>
                    <a:lumOff val="25000"/>
                    <a:alpha val="0"/>
                  </a:prstClr>
                </a:solidFill>
              </a:ln>
              <a:solidFill>
                <a:srgbClr val="494B8D"/>
              </a:solidFill>
              <a:latin typeface="나눔바른고딕" pitchFamily="50" charset="-127"/>
              <a:ea typeface="나눔바른고딕" pitchFamily="50" charset="-127"/>
            </a:endParaRPr>
          </a:p>
          <a:p>
            <a:pPr marL="7937" marR="5080" algn="r" defTabSz="685791" latinLnBrk="0">
              <a:spcBef>
                <a:spcPts val="100"/>
              </a:spcBef>
              <a:defRPr/>
            </a:pPr>
            <a:r>
              <a:rPr kumimoji="1" lang="ko-KR" altLang="en-US" sz="2800" b="1" dirty="0" err="1" smtClean="0">
                <a:ln>
                  <a:solidFill>
                    <a:prstClr val="black">
                      <a:lumMod val="75000"/>
                      <a:lumOff val="25000"/>
                      <a:alpha val="0"/>
                    </a:prstClr>
                  </a:solidFill>
                </a:ln>
                <a:solidFill>
                  <a:srgbClr val="494B8D"/>
                </a:solidFill>
                <a:latin typeface="나눔바른고딕" pitchFamily="50" charset="-127"/>
                <a:ea typeface="나눔바른고딕" pitchFamily="50" charset="-127"/>
              </a:rPr>
              <a:t>고객곁으로</a:t>
            </a:r>
            <a:r>
              <a:rPr kumimoji="1" lang="ko-KR" altLang="en-US" sz="2800" b="1" dirty="0" smtClean="0">
                <a:ln>
                  <a:solidFill>
                    <a:prstClr val="black">
                      <a:lumMod val="75000"/>
                      <a:lumOff val="25000"/>
                      <a:alpha val="0"/>
                    </a:prstClr>
                  </a:solidFill>
                </a:ln>
                <a:solidFill>
                  <a:srgbClr val="494B8D"/>
                </a:solidFill>
                <a:latin typeface="나눔바른고딕" pitchFamily="50" charset="-127"/>
                <a:ea typeface="나눔바른고딕" pitchFamily="50" charset="-127"/>
              </a:rPr>
              <a:t> 더욱 다가갑니다</a:t>
            </a:r>
            <a:r>
              <a:rPr kumimoji="1" lang="en-US" altLang="ko-KR" sz="2800" b="1" dirty="0" smtClean="0">
                <a:ln>
                  <a:solidFill>
                    <a:prstClr val="black">
                      <a:lumMod val="75000"/>
                      <a:lumOff val="25000"/>
                      <a:alpha val="0"/>
                    </a:prstClr>
                  </a:solidFill>
                </a:ln>
                <a:solidFill>
                  <a:srgbClr val="494B8D"/>
                </a:solidFill>
                <a:latin typeface="나눔바른고딕" pitchFamily="50" charset="-127"/>
                <a:ea typeface="나눔바른고딕" pitchFamily="50" charset="-127"/>
              </a:rPr>
              <a:t>.</a:t>
            </a:r>
            <a:r>
              <a:rPr kumimoji="1" lang="ko-KR" altLang="en-US" sz="2800" b="1" smtClean="0">
                <a:ln>
                  <a:solidFill>
                    <a:prstClr val="black">
                      <a:lumMod val="75000"/>
                      <a:lumOff val="25000"/>
                      <a:alpha val="0"/>
                    </a:prstClr>
                  </a:solidFill>
                </a:ln>
                <a:solidFill>
                  <a:srgbClr val="494B8D"/>
                </a:solidFill>
                <a:latin typeface="나눔바른고딕" pitchFamily="50" charset="-127"/>
                <a:ea typeface="나눔바른고딕" pitchFamily="50" charset="-127"/>
              </a:rPr>
              <a:t> </a:t>
            </a:r>
            <a:endParaRPr kumimoji="1" lang="ko-KR" altLang="en-US" sz="2800" b="1" dirty="0">
              <a:ln>
                <a:solidFill>
                  <a:prstClr val="black">
                    <a:lumMod val="75000"/>
                    <a:lumOff val="25000"/>
                    <a:alpha val="0"/>
                  </a:prstClr>
                </a:solidFill>
              </a:ln>
              <a:solidFill>
                <a:srgbClr val="494B8D"/>
              </a:solidFill>
              <a:latin typeface="나눔바른고딕" pitchFamily="50" charset="-127"/>
              <a:ea typeface="나눔바른고딕" pitchFamily="50" charset="-127"/>
            </a:endParaRPr>
          </a:p>
        </p:txBody>
      </p:sp>
      <p:sp>
        <p:nvSpPr>
          <p:cNvPr id="14" name="TextBox 13"/>
          <p:cNvSpPr txBox="1"/>
          <p:nvPr/>
        </p:nvSpPr>
        <p:spPr>
          <a:xfrm>
            <a:off x="5094391" y="2065149"/>
            <a:ext cx="4724370" cy="523220"/>
          </a:xfrm>
          <a:prstGeom prst="rect">
            <a:avLst/>
          </a:prstGeom>
          <a:noFill/>
        </p:spPr>
        <p:txBody>
          <a:bodyPr wrap="none" rtlCol="0">
            <a:spAutoFit/>
          </a:bodyPr>
          <a:lstStyle/>
          <a:p>
            <a:r>
              <a:rPr lang="ko-KR" altLang="en-US" sz="2800" b="1" dirty="0" err="1" smtClean="0">
                <a:latin typeface="210 옴니고딕 030" panose="02020603020101020101" pitchFamily="18" charset="-127"/>
                <a:ea typeface="210 옴니고딕 030" panose="02020603020101020101" pitchFamily="18" charset="-127"/>
              </a:rPr>
              <a:t>물티슈</a:t>
            </a:r>
            <a:r>
              <a:rPr lang="ko-KR" altLang="en-US" dirty="0" err="1" smtClean="0">
                <a:latin typeface="210 옴니고딕 030" panose="02020603020101020101" pitchFamily="18" charset="-127"/>
                <a:ea typeface="210 옴니고딕 030" panose="02020603020101020101" pitchFamily="18" charset="-127"/>
              </a:rPr>
              <a:t>로</a:t>
            </a:r>
            <a:r>
              <a:rPr lang="ko-KR" altLang="en-US" dirty="0" smtClean="0">
                <a:latin typeface="210 옴니고딕 030" panose="02020603020101020101" pitchFamily="18" charset="-127"/>
                <a:ea typeface="210 옴니고딕 030" panose="02020603020101020101" pitchFamily="18" charset="-127"/>
              </a:rPr>
              <a:t> 닦으면 코로나가 묻을 뿐입니다</a:t>
            </a:r>
            <a:r>
              <a:rPr lang="en-US" altLang="ko-KR" dirty="0" smtClean="0">
                <a:latin typeface="210 옴니고딕 030" panose="02020603020101020101" pitchFamily="18" charset="-127"/>
                <a:ea typeface="210 옴니고딕 030" panose="02020603020101020101" pitchFamily="18" charset="-127"/>
              </a:rPr>
              <a:t>.</a:t>
            </a:r>
            <a:endParaRPr lang="ko-KR" altLang="en-US">
              <a:latin typeface="210 옴니고딕 030" panose="02020603020101020101" pitchFamily="18" charset="-127"/>
              <a:ea typeface="210 옴니고딕 030" panose="02020603020101020101" pitchFamily="18" charset="-127"/>
            </a:endParaRPr>
          </a:p>
        </p:txBody>
      </p:sp>
      <p:grpSp>
        <p:nvGrpSpPr>
          <p:cNvPr id="28" name="그룹 27"/>
          <p:cNvGrpSpPr/>
          <p:nvPr/>
        </p:nvGrpSpPr>
        <p:grpSpPr>
          <a:xfrm>
            <a:off x="2745839" y="4191739"/>
            <a:ext cx="1914269" cy="1826501"/>
            <a:chOff x="2736747" y="4460625"/>
            <a:chExt cx="1914269" cy="1826501"/>
          </a:xfrm>
        </p:grpSpPr>
        <p:grpSp>
          <p:nvGrpSpPr>
            <p:cNvPr id="22" name="그룹 21"/>
            <p:cNvGrpSpPr/>
            <p:nvPr/>
          </p:nvGrpSpPr>
          <p:grpSpPr>
            <a:xfrm>
              <a:off x="2736747" y="5805259"/>
              <a:ext cx="1335989" cy="481867"/>
              <a:chOff x="2773508" y="5421818"/>
              <a:chExt cx="2120680" cy="444706"/>
            </a:xfrm>
          </p:grpSpPr>
          <p:sp>
            <p:nvSpPr>
              <p:cNvPr id="16" name="원통 15"/>
              <p:cNvSpPr/>
              <p:nvPr/>
            </p:nvSpPr>
            <p:spPr>
              <a:xfrm>
                <a:off x="2773508" y="5558747"/>
                <a:ext cx="2120680" cy="307777"/>
              </a:xfrm>
              <a:prstGeom prst="can">
                <a:avLst>
                  <a:gd name="adj" fmla="val 50000"/>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smtClean="0">
                    <a:solidFill>
                      <a:schemeClr val="tx1"/>
                    </a:solidFill>
                  </a:rPr>
                  <a:t>물체표면</a:t>
                </a:r>
                <a:endParaRPr lang="ko-KR" altLang="en-US" sz="1200" dirty="0">
                  <a:solidFill>
                    <a:schemeClr val="tx1"/>
                  </a:solidFill>
                </a:endParaRPr>
              </a:p>
            </p:txBody>
          </p:sp>
          <p:sp>
            <p:nvSpPr>
              <p:cNvPr id="35" name="타원 34"/>
              <p:cNvSpPr/>
              <p:nvPr/>
            </p:nvSpPr>
            <p:spPr>
              <a:xfrm>
                <a:off x="3776834" y="5421818"/>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4" name="막힌 원호 23"/>
            <p:cNvSpPr/>
            <p:nvPr/>
          </p:nvSpPr>
          <p:spPr>
            <a:xfrm rot="11347370">
              <a:off x="3197890" y="4460625"/>
              <a:ext cx="1371712" cy="1136399"/>
            </a:xfrm>
            <a:prstGeom prst="blockArc">
              <a:avLst>
                <a:gd name="adj1" fmla="val 12667091"/>
                <a:gd name="adj2" fmla="val 21356903"/>
                <a:gd name="adj3" fmla="val 6556"/>
              </a:avLst>
            </a:prstGeom>
            <a:solidFill>
              <a:schemeClr val="accent5">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0" name="설명선 3 39"/>
            <p:cNvSpPr/>
            <p:nvPr/>
          </p:nvSpPr>
          <p:spPr>
            <a:xfrm>
              <a:off x="3693000" y="4846356"/>
              <a:ext cx="899960" cy="227511"/>
            </a:xfrm>
            <a:prstGeom prst="borderCallout3">
              <a:avLst>
                <a:gd name="adj1" fmla="val 61783"/>
                <a:gd name="adj2" fmla="val -2531"/>
                <a:gd name="adj3" fmla="val 64048"/>
                <a:gd name="adj4" fmla="val -2162"/>
                <a:gd name="adj5" fmla="val 62362"/>
                <a:gd name="adj6" fmla="val -26354"/>
                <a:gd name="adj7" fmla="val 150975"/>
                <a:gd name="adj8" fmla="val -46780"/>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6350">
                  <a:solidFill>
                    <a:schemeClr val="tx1"/>
                  </a:solidFill>
                </a:ln>
              </a:endParaRPr>
            </a:p>
          </p:txBody>
        </p:sp>
        <p:sp>
          <p:nvSpPr>
            <p:cNvPr id="42" name="TextBox 41"/>
            <p:cNvSpPr txBox="1"/>
            <p:nvPr/>
          </p:nvSpPr>
          <p:spPr>
            <a:xfrm>
              <a:off x="3703318" y="4807776"/>
              <a:ext cx="947698" cy="307777"/>
            </a:xfrm>
            <a:prstGeom prst="rect">
              <a:avLst/>
            </a:prstGeom>
            <a:noFill/>
          </p:spPr>
          <p:txBody>
            <a:bodyPr wrap="square" rtlCol="0">
              <a:spAutoFit/>
            </a:bodyPr>
            <a:lstStyle/>
            <a:p>
              <a:r>
                <a:rPr lang="en-US" altLang="ko-KR" sz="1400" b="1" smtClean="0"/>
                <a:t>CAZ</a:t>
              </a:r>
              <a:r>
                <a:rPr lang="ko-KR" altLang="en-US" sz="1400" b="1" smtClean="0"/>
                <a:t>원단</a:t>
              </a:r>
              <a:endParaRPr lang="ko-KR" altLang="en-US" sz="1400" b="1" dirty="0"/>
            </a:p>
          </p:txBody>
        </p:sp>
      </p:grpSp>
      <p:sp>
        <p:nvSpPr>
          <p:cNvPr id="58" name="원통 57"/>
          <p:cNvSpPr/>
          <p:nvPr/>
        </p:nvSpPr>
        <p:spPr>
          <a:xfrm>
            <a:off x="5222143" y="5684750"/>
            <a:ext cx="1335989" cy="333496"/>
          </a:xfrm>
          <a:prstGeom prst="can">
            <a:avLst>
              <a:gd name="adj" fmla="val 50000"/>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타원 59"/>
          <p:cNvSpPr/>
          <p:nvPr/>
        </p:nvSpPr>
        <p:spPr>
          <a:xfrm>
            <a:off x="5996848" y="5392362"/>
            <a:ext cx="45364" cy="78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설명선 3 55"/>
          <p:cNvSpPr/>
          <p:nvPr/>
        </p:nvSpPr>
        <p:spPr>
          <a:xfrm>
            <a:off x="5989738" y="4535583"/>
            <a:ext cx="899960" cy="227511"/>
          </a:xfrm>
          <a:prstGeom prst="borderCallout3">
            <a:avLst>
              <a:gd name="adj1" fmla="val 61783"/>
              <a:gd name="adj2" fmla="val -2531"/>
              <a:gd name="adj3" fmla="val 64048"/>
              <a:gd name="adj4" fmla="val -2162"/>
              <a:gd name="adj5" fmla="val 62362"/>
              <a:gd name="adj6" fmla="val -26354"/>
              <a:gd name="adj7" fmla="val 150975"/>
              <a:gd name="adj8" fmla="val -46780"/>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6350">
                <a:solidFill>
                  <a:schemeClr val="tx1"/>
                </a:solidFill>
              </a:ln>
            </a:endParaRPr>
          </a:p>
        </p:txBody>
      </p:sp>
      <p:sp>
        <p:nvSpPr>
          <p:cNvPr id="57" name="TextBox 56"/>
          <p:cNvSpPr txBox="1"/>
          <p:nvPr/>
        </p:nvSpPr>
        <p:spPr>
          <a:xfrm>
            <a:off x="6000056" y="4497003"/>
            <a:ext cx="947698" cy="307777"/>
          </a:xfrm>
          <a:prstGeom prst="rect">
            <a:avLst/>
          </a:prstGeom>
          <a:noFill/>
        </p:spPr>
        <p:txBody>
          <a:bodyPr wrap="square" rtlCol="0">
            <a:spAutoFit/>
          </a:bodyPr>
          <a:lstStyle/>
          <a:p>
            <a:r>
              <a:rPr lang="en-US" altLang="ko-KR" sz="1400" b="1" smtClean="0"/>
              <a:t>CAZ</a:t>
            </a:r>
            <a:r>
              <a:rPr lang="ko-KR" altLang="en-US" sz="1400" b="1" smtClean="0"/>
              <a:t>원단</a:t>
            </a:r>
            <a:endParaRPr lang="ko-KR" altLang="en-US" sz="1400" b="1" dirty="0"/>
          </a:p>
        </p:txBody>
      </p:sp>
      <p:sp>
        <p:nvSpPr>
          <p:cNvPr id="55" name="막힌 원호 54"/>
          <p:cNvSpPr/>
          <p:nvPr/>
        </p:nvSpPr>
        <p:spPr>
          <a:xfrm rot="11347370">
            <a:off x="5497604" y="4252741"/>
            <a:ext cx="1371712" cy="1136399"/>
          </a:xfrm>
          <a:prstGeom prst="blockArc">
            <a:avLst>
              <a:gd name="adj1" fmla="val 12667091"/>
              <a:gd name="adj2" fmla="val 21356903"/>
              <a:gd name="adj3" fmla="val 6556"/>
            </a:avLst>
          </a:prstGeom>
          <a:solidFill>
            <a:schemeClr val="accent5">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8" name="원통 77"/>
          <p:cNvSpPr/>
          <p:nvPr/>
        </p:nvSpPr>
        <p:spPr>
          <a:xfrm>
            <a:off x="7698447" y="5684750"/>
            <a:ext cx="1335989" cy="333496"/>
          </a:xfrm>
          <a:prstGeom prst="can">
            <a:avLst>
              <a:gd name="adj" fmla="val 50000"/>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3" name="그룹 32"/>
          <p:cNvGrpSpPr/>
          <p:nvPr/>
        </p:nvGrpSpPr>
        <p:grpSpPr>
          <a:xfrm>
            <a:off x="8045470" y="4240234"/>
            <a:ext cx="1511278" cy="1376975"/>
            <a:chOff x="8150498" y="4460625"/>
            <a:chExt cx="1511278" cy="1376975"/>
          </a:xfrm>
        </p:grpSpPr>
        <p:sp>
          <p:nvSpPr>
            <p:cNvPr id="80" name="타원 79"/>
            <p:cNvSpPr/>
            <p:nvPr/>
          </p:nvSpPr>
          <p:spPr>
            <a:xfrm>
              <a:off x="8652052" y="5583223"/>
              <a:ext cx="45364" cy="78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막힌 원호 73"/>
            <p:cNvSpPr/>
            <p:nvPr/>
          </p:nvSpPr>
          <p:spPr>
            <a:xfrm rot="11347370">
              <a:off x="8150498" y="4460625"/>
              <a:ext cx="1371712" cy="1136399"/>
            </a:xfrm>
            <a:prstGeom prst="blockArc">
              <a:avLst>
                <a:gd name="adj1" fmla="val 12667091"/>
                <a:gd name="adj2" fmla="val 21356903"/>
                <a:gd name="adj3" fmla="val 6556"/>
              </a:avLst>
            </a:prstGeom>
            <a:solidFill>
              <a:schemeClr val="accent5">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6" name="설명선 3 75"/>
            <p:cNvSpPr/>
            <p:nvPr/>
          </p:nvSpPr>
          <p:spPr>
            <a:xfrm>
              <a:off x="8703664" y="4759228"/>
              <a:ext cx="899960" cy="227511"/>
            </a:xfrm>
            <a:prstGeom prst="borderCallout3">
              <a:avLst>
                <a:gd name="adj1" fmla="val 61783"/>
                <a:gd name="adj2" fmla="val -2531"/>
                <a:gd name="adj3" fmla="val 64048"/>
                <a:gd name="adj4" fmla="val -2162"/>
                <a:gd name="adj5" fmla="val 62362"/>
                <a:gd name="adj6" fmla="val -26354"/>
                <a:gd name="adj7" fmla="val 150975"/>
                <a:gd name="adj8" fmla="val -51719"/>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6350">
                  <a:solidFill>
                    <a:schemeClr val="tx1"/>
                  </a:solidFill>
                </a:ln>
              </a:endParaRPr>
            </a:p>
          </p:txBody>
        </p:sp>
        <p:sp>
          <p:nvSpPr>
            <p:cNvPr id="77" name="TextBox 76"/>
            <p:cNvSpPr txBox="1"/>
            <p:nvPr/>
          </p:nvSpPr>
          <p:spPr>
            <a:xfrm>
              <a:off x="8714078" y="4709819"/>
              <a:ext cx="947698" cy="307777"/>
            </a:xfrm>
            <a:prstGeom prst="rect">
              <a:avLst/>
            </a:prstGeom>
            <a:noFill/>
          </p:spPr>
          <p:txBody>
            <a:bodyPr wrap="square" rtlCol="0">
              <a:spAutoFit/>
            </a:bodyPr>
            <a:lstStyle/>
            <a:p>
              <a:r>
                <a:rPr lang="en-US" altLang="ko-KR" sz="1400" b="1" dirty="0" smtClean="0"/>
                <a:t>CAZ</a:t>
              </a:r>
              <a:r>
                <a:rPr lang="ko-KR" altLang="en-US" sz="1400" b="1" smtClean="0"/>
                <a:t>원단</a:t>
              </a:r>
              <a:endParaRPr lang="ko-KR" altLang="en-US" sz="1400" b="1" dirty="0"/>
            </a:p>
          </p:txBody>
        </p:sp>
        <p:sp>
          <p:nvSpPr>
            <p:cNvPr id="32" name="폭발 1 31"/>
            <p:cNvSpPr/>
            <p:nvPr/>
          </p:nvSpPr>
          <p:spPr>
            <a:xfrm>
              <a:off x="8511496" y="5470459"/>
              <a:ext cx="281112" cy="367141"/>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8" name="직선 화살표 연결선 37"/>
          <p:cNvCxnSpPr/>
          <p:nvPr/>
        </p:nvCxnSpPr>
        <p:spPr>
          <a:xfrm flipV="1">
            <a:off x="5854553" y="5451986"/>
            <a:ext cx="128351" cy="13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9" name="그룹 88"/>
          <p:cNvGrpSpPr/>
          <p:nvPr/>
        </p:nvGrpSpPr>
        <p:grpSpPr>
          <a:xfrm>
            <a:off x="2590469" y="4292044"/>
            <a:ext cx="494781" cy="461665"/>
            <a:chOff x="2779772" y="490642"/>
            <a:chExt cx="292505" cy="319139"/>
          </a:xfrm>
        </p:grpSpPr>
        <p:sp>
          <p:nvSpPr>
            <p:cNvPr id="90" name="모서리가 둥근 직사각형 89"/>
            <p:cNvSpPr/>
            <p:nvPr/>
          </p:nvSpPr>
          <p:spPr>
            <a:xfrm>
              <a:off x="2779772" y="490642"/>
              <a:ext cx="292505" cy="296959"/>
            </a:xfrm>
            <a:prstGeom prst="roundRect">
              <a:avLst/>
            </a:prstGeom>
            <a:solidFill>
              <a:srgbClr val="494B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91" name="직사각형 90"/>
            <p:cNvSpPr/>
            <p:nvPr/>
          </p:nvSpPr>
          <p:spPr>
            <a:xfrm>
              <a:off x="2820264" y="490642"/>
              <a:ext cx="211518" cy="319139"/>
            </a:xfrm>
            <a:prstGeom prst="rect">
              <a:avLst/>
            </a:prstGeom>
          </p:spPr>
          <p:txBody>
            <a:bodyPr wrap="none">
              <a:spAutoFit/>
            </a:bodyPr>
            <a:lstStyle/>
            <a:p>
              <a:pPr algn="ctr"/>
              <a:r>
                <a:rPr kumimoji="1" lang="en-US" altLang="ko-KR" sz="2400" b="1"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1</a:t>
              </a:r>
              <a:endParaRPr lang="ko-KR" altLang="en-US" sz="2400" dirty="0">
                <a:solidFill>
                  <a:schemeClr val="bg1"/>
                </a:solidFill>
              </a:endParaRPr>
            </a:p>
          </p:txBody>
        </p:sp>
      </p:grpSp>
      <p:grpSp>
        <p:nvGrpSpPr>
          <p:cNvPr id="92" name="그룹 91"/>
          <p:cNvGrpSpPr/>
          <p:nvPr/>
        </p:nvGrpSpPr>
        <p:grpSpPr>
          <a:xfrm>
            <a:off x="4901201" y="4296618"/>
            <a:ext cx="494781" cy="461665"/>
            <a:chOff x="2779772" y="490642"/>
            <a:chExt cx="292505" cy="319139"/>
          </a:xfrm>
        </p:grpSpPr>
        <p:sp>
          <p:nvSpPr>
            <p:cNvPr id="93" name="모서리가 둥근 직사각형 92"/>
            <p:cNvSpPr/>
            <p:nvPr/>
          </p:nvSpPr>
          <p:spPr>
            <a:xfrm>
              <a:off x="2779772" y="490642"/>
              <a:ext cx="292505" cy="296959"/>
            </a:xfrm>
            <a:prstGeom prst="roundRect">
              <a:avLst/>
            </a:prstGeom>
            <a:solidFill>
              <a:srgbClr val="494B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94" name="직사각형 93"/>
            <p:cNvSpPr/>
            <p:nvPr/>
          </p:nvSpPr>
          <p:spPr>
            <a:xfrm>
              <a:off x="2820264" y="490642"/>
              <a:ext cx="211518" cy="319139"/>
            </a:xfrm>
            <a:prstGeom prst="rect">
              <a:avLst/>
            </a:prstGeom>
          </p:spPr>
          <p:txBody>
            <a:bodyPr wrap="none">
              <a:spAutoFit/>
            </a:bodyPr>
            <a:lstStyle/>
            <a:p>
              <a:pPr algn="ctr"/>
              <a:r>
                <a:rPr kumimoji="1" lang="en-US" altLang="ko-KR" sz="2400" b="1"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2</a:t>
              </a:r>
              <a:endParaRPr lang="ko-KR" altLang="en-US" sz="2400" dirty="0">
                <a:solidFill>
                  <a:schemeClr val="bg1"/>
                </a:solidFill>
              </a:endParaRPr>
            </a:p>
          </p:txBody>
        </p:sp>
      </p:grpSp>
      <p:grpSp>
        <p:nvGrpSpPr>
          <p:cNvPr id="95" name="그룹 94"/>
          <p:cNvGrpSpPr/>
          <p:nvPr/>
        </p:nvGrpSpPr>
        <p:grpSpPr>
          <a:xfrm>
            <a:off x="7248387" y="4298550"/>
            <a:ext cx="494781" cy="461665"/>
            <a:chOff x="2779772" y="490642"/>
            <a:chExt cx="292505" cy="319139"/>
          </a:xfrm>
        </p:grpSpPr>
        <p:sp>
          <p:nvSpPr>
            <p:cNvPr id="96" name="모서리가 둥근 직사각형 95"/>
            <p:cNvSpPr/>
            <p:nvPr/>
          </p:nvSpPr>
          <p:spPr>
            <a:xfrm>
              <a:off x="2779772" y="490642"/>
              <a:ext cx="292505" cy="296959"/>
            </a:xfrm>
            <a:prstGeom prst="roundRect">
              <a:avLst/>
            </a:prstGeom>
            <a:solidFill>
              <a:srgbClr val="494B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97" name="직사각형 96"/>
            <p:cNvSpPr/>
            <p:nvPr/>
          </p:nvSpPr>
          <p:spPr>
            <a:xfrm>
              <a:off x="2820264" y="490642"/>
              <a:ext cx="211518" cy="319139"/>
            </a:xfrm>
            <a:prstGeom prst="rect">
              <a:avLst/>
            </a:prstGeom>
          </p:spPr>
          <p:txBody>
            <a:bodyPr wrap="none">
              <a:spAutoFit/>
            </a:bodyPr>
            <a:lstStyle/>
            <a:p>
              <a:pPr algn="ctr"/>
              <a:r>
                <a:rPr kumimoji="1" lang="en-US" altLang="ko-KR" sz="2400" b="1"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3</a:t>
              </a:r>
              <a:endParaRPr lang="ko-KR" altLang="en-US" sz="2400" dirty="0">
                <a:solidFill>
                  <a:schemeClr val="bg1"/>
                </a:solidFill>
              </a:endParaRPr>
            </a:p>
          </p:txBody>
        </p:sp>
      </p:grpSp>
      <p:grpSp>
        <p:nvGrpSpPr>
          <p:cNvPr id="2051" name="그룹 2050"/>
          <p:cNvGrpSpPr/>
          <p:nvPr/>
        </p:nvGrpSpPr>
        <p:grpSpPr>
          <a:xfrm>
            <a:off x="2549817" y="1881700"/>
            <a:ext cx="2396276" cy="1486036"/>
            <a:chOff x="2379808" y="2375012"/>
            <a:chExt cx="2396276" cy="1486036"/>
          </a:xfrm>
        </p:grpSpPr>
        <p:pic>
          <p:nvPicPr>
            <p:cNvPr id="2056" name="Picture 8" descr="水滴のイラスト « 商用利用ＯＫ＆無料の写真・フリー素材を集めました！総合素材サイト｜ソザイング"/>
            <p:cNvPicPr>
              <a:picLocks noChangeAspect="1" noChangeArrowheads="1"/>
            </p:cNvPicPr>
            <p:nvPr/>
          </p:nvPicPr>
          <p:blipFill rotWithShape="1">
            <a:blip r:embed="rId2">
              <a:extLst>
                <a:ext uri="{28A0092B-C50C-407E-A947-70E740481C1C}">
                  <a14:useLocalDpi xmlns:a14="http://schemas.microsoft.com/office/drawing/2010/main" val="0"/>
                </a:ext>
              </a:extLst>
            </a:blip>
            <a:srcRect l="38483" t="37901" r="40845" b="28844"/>
            <a:stretch/>
          </p:blipFill>
          <p:spPr bwMode="auto">
            <a:xfrm>
              <a:off x="3304242" y="2780928"/>
              <a:ext cx="1008112"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79808" y="2375012"/>
              <a:ext cx="1503938" cy="307777"/>
            </a:xfrm>
            <a:prstGeom prst="rect">
              <a:avLst/>
            </a:prstGeom>
            <a:noFill/>
          </p:spPr>
          <p:txBody>
            <a:bodyPr wrap="none" rtlCol="0">
              <a:spAutoFit/>
            </a:bodyPr>
            <a:lstStyle/>
            <a:p>
              <a:r>
                <a:rPr lang="ko-KR" altLang="en-US" sz="1400" b="1" dirty="0" smtClean="0"/>
                <a:t>코로나 바이러스</a:t>
              </a:r>
              <a:endParaRPr lang="ko-KR" altLang="en-US" sz="1400" b="1" dirty="0"/>
            </a:p>
          </p:txBody>
        </p:sp>
        <p:sp>
          <p:nvSpPr>
            <p:cNvPr id="27" name="TextBox 26"/>
            <p:cNvSpPr txBox="1"/>
            <p:nvPr/>
          </p:nvSpPr>
          <p:spPr>
            <a:xfrm>
              <a:off x="4232345" y="2386627"/>
              <a:ext cx="543739" cy="307777"/>
            </a:xfrm>
            <a:prstGeom prst="rect">
              <a:avLst/>
            </a:prstGeom>
            <a:noFill/>
          </p:spPr>
          <p:txBody>
            <a:bodyPr wrap="square" rtlCol="0">
              <a:spAutoFit/>
            </a:bodyPr>
            <a:lstStyle/>
            <a:p>
              <a:r>
                <a:rPr lang="ko-KR" altLang="en-US" sz="1400" b="1" dirty="0" smtClean="0"/>
                <a:t>비말</a:t>
              </a:r>
              <a:endParaRPr lang="ko-KR" altLang="en-US" sz="1400" b="1" dirty="0"/>
            </a:p>
          </p:txBody>
        </p:sp>
        <p:sp>
          <p:nvSpPr>
            <p:cNvPr id="11" name="설명선 3 10"/>
            <p:cNvSpPr/>
            <p:nvPr/>
          </p:nvSpPr>
          <p:spPr>
            <a:xfrm>
              <a:off x="4286830" y="2420889"/>
              <a:ext cx="480113" cy="223690"/>
            </a:xfrm>
            <a:prstGeom prst="borderCallout3">
              <a:avLst>
                <a:gd name="adj1" fmla="val 61783"/>
                <a:gd name="adj2" fmla="val -2531"/>
                <a:gd name="adj3" fmla="val 64048"/>
                <a:gd name="adj4" fmla="val -2162"/>
                <a:gd name="adj5" fmla="val 62362"/>
                <a:gd name="adj6" fmla="val -26354"/>
                <a:gd name="adj7" fmla="val 310764"/>
                <a:gd name="adj8" fmla="val -83234"/>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6350">
                  <a:solidFill>
                    <a:schemeClr val="tx1"/>
                  </a:solidFill>
                </a:ln>
              </a:endParaRPr>
            </a:p>
          </p:txBody>
        </p:sp>
        <p:sp>
          <p:nvSpPr>
            <p:cNvPr id="13" name="타원 12"/>
            <p:cNvSpPr/>
            <p:nvPr/>
          </p:nvSpPr>
          <p:spPr>
            <a:xfrm>
              <a:off x="3728864" y="3284984"/>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설명선 3 29"/>
            <p:cNvSpPr/>
            <p:nvPr/>
          </p:nvSpPr>
          <p:spPr>
            <a:xfrm flipH="1">
              <a:off x="2379808" y="2386627"/>
              <a:ext cx="1503938" cy="257951"/>
            </a:xfrm>
            <a:prstGeom prst="borderCallout3">
              <a:avLst>
                <a:gd name="adj1" fmla="val 108556"/>
                <a:gd name="adj2" fmla="val 37580"/>
                <a:gd name="adj3" fmla="val 137899"/>
                <a:gd name="adj4" fmla="val 37949"/>
                <a:gd name="adj5" fmla="val 165754"/>
                <a:gd name="adj6" fmla="val 38246"/>
                <a:gd name="adj7" fmla="val 350707"/>
                <a:gd name="adj8" fmla="val 9217"/>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w="6350">
                  <a:solidFill>
                    <a:schemeClr val="tx1"/>
                  </a:solidFill>
                </a:ln>
              </a:endParaRPr>
            </a:p>
          </p:txBody>
        </p:sp>
      </p:grpSp>
      <p:sp>
        <p:nvSpPr>
          <p:cNvPr id="2053" name="직사각형 2052"/>
          <p:cNvSpPr/>
          <p:nvPr/>
        </p:nvSpPr>
        <p:spPr>
          <a:xfrm>
            <a:off x="2458237" y="1820979"/>
            <a:ext cx="7321660" cy="146586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57" name="아래쪽 화살표 2056"/>
          <p:cNvSpPr/>
          <p:nvPr/>
        </p:nvSpPr>
        <p:spPr>
          <a:xfrm rot="5400000">
            <a:off x="4914276" y="2579881"/>
            <a:ext cx="225694" cy="35097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58" name="TextBox 2057"/>
          <p:cNvSpPr txBox="1"/>
          <p:nvPr/>
        </p:nvSpPr>
        <p:spPr>
          <a:xfrm>
            <a:off x="5245504" y="2594026"/>
            <a:ext cx="1494207" cy="369332"/>
          </a:xfrm>
          <a:prstGeom prst="rect">
            <a:avLst/>
          </a:prstGeom>
          <a:noFill/>
        </p:spPr>
        <p:txBody>
          <a:bodyPr wrap="square" rtlCol="0">
            <a:spAutoFit/>
          </a:bodyPr>
          <a:lstStyle/>
          <a:p>
            <a:r>
              <a:rPr lang="ko-KR" altLang="en-US" b="1" dirty="0" smtClean="0"/>
              <a:t>비말의 구조 </a:t>
            </a:r>
            <a:endParaRPr lang="ko-KR" altLang="en-US" b="1" dirty="0"/>
          </a:p>
        </p:txBody>
      </p:sp>
      <p:sp>
        <p:nvSpPr>
          <p:cNvPr id="2059" name="TextBox 2058"/>
          <p:cNvSpPr txBox="1"/>
          <p:nvPr/>
        </p:nvSpPr>
        <p:spPr>
          <a:xfrm>
            <a:off x="4985586" y="6059978"/>
            <a:ext cx="1925527" cy="523220"/>
          </a:xfrm>
          <a:prstGeom prst="rect">
            <a:avLst/>
          </a:prstGeom>
          <a:noFill/>
        </p:spPr>
        <p:txBody>
          <a:bodyPr wrap="none" rtlCol="0">
            <a:spAutoFit/>
          </a:bodyPr>
          <a:lstStyle/>
          <a:p>
            <a:pPr algn="ctr"/>
            <a:r>
              <a:rPr lang="ko-KR" altLang="en-US" sz="1400" b="1" dirty="0" smtClean="0"/>
              <a:t>코로나 바이러스를</a:t>
            </a:r>
            <a:endParaRPr lang="en-US" altLang="ko-KR" sz="1400" b="1" dirty="0" smtClean="0"/>
          </a:p>
          <a:p>
            <a:pPr algn="ctr"/>
            <a:r>
              <a:rPr lang="ko-KR" altLang="en-US" sz="1400" b="1" dirty="0" smtClean="0"/>
              <a:t>비말과 함께 끌어당김</a:t>
            </a:r>
            <a:endParaRPr lang="ko-KR" altLang="en-US" sz="1400" b="1" dirty="0"/>
          </a:p>
        </p:txBody>
      </p:sp>
      <p:sp>
        <p:nvSpPr>
          <p:cNvPr id="68" name="TextBox 67"/>
          <p:cNvSpPr txBox="1"/>
          <p:nvPr/>
        </p:nvSpPr>
        <p:spPr>
          <a:xfrm>
            <a:off x="7730816" y="6044886"/>
            <a:ext cx="1683473" cy="523220"/>
          </a:xfrm>
          <a:prstGeom prst="rect">
            <a:avLst/>
          </a:prstGeom>
          <a:noFill/>
        </p:spPr>
        <p:txBody>
          <a:bodyPr wrap="none" rtlCol="0">
            <a:spAutoFit/>
          </a:bodyPr>
          <a:lstStyle/>
          <a:p>
            <a:pPr algn="ctr"/>
            <a:r>
              <a:rPr lang="ko-KR" altLang="en-US" sz="1400" b="1" dirty="0" smtClean="0"/>
              <a:t>코로나 바이러스를</a:t>
            </a:r>
            <a:endParaRPr lang="en-US" altLang="ko-KR" sz="1400" b="1" dirty="0" smtClean="0"/>
          </a:p>
          <a:p>
            <a:pPr algn="ctr"/>
            <a:r>
              <a:rPr lang="en-US" altLang="ko-KR" sz="1400" b="1" dirty="0" smtClean="0"/>
              <a:t>CAZ</a:t>
            </a:r>
            <a:r>
              <a:rPr lang="ko-KR" altLang="en-US" sz="1400" b="1" smtClean="0"/>
              <a:t>원단에서 박멸</a:t>
            </a:r>
            <a:endParaRPr lang="ko-KR" altLang="en-US" sz="1400" b="1" dirty="0"/>
          </a:p>
        </p:txBody>
      </p:sp>
      <p:sp>
        <p:nvSpPr>
          <p:cNvPr id="70" name="TextBox 69"/>
          <p:cNvSpPr txBox="1"/>
          <p:nvPr/>
        </p:nvSpPr>
        <p:spPr>
          <a:xfrm>
            <a:off x="2565532" y="3467927"/>
            <a:ext cx="7273145" cy="461665"/>
          </a:xfrm>
          <a:prstGeom prst="rect">
            <a:avLst/>
          </a:prstGeom>
          <a:noFill/>
          <a:ln>
            <a:noFill/>
          </a:ln>
        </p:spPr>
        <p:txBody>
          <a:bodyPr wrap="none" rtlCol="0">
            <a:spAutoFit/>
          </a:bodyPr>
          <a:lstStyle/>
          <a:p>
            <a:r>
              <a:rPr lang="ko-KR" altLang="en-US" sz="2400" b="1" dirty="0" smtClean="0">
                <a:latin typeface="210 옴니고딕 030" panose="02020603020101020101" pitchFamily="18" charset="-127"/>
                <a:ea typeface="210 옴니고딕 030" panose="02020603020101020101" pitchFamily="18" charset="-127"/>
              </a:rPr>
              <a:t>원리</a:t>
            </a:r>
            <a:r>
              <a:rPr lang="en-US" altLang="ko-KR" dirty="0" smtClean="0">
                <a:latin typeface="210 옴니고딕 030" panose="02020603020101020101" pitchFamily="18" charset="-127"/>
                <a:ea typeface="210 옴니고딕 030" panose="02020603020101020101" pitchFamily="18" charset="-127"/>
              </a:rPr>
              <a:t>: </a:t>
            </a:r>
            <a:r>
              <a:rPr lang="ko-KR" altLang="en-US" smtClean="0">
                <a:latin typeface="210 옴니고딕 030" panose="02020603020101020101" pitchFamily="18" charset="-127"/>
                <a:ea typeface="210 옴니고딕 030" panose="02020603020101020101" pitchFamily="18" charset="-127"/>
              </a:rPr>
              <a:t>친수성이라 비말을 끌어당겨 코로나를 원단에 접근</a:t>
            </a:r>
            <a:r>
              <a:rPr lang="en-US" altLang="ko-KR" dirty="0" smtClean="0">
                <a:latin typeface="210 옴니고딕 030" panose="02020603020101020101" pitchFamily="18" charset="-127"/>
                <a:ea typeface="210 옴니고딕 030" panose="02020603020101020101" pitchFamily="18" charset="-127"/>
              </a:rPr>
              <a:t>!</a:t>
            </a:r>
            <a:r>
              <a:rPr lang="ko-KR" altLang="en-US" smtClean="0">
                <a:latin typeface="210 옴니고딕 030" panose="02020603020101020101" pitchFamily="18" charset="-127"/>
                <a:ea typeface="210 옴니고딕 030" panose="02020603020101020101" pitchFamily="18" charset="-127"/>
              </a:rPr>
              <a:t> </a:t>
            </a:r>
            <a:r>
              <a:rPr lang="ko-KR" altLang="en-US" sz="2400" b="1" smtClean="0">
                <a:latin typeface="210 옴니고딕 030" panose="02020603020101020101" pitchFamily="18" charset="-127"/>
                <a:ea typeface="210 옴니고딕 030" panose="02020603020101020101" pitchFamily="18" charset="-127"/>
              </a:rPr>
              <a:t>즉시 </a:t>
            </a:r>
            <a:r>
              <a:rPr lang="ko-KR" altLang="en-US" smtClean="0">
                <a:latin typeface="210 옴니고딕 030" panose="02020603020101020101" pitchFamily="18" charset="-127"/>
                <a:ea typeface="210 옴니고딕 030" panose="02020603020101020101" pitchFamily="18" charset="-127"/>
              </a:rPr>
              <a:t>박멸</a:t>
            </a:r>
            <a:endParaRPr lang="ko-KR" altLang="en-US">
              <a:latin typeface="210 옴니고딕 030" panose="02020603020101020101" pitchFamily="18" charset="-127"/>
              <a:ea typeface="210 옴니고딕 030" panose="02020603020101020101" pitchFamily="18" charset="-127"/>
            </a:endParaRPr>
          </a:p>
        </p:txBody>
      </p:sp>
    </p:spTree>
    <p:extLst>
      <p:ext uri="{BB962C8B-B14F-4D97-AF65-F5344CB8AC3E}">
        <p14:creationId xmlns:p14="http://schemas.microsoft.com/office/powerpoint/2010/main" val="2549484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666" r="183" b="56081"/>
          <a:stretch/>
        </p:blipFill>
        <p:spPr>
          <a:xfrm>
            <a:off x="0" y="0"/>
            <a:ext cx="9906000" cy="6864446"/>
          </a:xfrm>
          <a:prstGeom prst="rect">
            <a:avLst/>
          </a:prstGeom>
          <a:noFill/>
          <a:ln>
            <a:noFill/>
          </a:ln>
        </p:spPr>
      </p:pic>
      <p:pic>
        <p:nvPicPr>
          <p:cNvPr id="31" name="그림 30"/>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045470" y="28418"/>
            <a:ext cx="1861221" cy="1859839"/>
          </a:xfrm>
          <a:prstGeom prst="rect">
            <a:avLst/>
          </a:prstGeom>
          <a:noFill/>
          <a:ln>
            <a:noFill/>
          </a:ln>
        </p:spPr>
      </p:pic>
      <p:sp>
        <p:nvSpPr>
          <p:cNvPr id="2" name="직사각형 1"/>
          <p:cNvSpPr/>
          <p:nvPr/>
        </p:nvSpPr>
        <p:spPr>
          <a:xfrm>
            <a:off x="0" y="0"/>
            <a:ext cx="9777536" cy="6864446"/>
          </a:xfrm>
          <a:prstGeom prst="rect">
            <a:avLst/>
          </a:prstGeom>
          <a:gradFill flip="none" rotWithShape="1">
            <a:gsLst>
              <a:gs pos="0">
                <a:srgbClr val="C86D22">
                  <a:lumMod val="26000"/>
                </a:srgbClr>
              </a:gs>
              <a:gs pos="46000">
                <a:srgbClr val="C86D22">
                  <a:lumMod val="35000"/>
                </a:srgbClr>
              </a:gs>
              <a:gs pos="100000">
                <a:schemeClr val="accent1">
                  <a:tint val="44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32" name="object 4"/>
          <p:cNvSpPr txBox="1"/>
          <p:nvPr/>
        </p:nvSpPr>
        <p:spPr>
          <a:xfrm>
            <a:off x="344488" y="1909573"/>
            <a:ext cx="5904656" cy="505267"/>
          </a:xfrm>
          <a:prstGeom prst="rect">
            <a:avLst/>
          </a:prstGeom>
        </p:spPr>
        <p:txBody>
          <a:bodyPr vert="horz" wrap="square" lIns="0" tIns="12700" rIns="0" bIns="0" rtlCol="0">
            <a:spAutoFit/>
          </a:bodyPr>
          <a:lstStyle/>
          <a:p>
            <a:pPr>
              <a:lnSpc>
                <a:spcPct val="100000"/>
              </a:lnSpc>
              <a:spcBef>
                <a:spcPts val="100"/>
              </a:spcBef>
            </a:pPr>
            <a:r>
              <a:rPr kumimoji="1" sz="3200" b="1" spc="-50" dirty="0" err="1">
                <a:ln>
                  <a:solidFill>
                    <a:schemeClr val="tx1">
                      <a:lumMod val="75000"/>
                      <a:lumOff val="25000"/>
                      <a:alpha val="0"/>
                    </a:schemeClr>
                  </a:solidFill>
                </a:ln>
                <a:solidFill>
                  <a:srgbClr val="68CCD6"/>
                </a:solidFill>
                <a:latin typeface="나눔바른고딕" pitchFamily="50" charset="-127"/>
                <a:ea typeface="나눔바른고딕" pitchFamily="50" charset="-127"/>
              </a:rPr>
              <a:t>구리의</a:t>
            </a:r>
            <a:r>
              <a:rPr kumimoji="1" sz="3200" b="1" spc="-50" dirty="0">
                <a:ln>
                  <a:solidFill>
                    <a:schemeClr val="tx1">
                      <a:lumMod val="75000"/>
                      <a:lumOff val="25000"/>
                      <a:alpha val="0"/>
                    </a:schemeClr>
                  </a:solidFill>
                </a:ln>
                <a:solidFill>
                  <a:srgbClr val="68CCD6"/>
                </a:solidFill>
                <a:latin typeface="나눔바른고딕" pitchFamily="50" charset="-127"/>
                <a:ea typeface="나눔바른고딕" pitchFamily="50" charset="-127"/>
              </a:rPr>
              <a:t> </a:t>
            </a:r>
            <a:r>
              <a:rPr kumimoji="1" sz="3200" b="1" spc="-50" dirty="0" err="1" smtClean="0">
                <a:ln>
                  <a:solidFill>
                    <a:schemeClr val="tx1">
                      <a:lumMod val="75000"/>
                      <a:lumOff val="25000"/>
                      <a:alpha val="0"/>
                    </a:schemeClr>
                  </a:solidFill>
                </a:ln>
                <a:solidFill>
                  <a:srgbClr val="68CCD6"/>
                </a:solidFill>
                <a:latin typeface="나눔바른고딕" pitchFamily="50" charset="-127"/>
                <a:ea typeface="나눔바른고딕" pitchFamily="50" charset="-127"/>
              </a:rPr>
              <a:t>바이러스</a:t>
            </a:r>
            <a:r>
              <a:rPr kumimoji="1" sz="3200" b="1" spc="-5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 </a:t>
            </a:r>
            <a:r>
              <a:rPr kumimoji="1" sz="3200" b="1" spc="-50" dirty="0" err="1" smtClean="0">
                <a:ln>
                  <a:solidFill>
                    <a:schemeClr val="tx1">
                      <a:lumMod val="75000"/>
                      <a:lumOff val="25000"/>
                      <a:alpha val="0"/>
                    </a:schemeClr>
                  </a:solidFill>
                </a:ln>
                <a:solidFill>
                  <a:srgbClr val="68CCD6"/>
                </a:solidFill>
                <a:latin typeface="나눔바른고딕" pitchFamily="50" charset="-127"/>
                <a:ea typeface="나눔바른고딕" pitchFamily="50" charset="-127"/>
              </a:rPr>
              <a:t>사멸</a:t>
            </a:r>
            <a:r>
              <a:rPr kumimoji="1" sz="3200" b="1" spc="-50" dirty="0" smtClean="0">
                <a:ln>
                  <a:solidFill>
                    <a:schemeClr val="tx1">
                      <a:lumMod val="75000"/>
                      <a:lumOff val="25000"/>
                      <a:alpha val="0"/>
                    </a:schemeClr>
                  </a:solidFill>
                </a:ln>
                <a:solidFill>
                  <a:srgbClr val="68CCD6"/>
                </a:solidFill>
                <a:latin typeface="나눔바른고딕" pitchFamily="50" charset="-127"/>
                <a:ea typeface="나눔바른고딕" pitchFamily="50" charset="-127"/>
              </a:rPr>
              <a:t> </a:t>
            </a:r>
            <a:r>
              <a:rPr kumimoji="1" sz="3200" b="1" spc="-50" dirty="0">
                <a:ln>
                  <a:solidFill>
                    <a:schemeClr val="tx1">
                      <a:lumMod val="75000"/>
                      <a:lumOff val="25000"/>
                      <a:alpha val="0"/>
                    </a:schemeClr>
                  </a:solidFill>
                </a:ln>
                <a:solidFill>
                  <a:srgbClr val="68CCD6"/>
                </a:solidFill>
                <a:latin typeface="나눔바른고딕" pitchFamily="50" charset="-127"/>
                <a:ea typeface="나눔바른고딕" pitchFamily="50" charset="-127"/>
              </a:rPr>
              <a:t>작용</a:t>
            </a:r>
          </a:p>
        </p:txBody>
      </p:sp>
      <p:sp>
        <p:nvSpPr>
          <p:cNvPr id="23" name="object 5"/>
          <p:cNvSpPr txBox="1"/>
          <p:nvPr/>
        </p:nvSpPr>
        <p:spPr>
          <a:xfrm>
            <a:off x="344488" y="2564904"/>
            <a:ext cx="7476132" cy="2224327"/>
          </a:xfrm>
          <a:prstGeom prst="rect">
            <a:avLst/>
          </a:prstGeom>
        </p:spPr>
        <p:txBody>
          <a:bodyPr vert="horz" wrap="square" lIns="0" tIns="170815" rIns="0" bIns="0" rtlCol="0">
            <a:spAutoFit/>
          </a:bodyPr>
          <a:lstStyle/>
          <a:p>
            <a:pPr>
              <a:spcBef>
                <a:spcPts val="1345"/>
              </a:spcBef>
            </a:pPr>
            <a:r>
              <a:rPr kumimoji="1" lang="ko-KR" altLang="en-US"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구리이온은 바이러스의 </a:t>
            </a:r>
            <a:r>
              <a:rPr kumimoji="1" lang="ko-KR" altLang="en-US" spc="-50" dirty="0" err="1" smtClean="0">
                <a:ln>
                  <a:solidFill>
                    <a:schemeClr val="tx1">
                      <a:lumMod val="75000"/>
                      <a:lumOff val="25000"/>
                      <a:alpha val="0"/>
                    </a:schemeClr>
                  </a:solidFill>
                </a:ln>
                <a:solidFill>
                  <a:schemeClr val="bg1"/>
                </a:solidFill>
                <a:latin typeface="나눔바른고딕" pitchFamily="50" charset="-127"/>
                <a:ea typeface="나눔바른고딕" pitchFamily="50" charset="-127"/>
              </a:rPr>
              <a:t>외피막에</a:t>
            </a:r>
            <a:r>
              <a:rPr kumimoji="1" lang="ko-KR" altLang="en-US"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 구멍을 만들어 내부구성물의 누설을 촉진함</a:t>
            </a:r>
            <a:endParaRPr kumimoji="1" lang="en-US" altLang="ko-KR"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a:spcBef>
                <a:spcPts val="1345"/>
              </a:spcBef>
            </a:pPr>
            <a:r>
              <a:rPr kumimoji="1" lang="ko-KR" altLang="en-US"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구리 이온에 의한 활성산소종이 바이러스의 지질과 단백질을 분해함</a:t>
            </a:r>
            <a:endParaRPr kumimoji="1" lang="en-US" altLang="ko-KR" spc="-50" dirty="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a:spcBef>
                <a:spcPts val="1345"/>
              </a:spcBef>
            </a:pPr>
            <a:r>
              <a:rPr kumimoji="1" lang="ko-KR" altLang="en-US"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구리 이온에 의해 생성된 유리기가 유전물질에 손상을 줌</a:t>
            </a:r>
            <a:endParaRPr kumimoji="1" lang="en-US" altLang="ko-KR"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a:spcBef>
                <a:spcPts val="1345"/>
              </a:spcBef>
            </a:pPr>
            <a:r>
              <a:rPr kumimoji="1" lang="ko-KR" altLang="en-US"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구리이온은 바이러스단백질에 영향을 주어 바이러스감염능력을 저감시킴</a:t>
            </a:r>
            <a:endParaRPr kumimoji="1" lang="en-US" altLang="ko-KR"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a:p>
            <a:pPr>
              <a:spcBef>
                <a:spcPts val="1345"/>
              </a:spcBef>
            </a:pPr>
            <a:r>
              <a:rPr kumimoji="1" lang="ko-KR" altLang="en-US"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활성산소가 바이러스 </a:t>
            </a:r>
            <a:r>
              <a:rPr kumimoji="1" lang="ko-KR" altLang="en-US" spc="-50" dirty="0" err="1" smtClean="0">
                <a:ln>
                  <a:solidFill>
                    <a:schemeClr val="tx1">
                      <a:lumMod val="75000"/>
                      <a:lumOff val="25000"/>
                      <a:alpha val="0"/>
                    </a:schemeClr>
                  </a:solidFill>
                </a:ln>
                <a:solidFill>
                  <a:schemeClr val="bg1"/>
                </a:solidFill>
                <a:latin typeface="나눔바른고딕" pitchFamily="50" charset="-127"/>
                <a:ea typeface="나눔바른고딕" pitchFamily="50" charset="-127"/>
              </a:rPr>
              <a:t>캡시드의</a:t>
            </a:r>
            <a:r>
              <a:rPr kumimoji="1" lang="ko-KR" altLang="en-US"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rPr>
              <a:t> 단백질에 손상을 입힘</a:t>
            </a:r>
            <a:endParaRPr kumimoji="1" lang="en-US" altLang="ko-KR" spc="-50" dirty="0" smtClean="0">
              <a:ln>
                <a:solidFill>
                  <a:schemeClr val="tx1">
                    <a:lumMod val="75000"/>
                    <a:lumOff val="25000"/>
                    <a:alpha val="0"/>
                  </a:schemeClr>
                </a:solidFill>
              </a:ln>
              <a:solidFill>
                <a:schemeClr val="bg1"/>
              </a:solidFill>
              <a:latin typeface="나눔바른고딕" pitchFamily="50" charset="-127"/>
              <a:ea typeface="나눔바른고딕" pitchFamily="50" charset="-127"/>
            </a:endParaRPr>
          </a:p>
        </p:txBody>
      </p:sp>
      <p:grpSp>
        <p:nvGrpSpPr>
          <p:cNvPr id="6" name="그룹 5"/>
          <p:cNvGrpSpPr/>
          <p:nvPr/>
        </p:nvGrpSpPr>
        <p:grpSpPr>
          <a:xfrm>
            <a:off x="0" y="-3688"/>
            <a:ext cx="4953000" cy="6867484"/>
            <a:chOff x="0" y="-3038"/>
            <a:chExt cx="4953000" cy="6867484"/>
          </a:xfrm>
          <a:solidFill>
            <a:srgbClr val="68CCD6">
              <a:alpha val="51000"/>
            </a:srgbClr>
          </a:solidFill>
        </p:grpSpPr>
        <p:sp>
          <p:nvSpPr>
            <p:cNvPr id="16" name="평행 사변형 5"/>
            <p:cNvSpPr/>
            <p:nvPr/>
          </p:nvSpPr>
          <p:spPr>
            <a:xfrm flipH="1">
              <a:off x="0" y="-3038"/>
              <a:ext cx="2219454" cy="1308658"/>
            </a:xfrm>
            <a:custGeom>
              <a:avLst/>
              <a:gdLst/>
              <a:ahLst/>
              <a:cxnLst/>
              <a:rect l="l" t="t" r="r" b="b"/>
              <a:pathLst>
                <a:path w="2219454" h="1308658">
                  <a:moveTo>
                    <a:pt x="2219454" y="0"/>
                  </a:moveTo>
                  <a:lnTo>
                    <a:pt x="722837" y="0"/>
                  </a:lnTo>
                  <a:lnTo>
                    <a:pt x="0" y="1308658"/>
                  </a:lnTo>
                  <a:lnTo>
                    <a:pt x="1584176" y="1308658"/>
                  </a:lnTo>
                  <a:lnTo>
                    <a:pt x="2219454" y="1585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7" name="평행 사변형 5"/>
            <p:cNvSpPr/>
            <p:nvPr/>
          </p:nvSpPr>
          <p:spPr>
            <a:xfrm flipH="1">
              <a:off x="2521808" y="5324522"/>
              <a:ext cx="2431192" cy="1539924"/>
            </a:xfrm>
            <a:custGeom>
              <a:avLst/>
              <a:gdLst/>
              <a:ahLst/>
              <a:cxnLst/>
              <a:rect l="l" t="t" r="r" b="b"/>
              <a:pathLst>
                <a:path w="2431192" h="1533477">
                  <a:moveTo>
                    <a:pt x="2431192" y="0"/>
                  </a:moveTo>
                  <a:lnTo>
                    <a:pt x="847016" y="0"/>
                  </a:lnTo>
                  <a:lnTo>
                    <a:pt x="0" y="1533477"/>
                  </a:lnTo>
                  <a:lnTo>
                    <a:pt x="1584176" y="15334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grpSp>
      <p:pic>
        <p:nvPicPr>
          <p:cNvPr id="20" name="그림 1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rot="9000000">
            <a:off x="-393196" y="4404541"/>
            <a:ext cx="2968890" cy="2966688"/>
          </a:xfrm>
          <a:prstGeom prst="rect">
            <a:avLst/>
          </a:prstGeom>
          <a:noFill/>
          <a:ln>
            <a:noFill/>
          </a:ln>
        </p:spPr>
      </p:pic>
    </p:spTree>
    <p:extLst>
      <p:ext uri="{BB962C8B-B14F-4D97-AF65-F5344CB8AC3E}">
        <p14:creationId xmlns:p14="http://schemas.microsoft.com/office/powerpoint/2010/main" val="3135452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모서리가 둥근 직사각형 44"/>
          <p:cNvSpPr/>
          <p:nvPr/>
        </p:nvSpPr>
        <p:spPr>
          <a:xfrm>
            <a:off x="2451897" y="1488713"/>
            <a:ext cx="7334203" cy="2455823"/>
          </a:xfrm>
          <a:prstGeom prst="roundRect">
            <a:avLst>
              <a:gd name="adj" fmla="val 12011"/>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6" name="직사각형 5"/>
          <p:cNvSpPr/>
          <p:nvPr/>
        </p:nvSpPr>
        <p:spPr>
          <a:xfrm>
            <a:off x="0" y="0"/>
            <a:ext cx="2325323" cy="6858000"/>
          </a:xfrm>
          <a:prstGeom prst="rect">
            <a:avLst/>
          </a:prstGeom>
          <a:solidFill>
            <a:srgbClr val="49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9" name="평행 사변형 18"/>
          <p:cNvSpPr/>
          <p:nvPr/>
        </p:nvSpPr>
        <p:spPr>
          <a:xfrm flipH="1">
            <a:off x="477" y="0"/>
            <a:ext cx="3254523" cy="6858001"/>
          </a:xfrm>
          <a:custGeom>
            <a:avLst/>
            <a:gdLst/>
            <a:ahLst/>
            <a:cxnLst/>
            <a:rect l="l" t="t" r="r" b="b"/>
            <a:pathLst>
              <a:path w="3254523" h="6858001">
                <a:moveTo>
                  <a:pt x="2303164" y="4601178"/>
                </a:moveTo>
                <a:lnTo>
                  <a:pt x="930900" y="4601178"/>
                </a:lnTo>
                <a:lnTo>
                  <a:pt x="930900" y="6858000"/>
                </a:lnTo>
                <a:lnTo>
                  <a:pt x="1" y="6858000"/>
                </a:lnTo>
                <a:lnTo>
                  <a:pt x="0" y="6858001"/>
                </a:lnTo>
                <a:lnTo>
                  <a:pt x="1462410" y="6858001"/>
                </a:lnTo>
                <a:close/>
                <a:moveTo>
                  <a:pt x="3254523" y="0"/>
                </a:moveTo>
                <a:lnTo>
                  <a:pt x="2554870" y="0"/>
                </a:lnTo>
                <a:lnTo>
                  <a:pt x="1937432" y="1657380"/>
                </a:lnTo>
                <a:lnTo>
                  <a:pt x="3254523" y="1657380"/>
                </a:lnTo>
                <a:close/>
              </a:path>
            </a:pathLst>
          </a:custGeom>
          <a:solidFill>
            <a:srgbClr val="3F367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chemeClr val="tx1">
                    <a:lumMod val="75000"/>
                    <a:lumOff val="25000"/>
                    <a:alpha val="0"/>
                  </a:schemeClr>
                </a:solidFill>
              </a:ln>
            </a:endParaRPr>
          </a:p>
        </p:txBody>
      </p:sp>
      <p:sp>
        <p:nvSpPr>
          <p:cNvPr id="12" name="object 5"/>
          <p:cNvSpPr txBox="1">
            <a:spLocks noGrp="1"/>
          </p:cNvSpPr>
          <p:nvPr>
            <p:ph type="title" idx="4294967295"/>
          </p:nvPr>
        </p:nvSpPr>
        <p:spPr>
          <a:xfrm>
            <a:off x="321691" y="2795372"/>
            <a:ext cx="1681939" cy="628377"/>
          </a:xfrm>
          <a:prstGeom prst="rect">
            <a:avLst/>
          </a:prstGeom>
        </p:spPr>
        <p:txBody>
          <a:bodyPr vert="horz" wrap="square" lIns="0" tIns="12700" rIns="0" bIns="0" rtlCol="0">
            <a:spAutoFit/>
          </a:bodyPr>
          <a:lstStyle/>
          <a:p>
            <a:pPr marL="12700">
              <a:lnSpc>
                <a:spcPct val="100000"/>
              </a:lnSpc>
              <a:spcBef>
                <a:spcPts val="100"/>
              </a:spcBef>
            </a:pPr>
            <a:r>
              <a:rPr kumimoji="1" lang="ko-KR" altLang="en-US" sz="4000" dirty="0" smtClean="0">
                <a:ln>
                  <a:solidFill>
                    <a:schemeClr val="tx1">
                      <a:lumMod val="75000"/>
                      <a:lumOff val="25000"/>
                      <a:alpha val="0"/>
                    </a:schemeClr>
                  </a:solidFill>
                </a:ln>
                <a:solidFill>
                  <a:schemeClr val="bg1"/>
                </a:solidFill>
                <a:latin typeface="210 옴니고딕 030" pitchFamily="18" charset="-127"/>
                <a:ea typeface="210 옴니고딕 030" pitchFamily="18" charset="-127"/>
                <a:cs typeface="+mn-cs"/>
              </a:rPr>
              <a:t>차별성</a:t>
            </a:r>
          </a:p>
        </p:txBody>
      </p:sp>
      <p:pic>
        <p:nvPicPr>
          <p:cNvPr id="9" name="그림 8"/>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49719" y="5001633"/>
            <a:ext cx="2605133" cy="1815561"/>
          </a:xfrm>
          <a:prstGeom prst="rect">
            <a:avLst/>
          </a:prstGeom>
          <a:noFill/>
          <a:ln>
            <a:noFill/>
          </a:ln>
        </p:spPr>
      </p:pic>
      <p:sp>
        <p:nvSpPr>
          <p:cNvPr id="3" name="직사각형 2"/>
          <p:cNvSpPr/>
          <p:nvPr/>
        </p:nvSpPr>
        <p:spPr>
          <a:xfrm>
            <a:off x="2504728" y="902918"/>
            <a:ext cx="4589718" cy="348813"/>
          </a:xfrm>
          <a:prstGeom prst="rect">
            <a:avLst/>
          </a:prstGeom>
        </p:spPr>
        <p:txBody>
          <a:bodyPr wrap="none">
            <a:spAutoFit/>
          </a:bodyPr>
          <a:lstStyle/>
          <a:p>
            <a:pPr>
              <a:lnSpc>
                <a:spcPts val="2000"/>
              </a:lnSpc>
            </a:pPr>
            <a:r>
              <a:rPr kumimoji="1" lang="ko-KR" altLang="en-US" sz="28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코로나 테스트 통과한 </a:t>
            </a:r>
            <a:r>
              <a:rPr kumimoji="1" lang="en-US" altLang="ko-KR" sz="28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CAZ </a:t>
            </a:r>
            <a:r>
              <a:rPr kumimoji="1" lang="ko-KR" altLang="en-US" sz="2800" b="1" spc="-5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원단</a:t>
            </a:r>
            <a:endParaRPr kumimoji="1" lang="ko-KR" altLang="en-US" sz="2800" b="1" spc="-50"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sp>
        <p:nvSpPr>
          <p:cNvPr id="35" name="슬라이드 번호 개체 틀 3"/>
          <p:cNvSpPr>
            <a:spLocks noGrp="1"/>
          </p:cNvSpPr>
          <p:nvPr>
            <p:ph type="sldNum" sz="quarter" idx="12"/>
          </p:nvPr>
        </p:nvSpPr>
        <p:spPr>
          <a:xfrm>
            <a:off x="7596762" y="6506307"/>
            <a:ext cx="2311400" cy="365125"/>
          </a:xfrm>
          <a:prstGeom prst="rect">
            <a:avLst/>
          </a:prstGeom>
        </p:spPr>
        <p:txBody>
          <a:bodyPr/>
          <a:lstStyle>
            <a:lvl1pPr>
              <a:defRPr sz="1050">
                <a:solidFill>
                  <a:schemeClr val="tx1">
                    <a:lumMod val="50000"/>
                    <a:lumOff val="50000"/>
                  </a:schemeClr>
                </a:solidFill>
              </a:defRPr>
            </a:lvl1pPr>
          </a:lstStyle>
          <a:p>
            <a:pPr algn="r">
              <a:lnSpc>
                <a:spcPts val="2000"/>
              </a:lnSpc>
            </a:pPr>
            <a:fld id="{D01D791C-CBF2-42D2-93F0-EFE4000C7198}" type="slidenum">
              <a:rPr kumimoji="1" lang="ko-KR" altLang="en-US" spc="-50" smtClean="0">
                <a:ln>
                  <a:solidFill>
                    <a:schemeClr val="tx1">
                      <a:lumMod val="75000"/>
                      <a:lumOff val="25000"/>
                      <a:alpha val="0"/>
                    </a:schemeClr>
                  </a:solidFill>
                </a:ln>
                <a:latin typeface="나눔바른고딕" pitchFamily="50" charset="-127"/>
                <a:ea typeface="나눔바른고딕" pitchFamily="50" charset="-127"/>
              </a:rPr>
              <a:pPr algn="r">
                <a:lnSpc>
                  <a:spcPts val="2000"/>
                </a:lnSpc>
              </a:pPr>
              <a:t>9</a:t>
            </a:fld>
            <a:endParaRPr kumimoji="1" lang="ko-KR" altLang="en-US" spc="-50" dirty="0">
              <a:ln>
                <a:solidFill>
                  <a:schemeClr val="tx1">
                    <a:lumMod val="75000"/>
                    <a:lumOff val="25000"/>
                    <a:alpha val="0"/>
                  </a:schemeClr>
                </a:solidFill>
              </a:ln>
              <a:latin typeface="나눔바른고딕" pitchFamily="50" charset="-127"/>
              <a:ea typeface="나눔바른고딕" pitchFamily="50" charset="-127"/>
            </a:endParaRPr>
          </a:p>
        </p:txBody>
      </p:sp>
      <p:sp>
        <p:nvSpPr>
          <p:cNvPr id="43" name="TextBox 42"/>
          <p:cNvSpPr txBox="1"/>
          <p:nvPr/>
        </p:nvSpPr>
        <p:spPr>
          <a:xfrm>
            <a:off x="6897216" y="278718"/>
            <a:ext cx="2924197" cy="200055"/>
          </a:xfrm>
          <a:prstGeom prst="rect">
            <a:avLst/>
          </a:prstGeom>
          <a:noFill/>
        </p:spPr>
        <p:txBody>
          <a:bodyPr wrap="none" rtlCol="0">
            <a:spAutoFit/>
          </a:bodyPr>
          <a:lstStyle/>
          <a:p>
            <a:pPr marL="257172" indent="-257172" algn="r" defTabSz="685791" latinLnBrk="0">
              <a:defRPr/>
            </a:pPr>
            <a:r>
              <a:rPr kumimoji="1" lang="en-US" altLang="ko-KR"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A </a:t>
            </a:r>
            <a:r>
              <a:rPr kumimoji="1" lang="en-US" altLang="ko-KR" sz="700" spc="600" dirty="0" smtClean="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rPr>
              <a:t>new antivirus product</a:t>
            </a:r>
            <a:endParaRPr kumimoji="1" lang="ko-KR" altLang="en-US" sz="700" spc="600" dirty="0">
              <a:ln>
                <a:solidFill>
                  <a:schemeClr val="tx1">
                    <a:lumMod val="75000"/>
                    <a:lumOff val="25000"/>
                    <a:alpha val="0"/>
                  </a:schemeClr>
                </a:solidFill>
              </a:ln>
              <a:solidFill>
                <a:schemeClr val="tx1">
                  <a:lumMod val="75000"/>
                  <a:lumOff val="25000"/>
                </a:schemeClr>
              </a:solidFill>
              <a:latin typeface="나눔바른고딕" pitchFamily="50" charset="-127"/>
              <a:ea typeface="나눔바른고딕" pitchFamily="50" charset="-127"/>
            </a:endParaRPr>
          </a:p>
        </p:txBody>
      </p:sp>
      <p:sp>
        <p:nvSpPr>
          <p:cNvPr id="47" name="모서리가 둥근 직사각형 46"/>
          <p:cNvSpPr/>
          <p:nvPr/>
        </p:nvSpPr>
        <p:spPr>
          <a:xfrm>
            <a:off x="2451897" y="4073909"/>
            <a:ext cx="7334203" cy="2455823"/>
          </a:xfrm>
          <a:prstGeom prst="roundRect">
            <a:avLst>
              <a:gd name="adj" fmla="val 14079"/>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n>
                <a:solidFill>
                  <a:schemeClr val="tx1">
                    <a:lumMod val="75000"/>
                    <a:lumOff val="25000"/>
                    <a:alpha val="0"/>
                  </a:schemeClr>
                </a:solidFill>
              </a:ln>
            </a:endParaRPr>
          </a:p>
        </p:txBody>
      </p:sp>
      <p:pic>
        <p:nvPicPr>
          <p:cNvPr id="4" name="그림 3"/>
          <p:cNvPicPr>
            <a:picLocks noChangeAspect="1"/>
          </p:cNvPicPr>
          <p:nvPr/>
        </p:nvPicPr>
        <p:blipFill rotWithShape="1">
          <a:blip r:embed="rId3"/>
          <a:srcRect l="22989" t="4392" r="2298" b="6979"/>
          <a:stretch/>
        </p:blipFill>
        <p:spPr>
          <a:xfrm>
            <a:off x="4592960" y="1577238"/>
            <a:ext cx="5040560" cy="2326412"/>
          </a:xfrm>
          <a:prstGeom prst="rect">
            <a:avLst/>
          </a:prstGeom>
        </p:spPr>
      </p:pic>
      <p:sp>
        <p:nvSpPr>
          <p:cNvPr id="15" name="TextBox 14"/>
          <p:cNvSpPr txBox="1"/>
          <p:nvPr/>
        </p:nvSpPr>
        <p:spPr>
          <a:xfrm>
            <a:off x="2504728" y="2317031"/>
            <a:ext cx="2146742" cy="1361911"/>
          </a:xfrm>
          <a:prstGeom prst="rect">
            <a:avLst/>
          </a:prstGeom>
          <a:noFill/>
        </p:spPr>
        <p:txBody>
          <a:bodyPr wrap="none" rtlCol="0">
            <a:spAutoFit/>
          </a:bodyPr>
          <a:lstStyle/>
          <a:p>
            <a:pPr marL="7937" marR="5080" algn="ctr" defTabSz="685791" latinLnBrk="0">
              <a:spcBef>
                <a:spcPts val="100"/>
              </a:spcBef>
              <a:defRPr/>
            </a:pPr>
            <a:r>
              <a:rPr kumimoji="1" lang="ko-KR" altLang="en-US" sz="2000" b="1" dirty="0" err="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한ㆍ미ㆍ일</a:t>
            </a:r>
            <a:endPar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marL="7937" marR="5080" algn="ctr" defTabSz="685791" latinLnBrk="0">
              <a:spcBef>
                <a:spcPts val="100"/>
              </a:spcBef>
              <a:defRPr/>
            </a:pPr>
            <a:r>
              <a:rPr kumimoji="1" lang="ko-KR" altLang="en-US"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코로나 </a:t>
            </a: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&amp;</a:t>
            </a:r>
            <a:r>
              <a:rPr kumimoji="1" lang="ko-KR" altLang="en-US" sz="2000" b="1" smtClean="0">
                <a:ln>
                  <a:solidFill>
                    <a:schemeClr val="tx1">
                      <a:lumMod val="75000"/>
                      <a:lumOff val="25000"/>
                      <a:alpha val="0"/>
                    </a:schemeClr>
                  </a:solidFill>
                </a:ln>
                <a:solidFill>
                  <a:srgbClr val="494B8D"/>
                </a:solidFill>
                <a:latin typeface="나눔바른고딕" pitchFamily="50" charset="-127"/>
                <a:ea typeface="나눔바른고딕" pitchFamily="50" charset="-127"/>
              </a:rPr>
              <a:t> </a:t>
            </a:r>
            <a:r>
              <a:rPr kumimoji="1" lang="ko-KR" altLang="en-US"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바이러스</a:t>
            </a:r>
            <a:endPar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marL="7937" marR="5080" algn="ctr" defTabSz="685791" latinLnBrk="0">
              <a:spcBef>
                <a:spcPts val="100"/>
              </a:spcBef>
              <a:defRPr/>
            </a:pPr>
            <a:r>
              <a:rPr kumimoji="1" lang="en-US" altLang="ko-KR"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99.99%</a:t>
            </a:r>
          </a:p>
          <a:p>
            <a:pPr marL="7937" marR="5080" algn="ctr" defTabSz="685791" latinLnBrk="0">
              <a:spcBef>
                <a:spcPts val="100"/>
              </a:spcBef>
              <a:defRPr/>
            </a:pPr>
            <a:r>
              <a:rPr kumimoji="1" lang="ko-KR" altLang="en-US" sz="20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박멸인증</a:t>
            </a:r>
            <a:endParaRPr kumimoji="1" lang="ko-KR" altLang="en-US" sz="2000" b="1"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sp>
        <p:nvSpPr>
          <p:cNvPr id="5" name="직사각형 4"/>
          <p:cNvSpPr/>
          <p:nvPr/>
        </p:nvSpPr>
        <p:spPr>
          <a:xfrm>
            <a:off x="2800186" y="1748966"/>
            <a:ext cx="1640194" cy="523220"/>
          </a:xfrm>
          <a:prstGeom prst="rect">
            <a:avLst/>
          </a:prstGeom>
        </p:spPr>
        <p:txBody>
          <a:bodyPr wrap="none">
            <a:spAutoFit/>
          </a:bodyPr>
          <a:lstStyle/>
          <a:p>
            <a:pPr marL="7937" marR="5080" algn="ctr" defTabSz="685791" latinLnBrk="0">
              <a:spcBef>
                <a:spcPts val="100"/>
              </a:spcBef>
              <a:defRPr/>
            </a:pPr>
            <a:r>
              <a:rPr kumimoji="1" lang="ko-KR" altLang="en-US"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세계최초</a:t>
            </a:r>
            <a:r>
              <a:rPr kumimoji="1" lang="en-US" altLang="ko-KR" sz="2800" b="1"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endParaRPr kumimoji="1" lang="en-US" altLang="ko-KR" sz="2800" b="1"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sp>
        <p:nvSpPr>
          <p:cNvPr id="17" name="직사각형 16"/>
          <p:cNvSpPr/>
          <p:nvPr/>
        </p:nvSpPr>
        <p:spPr>
          <a:xfrm>
            <a:off x="2507934" y="4872260"/>
            <a:ext cx="2143536" cy="905376"/>
          </a:xfrm>
          <a:prstGeom prst="rect">
            <a:avLst/>
          </a:prstGeom>
        </p:spPr>
        <p:txBody>
          <a:bodyPr wrap="none">
            <a:spAutoFit/>
          </a:bodyPr>
          <a:lstStyle/>
          <a:p>
            <a:pPr algn="ctr">
              <a:lnSpc>
                <a:spcPts val="2000"/>
              </a:lnSpc>
            </a:pPr>
            <a:r>
              <a:rPr kumimoji="1" lang="ko-KR" altLang="en-US" sz="28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유해성 테스트</a:t>
            </a:r>
            <a:endParaRPr kumimoji="1" lang="en-US" altLang="ko-KR" sz="28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algn="ctr">
              <a:lnSpc>
                <a:spcPts val="2000"/>
              </a:lnSpc>
            </a:pPr>
            <a:endParaRPr kumimoji="1" lang="en-US" altLang="ko-KR" sz="2800" b="1" spc="-50"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a:p>
            <a:pPr algn="ctr">
              <a:lnSpc>
                <a:spcPts val="2000"/>
              </a:lnSpc>
            </a:pPr>
            <a:r>
              <a:rPr kumimoji="1" lang="ko-KR" altLang="en-US" sz="28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모두 통과</a:t>
            </a:r>
            <a:r>
              <a:rPr kumimoji="1" lang="en-US" altLang="ko-KR" sz="2800" b="1" spc="-50" dirty="0" smtClean="0">
                <a:ln>
                  <a:solidFill>
                    <a:schemeClr val="tx1">
                      <a:lumMod val="75000"/>
                      <a:lumOff val="25000"/>
                      <a:alpha val="0"/>
                    </a:schemeClr>
                  </a:solidFill>
                </a:ln>
                <a:solidFill>
                  <a:srgbClr val="494B8D"/>
                </a:solidFill>
                <a:latin typeface="나눔바른고딕" pitchFamily="50" charset="-127"/>
                <a:ea typeface="나눔바른고딕" pitchFamily="50" charset="-127"/>
              </a:rPr>
              <a:t>!</a:t>
            </a:r>
            <a:endParaRPr kumimoji="1" lang="ko-KR" altLang="en-US" sz="2800" b="1" spc="-50" dirty="0">
              <a:ln>
                <a:solidFill>
                  <a:schemeClr val="tx1">
                    <a:lumMod val="75000"/>
                    <a:lumOff val="25000"/>
                    <a:alpha val="0"/>
                  </a:schemeClr>
                </a:solidFill>
              </a:ln>
              <a:solidFill>
                <a:srgbClr val="494B8D"/>
              </a:solidFill>
              <a:latin typeface="나눔바른고딕" pitchFamily="50" charset="-127"/>
              <a:ea typeface="나눔바른고딕" pitchFamily="50" charset="-127"/>
            </a:endParaRPr>
          </a:p>
        </p:txBody>
      </p:sp>
      <p:pic>
        <p:nvPicPr>
          <p:cNvPr id="13" name="그림 12"/>
          <p:cNvPicPr>
            <a:picLocks noChangeAspect="1"/>
          </p:cNvPicPr>
          <p:nvPr/>
        </p:nvPicPr>
        <p:blipFill>
          <a:blip r:embed="rId4"/>
          <a:stretch>
            <a:fillRect/>
          </a:stretch>
        </p:blipFill>
        <p:spPr>
          <a:xfrm>
            <a:off x="6424379" y="4420996"/>
            <a:ext cx="1379163" cy="1915052"/>
          </a:xfrm>
          <a:prstGeom prst="rect">
            <a:avLst/>
          </a:prstGeom>
          <a:effectLst>
            <a:outerShdw blurRad="50800" dist="38100" dir="2700000" algn="tl" rotWithShape="0">
              <a:prstClr val="black">
                <a:alpha val="40000"/>
              </a:prstClr>
            </a:outerShdw>
          </a:effectLst>
        </p:spPr>
      </p:pic>
      <p:pic>
        <p:nvPicPr>
          <p:cNvPr id="14" name="그림 13"/>
          <p:cNvPicPr>
            <a:picLocks noChangeAspect="1"/>
          </p:cNvPicPr>
          <p:nvPr/>
        </p:nvPicPr>
        <p:blipFill>
          <a:blip r:embed="rId5"/>
          <a:stretch>
            <a:fillRect/>
          </a:stretch>
        </p:blipFill>
        <p:spPr>
          <a:xfrm>
            <a:off x="8111420" y="4424079"/>
            <a:ext cx="1351035" cy="1911969"/>
          </a:xfrm>
          <a:prstGeom prst="rect">
            <a:avLst/>
          </a:prstGeom>
          <a:effectLst>
            <a:outerShdw blurRad="50800" dist="38100" dir="2700000" algn="tl" rotWithShape="0">
              <a:prstClr val="black">
                <a:alpha val="40000"/>
              </a:prstClr>
            </a:outerShdw>
          </a:effectLst>
        </p:spPr>
      </p:pic>
      <p:sp>
        <p:nvSpPr>
          <p:cNvPr id="10" name="직사각형 9"/>
          <p:cNvSpPr/>
          <p:nvPr/>
        </p:nvSpPr>
        <p:spPr>
          <a:xfrm>
            <a:off x="6717264" y="5147686"/>
            <a:ext cx="716863" cy="461665"/>
          </a:xfrm>
          <a:prstGeom prst="rect">
            <a:avLst/>
          </a:prstGeom>
        </p:spPr>
        <p:txBody>
          <a:bodyPr wrap="none">
            <a:spAutoFit/>
          </a:bodyPr>
          <a:lstStyle/>
          <a:p>
            <a:pPr algn="ctr"/>
            <a:r>
              <a:rPr lang="en-US" altLang="ko-KR" sz="2400" b="1" dirty="0">
                <a:effectLst>
                  <a:outerShdw blurRad="38100" dist="38100" dir="2700000" algn="tl">
                    <a:srgbClr val="000000">
                      <a:alpha val="43137"/>
                    </a:srgbClr>
                  </a:outerShdw>
                </a:effectLst>
                <a:latin typeface="210 옴니고딕 030" panose="02020603020101020101" pitchFamily="18" charset="-127"/>
                <a:ea typeface="210 옴니고딕 030" panose="02020603020101020101" pitchFamily="18" charset="-127"/>
              </a:rPr>
              <a:t>MIT</a:t>
            </a:r>
          </a:p>
        </p:txBody>
      </p:sp>
      <p:sp>
        <p:nvSpPr>
          <p:cNvPr id="11" name="직사각형 10"/>
          <p:cNvSpPr/>
          <p:nvPr/>
        </p:nvSpPr>
        <p:spPr>
          <a:xfrm>
            <a:off x="8384290" y="5153023"/>
            <a:ext cx="684803" cy="461665"/>
          </a:xfrm>
          <a:prstGeom prst="rect">
            <a:avLst/>
          </a:prstGeom>
        </p:spPr>
        <p:txBody>
          <a:bodyPr wrap="none">
            <a:spAutoFit/>
          </a:bodyPr>
          <a:lstStyle/>
          <a:p>
            <a:pPr algn="ctr"/>
            <a:r>
              <a:rPr lang="en-US" altLang="ko-KR" sz="2400" b="1" dirty="0">
                <a:effectLst>
                  <a:outerShdw blurRad="38100" dist="38100" dir="2700000" algn="tl">
                    <a:srgbClr val="000000">
                      <a:alpha val="43137"/>
                    </a:srgbClr>
                  </a:outerShdw>
                </a:effectLst>
                <a:latin typeface="210 옴니고딕 030" panose="02020603020101020101" pitchFamily="18" charset="-127"/>
                <a:ea typeface="210 옴니고딕 030" panose="02020603020101020101" pitchFamily="18" charset="-127"/>
              </a:rPr>
              <a:t>OIT</a:t>
            </a:r>
          </a:p>
        </p:txBody>
      </p:sp>
      <p:pic>
        <p:nvPicPr>
          <p:cNvPr id="16" name="그림 15"/>
          <p:cNvPicPr>
            <a:picLocks noChangeAspect="1"/>
          </p:cNvPicPr>
          <p:nvPr/>
        </p:nvPicPr>
        <p:blipFill>
          <a:blip r:embed="rId6"/>
          <a:stretch>
            <a:fillRect/>
          </a:stretch>
        </p:blipFill>
        <p:spPr>
          <a:xfrm>
            <a:off x="4707507" y="4420996"/>
            <a:ext cx="1337867" cy="1917188"/>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4916982" y="5147689"/>
            <a:ext cx="1055096" cy="461665"/>
          </a:xfrm>
          <a:prstGeom prst="rect">
            <a:avLst/>
          </a:prstGeom>
          <a:noFill/>
        </p:spPr>
        <p:txBody>
          <a:bodyPr wrap="none" rtlCol="0">
            <a:spAutoFit/>
          </a:bodyPr>
          <a:lstStyle/>
          <a:p>
            <a:pPr algn="ctr"/>
            <a:r>
              <a:rPr lang="en-US" altLang="ko-KR" sz="2400" b="1" dirty="0" smtClean="0">
                <a:effectLst>
                  <a:outerShdw blurRad="38100" dist="38100" dir="2700000" algn="tl">
                    <a:srgbClr val="000000">
                      <a:alpha val="43137"/>
                    </a:srgbClr>
                  </a:outerShdw>
                </a:effectLst>
                <a:latin typeface="210 옴니고딕 030" panose="02020603020101020101" pitchFamily="18" charset="-127"/>
                <a:ea typeface="210 옴니고딕 030" panose="02020603020101020101" pitchFamily="18" charset="-127"/>
              </a:rPr>
              <a:t>ROHS</a:t>
            </a:r>
          </a:p>
        </p:txBody>
      </p:sp>
    </p:spTree>
    <p:extLst>
      <p:ext uri="{BB962C8B-B14F-4D97-AF65-F5344CB8AC3E}">
        <p14:creationId xmlns:p14="http://schemas.microsoft.com/office/powerpoint/2010/main" val="796221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3075</TotalTime>
  <Words>1121</Words>
  <Application>Microsoft Office PowerPoint</Application>
  <PresentationFormat>A4 용지(210x297mm)</PresentationFormat>
  <Paragraphs>383</Paragraphs>
  <Slides>18</Slides>
  <Notes>4</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18</vt:i4>
      </vt:variant>
    </vt:vector>
  </HeadingPairs>
  <TitlesOfParts>
    <vt:vector size="28" baseType="lpstr">
      <vt:lpstr>210 옴니고딕 030</vt:lpstr>
      <vt:lpstr>BIZ UDGothic</vt:lpstr>
      <vt:lpstr>HY엽서L</vt:lpstr>
      <vt:lpstr>Yu Gothic</vt:lpstr>
      <vt:lpstr>나눔바른고딕</vt:lpstr>
      <vt:lpstr>맑은 고딕</vt:lpstr>
      <vt:lpstr>Arial</vt:lpstr>
      <vt:lpstr>Impact</vt:lpstr>
      <vt:lpstr>Times New Roman</vt:lpstr>
      <vt:lpstr>Office 테마</vt:lpstr>
      <vt:lpstr>PowerPoint 프레젠테이션</vt:lpstr>
      <vt:lpstr>㈜메디파이버  Virus Buster用 CAZ 원단</vt:lpstr>
      <vt:lpstr>블라썸메디㈜  Corona Eraser (코로나지우개) 소 개</vt:lpstr>
      <vt:lpstr>블라썸메디㈜  Corona Eraser (코로나지우개) 소 개</vt:lpstr>
      <vt:lpstr>블라썸메디㈜  Corona Eraser (코로나지우개) 소 개</vt:lpstr>
      <vt:lpstr>블라썸메디㈜  Corona Eraser (코로나지우개) 소 개</vt:lpstr>
      <vt:lpstr>블라썸메디㈜  Corona Eraser (코로나지우개) 원 리</vt:lpstr>
      <vt:lpstr>PowerPoint 프레젠테이션</vt:lpstr>
      <vt:lpstr>차별성</vt:lpstr>
      <vt:lpstr>잘못된 정보의 범람</vt:lpstr>
      <vt:lpstr>PowerPoint 프레젠테이션</vt:lpstr>
      <vt:lpstr>PowerPoint 프레젠테이션</vt:lpstr>
      <vt:lpstr>항바이러스 테스트 리포트</vt:lpstr>
      <vt:lpstr>항바이러스 테스트 방법</vt:lpstr>
      <vt:lpstr>항바이러스 테스트 리포트</vt:lpstr>
      <vt:lpstr>PowerPoint 프레젠테이션</vt:lpstr>
      <vt:lpstr>항바이러스 테스트 리포트</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Windows User</dc:creator>
  <cp:lastModifiedBy>user</cp:lastModifiedBy>
  <cp:revision>146</cp:revision>
  <cp:lastPrinted>2020-08-26T09:05:47Z</cp:lastPrinted>
  <dcterms:created xsi:type="dcterms:W3CDTF">2020-08-24T15:07:39Z</dcterms:created>
  <dcterms:modified xsi:type="dcterms:W3CDTF">2021-01-21T02:55:32Z</dcterms:modified>
</cp:coreProperties>
</file>