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293" r:id="rId10"/>
  </p:sldIdLst>
  <p:sldSz cx="12192000" cy="6858000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78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png"/><Relationship Id="rId4" Type="http://schemas.openxmlformats.org/officeDocument/2006/relationships/image" Target="../media/image9.wmf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hyperlink" Target="https://foxvalley.co.kr/product/detail.html?product_no=209&amp;cate_no=1&amp;display_group=19#none" TargetMode="Externa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hyperlink" Target="https://foxvalley.co.kr/product/detail.html?product_no=209&amp;cate_no=1&amp;display_group=19#none" TargetMode="Externa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1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3.bin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=""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세노컴퍼니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=""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=""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=""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폭스밸리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프리미엄 자세교정밴드</a:t>
                </a:r>
                <a:endParaRPr lang="en-US" altLang="ko-KR" sz="24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2021.06.02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=""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=""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10463063" y="681834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리뷰형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84108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책상에 앉아 허리와 목을 두드리는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사람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처음엔 감성적으로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굽어진 자세로 </a:t>
                      </a: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쇼파에서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TV or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휴대폰을 보고 있는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아이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처음엔 감성적으로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//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//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자세 교정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b="1" dirty="0" smtClean="0">
                          <a:solidFill>
                            <a:srgbClr val="FF0000"/>
                          </a:solidFill>
                        </a:rPr>
                        <a:t>하고 싶으시죠</a:t>
                      </a: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?     </a:t>
                      </a:r>
                      <a:endParaRPr lang="en-US" altLang="ko-KR" sz="10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자세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교정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해주고 싶으시죠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자세 교정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b="1" dirty="0" smtClean="0">
                          <a:solidFill>
                            <a:srgbClr val="FF0000"/>
                          </a:solidFill>
                        </a:rPr>
                        <a:t>하고 싶으시죠</a:t>
                      </a: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 smtClean="0">
                          <a:solidFill>
                            <a:srgbClr val="FF0000"/>
                          </a:solidFill>
                        </a:rPr>
                        <a:t>해주고 싶으시죠</a:t>
                      </a: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altLang="ko-KR" sz="10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="" xmlns:a16="http://schemas.microsoft.com/office/drawing/2014/main" id="{C2E5AB0C-0EAE-4F4E-ACF9-870A35BB25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697478"/>
              </p:ext>
            </p:extLst>
          </p:nvPr>
        </p:nvGraphicFramePr>
        <p:xfrm>
          <a:off x="1990312" y="1581663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3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>
            <a:extLst>
              <a:ext uri="{FF2B5EF4-FFF2-40B4-BE49-F238E27FC236}">
                <a16:creationId xmlns="" xmlns:a16="http://schemas.microsoft.com/office/drawing/2014/main" id="{6ACB2EEC-3EC1-484E-BD1C-7292BD5779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435645"/>
              </p:ext>
            </p:extLst>
          </p:nvPr>
        </p:nvGraphicFramePr>
        <p:xfrm>
          <a:off x="6615858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23520"/>
              </p:ext>
            </p:extLst>
          </p:nvPr>
        </p:nvGraphicFramePr>
        <p:xfrm>
          <a:off x="428184" y="1078904"/>
          <a:ext cx="10271237" cy="5282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거북목인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상태로 컴퓨터를 하는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모습 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&amp;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허리를 구부리고 청소하는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2.(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검지 손가락으로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허리 쪽에 폭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하면 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허리가</a:t>
                      </a:r>
                      <a:r>
                        <a:rPr lang="ko-KR" altLang="en-US" sz="1000" b="1" baseline="0" dirty="0">
                          <a:solidFill>
                            <a:srgbClr val="FF0000"/>
                          </a:solidFill>
                        </a:rPr>
                        <a:t> 펴짐</a:t>
                      </a:r>
                      <a:r>
                        <a:rPr lang="en-US" altLang="ko-KR" sz="1000" b="1" baseline="0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3..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착용한 상태로 바른 자세로 컴퓨터를 하는 모습 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&amp;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착용한 상태로 가뿐하게 청소하는 모습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baseline="0" dirty="0" smtClean="0">
                          <a:solidFill>
                            <a:srgbClr val="FF0000"/>
                          </a:solidFill>
                        </a:rPr>
                        <a:t>책상에서</a:t>
                      </a:r>
                      <a:r>
                        <a:rPr lang="ko-KR" altLang="en-US" sz="1000" b="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b="0" baseline="0" dirty="0">
                          <a:solidFill>
                            <a:srgbClr val="FF0000"/>
                          </a:solidFill>
                        </a:rPr>
                        <a:t>아이가 굽어진 자세로 </a:t>
                      </a:r>
                      <a:r>
                        <a:rPr lang="ko-KR" altLang="en-US" sz="1000" b="1" baseline="0" dirty="0">
                          <a:solidFill>
                            <a:srgbClr val="FF0000"/>
                          </a:solidFill>
                        </a:rPr>
                        <a:t>공부</a:t>
                      </a:r>
                      <a:r>
                        <a:rPr lang="ko-KR" altLang="en-US" sz="1000" b="0" baseline="0" dirty="0">
                          <a:solidFill>
                            <a:srgbClr val="FF0000"/>
                          </a:solidFill>
                        </a:rPr>
                        <a:t>하고 있는 모습</a:t>
                      </a:r>
                      <a:endParaRPr lang="en-US" altLang="ko-KR" sz="1000" b="0" baseline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검지 손가락으로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허리 쪽에 폭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하면 </a:t>
                      </a:r>
                      <a:r>
                        <a:rPr lang="en-US" altLang="ko-KR" sz="1000" b="1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허리가</a:t>
                      </a:r>
                      <a:r>
                        <a:rPr lang="ko-KR" altLang="en-US" sz="1000" b="1" baseline="0" dirty="0">
                          <a:solidFill>
                            <a:srgbClr val="FF0000"/>
                          </a:solidFill>
                        </a:rPr>
                        <a:t> 펴짐</a:t>
                      </a:r>
                      <a:r>
                        <a:rPr lang="en-US" altLang="ko-KR" sz="1000" b="1" baseline="0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>
                          <a:solidFill>
                            <a:srgbClr val="FF0000"/>
                          </a:solidFill>
                        </a:rPr>
                        <a:t>바른자세로 공부하고 있는 </a:t>
                      </a:r>
                      <a:r>
                        <a:rPr lang="ko-KR" altLang="en-US" sz="1000" b="0" dirty="0" smtClean="0">
                          <a:solidFill>
                            <a:srgbClr val="FF0000"/>
                          </a:solidFill>
                        </a:rPr>
                        <a:t>모습 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학생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거북목인 상태로 컴퓨터를 하는 모습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&amp; 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허리를 구부리고 청소하는 모습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(2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검지손가락이 가운데 화면 배치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손가락이 펴지면서 허리도 펴짐</a:t>
                      </a:r>
                      <a:endParaRPr lang="en-US" altLang="ko-KR" sz="10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검지손가락이 가운데 화면 배치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손가락이 펴지면서 허리도 펴짐</a:t>
                      </a:r>
                      <a:endParaRPr lang="en-US" altLang="ko-KR" sz="10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strike="noStrike" dirty="0" smtClean="0">
                          <a:solidFill>
                            <a:srgbClr val="FF0000"/>
                          </a:solidFill>
                        </a:rPr>
                        <a:t>거북목이나 </a:t>
                      </a:r>
                      <a:r>
                        <a:rPr lang="ko-KR" altLang="en-US" sz="1000" b="0" strike="noStrike" dirty="0">
                          <a:solidFill>
                            <a:srgbClr val="FF0000"/>
                          </a:solidFill>
                        </a:rPr>
                        <a:t>새우등이신분들 </a:t>
                      </a:r>
                      <a:endParaRPr lang="en-US" altLang="ko-KR" sz="1000" b="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800" b="1" dirty="0">
                          <a:solidFill>
                            <a:srgbClr val="FF0000"/>
                          </a:solidFill>
                        </a:rPr>
                        <a:t>!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strike="noStrike" baseline="0" dirty="0">
                          <a:solidFill>
                            <a:srgbClr val="FF0000"/>
                          </a:solidFill>
                        </a:rPr>
                        <a:t>자세교정밴드 입자</a:t>
                      </a:r>
                      <a:r>
                        <a:rPr lang="en-US" altLang="ko-KR" sz="1000" b="0" strike="noStrike" baseline="0" dirty="0">
                          <a:solidFill>
                            <a:srgbClr val="FF0000"/>
                          </a:solidFill>
                        </a:rPr>
                        <a:t>!</a:t>
                      </a:r>
                      <a:endParaRPr lang="en-US" altLang="ko-KR" sz="1000" b="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나쁜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자세로 공부하는 아이들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800" b="1" dirty="0">
                          <a:solidFill>
                            <a:srgbClr val="FF0000"/>
                          </a:solidFill>
                        </a:rPr>
                        <a:t>! 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strike="noStrike" baseline="0" dirty="0">
                          <a:solidFill>
                            <a:srgbClr val="FF0000"/>
                          </a:solidFill>
                        </a:rPr>
                        <a:t>자세교정밴드 입자</a:t>
                      </a:r>
                      <a:r>
                        <a:rPr lang="en-US" altLang="ko-KR" sz="1000" b="0" strike="noStrike" baseline="0" dirty="0">
                          <a:solidFill>
                            <a:srgbClr val="FF0000"/>
                          </a:solidFill>
                        </a:rPr>
                        <a:t>!</a:t>
                      </a:r>
                      <a:endParaRPr lang="en-US" altLang="ko-KR" sz="1000" b="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822D672-9FFC-45B9-B4D7-47AC183F587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6" name="개체 5">
            <a:extLst>
              <a:ext uri="{FF2B5EF4-FFF2-40B4-BE49-F238E27FC236}">
                <a16:creationId xmlns="" xmlns:a16="http://schemas.microsoft.com/office/drawing/2014/main" id="{97BE6D1B-9293-42E5-8844-2A75C839B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779644"/>
              </p:ext>
            </p:extLst>
          </p:nvPr>
        </p:nvGraphicFramePr>
        <p:xfrm>
          <a:off x="1517354" y="1746886"/>
          <a:ext cx="2035163" cy="149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7354" y="1746886"/>
                        <a:ext cx="2035163" cy="1499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1874" y="1584614"/>
            <a:ext cx="2403928" cy="1839681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="" xmlns:a16="http://schemas.microsoft.com/office/drawing/2014/main" id="{97BE6D1B-9293-42E5-8844-2A75C839B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488066"/>
              </p:ext>
            </p:extLst>
          </p:nvPr>
        </p:nvGraphicFramePr>
        <p:xfrm>
          <a:off x="3678620" y="1788076"/>
          <a:ext cx="2035163" cy="149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" r:id="rId6" imgW="8888760" imgH="5002920" progId="Photoshop.Image.13">
                  <p:embed/>
                </p:oleObj>
              </mc:Choice>
              <mc:Fallback>
                <p:oleObj name="Image" r:id="rId6" imgW="8888760" imgH="5002920" progId="Photoshop.Image.13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="" xmlns:a16="http://schemas.microsoft.com/office/drawing/2014/main" id="{97BE6D1B-9293-42E5-8844-2A75C839BE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8620" y="1788076"/>
                        <a:ext cx="2035163" cy="1499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2"/>
          <p:cNvSpPr/>
          <p:nvPr/>
        </p:nvSpPr>
        <p:spPr>
          <a:xfrm>
            <a:off x="8026554" y="2168474"/>
            <a:ext cx="490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ko-KR" altLang="en-US" b="1" dirty="0">
                <a:solidFill>
                  <a:srgbClr val="FF0000"/>
                </a:solidFill>
              </a:rPr>
              <a:t>폭</a:t>
            </a:r>
            <a:r>
              <a:rPr lang="en-US" altLang="ko-KR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4" name="오른쪽 화살표 3"/>
          <p:cNvSpPr/>
          <p:nvPr/>
        </p:nvSpPr>
        <p:spPr>
          <a:xfrm>
            <a:off x="3336987" y="2681282"/>
            <a:ext cx="565995" cy="8477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3595" y="2861674"/>
            <a:ext cx="635025" cy="547436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7538" y="2841089"/>
            <a:ext cx="591825" cy="583206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445817" y="2992275"/>
            <a:ext cx="490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ko-KR" altLang="en-US" b="1" dirty="0">
                <a:solidFill>
                  <a:srgbClr val="FF0000"/>
                </a:solidFill>
              </a:rPr>
              <a:t>폭</a:t>
            </a:r>
            <a:r>
              <a:rPr lang="en-US" altLang="ko-KR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20592" y="3224193"/>
            <a:ext cx="32496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>
                <a:solidFill>
                  <a:srgbClr val="FF0000"/>
                </a:solidFill>
              </a:rPr>
              <a:t>구부린 검지손가락</a:t>
            </a:r>
            <a:r>
              <a:rPr lang="en-US" altLang="ko-KR" sz="1050" dirty="0">
                <a:solidFill>
                  <a:srgbClr val="FF0000"/>
                </a:solidFill>
              </a:rPr>
              <a:t>--</a:t>
            </a:r>
            <a:r>
              <a:rPr lang="en-US" altLang="ko-KR" sz="105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ko-KR" altLang="en-US" sz="1050" dirty="0">
                <a:solidFill>
                  <a:srgbClr val="FF0000"/>
                </a:solidFill>
                <a:sym typeface="Wingdings" panose="05000000000000000000" pitchFamily="2" charset="2"/>
              </a:rPr>
              <a:t>쫙 피면서 </a:t>
            </a:r>
            <a:r>
              <a:rPr lang="en-US" altLang="ko-KR" sz="700" dirty="0">
                <a:solidFill>
                  <a:srgbClr val="FF0000"/>
                </a:solidFill>
                <a:sym typeface="Wingdings" panose="05000000000000000000" pitchFamily="2" charset="2"/>
              </a:rPr>
              <a:t>(</a:t>
            </a:r>
            <a:r>
              <a:rPr lang="ko-KR" altLang="en-US" sz="700" dirty="0">
                <a:solidFill>
                  <a:srgbClr val="FF0000"/>
                </a:solidFill>
                <a:sym typeface="Wingdings" panose="05000000000000000000" pitchFamily="2" charset="2"/>
              </a:rPr>
              <a:t>손가락으로도 </a:t>
            </a:r>
            <a:r>
              <a:rPr lang="ko-KR" altLang="en-US" sz="700" dirty="0" err="1">
                <a:solidFill>
                  <a:srgbClr val="FF0000"/>
                </a:solidFill>
                <a:sym typeface="Wingdings" panose="05000000000000000000" pitchFamily="2" charset="2"/>
              </a:rPr>
              <a:t>허리표현</a:t>
            </a:r>
            <a:r>
              <a:rPr lang="en-US" altLang="ko-KR" sz="700" dirty="0">
                <a:solidFill>
                  <a:srgbClr val="FF0000"/>
                </a:solidFill>
                <a:sym typeface="Wingdings" panose="05000000000000000000" pitchFamily="2" charset="2"/>
              </a:rPr>
              <a:t>)</a:t>
            </a:r>
            <a:r>
              <a:rPr lang="ko-KR" altLang="en-US" sz="7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endParaRPr lang="ko-KR" altLang="en-US" sz="700" dirty="0">
              <a:solidFill>
                <a:srgbClr val="FF0000"/>
              </a:solidFill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6819" y="2861674"/>
            <a:ext cx="635025" cy="547436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0762" y="2841089"/>
            <a:ext cx="591825" cy="5832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184129" y="1579555"/>
            <a:ext cx="859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before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175990" y="1579555"/>
            <a:ext cx="666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after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336959" y="1562220"/>
            <a:ext cx="859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before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9405780" y="1579555"/>
            <a:ext cx="666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after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964405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클로즈업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영상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착용한 영상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인트로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그래픽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스밸리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프리미엄 자세교정밴드가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온가족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자세를 책임집니다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000" strike="noStrike" dirty="0" smtClean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스밸리 </a:t>
                      </a:r>
                      <a:endParaRPr lang="en-US" altLang="ko-KR" sz="1000" strike="noStrike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프리미엄 자세교정밴드가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온가족 자세를 책임집니다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D4F22E7-DEF1-463C-BF3D-56784AB5C33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5" name="개체 4">
            <a:extLst>
              <a:ext uri="{FF2B5EF4-FFF2-40B4-BE49-F238E27FC236}">
                <a16:creationId xmlns="" xmlns:a16="http://schemas.microsoft.com/office/drawing/2014/main" id="{639E5156-DB7C-42B1-B724-79F27765B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321625"/>
              </p:ext>
            </p:extLst>
          </p:nvPr>
        </p:nvGraphicFramePr>
        <p:xfrm>
          <a:off x="1990312" y="1581665"/>
          <a:ext cx="3251548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8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="" xmlns:a16="http://schemas.microsoft.com/office/drawing/2014/main" id="{E7928AA0-6AC8-454B-A3CC-F15B84BA6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899529"/>
              </p:ext>
            </p:extLst>
          </p:nvPr>
        </p:nvGraphicFramePr>
        <p:xfrm>
          <a:off x="6614823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3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933208"/>
              </p:ext>
            </p:extLst>
          </p:nvPr>
        </p:nvGraphicFramePr>
        <p:xfrm>
          <a:off x="428184" y="1078904"/>
          <a:ext cx="10271237" cy="5099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sngStrike" dirty="0">
                          <a:solidFill>
                            <a:schemeClr val="tx1"/>
                          </a:solidFill>
                        </a:rPr>
                        <a:t>제품을 착용하고 이리저리 둘러보고 만져보며 편안해 하는 모습</a:t>
                      </a:r>
                      <a:endParaRPr lang="en-US" altLang="ko-KR" sz="1000" strike="sng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성인과 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아이</a:t>
                      </a:r>
                      <a:r>
                        <a:rPr lang="ko-KR" altLang="en-US" sz="1000" b="1" strike="noStrike" dirty="0" smtClean="0">
                          <a:solidFill>
                            <a:srgbClr val="FF0000"/>
                          </a:solidFill>
                        </a:rPr>
                        <a:t>동시에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b="1" strike="noStrike" dirty="0">
                          <a:solidFill>
                            <a:srgbClr val="FF0000"/>
                          </a:solidFill>
                        </a:rPr>
                        <a:t>보조밴드를 쫙</a:t>
                      </a:r>
                      <a:r>
                        <a:rPr lang="en-US" altLang="ko-KR" sz="1000" b="1" strike="noStrike" dirty="0">
                          <a:solidFill>
                            <a:srgbClr val="FF0000"/>
                          </a:solidFill>
                        </a:rPr>
                        <a:t>~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잡아 당기고 고정시키면서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자세가 펴지는 모습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옆모습으로</a:t>
                      </a:r>
                      <a:r>
                        <a:rPr lang="en-US" altLang="ko-KR" sz="1000" strike="noStrike" dirty="0" smtClean="0">
                          <a:solidFill>
                            <a:srgbClr val="FF0000"/>
                          </a:solidFill>
                        </a:rPr>
                        <a:t>, 2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분할</a:t>
                      </a:r>
                      <a:r>
                        <a:rPr lang="en-US" altLang="ko-KR" sz="1000" strike="noStrike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sngStrike" dirty="0">
                          <a:solidFill>
                            <a:schemeClr val="tx1"/>
                          </a:solidFill>
                        </a:rPr>
                        <a:t>여러 가지 사이즈가 있는 모습</a:t>
                      </a:r>
                      <a:endParaRPr lang="en-US" altLang="ko-KR" sz="1000" strike="sng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아빠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엄마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아이 </a:t>
                      </a:r>
                      <a:r>
                        <a:rPr lang="ko-KR" altLang="en-US" sz="1000" strike="sngStrike" dirty="0">
                          <a:solidFill>
                            <a:srgbClr val="FF0000"/>
                          </a:solidFill>
                        </a:rPr>
                        <a:t>캐릭터가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자세교정밴드 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착용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정면 화면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(3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분할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성인과 아이 </a:t>
                      </a:r>
                      <a:r>
                        <a:rPr lang="ko-KR" altLang="en-US" sz="1000" b="1" strike="noStrike" dirty="0">
                          <a:solidFill>
                            <a:srgbClr val="FF0000"/>
                          </a:solidFill>
                        </a:rPr>
                        <a:t>동시에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b="1" strike="noStrike" dirty="0" err="1">
                          <a:solidFill>
                            <a:srgbClr val="FF0000"/>
                          </a:solidFill>
                        </a:rPr>
                        <a:t>보조밴드를</a:t>
                      </a:r>
                      <a:r>
                        <a:rPr lang="ko-KR" altLang="en-US" sz="1000" b="1" strike="noStrike" dirty="0">
                          <a:solidFill>
                            <a:srgbClr val="FF0000"/>
                          </a:solidFill>
                        </a:rPr>
                        <a:t> 쫙</a:t>
                      </a:r>
                      <a:r>
                        <a:rPr lang="en-US" altLang="ko-KR" sz="1000" b="1" strike="noStrike" dirty="0">
                          <a:solidFill>
                            <a:srgbClr val="FF0000"/>
                          </a:solidFill>
                        </a:rPr>
                        <a:t>~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잡아 당기고 고정시키면서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자세가 펴지는 모습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옆모습으로</a:t>
                      </a:r>
                      <a:r>
                        <a:rPr lang="en-US" altLang="ko-KR" sz="1000" strike="noStrike" dirty="0" smtClean="0">
                          <a:solidFill>
                            <a:srgbClr val="FF0000"/>
                          </a:solidFill>
                        </a:rPr>
                        <a:t>, 2</a:t>
                      </a: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분할</a:t>
                      </a:r>
                      <a:r>
                        <a:rPr lang="en-US" altLang="ko-KR" sz="1000" strike="noStrike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아빠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엄마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아이 </a:t>
                      </a:r>
                      <a:r>
                        <a:rPr lang="ko-KR" altLang="en-US" sz="1000" strike="sngStrike" dirty="0">
                          <a:solidFill>
                            <a:srgbClr val="FF0000"/>
                          </a:solidFill>
                        </a:rPr>
                        <a:t>캐릭터가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 자세교정밴드 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착용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정면 화면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(3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분할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인체공학적 설계로 내 몸에 꼭 맞는 핏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편안한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착용감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사이즈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(XS[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아동용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 ~ XL[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성인용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인체공학적 설계로 내 몸에 꼭 맞는 핏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다양한 사이즈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1BFA3D1E-841B-4101-AC6B-50C8FA86FAC7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A3CB8EE-A8E2-41A6-89E5-BCD83F66509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="" xmlns:a16="http://schemas.microsoft.com/office/drawing/2014/main" id="{FA47B579-28DE-4BBA-B1CC-3760A0D0A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420977"/>
              </p:ext>
            </p:extLst>
          </p:nvPr>
        </p:nvGraphicFramePr>
        <p:xfrm>
          <a:off x="1724268" y="1581663"/>
          <a:ext cx="1484408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4268" y="1581663"/>
                        <a:ext cx="1484408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="" xmlns:a16="http://schemas.microsoft.com/office/drawing/2014/main" id="{5257F125-F299-4704-95E7-65F94759EA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202333"/>
              </p:ext>
            </p:extLst>
          </p:nvPr>
        </p:nvGraphicFramePr>
        <p:xfrm>
          <a:off x="6615858" y="1581663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3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그림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409" y="1665013"/>
            <a:ext cx="1827848" cy="1662619"/>
          </a:xfrm>
          <a:prstGeom prst="rect">
            <a:avLst/>
          </a:prstGeom>
        </p:spPr>
      </p:pic>
      <p:sp>
        <p:nvSpPr>
          <p:cNvPr id="12" name="오른쪽 화살표 11"/>
          <p:cNvSpPr/>
          <p:nvPr/>
        </p:nvSpPr>
        <p:spPr>
          <a:xfrm rot="1979956">
            <a:off x="3452153" y="2643613"/>
            <a:ext cx="565995" cy="8477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78910" y="2323843"/>
            <a:ext cx="848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solidFill>
                  <a:srgbClr val="FFFF00"/>
                </a:solidFill>
              </a:rPr>
              <a:t>(</a:t>
            </a:r>
            <a:r>
              <a:rPr lang="ko-KR" altLang="en-US" sz="1100" b="1" dirty="0" err="1">
                <a:solidFill>
                  <a:srgbClr val="FFFF00"/>
                </a:solidFill>
              </a:rPr>
              <a:t>보조밴드</a:t>
            </a:r>
            <a:r>
              <a:rPr lang="en-US" altLang="ko-KR" sz="1100" b="1" dirty="0">
                <a:solidFill>
                  <a:srgbClr val="FFFF00"/>
                </a:solidFill>
              </a:rPr>
              <a:t>)</a:t>
            </a:r>
            <a:endParaRPr lang="ko-KR" altLang="en-US" sz="1100" b="1" dirty="0">
              <a:solidFill>
                <a:srgbClr val="FFFF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4276" y="2497330"/>
            <a:ext cx="462713" cy="966373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7236" y="2615494"/>
            <a:ext cx="456296" cy="79578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85856" y="2747092"/>
            <a:ext cx="368402" cy="6638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63316" y="1777888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/>
              <a:t>(</a:t>
            </a:r>
            <a:r>
              <a:rPr lang="ko-KR" altLang="en-US" sz="1100" b="1" dirty="0" err="1"/>
              <a:t>아빠캐릭터</a:t>
            </a:r>
            <a:r>
              <a:rPr lang="en-US" altLang="ko-KR" sz="1100" b="1" dirty="0"/>
              <a:t>)</a:t>
            </a:r>
            <a:endParaRPr lang="ko-KR" altLang="en-US" sz="11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840772" y="19416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(</a:t>
            </a:r>
            <a:r>
              <a:rPr lang="ko-KR" altLang="en-US" sz="1100" b="1" dirty="0" err="1"/>
              <a:t>엄마캐릭터</a:t>
            </a:r>
            <a:r>
              <a:rPr lang="en-US" altLang="ko-KR" sz="1100" b="1" dirty="0"/>
              <a:t>)</a:t>
            </a:r>
            <a:endParaRPr lang="ko-KR" altLang="en-US" sz="11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610954" y="2136309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/>
              <a:t>(</a:t>
            </a:r>
            <a:r>
              <a:rPr lang="ko-KR" altLang="en-US" sz="1100" b="1" dirty="0" err="1"/>
              <a:t>아이캐릭터</a:t>
            </a:r>
            <a:r>
              <a:rPr lang="en-US" altLang="ko-KR" sz="1100" b="1" dirty="0"/>
              <a:t>)</a:t>
            </a:r>
            <a:endParaRPr lang="ko-KR" altLang="en-US" sz="11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82227" y="1697659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solidFill>
                  <a:srgbClr val="FF0000"/>
                </a:solidFill>
              </a:rPr>
              <a:t>(</a:t>
            </a:r>
            <a:r>
              <a:rPr lang="ko-KR" altLang="en-US" sz="1100" b="1" dirty="0">
                <a:solidFill>
                  <a:srgbClr val="FF0000"/>
                </a:solidFill>
              </a:rPr>
              <a:t>성인</a:t>
            </a:r>
            <a:r>
              <a:rPr lang="en-US" altLang="ko-KR" sz="1100" b="1" dirty="0">
                <a:solidFill>
                  <a:srgbClr val="FF0000"/>
                </a:solidFill>
              </a:rPr>
              <a:t>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83709" y="1697659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solidFill>
                  <a:srgbClr val="FF0000"/>
                </a:solidFill>
              </a:rPr>
              <a:t>(</a:t>
            </a:r>
            <a:r>
              <a:rPr lang="ko-KR" altLang="en-US" sz="1100" b="1" dirty="0">
                <a:solidFill>
                  <a:srgbClr val="FF0000"/>
                </a:solidFill>
              </a:rPr>
              <a:t>아이</a:t>
            </a:r>
            <a:r>
              <a:rPr lang="en-US" altLang="ko-KR" sz="1100" b="1" dirty="0">
                <a:solidFill>
                  <a:srgbClr val="FF0000"/>
                </a:solidFill>
              </a:rPr>
              <a:t>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399178"/>
              </p:ext>
            </p:extLst>
          </p:nvPr>
        </p:nvGraphicFramePr>
        <p:xfrm>
          <a:off x="428184" y="1078904"/>
          <a:ext cx="10271237" cy="5412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자세교정밴드 착용하고 야외서 조깅하는 모습 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+ 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통기성 테스트 영상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우측 팝업 </a:t>
                      </a:r>
                      <a:r>
                        <a:rPr lang="en-US" altLang="ko-KR" sz="1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3"/>
                        </a:rPr>
                        <a:t>https://foxvalley.co.kr/product/detail.html?product_no=209&amp;cate_no=1&amp;display_group=19#none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err="1">
                          <a:solidFill>
                            <a:srgbClr val="FF0000"/>
                          </a:solidFill>
                        </a:rPr>
                        <a:t>어깨쿠션을</a:t>
                      </a:r>
                      <a:r>
                        <a:rPr lang="ko-KR" altLang="en-US" sz="1000" baseline="0" dirty="0">
                          <a:solidFill>
                            <a:srgbClr val="FF0000"/>
                          </a:solidFill>
                        </a:rPr>
                        <a:t> 손으로 </a:t>
                      </a:r>
                      <a:r>
                        <a:rPr lang="ko-KR" altLang="en-US" sz="1000" baseline="0" dirty="0" err="1">
                          <a:solidFill>
                            <a:srgbClr val="FF0000"/>
                          </a:solidFill>
                        </a:rPr>
                        <a:t>폭신포신</a:t>
                      </a:r>
                      <a:r>
                        <a:rPr lang="ko-KR" altLang="en-US" sz="1000" baseline="0" dirty="0">
                          <a:solidFill>
                            <a:srgbClr val="FF0000"/>
                          </a:solidFill>
                        </a:rPr>
                        <a:t> 누르는 모습</a:t>
                      </a:r>
                      <a:endParaRPr lang="en-US" altLang="ko-KR" sz="1000" baseline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>
                          <a:solidFill>
                            <a:srgbClr val="FF0000"/>
                          </a:solidFill>
                        </a:rPr>
                        <a:t>+(</a:t>
                      </a:r>
                      <a:r>
                        <a:rPr lang="ko-KR" altLang="en-US" sz="1000" baseline="0" dirty="0">
                          <a:solidFill>
                            <a:srgbClr val="FF0000"/>
                          </a:solidFill>
                        </a:rPr>
                        <a:t>손으로 꾹 누르는 테스트 영상</a:t>
                      </a:r>
                      <a:r>
                        <a:rPr lang="en-US" altLang="ko-KR" sz="1000" baseline="0" dirty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우측 팝업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참고</a:t>
                      </a:r>
                      <a:r>
                        <a:rPr lang="en-US" altLang="ko-KR" sz="1000" dirty="0"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3"/>
                        </a:rPr>
                        <a:t>https://foxvalley.co.kr/product/detail.html?product_no=209&amp;cate_no=1&amp;display_group=19#none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자세교정밴드 착용하고 </a:t>
                      </a: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야외서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 조깅하는 모습 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+ (</a:t>
                      </a:r>
                      <a:r>
                        <a:rPr lang="ko-KR" altLang="en-US" sz="1000" dirty="0" smtClean="0">
                          <a:solidFill>
                            <a:srgbClr val="FF0000"/>
                          </a:solidFill>
                        </a:rPr>
                        <a:t>통기성 테스트 영상</a:t>
                      </a:r>
                      <a:r>
                        <a:rPr lang="en-US" altLang="ko-KR" sz="10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우측 팝업 </a:t>
                      </a:r>
                      <a:r>
                        <a:rPr lang="en-US" altLang="ko-KR" sz="1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3"/>
                        </a:rPr>
                        <a:t>https://foxvalley.co.kr/product/detail.html?product_no=209&amp;cate_no=1&amp;display_group=19#none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aseline="0" dirty="0" err="1">
                          <a:solidFill>
                            <a:srgbClr val="FF0000"/>
                          </a:solidFill>
                        </a:rPr>
                        <a:t>어깨쿠션을</a:t>
                      </a:r>
                      <a:r>
                        <a:rPr lang="ko-KR" altLang="en-US" sz="1000" baseline="0" dirty="0">
                          <a:solidFill>
                            <a:srgbClr val="FF0000"/>
                          </a:solidFill>
                        </a:rPr>
                        <a:t> 손으로 </a:t>
                      </a:r>
                      <a:r>
                        <a:rPr lang="ko-KR" altLang="en-US" sz="1000" baseline="0" dirty="0" err="1">
                          <a:solidFill>
                            <a:srgbClr val="FF0000"/>
                          </a:solidFill>
                        </a:rPr>
                        <a:t>폭신포신</a:t>
                      </a:r>
                      <a:r>
                        <a:rPr lang="ko-KR" altLang="en-US" sz="1000" baseline="0" dirty="0">
                          <a:solidFill>
                            <a:srgbClr val="FF0000"/>
                          </a:solidFill>
                        </a:rPr>
                        <a:t> 누르는 모습</a:t>
                      </a:r>
                      <a:endParaRPr lang="en-US" altLang="ko-KR" sz="1000" baseline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+(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손으로 꾹 누르는 테스트 영상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우측 팝업</a:t>
                      </a:r>
                      <a:endParaRPr lang="en-US" altLang="ko-KR" sz="10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참고</a:t>
                      </a:r>
                      <a:r>
                        <a:rPr lang="en-US" altLang="ko-KR" sz="1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3"/>
                        </a:rPr>
                        <a:t>https://foxvalley.co.kr/product/detail.html?product_no=209&amp;cate_no=1&amp;display_group=19#none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원활한 통기성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바람이 잘 통하는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에어메쉬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소재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쿠션감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푹신한 안감소재 사용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원활한 통기성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쿠션감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1BFA3D1E-841B-4101-AC6B-50C8FA86FAC7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D42130A-0003-41B9-93A7-4E951E36D75F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371" y="1581664"/>
            <a:ext cx="3174393" cy="182932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3692" y="1600905"/>
            <a:ext cx="3114843" cy="1810079"/>
          </a:xfrm>
          <a:prstGeom prst="rect">
            <a:avLst/>
          </a:prstGeom>
        </p:spPr>
      </p:pic>
      <p:graphicFrame>
        <p:nvGraphicFramePr>
          <p:cNvPr id="2" name="개체 1">
            <a:extLst>
              <a:ext uri="{FF2B5EF4-FFF2-40B4-BE49-F238E27FC236}">
                <a16:creationId xmlns="" xmlns:a16="http://schemas.microsoft.com/office/drawing/2014/main" id="{10B12C01-4DEA-4B60-9B31-9A8642CD1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358032"/>
              </p:ext>
            </p:extLst>
          </p:nvPr>
        </p:nvGraphicFramePr>
        <p:xfrm>
          <a:off x="3997842" y="1928190"/>
          <a:ext cx="1070921" cy="98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Image" r:id="rId6" imgW="8888760" imgH="5002920" progId="Photoshop.Image.13">
                  <p:embed/>
                </p:oleObj>
              </mc:Choice>
              <mc:Fallback>
                <p:oleObj name="Image" r:id="rId6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7842" y="1928190"/>
                        <a:ext cx="1070921" cy="988530"/>
                      </a:xfrm>
                      <a:prstGeom prst="rect">
                        <a:avLst/>
                      </a:prstGeom>
                      <a:ln>
                        <a:solidFill>
                          <a:srgbClr val="FFFF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="" xmlns:a16="http://schemas.microsoft.com/office/drawing/2014/main" id="{91BCD297-CF12-4DA4-A882-A07891B046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098888"/>
              </p:ext>
            </p:extLst>
          </p:nvPr>
        </p:nvGraphicFramePr>
        <p:xfrm>
          <a:off x="8428316" y="1847072"/>
          <a:ext cx="1370219" cy="1298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Image" r:id="rId8" imgW="8888760" imgH="5002920" progId="Photoshop.Image.13">
                  <p:embed/>
                </p:oleObj>
              </mc:Choice>
              <mc:Fallback>
                <p:oleObj name="Image" r:id="rId8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28316" y="1847072"/>
                        <a:ext cx="1370219" cy="1298504"/>
                      </a:xfrm>
                      <a:prstGeom prst="rect">
                        <a:avLst/>
                      </a:prstGeom>
                      <a:ln>
                        <a:solidFill>
                          <a:srgbClr val="FFFF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884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8901"/>
              </p:ext>
            </p:extLst>
          </p:nvPr>
        </p:nvGraphicFramePr>
        <p:xfrm>
          <a:off x="428184" y="1078904"/>
          <a:ext cx="10271237" cy="5099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고정력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테스트 영상 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소리 크게</a:t>
                      </a: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참고</a:t>
                      </a:r>
                      <a:r>
                        <a:rPr lang="en-US" altLang="ko-KR" sz="1000" dirty="0">
                          <a:solidFill>
                            <a:schemeClr val="accent4">
                              <a:lumMod val="75000"/>
                            </a:schemeClr>
                          </a:solidFill>
                          <a:hlinkClick r:id="rId3"/>
                        </a:rPr>
                        <a:t>https://foxvalley.co.kr/product/detail.html?product_no=209&amp;cate_no=1&amp;display_group=19#none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성인 아이 둘다 바르게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제품을 착용한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(2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ko-KR" sz="1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고정력 테스트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영상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0000"/>
                          </a:solidFill>
                        </a:rPr>
                        <a:t>소리 </a:t>
                      </a:r>
                      <a:r>
                        <a:rPr lang="ko-KR" altLang="en-US" sz="1000" b="1" dirty="0" smtClean="0">
                          <a:solidFill>
                            <a:srgbClr val="FF0000"/>
                          </a:solidFill>
                        </a:rPr>
                        <a:t>크게</a:t>
                      </a:r>
                      <a:r>
                        <a:rPr lang="en-US" altLang="ko-KR" sz="10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제품을 착용한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모습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디테일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참고</a:t>
                      </a:r>
                      <a:r>
                        <a:rPr lang="ko-KR" altLang="en-US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1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000" baseline="0" dirty="0" smtClean="0">
                          <a:solidFill>
                            <a:srgbClr val="FF0000"/>
                          </a:solidFill>
                        </a:rPr>
                        <a:t>성인 혹은 아이 중 한 화면에 제품 착용한 모습에 상체지지대 등 설명 표현</a:t>
                      </a:r>
                      <a:r>
                        <a:rPr lang="en-US" altLang="ko-KR" sz="1000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뛰어난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고정력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정교한 마이크로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벨크로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사용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편하게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바르게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오래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상체지지대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어깨 쿠션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보조 밴드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메인 밴드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뛰어난 고정력</a:t>
                      </a:r>
                      <a:endParaRPr lang="en-US" altLang="ko-KR" sz="10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편하게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바르게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오래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1BFA3D1E-841B-4101-AC6B-50C8FA86FAC7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46FBE09A-3F25-4338-A7BC-2A33C746D16A}"/>
              </a:ext>
            </a:extLst>
          </p:cNvPr>
          <p:cNvSpPr/>
          <p:nvPr/>
        </p:nvSpPr>
        <p:spPr>
          <a:xfrm>
            <a:off x="9974483" y="1614468"/>
            <a:ext cx="2020829" cy="1824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B89A560E-0807-4081-91FA-3CF04F1F4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0144" y="1944187"/>
            <a:ext cx="1995168" cy="1401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9E91011-85E1-404D-8A63-7C32A218051C}"/>
              </a:ext>
            </a:extLst>
          </p:cNvPr>
          <p:cNvSpPr txBox="1"/>
          <p:nvPr/>
        </p:nvSpPr>
        <p:spPr>
          <a:xfrm>
            <a:off x="10398839" y="1697966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>
                <a:solidFill>
                  <a:schemeClr val="bg1"/>
                </a:solidFill>
              </a:rPr>
              <a:t>디테일 설명 참고</a:t>
            </a:r>
          </a:p>
        </p:txBody>
      </p:sp>
      <p:graphicFrame>
        <p:nvGraphicFramePr>
          <p:cNvPr id="5" name="개체 4">
            <a:extLst>
              <a:ext uri="{FF2B5EF4-FFF2-40B4-BE49-F238E27FC236}">
                <a16:creationId xmlns="" xmlns:a16="http://schemas.microsoft.com/office/drawing/2014/main" id="{12030892-DB07-4D10-B5FA-67BB5CD05C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265376"/>
              </p:ext>
            </p:extLst>
          </p:nvPr>
        </p:nvGraphicFramePr>
        <p:xfrm>
          <a:off x="1990313" y="1580689"/>
          <a:ext cx="3210564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0313" y="1580689"/>
                        <a:ext cx="3210564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="" xmlns:a16="http://schemas.microsoft.com/office/drawing/2014/main" id="{077F42AE-7475-4D38-93E5-8EA382024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976708"/>
              </p:ext>
            </p:extLst>
          </p:nvPr>
        </p:nvGraphicFramePr>
        <p:xfrm>
          <a:off x="6825074" y="1580689"/>
          <a:ext cx="1500474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Image" r:id="rId7" imgW="8888760" imgH="5002920" progId="Photoshop.Image.13">
                  <p:embed/>
                </p:oleObj>
              </mc:Choice>
              <mc:Fallback>
                <p:oleObj name="Image" r:id="rId7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5074" y="1580689"/>
                        <a:ext cx="1500474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33660" y="1614468"/>
            <a:ext cx="1232824" cy="179554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48655" y="2411103"/>
            <a:ext cx="1393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ASMR </a:t>
            </a:r>
            <a:r>
              <a:rPr lang="ko-KR" altLang="en-US" b="1" dirty="0">
                <a:solidFill>
                  <a:srgbClr val="FF0000"/>
                </a:solidFill>
              </a:rPr>
              <a:t>크게</a:t>
            </a:r>
          </a:p>
          <a:p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938768" y="23012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>
                <a:solidFill>
                  <a:srgbClr val="FF0000"/>
                </a:solidFill>
              </a:rPr>
              <a:t>성인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636966" y="23012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아이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8160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61539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=""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=""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=""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성인과 아이가 제품을  착용하고</a:t>
                      </a:r>
                      <a:endParaRPr lang="en-US" altLang="ko-KR" sz="1000" strike="noStrike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자세교정엔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폭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(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검지손가락을 구부렸다 피면서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스밸리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’</a:t>
                      </a:r>
                      <a:endParaRPr lang="en-US" altLang="ko-KR" sz="10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rgbClr val="FF0000"/>
                          </a:solidFill>
                        </a:rPr>
                        <a:t>촬영없음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성인과 아이가 제품을 착용하고 웃고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로고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smtClean="0">
                          <a:solidFill>
                            <a:srgbClr val="FF0000"/>
                          </a:solidFill>
                        </a:rPr>
                        <a:t>자세교정엔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스밸리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자세교정엔</a:t>
                      </a: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rgbClr val="FF0000"/>
                          </a:solidFill>
                        </a:rPr>
                        <a:t>폭</a:t>
                      </a:r>
                      <a:r>
                        <a:rPr lang="en-US" altLang="ko-KR" sz="1000" strike="noStrike" dirty="0">
                          <a:solidFill>
                            <a:srgbClr val="FF0000"/>
                          </a:solidFill>
                        </a:rPr>
                        <a:t>! </a:t>
                      </a:r>
                      <a:r>
                        <a:rPr lang="ko-KR" altLang="en-US" sz="1000" strike="noStrike" dirty="0" err="1">
                          <a:solidFill>
                            <a:srgbClr val="FF0000"/>
                          </a:solidFill>
                        </a:rPr>
                        <a:t>스밸리</a:t>
                      </a:r>
                      <a:endParaRPr lang="en-US" altLang="ko-KR" sz="10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1BFA3D1E-841B-4101-AC6B-50C8FA86FAC7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" name="개체 4">
            <a:extLst>
              <a:ext uri="{FF2B5EF4-FFF2-40B4-BE49-F238E27FC236}">
                <a16:creationId xmlns="" xmlns:a16="http://schemas.microsoft.com/office/drawing/2014/main" id="{77E64F9B-34D6-4792-882B-E5E23E72C8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961104"/>
              </p:ext>
            </p:extLst>
          </p:nvPr>
        </p:nvGraphicFramePr>
        <p:xfrm>
          <a:off x="1990311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="" xmlns:a16="http://schemas.microsoft.com/office/drawing/2014/main" id="{1FFDA3C8-6DA9-4524-B573-F606813191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930199"/>
              </p:ext>
            </p:extLst>
          </p:nvPr>
        </p:nvGraphicFramePr>
        <p:xfrm>
          <a:off x="6614827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7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1995" y="2828361"/>
            <a:ext cx="635025" cy="568021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5938" y="2828361"/>
            <a:ext cx="591825" cy="583206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0683" y="2828361"/>
            <a:ext cx="635025" cy="568021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84626" y="2828361"/>
            <a:ext cx="591825" cy="583206"/>
          </a:xfrm>
          <a:prstGeom prst="rect">
            <a:avLst/>
          </a:prstGeom>
        </p:spPr>
      </p:pic>
      <p:sp>
        <p:nvSpPr>
          <p:cNvPr id="15" name="오른쪽 화살표 14"/>
          <p:cNvSpPr/>
          <p:nvPr/>
        </p:nvSpPr>
        <p:spPr>
          <a:xfrm>
            <a:off x="2233761" y="3119964"/>
            <a:ext cx="240556" cy="11925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오른쪽 화살표 15"/>
          <p:cNvSpPr/>
          <p:nvPr/>
        </p:nvSpPr>
        <p:spPr>
          <a:xfrm>
            <a:off x="4848971" y="3119964"/>
            <a:ext cx="240556" cy="11925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53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=""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=""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698</Words>
  <Application>Microsoft Office PowerPoint</Application>
  <PresentationFormat>Widescreen</PresentationFormat>
  <Paragraphs>205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CJ ONLYONE NEW 본문 Regular</vt:lpstr>
      <vt:lpstr>CJ ONLYONE NEW 제목 Bold</vt:lpstr>
      <vt:lpstr>Sandoll 고딕Neo1 07 Bold</vt:lpstr>
      <vt:lpstr>맑은 고딕</vt:lpstr>
      <vt:lpstr>Arial</vt:lpstr>
      <vt:lpstr>Wingdings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248</cp:revision>
  <cp:lastPrinted>2021-06-09T07:01:10Z</cp:lastPrinted>
  <dcterms:created xsi:type="dcterms:W3CDTF">2020-06-07T11:33:37Z</dcterms:created>
  <dcterms:modified xsi:type="dcterms:W3CDTF">2021-06-10T01:44:32Z</dcterms:modified>
</cp:coreProperties>
</file>