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4" r:id="rId2"/>
    <p:sldId id="272" r:id="rId3"/>
    <p:sldId id="325" r:id="rId4"/>
    <p:sldId id="323" r:id="rId5"/>
    <p:sldId id="318" r:id="rId6"/>
    <p:sldId id="316" r:id="rId7"/>
    <p:sldId id="317" r:id="rId8"/>
    <p:sldId id="326" r:id="rId9"/>
    <p:sldId id="319" r:id="rId10"/>
    <p:sldId id="321" r:id="rId11"/>
  </p:sldIdLst>
  <p:sldSz cx="9906000" cy="6858000" type="A4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A99C9C1-6099-4603-AFDC-61AC03A5DA83}">
          <p14:sldIdLst/>
        </p14:section>
        <p14:section name="제목 없는 구역" id="{55D409DA-F7EB-4005-B81C-52AEF06E3BFD}">
          <p14:sldIdLst>
            <p14:sldId id="324"/>
            <p14:sldId id="272"/>
            <p14:sldId id="325"/>
            <p14:sldId id="323"/>
            <p14:sldId id="318"/>
            <p14:sldId id="316"/>
            <p14:sldId id="317"/>
            <p14:sldId id="326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3097" userDrawn="1">
          <p15:clr>
            <a:srgbClr val="A4A3A4"/>
          </p15:clr>
        </p15:guide>
        <p15:guide id="6" pos="3143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  <p15:guide id="8" pos="6240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orient="horz" pos="4315" userDrawn="1">
          <p15:clr>
            <a:srgbClr val="A4A3A4"/>
          </p15:clr>
        </p15:guide>
        <p15:guide id="12" orient="horz" pos="2137" userDrawn="1">
          <p15:clr>
            <a:srgbClr val="A4A3A4"/>
          </p15:clr>
        </p15:guide>
        <p15:guide id="13" pos="2054" userDrawn="1">
          <p15:clr>
            <a:srgbClr val="A4A3A4"/>
          </p15:clr>
        </p15:guide>
        <p15:guide id="14" pos="4186" userDrawn="1">
          <p15:clr>
            <a:srgbClr val="A4A3A4"/>
          </p15:clr>
        </p15:guide>
        <p15:guide id="15" pos="4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52"/>
    <a:srgbClr val="FFFFFF"/>
    <a:srgbClr val="DFDFDC"/>
    <a:srgbClr val="BFBFBF"/>
    <a:srgbClr val="6A1D38"/>
    <a:srgbClr val="A0D097"/>
    <a:srgbClr val="31637D"/>
    <a:srgbClr val="FF8181"/>
    <a:srgbClr val="FFAFAF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20" y="108"/>
      </p:cViewPr>
      <p:guideLst>
        <p:guide pos="3120"/>
        <p:guide orient="horz" pos="799"/>
        <p:guide orient="horz" pos="4088"/>
        <p:guide pos="3097"/>
        <p:guide pos="3143"/>
        <p:guide orient="horz" pos="1026"/>
        <p:guide pos="6240"/>
        <p:guide/>
        <p:guide orient="horz"/>
        <p:guide orient="horz" pos="4315"/>
        <p:guide orient="horz" pos="2137"/>
        <p:guide pos="2054"/>
        <p:guide pos="4186"/>
        <p:guide pos="48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44AFB41-80E0-4420-9C2E-5EAC4768BB4A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ADB3EFF8-0F40-41B8-B4F5-EC7AC39245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1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7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54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55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17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EFF8-0F40-41B8-B4F5-EC7AC392456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49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E97B5A2-F2D8-45EA-A422-E5CC9F653C8B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20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12F67A7-B3F8-44EF-99B7-F95C2D8DEB00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36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85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42AF3F6-57EA-415F-A09E-CC4001B4E52D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84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5558546-AAF3-4F38-AC09-862EEA623F24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84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F1220065-7CA9-4266-9D7B-C1950BA54145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0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E7BD1645-6DE6-427C-9F2E-43AF1911D2A8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22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2DCA7C6-1C35-453E-A2E9-842BCE6A6B6F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6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75E0AC-6EC5-4BD3-99EF-52A9AE0DE0CC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41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BE6FE25-F25B-4F51-872F-DF6E8A1343C3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A147B67-2ED4-4F81-AF01-E3FDC9852FB8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4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DC556CF-2DD0-4750-BC67-0A26D99FD0DE}" type="datetime1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2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1A3D-0A4E-4190-88A4-3F0394C009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21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6569E-37E7-4A34-B3C2-589F0122D72B}"/>
              </a:ext>
            </a:extLst>
          </p:cNvPr>
          <p:cNvSpPr txBox="1"/>
          <p:nvPr/>
        </p:nvSpPr>
        <p:spPr>
          <a:xfrm>
            <a:off x="2007322" y="2890391"/>
            <a:ext cx="5891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/>
              <a:t>안산 </a:t>
            </a:r>
            <a:r>
              <a:rPr lang="ko-KR" altLang="en-US" sz="3200" b="1" dirty="0" err="1"/>
              <a:t>아피체</a:t>
            </a:r>
            <a:r>
              <a:rPr lang="ko-KR" altLang="en-US" sz="3200" b="1" dirty="0"/>
              <a:t> 오피스텔 영상광고</a:t>
            </a:r>
            <a:r>
              <a:rPr lang="en-US" altLang="ko-KR" sz="3200" b="1" dirty="0"/>
              <a:t> </a:t>
            </a:r>
          </a:p>
          <a:p>
            <a:pPr algn="ctr"/>
            <a:r>
              <a:rPr lang="ko-KR" altLang="en-US" sz="3200" b="1" dirty="0"/>
              <a:t>수정 심의 관련사항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58430-0CF3-4A91-9FBD-270226390B48}"/>
              </a:ext>
            </a:extLst>
          </p:cNvPr>
          <p:cNvSpPr txBox="1"/>
          <p:nvPr/>
        </p:nvSpPr>
        <p:spPr>
          <a:xfrm>
            <a:off x="4451901" y="472994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2021.6.7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474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B7E6D192-849A-4562-9197-4D6153D1BEB9}"/>
              </a:ext>
            </a:extLst>
          </p:cNvPr>
          <p:cNvSpPr txBox="1"/>
          <p:nvPr/>
        </p:nvSpPr>
        <p:spPr>
          <a:xfrm>
            <a:off x="9525" y="779"/>
            <a:ext cx="3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수정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0519B-E0B5-46B9-A29E-6FE386F8DF40}"/>
              </a:ext>
            </a:extLst>
          </p:cNvPr>
          <p:cNvSpPr txBox="1"/>
          <p:nvPr/>
        </p:nvSpPr>
        <p:spPr>
          <a:xfrm>
            <a:off x="458238" y="4936617"/>
            <a:ext cx="5848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※ </a:t>
            </a:r>
            <a:r>
              <a:rPr lang="ko-KR" altLang="en-US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본 영상의 </a:t>
            </a:r>
            <a:r>
              <a:rPr lang="en-US" altLang="ko-KR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CG, </a:t>
            </a:r>
            <a:r>
              <a:rPr lang="ko-KR" altLang="en-US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개발계획</a:t>
            </a:r>
            <a:r>
              <a:rPr lang="en-US" altLang="ko-KR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사업개요</a:t>
            </a:r>
            <a:r>
              <a:rPr lang="en-US" altLang="ko-KR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통계 수치 등 모든 내용은 소비자의 이해를 돕기 위해 제작 되었으며</a:t>
            </a:r>
            <a:r>
              <a:rPr lang="en-US" altLang="ko-KR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 인허가 및 정부 정책에 따라 변경될 수 있습니다</a:t>
            </a:r>
            <a:r>
              <a:rPr lang="en-US" altLang="ko-KR" sz="700" spc="-100" dirty="0">
                <a:solidFill>
                  <a:schemeClr val="bg1"/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.</a:t>
            </a:r>
            <a:endParaRPr lang="ko-KR" altLang="en-US" sz="700" spc="-100" dirty="0">
              <a:solidFill>
                <a:schemeClr val="bg1"/>
              </a:solidFill>
              <a:latin typeface="Rix정고딕 L" panose="02020603020101020101" pitchFamily="18" charset="-127"/>
              <a:ea typeface="Rix정고딕 L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F447261-0BBE-4140-8D6B-7D94DCA5EB89}"/>
              </a:ext>
            </a:extLst>
          </p:cNvPr>
          <p:cNvSpPr/>
          <p:nvPr/>
        </p:nvSpPr>
        <p:spPr>
          <a:xfrm>
            <a:off x="2016336" y="5442776"/>
            <a:ext cx="3215640" cy="38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highlight>
                  <a:srgbClr val="FF0000"/>
                </a:highlight>
              </a:rPr>
              <a:t>시행사 </a:t>
            </a:r>
            <a:r>
              <a:rPr lang="en-US" altLang="ko-KR" sz="1400" dirty="0">
                <a:highlight>
                  <a:srgbClr val="FF0000"/>
                </a:highlight>
              </a:rPr>
              <a:t>/ </a:t>
            </a:r>
            <a:r>
              <a:rPr lang="ko-KR" altLang="en-US" sz="1400" dirty="0">
                <a:highlight>
                  <a:srgbClr val="FF0000"/>
                </a:highlight>
              </a:rPr>
              <a:t>시공사 </a:t>
            </a:r>
            <a:r>
              <a:rPr lang="en-US" altLang="ko-KR" sz="1400" dirty="0">
                <a:highlight>
                  <a:srgbClr val="FF0000"/>
                </a:highlight>
              </a:rPr>
              <a:t>/ </a:t>
            </a:r>
            <a:r>
              <a:rPr lang="ko-KR" altLang="en-US" sz="1400" dirty="0">
                <a:highlight>
                  <a:srgbClr val="FF0000"/>
                </a:highlight>
              </a:rPr>
              <a:t>분양대행사 </a:t>
            </a:r>
            <a:r>
              <a:rPr lang="ko-KR" altLang="en-US" sz="1400" dirty="0" err="1">
                <a:highlight>
                  <a:srgbClr val="FF0000"/>
                </a:highlight>
              </a:rPr>
              <a:t>로고삽입</a:t>
            </a:r>
            <a:endParaRPr lang="ko-KR" altLang="en-US" sz="1400" dirty="0">
              <a:highlight>
                <a:srgbClr val="FF0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C47C9-72F3-4935-84E0-D7C8CABF5C68}"/>
              </a:ext>
            </a:extLst>
          </p:cNvPr>
          <p:cNvSpPr txBox="1"/>
          <p:nvPr/>
        </p:nvSpPr>
        <p:spPr>
          <a:xfrm>
            <a:off x="110490" y="529411"/>
            <a:ext cx="7027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5. 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시행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시공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분양 표기</a:t>
            </a:r>
            <a:endParaRPr lang="en-US" altLang="ko-KR" sz="1800" b="1" i="0" dirty="0">
              <a:solidFill>
                <a:srgbClr val="FF0000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en-US" altLang="ko-KR" sz="1800" dirty="0">
                <a:latin typeface="Gulim" panose="020B0600000101010101" pitchFamily="50" charset="-127"/>
                <a:ea typeface="Gulim" panose="020B0600000101010101" pitchFamily="50" charset="-127"/>
              </a:rPr>
              <a:t>  </a:t>
            </a:r>
            <a:r>
              <a:rPr lang="ko-KR" altLang="en-US" sz="1800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마지막 장 시공</a:t>
            </a:r>
            <a:r>
              <a:rPr lang="en-US" altLang="ko-KR" sz="1800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시행</a:t>
            </a:r>
            <a:r>
              <a:rPr lang="en-US" altLang="ko-KR" sz="1800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800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분양사</a:t>
            </a:r>
            <a:r>
              <a:rPr lang="ko-KR" altLang="en-US" sz="1800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브랜드 로고 넣음</a:t>
            </a:r>
            <a:br>
              <a:rPr lang="ko-KR" altLang="en-US" sz="1800" b="0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br>
              <a:rPr lang="ko-KR" altLang="en-US" sz="1800" b="0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F2B91-25FB-45F7-9D64-A0939FE7CBC5}"/>
              </a:ext>
            </a:extLst>
          </p:cNvPr>
          <p:cNvSpPr txBox="1"/>
          <p:nvPr/>
        </p:nvSpPr>
        <p:spPr>
          <a:xfrm>
            <a:off x="217170" y="6143923"/>
            <a:ext cx="4975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6. 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건축허가서 제출 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–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건축허가서 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PDF 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참조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EFF2C32-877A-46E3-9454-936FD0B7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7" y="1581685"/>
            <a:ext cx="6936262" cy="38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5916"/>
              </p:ext>
            </p:extLst>
          </p:nvPr>
        </p:nvGraphicFramePr>
        <p:xfrm>
          <a:off x="0" y="1628774"/>
          <a:ext cx="4916488" cy="486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227">
                  <a:extLst>
                    <a:ext uri="{9D8B030D-6E8A-4147-A177-3AD203B41FA5}">
                      <a16:colId xmlns:a16="http://schemas.microsoft.com/office/drawing/2014/main" val="1942634872"/>
                    </a:ext>
                  </a:extLst>
                </a:gridCol>
                <a:gridCol w="1024657">
                  <a:extLst>
                    <a:ext uri="{9D8B030D-6E8A-4147-A177-3AD203B41FA5}">
                      <a16:colId xmlns:a16="http://schemas.microsoft.com/office/drawing/2014/main" val="1086824076"/>
                    </a:ext>
                  </a:extLst>
                </a:gridCol>
                <a:gridCol w="1382491">
                  <a:extLst>
                    <a:ext uri="{9D8B030D-6E8A-4147-A177-3AD203B41FA5}">
                      <a16:colId xmlns:a16="http://schemas.microsoft.com/office/drawing/2014/main" val="770468483"/>
                    </a:ext>
                  </a:extLst>
                </a:gridCol>
                <a:gridCol w="865374">
                  <a:extLst>
                    <a:ext uri="{9D8B030D-6E8A-4147-A177-3AD203B41FA5}">
                      <a16:colId xmlns:a16="http://schemas.microsoft.com/office/drawing/2014/main" val="1842418085"/>
                    </a:ext>
                  </a:extLst>
                </a:gridCol>
                <a:gridCol w="884739">
                  <a:extLst>
                    <a:ext uri="{9D8B030D-6E8A-4147-A177-3AD203B41FA5}">
                      <a16:colId xmlns:a16="http://schemas.microsoft.com/office/drawing/2014/main" val="1974465539"/>
                    </a:ext>
                  </a:extLst>
                </a:gridCol>
              </a:tblGrid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사업명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안산시 고잔동 근린생활시설 및 오피스텔 신축공사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501050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대지위치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경기도 안산시 단원구 고잔동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540-8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번지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78825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지역지구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도시지역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일반상업지역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방화지구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중심미관지구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지구단위계획지역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03780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규모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지하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층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~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지상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12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층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228631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용도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근린생활시설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,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업무시설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오피스텔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549308"/>
                  </a:ext>
                </a:extLst>
              </a:tr>
              <a:tr h="25583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대지면적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공부상면적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1,355.70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(410.10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72986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제외면적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78.50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(23.75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13333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실사용면적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1,277.20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(386.35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31568"/>
                  </a:ext>
                </a:extLst>
              </a:tr>
              <a:tr h="2558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건축면적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901.10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(272.58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66762"/>
                  </a:ext>
                </a:extLst>
              </a:tr>
              <a:tr h="25583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연면적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지하층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5,437.57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(1,644.86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77397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지상층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7,805.83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(2,361.26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74443"/>
                  </a:ext>
                </a:extLst>
              </a:tr>
              <a:tr h="255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합계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13,243.40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(4,006.13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02666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용적률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산정 연면적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7,805.83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㎡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(2,361.26 Py)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07238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건폐율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70.55% 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90%)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45394"/>
                  </a:ext>
                </a:extLst>
              </a:tr>
              <a:tr h="2558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용적률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611.17%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 (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400%) + 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용적율완화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: 211.51%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52218"/>
                  </a:ext>
                </a:extLst>
              </a:tr>
              <a:tr h="255839">
                <a:tc rowSpan="4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주차대수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구분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법정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계획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63219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근린생활시설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17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87203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업무시설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오피스텔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101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103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229337"/>
                  </a:ext>
                </a:extLst>
              </a:tr>
              <a:tr h="255839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rgbClr val="31585D"/>
                        </a:solidFill>
                        <a:latin typeface="Rix정고딕 L" panose="02020603020101020101" pitchFamily="18" charset="-127"/>
                        <a:ea typeface="Rix정고딕 L" panose="0202060302010102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585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58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합계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118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120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Rix정고딕 L" panose="02020603020101020101" pitchFamily="18" charset="-127"/>
                          <a:ea typeface="Rix정고딕 L" panose="02020603020101020101" pitchFamily="18" charset="-127"/>
                        </a:rPr>
                        <a:t>대</a:t>
                      </a:r>
                    </a:p>
                  </a:txBody>
                  <a:tcPr marT="36000" marB="36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16885"/>
                  </a:ext>
                </a:extLst>
              </a:tr>
            </a:tbl>
          </a:graphicData>
        </a:graphic>
      </p:graphicFrame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5382" r="25965"/>
          <a:stretch/>
        </p:blipFill>
        <p:spPr>
          <a:xfrm>
            <a:off x="4991100" y="1628774"/>
            <a:ext cx="4902200" cy="48609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1319213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Rix정고딕 M" panose="02020603020101020101" pitchFamily="18" charset="-127"/>
                <a:ea typeface="Rix정고딕 M" panose="02020603020101020101" pitchFamily="18" charset="-127"/>
              </a:rPr>
              <a:t>▣ 사업개요</a:t>
            </a:r>
            <a:endParaRPr lang="en-US" altLang="ko-KR" sz="1100" dirty="0">
              <a:latin typeface="Rix정고딕 M" panose="02020603020101020101" pitchFamily="18" charset="-127"/>
              <a:ea typeface="Rix정고딕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718967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안산 중앙역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아피체는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지하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5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층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/ 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지상 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12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층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, 144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호실 규모의 오피스텔로</a:t>
            </a:r>
            <a:endParaRPr lang="en-US" altLang="ko-KR" sz="14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  <a:p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주상복합형태의 건물로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원스톱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생활을 누리며</a:t>
            </a:r>
            <a:r>
              <a:rPr lang="en-US" altLang="ko-KR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, 100% </a:t>
            </a:r>
            <a:r>
              <a:rPr lang="ko-KR" altLang="en-US" sz="14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자주식</a:t>
            </a:r>
            <a:r>
              <a:rPr lang="ko-KR" altLang="en-US" sz="14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주차장 보유</a:t>
            </a:r>
            <a:endParaRPr lang="en-US" altLang="ko-KR" sz="14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525" y="86241"/>
            <a:ext cx="812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안산 </a:t>
            </a:r>
            <a:r>
              <a:rPr lang="ko-KR" altLang="en-US" sz="3200" dirty="0" err="1">
                <a:latin typeface="Rix정고딕 B" panose="02020603020101020101" pitchFamily="18" charset="-127"/>
                <a:ea typeface="Rix정고딕 B" panose="02020603020101020101" pitchFamily="18" charset="-127"/>
              </a:rPr>
              <a:t>아피체</a:t>
            </a:r>
            <a:r>
              <a:rPr lang="ko-KR" altLang="en-US" sz="3200" dirty="0">
                <a:latin typeface="Rix정고딕 B" panose="02020603020101020101" pitchFamily="18" charset="-127"/>
                <a:ea typeface="Rix정고딕 B" panose="02020603020101020101" pitchFamily="18" charset="-127"/>
              </a:rPr>
              <a:t> 오피스텔 개요</a:t>
            </a:r>
            <a:endParaRPr lang="en-US" altLang="ko-KR" sz="3200" dirty="0">
              <a:latin typeface="Rix정고딕 B" panose="02020603020101020101" pitchFamily="18" charset="-127"/>
              <a:ea typeface="Rix정고딕 B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" y="779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Impact" panose="020B0806030902050204" pitchFamily="34" charset="0"/>
              </a:rPr>
              <a:t>아피체</a:t>
            </a:r>
            <a:r>
              <a:rPr lang="ko-KR" altLang="en-US" dirty="0">
                <a:solidFill>
                  <a:schemeClr val="bg1"/>
                </a:solidFill>
                <a:latin typeface="Impact" panose="020B0806030902050204" pitchFamily="34" charset="0"/>
              </a:rPr>
              <a:t> 개요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3044" y="6620396"/>
            <a:ext cx="49439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※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본 교육자료의 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CG,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개발계획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사업개요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통계 수치 등 모든 내용은 소비자의 이해를 돕기 위해 제작 되었으며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, </a:t>
            </a:r>
            <a:r>
              <a:rPr lang="ko-KR" altLang="en-US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사업 인허가 및 정부 정책에 따라 변경될 수 있습니다</a:t>
            </a:r>
            <a:r>
              <a:rPr lang="en-US" altLang="ko-KR" sz="7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Rix정고딕 L" panose="02020603020101020101" pitchFamily="18" charset="-127"/>
                <a:ea typeface="Rix정고딕 L" panose="02020603020101020101" pitchFamily="18" charset="-127"/>
              </a:rPr>
              <a:t>.</a:t>
            </a:r>
            <a:endParaRPr lang="ko-KR" altLang="en-US" sz="700" spc="-100" dirty="0">
              <a:solidFill>
                <a:schemeClr val="tx1">
                  <a:lumMod val="65000"/>
                  <a:lumOff val="35000"/>
                </a:schemeClr>
              </a:solidFill>
              <a:latin typeface="Rix정고딕 L" panose="02020603020101020101" pitchFamily="18" charset="-127"/>
              <a:ea typeface="Rix정고딕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13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713CA-EE41-476A-96CD-59862CCEB991}"/>
              </a:ext>
            </a:extLst>
          </p:cNvPr>
          <p:cNvSpPr txBox="1"/>
          <p:nvPr/>
        </p:nvSpPr>
        <p:spPr>
          <a:xfrm>
            <a:off x="314286" y="403011"/>
            <a:ext cx="694944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6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수정 및 입증 요망 사항</a:t>
            </a:r>
          </a:p>
          <a:p>
            <a:pPr algn="l"/>
            <a:br>
              <a:rPr lang="ko-KR" altLang="en-US" sz="1600" b="1" dirty="0"/>
            </a:br>
            <a:br>
              <a:rPr lang="ko-KR" altLang="en-US" sz="1600" b="1" dirty="0"/>
            </a:b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1.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지하철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4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호선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신안산선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수인분당선 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트리플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역세권으로</a:t>
            </a: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  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-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입증 </a:t>
            </a:r>
            <a:r>
              <a:rPr lang="ko-KR" altLang="en-US" sz="1200" b="1" dirty="0">
                <a:latin typeface="Gulim" panose="020B0600000101010101" pitchFamily="50" charset="-127"/>
                <a:ea typeface="Gulim" panose="020B0600000101010101" pitchFamily="50" charset="-127"/>
              </a:rPr>
              <a:t>자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료제출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/ ‘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트리플’삭제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/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실거리표기</a:t>
            </a:r>
            <a:endParaRPr lang="en-US" altLang="ko-KR" sz="1200" b="1" i="0" dirty="0"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endParaRPr lang="en-US" altLang="ko-KR" sz="1200" b="1" dirty="0"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실제 중앙역은 지하철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4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호선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i="0" dirty="0" err="1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신안산선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수인분당선 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3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개가 지나는 역사로 해당 </a:t>
            </a:r>
            <a:r>
              <a:rPr lang="ko-KR" altLang="en-US" sz="1200" b="1" i="0" dirty="0" err="1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오피셑로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부터 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245M 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이내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거리 위치함 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(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증빙자료 </a:t>
            </a:r>
            <a:r>
              <a:rPr lang="ko-KR" altLang="en-US" sz="1200" b="1" i="0" dirty="0" err="1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다음장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제출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)</a:t>
            </a:r>
          </a:p>
          <a:p>
            <a:pPr algn="l"/>
            <a:endParaRPr lang="en-US" altLang="ko-KR" sz="1200" b="1" dirty="0">
              <a:solidFill>
                <a:srgbClr val="FF0000"/>
              </a:solidFill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따라서 </a:t>
            </a:r>
            <a:r>
              <a:rPr lang="ko-KR" altLang="en-US" sz="1200" b="1" i="0" dirty="0" err="1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트리플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</a:t>
            </a:r>
            <a:r>
              <a:rPr lang="ko-KR" altLang="en-US" sz="1200" b="1" i="0" dirty="0" err="1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역새권이라는</a:t>
            </a:r>
            <a: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표현은 맞는 표현으로 사용하길 원합니다</a:t>
            </a:r>
            <a:r>
              <a:rPr lang="en-US" altLang="ko-KR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.</a:t>
            </a:r>
          </a:p>
          <a:p>
            <a:pPr algn="l"/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2.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역세권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몰세권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학세권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직세권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–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입증 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지료제출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/ ‘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직세권’삭제</a:t>
            </a:r>
            <a:endParaRPr lang="en-US" altLang="ko-KR" sz="1200" b="1" i="0" dirty="0"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endParaRPr lang="en-US" altLang="ko-KR" sz="1200" b="1" dirty="0"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역세권</a:t>
            </a:r>
            <a:r>
              <a:rPr lang="en-US" altLang="ko-KR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몰세권</a:t>
            </a:r>
            <a:r>
              <a:rPr lang="en-US" altLang="ko-KR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학세권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지도 거리표시 입증 자료 첨부함 </a:t>
            </a:r>
            <a:endParaRPr lang="en-US" altLang="ko-KR" sz="1200" b="1" dirty="0">
              <a:solidFill>
                <a:srgbClr val="FF0000"/>
              </a:solidFill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직세권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멘트 삭제</a:t>
            </a:r>
            <a:endParaRPr lang="en-US" altLang="ko-KR" sz="1200" b="1" dirty="0">
              <a:solidFill>
                <a:srgbClr val="FF0000"/>
              </a:solidFill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3.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모든 프리미엄을 더하다 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–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삭제</a:t>
            </a:r>
            <a:endParaRPr lang="en-US" altLang="ko-KR" sz="1200" b="1" i="0" dirty="0"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endParaRPr lang="en-US" altLang="ko-KR" sz="1200" b="1" i="0" dirty="0"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en-US" altLang="ko-KR" sz="1200" b="1" dirty="0">
                <a:latin typeface="Gulim" panose="020B0600000101010101" pitchFamily="50" charset="-127"/>
                <a:ea typeface="Gulim" panose="020B0600000101010101" pitchFamily="50" charset="-127"/>
              </a:rPr>
              <a:t>   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모든을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빼고 프리미엄을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더하다로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변경함</a:t>
            </a:r>
            <a:br>
              <a:rPr lang="ko-KR" altLang="en-US" sz="1200" b="1" i="0" dirty="0">
                <a:solidFill>
                  <a:srgbClr val="FF0000"/>
                </a:solidFill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4. </a:t>
            </a:r>
            <a:r>
              <a:rPr lang="ko-KR" altLang="en-US" sz="1200" b="1" i="0" dirty="0" err="1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가상이미지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 표기</a:t>
            </a: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endParaRPr lang="en-US" altLang="ko-KR" sz="1200" b="1" i="0" dirty="0"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en-US" altLang="ko-KR" sz="1200" b="1" dirty="0">
                <a:latin typeface="Gulim" panose="020B0600000101010101" pitchFamily="50" charset="-127"/>
                <a:ea typeface="Gulim" panose="020B0600000101010101" pitchFamily="50" charset="-127"/>
              </a:rPr>
              <a:t>   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가상이미지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나온곳은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모두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가상이미지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표현이라는 내용을 명기함</a:t>
            </a:r>
            <a:endParaRPr lang="en-US" altLang="ko-KR" sz="1200" b="1" dirty="0">
              <a:solidFill>
                <a:srgbClr val="FF0000"/>
              </a:solidFill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5.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시행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시공</a:t>
            </a: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분양 표기</a:t>
            </a:r>
            <a:endParaRPr lang="en-US" altLang="ko-KR" sz="1200" b="1" i="0" dirty="0"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en-US" altLang="ko-KR" sz="1200" b="1" dirty="0">
                <a:latin typeface="Gulim" panose="020B0600000101010101" pitchFamily="50" charset="-127"/>
                <a:ea typeface="Gulim" panose="020B0600000101010101" pitchFamily="50" charset="-127"/>
              </a:rPr>
              <a:t>    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마지막 장 시공</a:t>
            </a:r>
            <a:r>
              <a:rPr lang="en-US" altLang="ko-KR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시행</a:t>
            </a:r>
            <a:r>
              <a:rPr lang="en-US" altLang="ko-KR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,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분양사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 브랜드 로고 </a:t>
            </a:r>
            <a:r>
              <a:rPr lang="ko-KR" altLang="en-US" sz="1200" b="1" dirty="0" err="1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넣을것임</a:t>
            </a: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b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</a:br>
            <a:r>
              <a:rPr lang="en-US" altLang="ko-KR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6. </a:t>
            </a:r>
            <a:r>
              <a:rPr lang="ko-KR" altLang="en-US" sz="1200" b="1" i="0" dirty="0">
                <a:effectLst/>
                <a:latin typeface="Gulim" panose="020B0600000101010101" pitchFamily="50" charset="-127"/>
                <a:ea typeface="Gulim" panose="020B0600000101010101" pitchFamily="50" charset="-127"/>
              </a:rPr>
              <a:t>건축허가서 제출</a:t>
            </a:r>
            <a:endParaRPr lang="en-US" altLang="ko-KR" sz="1200" b="1" i="0" dirty="0"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  <a:p>
            <a:pPr algn="l"/>
            <a:r>
              <a:rPr lang="en-US" altLang="ko-KR" sz="1200" b="1" dirty="0">
                <a:latin typeface="Gulim" panose="020B0600000101010101" pitchFamily="50" charset="-127"/>
                <a:ea typeface="Gulim" panose="020B0600000101010101" pitchFamily="50" charset="-127"/>
              </a:rPr>
              <a:t>    </a:t>
            </a:r>
            <a:r>
              <a:rPr lang="en-US" altLang="ko-KR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PDF </a:t>
            </a:r>
            <a:r>
              <a:rPr lang="ko-KR" altLang="en-US" sz="1200" b="1" dirty="0">
                <a:solidFill>
                  <a:srgbClr val="FF0000"/>
                </a:solidFill>
                <a:latin typeface="Gulim" panose="020B0600000101010101" pitchFamily="50" charset="-127"/>
                <a:ea typeface="Gulim" panose="020B0600000101010101" pitchFamily="50" charset="-127"/>
              </a:rPr>
              <a:t>파일로 건축허가서 제출</a:t>
            </a:r>
            <a:endParaRPr lang="ko-KR" altLang="en-US" sz="1200" b="1" i="0" dirty="0">
              <a:solidFill>
                <a:srgbClr val="FF0000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451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3B82189-4411-41D7-B926-2A1E2BE1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8844"/>
            <a:ext cx="9906000" cy="5400416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48E9263D-156C-4D72-A6E5-450A4367A7C6}"/>
              </a:ext>
            </a:extLst>
          </p:cNvPr>
          <p:cNvSpPr/>
          <p:nvPr/>
        </p:nvSpPr>
        <p:spPr>
          <a:xfrm>
            <a:off x="5055606" y="4519352"/>
            <a:ext cx="547253" cy="307571"/>
          </a:xfrm>
          <a:prstGeom prst="ellipse">
            <a:avLst/>
          </a:prstGeom>
          <a:noFill/>
          <a:ln>
            <a:solidFill>
              <a:srgbClr val="FF1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39A86DF-12B5-4BB5-B389-F69107DCD76E}"/>
              </a:ext>
            </a:extLst>
          </p:cNvPr>
          <p:cNvSpPr/>
          <p:nvPr/>
        </p:nvSpPr>
        <p:spPr>
          <a:xfrm>
            <a:off x="4778430" y="4826923"/>
            <a:ext cx="540327" cy="410052"/>
          </a:xfrm>
          <a:prstGeom prst="ellipse">
            <a:avLst/>
          </a:prstGeom>
          <a:noFill/>
          <a:ln>
            <a:solidFill>
              <a:srgbClr val="FF1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3037EDA-EE6C-410D-9438-354411127940}"/>
              </a:ext>
            </a:extLst>
          </p:cNvPr>
          <p:cNvSpPr/>
          <p:nvPr/>
        </p:nvSpPr>
        <p:spPr>
          <a:xfrm>
            <a:off x="3463549" y="4595552"/>
            <a:ext cx="540327" cy="462741"/>
          </a:xfrm>
          <a:prstGeom prst="ellipse">
            <a:avLst/>
          </a:prstGeom>
          <a:noFill/>
          <a:ln>
            <a:solidFill>
              <a:srgbClr val="FF1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F2BC3-5704-4189-BBE5-078FEE8C2B20}"/>
              </a:ext>
            </a:extLst>
          </p:cNvPr>
          <p:cNvSpPr txBox="1"/>
          <p:nvPr/>
        </p:nvSpPr>
        <p:spPr>
          <a:xfrm>
            <a:off x="6434215" y="4422370"/>
            <a:ext cx="2967479" cy="193899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4</a:t>
            </a:r>
            <a:r>
              <a:rPr lang="ko-KR" altLang="en-US" sz="2400" dirty="0">
                <a:solidFill>
                  <a:srgbClr val="FF0000"/>
                </a:solidFill>
              </a:rPr>
              <a:t>호선 </a:t>
            </a:r>
            <a:r>
              <a:rPr lang="en-US" altLang="ko-KR" sz="2400" dirty="0">
                <a:solidFill>
                  <a:srgbClr val="FF0000"/>
                </a:solidFill>
              </a:rPr>
              <a:t>(</a:t>
            </a:r>
            <a:r>
              <a:rPr lang="ko-KR" altLang="en-US" sz="2400" dirty="0">
                <a:solidFill>
                  <a:srgbClr val="FF0000"/>
                </a:solidFill>
              </a:rPr>
              <a:t>중앙역</a:t>
            </a:r>
            <a:r>
              <a:rPr lang="en-US" altLang="ko-KR" sz="2400" dirty="0">
                <a:solidFill>
                  <a:srgbClr val="FF0000"/>
                </a:solidFill>
              </a:rPr>
              <a:t>)</a:t>
            </a:r>
          </a:p>
          <a:p>
            <a:r>
              <a:rPr lang="ko-KR" altLang="en-US" sz="2400" dirty="0">
                <a:solidFill>
                  <a:srgbClr val="FF0000"/>
                </a:solidFill>
              </a:rPr>
              <a:t>수인분당선</a:t>
            </a:r>
            <a:endParaRPr lang="en-US" altLang="ko-KR" sz="2400" dirty="0">
              <a:solidFill>
                <a:srgbClr val="FF0000"/>
              </a:solidFill>
            </a:endParaRPr>
          </a:p>
          <a:p>
            <a:r>
              <a:rPr lang="ko-KR" altLang="en-US" sz="2400" dirty="0" err="1">
                <a:solidFill>
                  <a:srgbClr val="FF0000"/>
                </a:solidFill>
              </a:rPr>
              <a:t>신안산선</a:t>
            </a:r>
            <a:r>
              <a:rPr lang="ko-KR" altLang="en-US" sz="2400" dirty="0">
                <a:solidFill>
                  <a:srgbClr val="FF0000"/>
                </a:solidFill>
              </a:rPr>
              <a:t> 과 </a:t>
            </a:r>
            <a:endParaRPr lang="en-US" altLang="ko-KR" sz="2400" dirty="0">
              <a:solidFill>
                <a:srgbClr val="FF0000"/>
              </a:solidFill>
            </a:endParaRPr>
          </a:p>
          <a:p>
            <a:r>
              <a:rPr lang="ko-KR" altLang="en-US" sz="2400" dirty="0">
                <a:solidFill>
                  <a:srgbClr val="FF0000"/>
                </a:solidFill>
              </a:rPr>
              <a:t>거리가 </a:t>
            </a:r>
            <a:r>
              <a:rPr lang="en-US" altLang="ko-KR" sz="2400" dirty="0">
                <a:solidFill>
                  <a:srgbClr val="FF0000"/>
                </a:solidFill>
              </a:rPr>
              <a:t>245M </a:t>
            </a:r>
            <a:r>
              <a:rPr lang="ko-KR" altLang="en-US" sz="2400" dirty="0">
                <a:solidFill>
                  <a:srgbClr val="FF0000"/>
                </a:solidFill>
              </a:rPr>
              <a:t>이내로 </a:t>
            </a:r>
            <a:endParaRPr lang="en-US" altLang="ko-KR" sz="2400" dirty="0">
              <a:solidFill>
                <a:srgbClr val="FF0000"/>
              </a:solidFill>
            </a:endParaRPr>
          </a:p>
          <a:p>
            <a:r>
              <a:rPr lang="ko-KR" altLang="en-US" sz="2400" dirty="0" err="1">
                <a:solidFill>
                  <a:srgbClr val="FF0000"/>
                </a:solidFill>
              </a:rPr>
              <a:t>트리플</a:t>
            </a:r>
            <a:r>
              <a:rPr lang="ko-KR" altLang="en-US" sz="2400" dirty="0">
                <a:solidFill>
                  <a:srgbClr val="FF0000"/>
                </a:solidFill>
              </a:rPr>
              <a:t> 역세권임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BAFC0-F6F3-46D4-BCA2-29A65A0FD3C8}"/>
              </a:ext>
            </a:extLst>
          </p:cNvPr>
          <p:cNvSpPr txBox="1"/>
          <p:nvPr/>
        </p:nvSpPr>
        <p:spPr>
          <a:xfrm>
            <a:off x="0" y="239801"/>
            <a:ext cx="9401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0" dirty="0">
                <a:solidFill>
                  <a:srgbClr val="FF0000"/>
                </a:solidFill>
                <a:effectLst/>
                <a:latin typeface="+mn-ea"/>
              </a:rPr>
              <a:t>1. 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지하철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+mn-ea"/>
              </a:rPr>
              <a:t>4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호선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b="1" i="0" dirty="0" err="1">
                <a:solidFill>
                  <a:srgbClr val="FF0000"/>
                </a:solidFill>
                <a:effectLst/>
                <a:latin typeface="+mn-ea"/>
              </a:rPr>
              <a:t>신안산선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+mn-ea"/>
              </a:rPr>
              <a:t>, 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수인분당선 </a:t>
            </a:r>
            <a:r>
              <a:rPr lang="ko-KR" altLang="en-US" b="1" i="0" dirty="0" err="1">
                <a:solidFill>
                  <a:srgbClr val="FF0000"/>
                </a:solidFill>
                <a:effectLst/>
                <a:latin typeface="+mn-ea"/>
              </a:rPr>
              <a:t>트리플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 역세권으로</a:t>
            </a:r>
            <a:b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</a:b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  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+mn-ea"/>
              </a:rPr>
              <a:t>- 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입증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자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료제출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+mn-ea"/>
              </a:rPr>
              <a:t>/ ‘</a:t>
            </a:r>
            <a:r>
              <a:rPr lang="ko-KR" altLang="en-US" b="1" i="0" dirty="0" err="1">
                <a:solidFill>
                  <a:srgbClr val="FF0000"/>
                </a:solidFill>
                <a:effectLst/>
                <a:latin typeface="+mn-ea"/>
              </a:rPr>
              <a:t>트리플’삭제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+mn-ea"/>
              </a:rPr>
              <a:t>/ 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+mn-ea"/>
              </a:rPr>
              <a:t>실거리표기</a:t>
            </a:r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D0A5C-AD73-4DFA-A876-2AC3666AE7FC}"/>
              </a:ext>
            </a:extLst>
          </p:cNvPr>
          <p:cNvSpPr txBox="1"/>
          <p:nvPr/>
        </p:nvSpPr>
        <p:spPr>
          <a:xfrm>
            <a:off x="7917954" y="877234"/>
            <a:ext cx="1935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* </a:t>
            </a:r>
            <a:r>
              <a:rPr lang="ko-KR" altLang="en-US" sz="1100" dirty="0">
                <a:solidFill>
                  <a:srgbClr val="FF0000"/>
                </a:solidFill>
              </a:rPr>
              <a:t>네이버 지도 거리 증빙사항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A523D-D7C1-4CC4-A9DE-29B7439F4599}"/>
              </a:ext>
            </a:extLst>
          </p:cNvPr>
          <p:cNvSpPr txBox="1"/>
          <p:nvPr/>
        </p:nvSpPr>
        <p:spPr>
          <a:xfrm>
            <a:off x="7088239" y="2174020"/>
            <a:ext cx="165942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>
                <a:solidFill>
                  <a:srgbClr val="FF0000"/>
                </a:solidFill>
              </a:rPr>
              <a:t>아피체</a:t>
            </a:r>
            <a:r>
              <a:rPr lang="ko-KR" altLang="en-US" sz="1100" dirty="0">
                <a:solidFill>
                  <a:srgbClr val="FF0000"/>
                </a:solidFill>
              </a:rPr>
              <a:t> 오피스텔 </a:t>
            </a:r>
            <a:r>
              <a:rPr lang="ko-KR" altLang="en-US" sz="1100" dirty="0" err="1">
                <a:solidFill>
                  <a:srgbClr val="FF0000"/>
                </a:solidFill>
              </a:rPr>
              <a:t>사업지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5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B7E6D192-849A-4562-9197-4D6153D1BEB9}"/>
              </a:ext>
            </a:extLst>
          </p:cNvPr>
          <p:cNvSpPr txBox="1"/>
          <p:nvPr/>
        </p:nvSpPr>
        <p:spPr>
          <a:xfrm>
            <a:off x="9525" y="779"/>
            <a:ext cx="3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수정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A2D60B-9BC8-4F3A-9BF2-D250D3781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9" t="6572" r="26346" b="21624"/>
          <a:stretch/>
        </p:blipFill>
        <p:spPr>
          <a:xfrm>
            <a:off x="153438" y="1091707"/>
            <a:ext cx="7006693" cy="4591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B3DAFC-6966-43FE-8385-3438D4834D89}"/>
              </a:ext>
            </a:extLst>
          </p:cNvPr>
          <p:cNvSpPr txBox="1"/>
          <p:nvPr/>
        </p:nvSpPr>
        <p:spPr>
          <a:xfrm>
            <a:off x="7210757" y="1091707"/>
            <a:ext cx="25859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</a:rPr>
              <a:t>번</a:t>
            </a:r>
            <a:r>
              <a:rPr lang="en-US" altLang="ko-KR" sz="1600" b="1" dirty="0">
                <a:solidFill>
                  <a:srgbClr val="FF0000"/>
                </a:solidFill>
              </a:rPr>
              <a:t>. </a:t>
            </a:r>
            <a:r>
              <a:rPr lang="ko-KR" altLang="en-US" sz="1600" b="1" dirty="0">
                <a:solidFill>
                  <a:srgbClr val="FF0000"/>
                </a:solidFill>
              </a:rPr>
              <a:t> 수정</a:t>
            </a:r>
            <a:r>
              <a:rPr lang="en-US" altLang="ko-KR" sz="1600" b="1" dirty="0"/>
              <a:t> </a:t>
            </a:r>
          </a:p>
          <a:p>
            <a:endParaRPr lang="en-US" altLang="ko-KR" sz="1600" b="1" dirty="0"/>
          </a:p>
          <a:p>
            <a:r>
              <a:rPr lang="ko-KR" altLang="en-US" sz="1600" b="1" dirty="0"/>
              <a:t>실제로 </a:t>
            </a:r>
            <a:r>
              <a:rPr lang="en-US" altLang="ko-KR" sz="1600" b="1" dirty="0"/>
              <a:t>3</a:t>
            </a:r>
            <a:r>
              <a:rPr lang="ko-KR" altLang="en-US" sz="1600" b="1" dirty="0"/>
              <a:t>개역사로 부터</a:t>
            </a:r>
            <a:endParaRPr lang="en-US" altLang="ko-KR" sz="1600" b="1" dirty="0"/>
          </a:p>
          <a:p>
            <a:r>
              <a:rPr lang="ko-KR" altLang="en-US" sz="1600" b="1" dirty="0"/>
              <a:t>    거리가 </a:t>
            </a:r>
            <a:r>
              <a:rPr lang="en-US" altLang="ko-KR" sz="1600" b="1" dirty="0"/>
              <a:t>250M </a:t>
            </a:r>
            <a:r>
              <a:rPr lang="ko-KR" altLang="en-US" sz="1600" b="1" dirty="0"/>
              <a:t>이내로</a:t>
            </a:r>
            <a:endParaRPr lang="en-US" altLang="ko-KR" sz="1600" b="1" dirty="0"/>
          </a:p>
          <a:p>
            <a:endParaRPr lang="en-US" altLang="ko-KR" sz="1600" dirty="0"/>
          </a:p>
          <a:p>
            <a:r>
              <a:rPr lang="en-US" altLang="ko-KR" sz="1600" dirty="0"/>
              <a:t>- 4</a:t>
            </a:r>
            <a:r>
              <a:rPr lang="ko-KR" altLang="en-US" sz="1600" dirty="0"/>
              <a:t>호선 </a:t>
            </a:r>
            <a:r>
              <a:rPr lang="en-US" altLang="ko-KR" sz="1600" dirty="0"/>
              <a:t>(</a:t>
            </a:r>
            <a:r>
              <a:rPr lang="ko-KR" altLang="en-US" sz="1600" dirty="0"/>
              <a:t>중앙역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수인분당선</a:t>
            </a:r>
            <a:endParaRPr lang="en-US" altLang="ko-KR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 err="1"/>
              <a:t>신안산선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 err="1">
                <a:solidFill>
                  <a:srgbClr val="FF0000"/>
                </a:solidFill>
              </a:rPr>
              <a:t>트리플</a:t>
            </a:r>
            <a:r>
              <a:rPr lang="ko-KR" altLang="en-US" sz="1600" dirty="0">
                <a:solidFill>
                  <a:srgbClr val="FF0000"/>
                </a:solidFill>
              </a:rPr>
              <a:t> 역세권이라는 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표현이 맞기에 </a:t>
            </a:r>
            <a:r>
              <a:rPr lang="ko-KR" altLang="en-US" sz="1600" dirty="0" err="1">
                <a:solidFill>
                  <a:srgbClr val="FF0000"/>
                </a:solidFill>
              </a:rPr>
              <a:t>트리플은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그대로 사용하고 싶습니다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endParaRPr lang="en-US" altLang="ko-KR" sz="1600" dirty="0"/>
          </a:p>
          <a:p>
            <a:r>
              <a:rPr lang="ko-KR" altLang="en-US" sz="1600" dirty="0"/>
              <a:t>네이버 지도 거리측정 </a:t>
            </a:r>
            <a:endParaRPr lang="en-US" altLang="ko-KR" sz="1600" dirty="0"/>
          </a:p>
          <a:p>
            <a:r>
              <a:rPr lang="ko-KR" altLang="en-US" sz="1600" dirty="0"/>
              <a:t>증빙자료 참고</a:t>
            </a:r>
            <a:endParaRPr lang="en-US" altLang="ko-KR" sz="1600" dirty="0"/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4675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3979" y="1365868"/>
            <a:ext cx="3451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▣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협역위치도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 지도 거리 캡쳐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현장에서 각 학교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BAC3E8CC-E13A-4CB3-AEBC-AC2F57722892}"/>
              </a:ext>
            </a:extLst>
          </p:cNvPr>
          <p:cNvSpPr/>
          <p:nvPr/>
        </p:nvSpPr>
        <p:spPr>
          <a:xfrm>
            <a:off x="124691" y="632999"/>
            <a:ext cx="8911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400" b="1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학세권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현장에서 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1KM 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초등학교 중학교 고등학교들 위치</a:t>
            </a:r>
            <a:endParaRPr lang="en-US" altLang="ko-KR" sz="2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7E6D192-849A-4562-9197-4D6153D1BEB9}"/>
              </a:ext>
            </a:extLst>
          </p:cNvPr>
          <p:cNvSpPr txBox="1"/>
          <p:nvPr/>
        </p:nvSpPr>
        <p:spPr>
          <a:xfrm>
            <a:off x="9525" y="77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증빙자료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45A2424-5188-4339-A58E-9FE12890C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7" b="4712"/>
          <a:stretch/>
        </p:blipFill>
        <p:spPr>
          <a:xfrm>
            <a:off x="9525" y="1733550"/>
            <a:ext cx="9867918" cy="4886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7CD982-2030-4D06-93E0-1F4BE5E1BAA8}"/>
              </a:ext>
            </a:extLst>
          </p:cNvPr>
          <p:cNvSpPr txBox="1"/>
          <p:nvPr/>
        </p:nvSpPr>
        <p:spPr>
          <a:xfrm>
            <a:off x="7917953" y="1471940"/>
            <a:ext cx="1935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* </a:t>
            </a:r>
            <a:r>
              <a:rPr lang="ko-KR" altLang="en-US" sz="1100" dirty="0">
                <a:solidFill>
                  <a:srgbClr val="FF0000"/>
                </a:solidFill>
              </a:rPr>
              <a:t>네이버 지도 거리 증빙사항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51C33-C533-43A1-B1F7-1CDF525141FF}"/>
              </a:ext>
            </a:extLst>
          </p:cNvPr>
          <p:cNvSpPr txBox="1"/>
          <p:nvPr/>
        </p:nvSpPr>
        <p:spPr>
          <a:xfrm>
            <a:off x="5949395" y="6094196"/>
            <a:ext cx="165942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>
                <a:solidFill>
                  <a:srgbClr val="FF0000"/>
                </a:solidFill>
              </a:rPr>
              <a:t>아피체</a:t>
            </a:r>
            <a:r>
              <a:rPr lang="ko-KR" altLang="en-US" sz="1100" dirty="0">
                <a:solidFill>
                  <a:srgbClr val="FF0000"/>
                </a:solidFill>
              </a:rPr>
              <a:t> 오피스텔 </a:t>
            </a:r>
            <a:r>
              <a:rPr lang="ko-KR" altLang="en-US" sz="1100" dirty="0" err="1">
                <a:solidFill>
                  <a:srgbClr val="FF0000"/>
                </a:solidFill>
              </a:rPr>
              <a:t>사업지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9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3979" y="1365868"/>
            <a:ext cx="3451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▣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협역위치도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 지도 거리 캡쳐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현장에서 각 학교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7E6D192-849A-4562-9197-4D6153D1BEB9}"/>
              </a:ext>
            </a:extLst>
          </p:cNvPr>
          <p:cNvSpPr txBox="1"/>
          <p:nvPr/>
        </p:nvSpPr>
        <p:spPr>
          <a:xfrm>
            <a:off x="9525" y="77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증빙자료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9457CB-6A05-4676-9C50-6384DCF39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6" b="4872"/>
          <a:stretch/>
        </p:blipFill>
        <p:spPr>
          <a:xfrm>
            <a:off x="9524" y="1769854"/>
            <a:ext cx="9896475" cy="488162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B87F700-2473-4002-B3A8-00DA44ACE9FE}"/>
              </a:ext>
            </a:extLst>
          </p:cNvPr>
          <p:cNvSpPr/>
          <p:nvPr/>
        </p:nvSpPr>
        <p:spPr>
          <a:xfrm>
            <a:off x="124691" y="632999"/>
            <a:ext cx="8911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400" b="1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학세권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현장에서 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1KM 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초등학교 중학교 고등학교들 위치</a:t>
            </a:r>
            <a:endParaRPr lang="en-US" altLang="ko-KR" sz="2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25388-6D6B-4AAA-BBDD-B31F27E204AB}"/>
              </a:ext>
            </a:extLst>
          </p:cNvPr>
          <p:cNvSpPr txBox="1"/>
          <p:nvPr/>
        </p:nvSpPr>
        <p:spPr>
          <a:xfrm>
            <a:off x="7917953" y="1471940"/>
            <a:ext cx="1935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* </a:t>
            </a:r>
            <a:r>
              <a:rPr lang="ko-KR" altLang="en-US" sz="1100" dirty="0">
                <a:solidFill>
                  <a:srgbClr val="FF0000"/>
                </a:solidFill>
              </a:rPr>
              <a:t>네이버 지도 거리 증빙사항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DF492-5B24-4956-B0CC-EA581F9BA69A}"/>
              </a:ext>
            </a:extLst>
          </p:cNvPr>
          <p:cNvSpPr txBox="1"/>
          <p:nvPr/>
        </p:nvSpPr>
        <p:spPr>
          <a:xfrm>
            <a:off x="5675075" y="1769854"/>
            <a:ext cx="165942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>
                <a:solidFill>
                  <a:srgbClr val="FF0000"/>
                </a:solidFill>
              </a:rPr>
              <a:t>아피체</a:t>
            </a:r>
            <a:r>
              <a:rPr lang="ko-KR" altLang="en-US" sz="1100" dirty="0">
                <a:solidFill>
                  <a:srgbClr val="FF0000"/>
                </a:solidFill>
              </a:rPr>
              <a:t> 오피스텔 </a:t>
            </a:r>
            <a:r>
              <a:rPr lang="ko-KR" altLang="en-US" sz="1100" dirty="0" err="1">
                <a:solidFill>
                  <a:srgbClr val="FF0000"/>
                </a:solidFill>
              </a:rPr>
              <a:t>사업지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2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32581F8-1FE5-4261-A012-8AA737DE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261"/>
            <a:ext cx="9906000" cy="557212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0201DA3-8A11-42DE-A9E4-FAEAAF2B8A54}"/>
              </a:ext>
            </a:extLst>
          </p:cNvPr>
          <p:cNvSpPr/>
          <p:nvPr/>
        </p:nvSpPr>
        <p:spPr>
          <a:xfrm>
            <a:off x="87369" y="110485"/>
            <a:ext cx="8911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2400" b="1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몰세권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현장에서 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1KM 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백화점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쇼핑몰</a:t>
            </a:r>
            <a:r>
              <a:rPr lang="en-US" altLang="ko-KR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2400" b="1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극장등</a:t>
            </a:r>
            <a:r>
              <a:rPr lang="ko-KR" altLang="en-US" sz="2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위치</a:t>
            </a:r>
            <a:endParaRPr lang="en-US" altLang="ko-KR" sz="24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8F0DC-CC0E-433C-B703-F6DC17F86BA7}"/>
              </a:ext>
            </a:extLst>
          </p:cNvPr>
          <p:cNvSpPr txBox="1"/>
          <p:nvPr/>
        </p:nvSpPr>
        <p:spPr>
          <a:xfrm>
            <a:off x="7970855" y="655651"/>
            <a:ext cx="1935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* </a:t>
            </a:r>
            <a:r>
              <a:rPr lang="ko-KR" altLang="en-US" sz="1100" dirty="0">
                <a:solidFill>
                  <a:srgbClr val="FF0000"/>
                </a:solidFill>
              </a:rPr>
              <a:t>네이버 지도 거리 증빙사항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BD42F-FC51-443E-95AE-85D3BA334D77}"/>
              </a:ext>
            </a:extLst>
          </p:cNvPr>
          <p:cNvSpPr txBox="1"/>
          <p:nvPr/>
        </p:nvSpPr>
        <p:spPr>
          <a:xfrm>
            <a:off x="6755730" y="2378411"/>
            <a:ext cx="165942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err="1">
                <a:solidFill>
                  <a:srgbClr val="FF0000"/>
                </a:solidFill>
              </a:rPr>
              <a:t>아피체</a:t>
            </a:r>
            <a:r>
              <a:rPr lang="ko-KR" altLang="en-US" sz="1100" dirty="0">
                <a:solidFill>
                  <a:srgbClr val="FF0000"/>
                </a:solidFill>
              </a:rPr>
              <a:t> 오피스텔 </a:t>
            </a:r>
            <a:r>
              <a:rPr lang="ko-KR" altLang="en-US" sz="1100" dirty="0" err="1">
                <a:solidFill>
                  <a:srgbClr val="FF0000"/>
                </a:solidFill>
              </a:rPr>
              <a:t>사업지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7E3E0A1-9B04-4DB7-9048-3AB8562477D1}"/>
              </a:ext>
            </a:extLst>
          </p:cNvPr>
          <p:cNvSpPr txBox="1"/>
          <p:nvPr/>
        </p:nvSpPr>
        <p:spPr>
          <a:xfrm>
            <a:off x="185004" y="405525"/>
            <a:ext cx="8302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800" b="1" i="0" dirty="0">
                <a:solidFill>
                  <a:srgbClr val="FF0000"/>
                </a:solidFill>
                <a:effectLst/>
                <a:latin typeface="+mn-ea"/>
              </a:rPr>
              <a:t>3. 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+mn-ea"/>
              </a:rPr>
              <a:t>모든 프리미엄을 더하다 </a:t>
            </a:r>
            <a:r>
              <a:rPr lang="en-US" altLang="ko-KR" sz="1800" b="1" i="0" dirty="0">
                <a:solidFill>
                  <a:srgbClr val="FF0000"/>
                </a:solidFill>
                <a:effectLst/>
                <a:latin typeface="+mn-ea"/>
              </a:rPr>
              <a:t>– </a:t>
            </a:r>
            <a:r>
              <a:rPr lang="ko-KR" altLang="en-US" sz="1800" b="1" i="0" dirty="0" err="1">
                <a:solidFill>
                  <a:srgbClr val="FF0000"/>
                </a:solidFill>
                <a:effectLst/>
                <a:latin typeface="+mn-ea"/>
              </a:rPr>
              <a:t>모든만</a:t>
            </a:r>
            <a:r>
              <a:rPr lang="ko-KR" altLang="en-US" sz="1800" b="1" i="0" dirty="0">
                <a:solidFill>
                  <a:srgbClr val="FF0000"/>
                </a:solidFill>
                <a:effectLst/>
                <a:latin typeface="+mn-ea"/>
              </a:rPr>
              <a:t> 삭제</a:t>
            </a:r>
            <a:endParaRPr lang="en-US" altLang="ko-KR" sz="1800" b="1" i="0" dirty="0">
              <a:solidFill>
                <a:srgbClr val="FF0000"/>
              </a:solidFill>
              <a:effectLst/>
              <a:latin typeface="+mn-ea"/>
            </a:endParaRPr>
          </a:p>
          <a:p>
            <a:pPr algn="l"/>
            <a:endParaRPr lang="en-US" altLang="ko-KR" sz="1800" b="1" i="0" dirty="0">
              <a:solidFill>
                <a:srgbClr val="FF0000"/>
              </a:solidFill>
              <a:effectLst/>
              <a:latin typeface="+mn-ea"/>
            </a:endParaRPr>
          </a:p>
          <a:p>
            <a:pPr algn="l"/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sz="1800" b="1" dirty="0" err="1">
                <a:solidFill>
                  <a:srgbClr val="FF0000"/>
                </a:solidFill>
                <a:latin typeface="+mn-ea"/>
              </a:rPr>
              <a:t>모든을</a:t>
            </a:r>
            <a:r>
              <a:rPr lang="ko-KR" altLang="en-US" sz="1800" b="1" dirty="0">
                <a:solidFill>
                  <a:srgbClr val="FF0000"/>
                </a:solidFill>
                <a:latin typeface="+mn-ea"/>
              </a:rPr>
              <a:t> 빼고 프리미엄을 </a:t>
            </a:r>
            <a:r>
              <a:rPr lang="ko-KR" altLang="en-US" sz="1800" b="1" dirty="0" err="1">
                <a:solidFill>
                  <a:srgbClr val="FF0000"/>
                </a:solidFill>
                <a:latin typeface="+mn-ea"/>
              </a:rPr>
              <a:t>더하다로</a:t>
            </a:r>
            <a:r>
              <a:rPr lang="ko-KR" altLang="en-US" sz="1800" b="1" dirty="0">
                <a:solidFill>
                  <a:srgbClr val="FF0000"/>
                </a:solidFill>
                <a:latin typeface="+mn-ea"/>
              </a:rPr>
              <a:t> 멘트 변경함</a:t>
            </a:r>
            <a:br>
              <a:rPr lang="ko-KR" altLang="en-US" sz="1800" b="1" i="0" dirty="0">
                <a:solidFill>
                  <a:srgbClr val="FF0000"/>
                </a:solidFill>
                <a:effectLst/>
                <a:latin typeface="+mn-ea"/>
              </a:rPr>
            </a:br>
            <a:endParaRPr lang="ko-KR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36C0C8-1A25-4D78-8D38-FA5FF5303ADC}"/>
              </a:ext>
            </a:extLst>
          </p:cNvPr>
          <p:cNvSpPr/>
          <p:nvPr/>
        </p:nvSpPr>
        <p:spPr>
          <a:xfrm>
            <a:off x="348467" y="6239053"/>
            <a:ext cx="812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번 수정사항</a:t>
            </a:r>
            <a:r>
              <a:rPr lang="en-US" altLang="ko-KR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 </a:t>
            </a:r>
            <a:r>
              <a:rPr lang="ko-KR" altLang="en-US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영상에 </a:t>
            </a:r>
            <a:r>
              <a:rPr lang="ko-KR" altLang="en-US" b="1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가상안내멘트</a:t>
            </a:r>
            <a:r>
              <a:rPr lang="ko-KR" altLang="en-US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처음부터 끝까지 삽입 </a:t>
            </a:r>
            <a:endParaRPr lang="en-US" altLang="ko-KR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C40C8F-2B8D-48BC-81C5-663BDE16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1" y="1516317"/>
            <a:ext cx="8302526" cy="4587145"/>
          </a:xfrm>
          <a:prstGeom prst="rect">
            <a:avLst/>
          </a:prstGeom>
        </p:spPr>
      </p:pic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BAC3E8CC-E13A-4CB3-AEBC-AC2F57722892}"/>
              </a:ext>
            </a:extLst>
          </p:cNvPr>
          <p:cNvSpPr/>
          <p:nvPr/>
        </p:nvSpPr>
        <p:spPr>
          <a:xfrm>
            <a:off x="6358619" y="4243839"/>
            <a:ext cx="21289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b="1" dirty="0" err="1">
                <a:solidFill>
                  <a:srgbClr val="FF0000"/>
                </a:solidFill>
                <a:latin typeface="+mn-ea"/>
              </a:rPr>
              <a:t>직세권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 멘트 삭제</a:t>
            </a:r>
            <a:endParaRPr lang="en-US" altLang="ko-KR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492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9773</TotalTime>
  <Words>643</Words>
  <Application>Microsoft Office PowerPoint</Application>
  <PresentationFormat>A4 용지(210x297mm)</PresentationFormat>
  <Paragraphs>125</Paragraphs>
  <Slides>10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1" baseType="lpstr">
      <vt:lpstr>Rix정고딕 B</vt:lpstr>
      <vt:lpstr>Rix정고딕 L</vt:lpstr>
      <vt:lpstr>Rix정고딕 M</vt:lpstr>
      <vt:lpstr>Gulim</vt:lpstr>
      <vt:lpstr>나눔스퀘어</vt:lpstr>
      <vt:lpstr>맑은 고딕</vt:lpstr>
      <vt:lpstr>Arial</vt:lpstr>
      <vt:lpstr>Calibri</vt:lpstr>
      <vt:lpstr>Calibri Light</vt:lpstr>
      <vt:lpstr>Impact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 현진</dc:creator>
  <cp:lastModifiedBy>윤상호</cp:lastModifiedBy>
  <cp:revision>454</cp:revision>
  <cp:lastPrinted>2021-05-19T04:13:26Z</cp:lastPrinted>
  <dcterms:created xsi:type="dcterms:W3CDTF">2021-05-03T02:18:58Z</dcterms:created>
  <dcterms:modified xsi:type="dcterms:W3CDTF">2021-06-07T01:18:17Z</dcterms:modified>
</cp:coreProperties>
</file>