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323" r:id="rId3"/>
    <p:sldId id="324" r:id="rId4"/>
    <p:sldId id="325" r:id="rId5"/>
    <p:sldId id="333" r:id="rId6"/>
    <p:sldId id="327" r:id="rId7"/>
    <p:sldId id="335" r:id="rId8"/>
    <p:sldId id="328" r:id="rId9"/>
    <p:sldId id="329" r:id="rId10"/>
    <p:sldId id="293" r:id="rId1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91" d="100"/>
          <a:sy n="91" d="100"/>
        </p:scale>
        <p:origin x="48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7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1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7A94D9-7B9B-4413-B597-2F2D5F1A84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2B4D915-27AF-4897-A555-B390EE920F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887C241-12A5-481C-B672-8333E1BB6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DEB5BEB-3F4A-42B5-A91B-088B2982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F940591-06EA-455B-9650-7080F7BB6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4602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26A0938-6A19-4600-8CC0-C2274C7A1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0BEF38C-2E3A-41A6-A031-36F6F7207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7E0361A-24A7-449A-85E2-D92DBBCEF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6C91C03-ECB5-4E04-B475-80C5B1E31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D0D94C-D47C-4C3C-B25A-FAE656C3D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62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F9E8CDDC-B1E7-43B1-8D33-338512E859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AD58513-E9B6-440B-A3FA-1F956FD143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AF3ADAA-A9D1-4787-8F62-6D961C1E4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AFFD446-6930-4EA8-B40F-D6BAC93A3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D8E29F6-B336-495F-A703-510C128FB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540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74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B3CB9A7-0D69-4B21-A925-BED32A28D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09908BD-CB47-4C03-A0C0-CC845EE71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C0751FD-A836-43EA-BBF6-D48AAE098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1A206DD-4944-4BD3-8DDA-1D0DEE09F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45A05A5-0431-4DCC-AC5E-B1D845279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999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9186318-7613-4768-8DB7-204B0FCC8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35AAE4A-1B7B-4357-84B0-5CC93E925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459ADFC-40DC-496D-8F64-24AACA669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28C1BB0-2296-4C58-AD73-E0161B90E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9C021D0-07AF-4CF8-B179-28516D19F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7539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14CC05-DF4A-4552-AE9B-B445C203A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C24C4B-60D2-4A74-AC2A-7929EF0E4F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3A5EDFD-D066-4B25-B17D-30139C7C6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5A18C54-4FA4-4822-A143-AEE885429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88E55D2-676F-4935-A199-FD107E8DA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A72BD2F-1CE6-4E14-AA30-055AB033D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5069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91638B-068D-44E0-8BA3-A926F5E07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3D1BC4-CFCE-4380-8AA9-A3ABD7F9EC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F840316-9DC5-498D-9ECA-A5A530D6A2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BD4A59B-3640-4966-A0D0-958EC7DE8D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0F390A2-C97F-4AC9-BC67-18D43E2CD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471578C-D062-4031-A045-9E1D59B87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2021-06-04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9EC77249-FAF5-442E-9B6F-1DB725484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1362ED78-299E-4F68-A32C-3438B388F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839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278E3B-CBBF-4159-9713-96F80071C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A00ADC4-220A-4572-BA48-6349A8F1F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2021-06-04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6C1DAE8-C3B6-4F37-A5CE-F0B523F51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5D4CD6A-6D5E-47ED-8535-7AE5140ED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233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C1E276D7-411B-4847-8A69-115D73531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2021-06-04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3D9746E-43F0-4E78-B84F-3A157059E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48BCC15-7EDA-42D6-8468-78A3BEA6D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8312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446D7A9-D5CA-4C2F-AB8D-A74C56669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099295C-9AF9-4D8D-A578-0732E27F6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9203D83-68D7-445A-835F-A88F338B0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4FAEFC7-6799-421F-B510-EEC7F5F27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06EB25C-490F-474B-9541-7EC0CB7D0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1D9CA4E-B8AD-4A29-8E58-B70C50AC3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6325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47C3705-D80F-4791-AA97-7355EAE7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3434888-047A-4562-9C25-91E66460FD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793789C-3CB8-4608-9A62-8BAA38E7F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D37068E-3181-46D7-83E1-C4BCDE557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662A37-2265-44A9-9DF2-4DA05DD0D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84C6709-2C08-45F5-820C-876821B81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3339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AB04D94-C0CB-4EB3-A427-FA1F09C95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B226B04-0646-41B9-9EF2-08B7B0981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100EFAA-E3ED-43D4-A2CF-181103D911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FE1B5-32AA-475B-A543-9853C53330C4}" type="datetimeFigureOut">
              <a:rPr lang="ko-KR" altLang="en-US" smtClean="0"/>
              <a:t>2021-06-04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B9E58A4-1244-4D10-86E1-3D06A21399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6398A26-5E7B-4B71-8568-BBDB6B676B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478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5.png"/><Relationship Id="rId4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270EE45B-85D7-4BFF-9885-3C4AEC73675A}"/>
              </a:ext>
            </a:extLst>
          </p:cNvPr>
          <p:cNvGrpSpPr/>
          <p:nvPr/>
        </p:nvGrpSpPr>
        <p:grpSpPr>
          <a:xfrm>
            <a:off x="315209" y="2016758"/>
            <a:ext cx="9505144" cy="2271658"/>
            <a:chOff x="290271" y="1805388"/>
            <a:chExt cx="9505144" cy="2271658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09163A50-B076-4AA0-87FC-A27820F12E85}"/>
                </a:ext>
              </a:extLst>
            </p:cNvPr>
            <p:cNvSpPr/>
            <p:nvPr/>
          </p:nvSpPr>
          <p:spPr>
            <a:xfrm>
              <a:off x="321324" y="1902513"/>
              <a:ext cx="9474091" cy="400053"/>
            </a:xfrm>
            <a:prstGeom prst="rect">
              <a:avLst/>
            </a:prstGeom>
          </p:spPr>
          <p:txBody>
            <a:bodyPr wrap="square" lIns="121856" tIns="60932" rIns="121856" bIns="60932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ko-KR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(</a:t>
              </a:r>
              <a:r>
                <a:rPr lang="ko-KR" altLang="en-US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주</a:t>
              </a:r>
              <a:r>
                <a:rPr lang="en-US" altLang="ko-KR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)</a:t>
              </a:r>
              <a:r>
                <a:rPr lang="ko-KR" altLang="en-US" sz="2000" dirty="0" err="1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함께하는사람들</a:t>
              </a:r>
              <a:endPara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endParaRPr>
            </a:p>
          </p:txBody>
        </p: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0E366CAE-1EEC-4FB3-B804-2656C8B64EFE}"/>
                </a:ext>
              </a:extLst>
            </p:cNvPr>
            <p:cNvGrpSpPr/>
            <p:nvPr/>
          </p:nvGrpSpPr>
          <p:grpSpPr>
            <a:xfrm>
              <a:off x="290271" y="1805388"/>
              <a:ext cx="8593670" cy="2271658"/>
              <a:chOff x="290271" y="1778754"/>
              <a:chExt cx="8593670" cy="2271658"/>
            </a:xfrm>
          </p:grpSpPr>
          <p:cxnSp>
            <p:nvCxnSpPr>
              <p:cNvPr id="4" name="직선 연결선 3">
                <a:extLst>
                  <a:ext uri="{FF2B5EF4-FFF2-40B4-BE49-F238E27FC236}">
                    <a16:creationId xmlns:a16="http://schemas.microsoft.com/office/drawing/2014/main" id="{BFFB974D-4DA4-4B7C-8FF2-FD78525BA1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323" y="1778754"/>
                <a:ext cx="161643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id="{1FE1D81D-6913-444E-9366-C6F1D4B9B373}"/>
                  </a:ext>
                </a:extLst>
              </p:cNvPr>
              <p:cNvSpPr/>
              <p:nvPr/>
            </p:nvSpPr>
            <p:spPr>
              <a:xfrm>
                <a:off x="290271" y="2522625"/>
                <a:ext cx="8593670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ko-KR" altLang="en-US" sz="6000" b="1" spc="-300" dirty="0" smtClean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아코이하트</a:t>
                </a:r>
                <a:endParaRPr lang="en-US" altLang="ko-KR" sz="6000" b="1" spc="-300" dirty="0">
                  <a:solidFill>
                    <a:schemeClr val="bg1"/>
                  </a:solidFill>
                  <a:ea typeface="CJ ONLYONE NEW 본문 Regular" panose="00000500000000000000" pitchFamily="2" charset="-127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DD1DDE8-936B-4DC0-BF1B-27AEE6664140}"/>
                  </a:ext>
                </a:extLst>
              </p:cNvPr>
              <p:cNvSpPr txBox="1"/>
              <p:nvPr/>
            </p:nvSpPr>
            <p:spPr>
              <a:xfrm>
                <a:off x="389568" y="3650302"/>
                <a:ext cx="157447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VERSION.  </a:t>
                </a:r>
                <a:r>
                  <a:rPr lang="en-US" altLang="ko-KR" sz="1000" b="1" dirty="0" smtClean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2.0</a:t>
                </a:r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  <a:p>
                <a:pPr lvl="0"/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UPDATE.  </a:t>
                </a:r>
                <a:r>
                  <a:rPr lang="en-US" altLang="ko-KR" sz="1000" b="1" dirty="0" smtClean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2021.06.01</a:t>
                </a:r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4D8FA05-0701-4D05-8D3A-D156C872E827}"/>
                  </a:ext>
                </a:extLst>
              </p:cNvPr>
              <p:cNvSpPr txBox="1"/>
              <p:nvPr/>
            </p:nvSpPr>
            <p:spPr>
              <a:xfrm>
                <a:off x="1637193" y="3650302"/>
                <a:ext cx="18473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</p:txBody>
          </p:sp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id="{9E6582DA-E614-4FFB-A4A8-9CE79BD5A2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7654" y="3557742"/>
                <a:ext cx="338525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09163A50-B076-4AA0-87FC-A27820F12E85}"/>
              </a:ext>
            </a:extLst>
          </p:cNvPr>
          <p:cNvSpPr/>
          <p:nvPr/>
        </p:nvSpPr>
        <p:spPr>
          <a:xfrm>
            <a:off x="10025285" y="246277"/>
            <a:ext cx="1878390" cy="400053"/>
          </a:xfrm>
          <a:prstGeom prst="rect">
            <a:avLst/>
          </a:prstGeom>
        </p:spPr>
        <p:txBody>
          <a:bodyPr wrap="square" lIns="121856" tIns="60932" rIns="121856" bIns="60932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60</a:t>
            </a:r>
            <a:r>
              <a:rPr lang="ko-KR" altLang="en-US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초 내외</a:t>
            </a:r>
            <a:endParaRPr lang="en-US" altLang="ko-KR" sz="2000" dirty="0">
              <a:solidFill>
                <a:schemeClr val="bg1"/>
              </a:solidFill>
              <a:ea typeface="CJ ONLYONE NEW 본문 Regular" panose="00000500000000000000" pitchFamily="2" charset="-127"/>
            </a:endParaRPr>
          </a:p>
        </p:txBody>
      </p:sp>
      <p:sp>
        <p:nvSpPr>
          <p:cNvPr id="13" name="직사각형 16">
            <a:extLst>
              <a:ext uri="{FF2B5EF4-FFF2-40B4-BE49-F238E27FC236}">
                <a16:creationId xmlns:a16="http://schemas.microsoft.com/office/drawing/2014/main" id="{09163A50-B076-4AA0-87FC-A27820F12E85}"/>
              </a:ext>
            </a:extLst>
          </p:cNvPr>
          <p:cNvSpPr/>
          <p:nvPr/>
        </p:nvSpPr>
        <p:spPr>
          <a:xfrm>
            <a:off x="7438768" y="646330"/>
            <a:ext cx="4464907" cy="400053"/>
          </a:xfrm>
          <a:prstGeom prst="rect">
            <a:avLst/>
          </a:prstGeom>
        </p:spPr>
        <p:txBody>
          <a:bodyPr wrap="square" lIns="121856" tIns="60932" rIns="121856" bIns="60932">
            <a:spAutoFit/>
          </a:bodyPr>
          <a:lstStyle/>
          <a:p>
            <a:pPr algn="r">
              <a:lnSpc>
                <a:spcPct val="90000"/>
              </a:lnSpc>
            </a:pPr>
            <a:r>
              <a:rPr lang="ko-KR" altLang="en-US" sz="2000" dirty="0" smtClean="0">
                <a:solidFill>
                  <a:schemeClr val="bg1"/>
                </a:solidFill>
              </a:rPr>
              <a:t>팩트전달형 </a:t>
            </a:r>
            <a:r>
              <a:rPr lang="ko-KR" altLang="en-US" sz="2000" dirty="0">
                <a:solidFill>
                  <a:schemeClr val="bg1"/>
                </a:solidFill>
              </a:rPr>
              <a:t>영상 </a:t>
            </a:r>
            <a:r>
              <a:rPr lang="en-US" altLang="ko-KR" sz="2000" dirty="0">
                <a:solidFill>
                  <a:schemeClr val="bg1"/>
                </a:solidFill>
              </a:rPr>
              <a:t>(</a:t>
            </a:r>
            <a:r>
              <a:rPr lang="ko-KR" altLang="en-US" sz="2000" dirty="0">
                <a:solidFill>
                  <a:schemeClr val="bg1"/>
                </a:solidFill>
              </a:rPr>
              <a:t>스튜디오촬영</a:t>
            </a:r>
            <a:r>
              <a:rPr lang="en-US" altLang="ko-KR" sz="2000" dirty="0">
                <a:solidFill>
                  <a:schemeClr val="bg1"/>
                </a:solidFill>
              </a:rPr>
              <a:t>)</a:t>
            </a:r>
            <a:endParaRPr lang="en-US" altLang="ko-KR" sz="2000" dirty="0">
              <a:solidFill>
                <a:schemeClr val="bg1"/>
              </a:solidFill>
              <a:ea typeface="CJ ONLYONE NEW 본문 Regular" panose="000005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69286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C469F2EF-D7C5-4FDB-AFE9-EE960408D128}"/>
              </a:ext>
            </a:extLst>
          </p:cNvPr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FE1D81D-6913-444E-9366-C6F1D4B9B373}"/>
              </a:ext>
            </a:extLst>
          </p:cNvPr>
          <p:cNvSpPr/>
          <p:nvPr/>
        </p:nvSpPr>
        <p:spPr>
          <a:xfrm>
            <a:off x="9511396" y="2949519"/>
            <a:ext cx="19937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ko-KR" sz="6000" b="1" spc="-3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END</a:t>
            </a:r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BFFB974D-4DA4-4B7C-8FF2-FD78525BA1DC}"/>
              </a:ext>
            </a:extLst>
          </p:cNvPr>
          <p:cNvCxnSpPr/>
          <p:nvPr/>
        </p:nvCxnSpPr>
        <p:spPr>
          <a:xfrm>
            <a:off x="5720304" y="3872661"/>
            <a:ext cx="53696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197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027879"/>
              </p:ext>
            </p:extLst>
          </p:nvPr>
        </p:nvGraphicFramePr>
        <p:xfrm>
          <a:off x="428184" y="1078904"/>
          <a:ext cx="10271237" cy="5144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</a:rPr>
                        <a:t>공통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2 (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</a:rPr>
                        <a:t>공통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아이가 다치거나 우는 사진에 영유아기 위해 발생건수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안전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위생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건강 이미지에 자막과 아이콘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(3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분할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사고는 한 순간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!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안전 </a:t>
                      </a:r>
                      <a:r>
                        <a:rPr lang="en-US" altLang="ko-KR" sz="1000" dirty="0"/>
                        <a:t>(</a:t>
                      </a:r>
                      <a:r>
                        <a:rPr lang="ko-KR" altLang="en-US" sz="1000" dirty="0"/>
                        <a:t>뒤집기 감지</a:t>
                      </a:r>
                      <a:r>
                        <a:rPr lang="en-US" altLang="ko-KR" sz="1000" dirty="0"/>
                        <a:t>) / </a:t>
                      </a:r>
                      <a:r>
                        <a:rPr lang="ko-KR" altLang="en-US" sz="1000" dirty="0"/>
                        <a:t>위생 </a:t>
                      </a:r>
                      <a:r>
                        <a:rPr lang="en-US" altLang="ko-KR" sz="1000" dirty="0"/>
                        <a:t>(</a:t>
                      </a:r>
                      <a:r>
                        <a:rPr lang="ko-KR" altLang="en-US" sz="1000" dirty="0"/>
                        <a:t>기저귀 감지</a:t>
                      </a:r>
                      <a:r>
                        <a:rPr lang="en-US" altLang="ko-KR" sz="1000" dirty="0"/>
                        <a:t>) / </a:t>
                      </a:r>
                      <a:r>
                        <a:rPr lang="ko-KR" altLang="en-US" sz="1000" dirty="0"/>
                        <a:t>건강 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움직임 </a:t>
                      </a: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감지</a:t>
                      </a:r>
                      <a:r>
                        <a:rPr lang="en-US" altLang="ko-KR" sz="1000" dirty="0" smtClean="0"/>
                        <a:t>)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 smtClean="0">
                          <a:solidFill>
                            <a:schemeClr val="tx1"/>
                          </a:solidFill>
                        </a:rPr>
                        <a:t>AKOi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 Heart APP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블루투스 연동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안드로이드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아이폰 지원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algn="ctr" latinLnBrk="1"/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사고는 한 순간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!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아이의 안전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위생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건강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graphicFrame>
        <p:nvGraphicFramePr>
          <p:cNvPr id="10" name="개체 9">
            <a:extLst>
              <a:ext uri="{FF2B5EF4-FFF2-40B4-BE49-F238E27FC236}">
                <a16:creationId xmlns:a16="http://schemas.microsoft.com/office/drawing/2014/main" id="{BFBFBE1F-8D71-439C-8237-399B214949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2593297"/>
              </p:ext>
            </p:extLst>
          </p:nvPr>
        </p:nvGraphicFramePr>
        <p:xfrm>
          <a:off x="1997705" y="1581665"/>
          <a:ext cx="3251545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0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4" name="개체 3">
                        <a:extLst>
                          <a:ext uri="{FF2B5EF4-FFF2-40B4-BE49-F238E27FC236}">
                            <a16:creationId xmlns:a16="http://schemas.microsoft.com/office/drawing/2014/main" id="{F963A151-63C1-4FD6-9CEE-6F949318F7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7705" y="1581665"/>
                        <a:ext cx="3251545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858" y="1581666"/>
            <a:ext cx="3249983" cy="1829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3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538648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3 (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</a:rPr>
                        <a:t>공통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rgbClr val="FF0000"/>
                          </a:solidFill>
                        </a:rPr>
                        <a:t>#</a:t>
                      </a:r>
                      <a:r>
                        <a:rPr lang="en-US" altLang="ko-KR" sz="1100" b="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ko-KR" altLang="en-US" sz="11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제품과 휴대폰 어플이 같이 작동하고 있는 모습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#</a:t>
                      </a: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샌드위치형 </a:t>
                      </a: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기존</a:t>
                      </a: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배꼽 아래 부위에 아이코하트를 가로로 부착하는 모습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제품과 휴대폰 어플이 같이 작동하고 있는 모습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배꼽 아래 부위에 아이코하트를 가로로 부착하는 모습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실시간 베이비 케어 알람 시스템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 err="1">
                          <a:solidFill>
                            <a:schemeClr val="tx1"/>
                          </a:solidFill>
                        </a:rPr>
                        <a:t>AKOi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 HEART (</a:t>
                      </a:r>
                      <a:r>
                        <a:rPr lang="ko-KR" altLang="en-US" sz="1000" strike="noStrike" dirty="0" err="1">
                          <a:solidFill>
                            <a:schemeClr val="tx1"/>
                          </a:solidFill>
                        </a:rPr>
                        <a:t>아코이하트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배꼽 아래 부위에 가로로 부착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 smtClean="0">
                          <a:solidFill>
                            <a:schemeClr val="tx1"/>
                          </a:solidFill>
                        </a:rPr>
                        <a:t>말할 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수 없는 아이 대신 아코이하트가 알려드립니다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배꼽 아래 부위에 아이코하트를 가로로 부착해 주신 후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0510" y="1755647"/>
            <a:ext cx="1297627" cy="154529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137" y="1755648"/>
            <a:ext cx="2452890" cy="1545292"/>
          </a:xfrm>
          <a:prstGeom prst="rect">
            <a:avLst/>
          </a:prstGeom>
        </p:spPr>
      </p:pic>
      <p:graphicFrame>
        <p:nvGraphicFramePr>
          <p:cNvPr id="9" name="개체 1">
            <a:extLst>
              <a:ext uri="{FF2B5EF4-FFF2-40B4-BE49-F238E27FC236}">
                <a16:creationId xmlns:a16="http://schemas.microsoft.com/office/drawing/2014/main" id="{E2F927A6-9976-4F59-BDF8-080D694893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463239"/>
              </p:ext>
            </p:extLst>
          </p:nvPr>
        </p:nvGraphicFramePr>
        <p:xfrm>
          <a:off x="6615858" y="1581666"/>
          <a:ext cx="3250513" cy="1794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1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5858" y="1581666"/>
                        <a:ext cx="3250513" cy="17946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6786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852901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5 (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</a:rPr>
                        <a:t>공통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6 (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</a:rPr>
                        <a:t>공통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인형이 옷을 입고 있는 모습</a:t>
                      </a:r>
                      <a:endParaRPr lang="en-US" altLang="ko-KR" sz="1000" dirty="0" smtClean="0"/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스마트폰 앱에 뒤집기 모드를 설정하는 모습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인형이 옷을 입고 있는 모습</a:t>
                      </a:r>
                      <a:r>
                        <a:rPr lang="en-US" altLang="ko-KR" sz="1000" dirty="0" smtClean="0"/>
                        <a:t>+ </a:t>
                      </a:r>
                      <a:r>
                        <a:rPr lang="ko-KR" altLang="en-US" sz="1000" dirty="0" smtClean="0"/>
                        <a:t>텍스트</a:t>
                      </a:r>
                      <a:endParaRPr lang="en-US" altLang="ko-KR" sz="1000" dirty="0" smtClean="0"/>
                    </a:p>
                    <a:p>
                      <a:pPr marL="0" indent="0" algn="ctr">
                        <a:buFontTx/>
                        <a:buNone/>
                      </a:pP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스마트폰 앱에 뒤집기 모드를 설정하는 모습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사용방법</a:t>
                      </a:r>
                      <a:r>
                        <a:rPr lang="en-US" altLang="ko-KR" sz="1000" baseline="0" dirty="0" smtClean="0"/>
                        <a:t> 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뒤집기 감지</a:t>
                      </a:r>
                      <a:r>
                        <a:rPr lang="en-US" altLang="ko-KR" sz="1000" dirty="0" smtClean="0"/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 smtClean="0">
                          <a:solidFill>
                            <a:schemeClr val="tx1"/>
                          </a:solidFill>
                        </a:rPr>
                        <a:t>AKOi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 Heart APP ‘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뒤집기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’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모드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뒤집기 감지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 smtClean="0">
                          <a:solidFill>
                            <a:schemeClr val="tx1"/>
                          </a:solidFill>
                        </a:rPr>
                        <a:t>스마트폰 앱에 뒤집기 모드를 설정해 주세요</a:t>
                      </a:r>
                      <a:r>
                        <a:rPr lang="en-US" altLang="ko-KR" sz="1000" strike="noStrike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A6F480-3FA5-4E30-B94F-0805F24AEFC7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13" name="개체 12">
            <a:extLst>
              <a:ext uri="{FF2B5EF4-FFF2-40B4-BE49-F238E27FC236}">
                <a16:creationId xmlns:a16="http://schemas.microsoft.com/office/drawing/2014/main" id="{9D94160B-BC53-4F9E-98B4-3358836DF0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8122652"/>
              </p:ext>
            </p:extLst>
          </p:nvPr>
        </p:nvGraphicFramePr>
        <p:xfrm>
          <a:off x="1990312" y="1581665"/>
          <a:ext cx="3251545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7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3" name="개체 2">
                        <a:extLst>
                          <a:ext uri="{FF2B5EF4-FFF2-40B4-BE49-F238E27FC236}">
                            <a16:creationId xmlns:a16="http://schemas.microsoft.com/office/drawing/2014/main" id="{3921A400-E398-4252-80E2-277FFA95C6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5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개체 9">
            <a:extLst>
              <a:ext uri="{FF2B5EF4-FFF2-40B4-BE49-F238E27FC236}">
                <a16:creationId xmlns:a16="http://schemas.microsoft.com/office/drawing/2014/main" id="{DA32C190-5BC6-4AF6-8ADD-284C4F3E2B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8937512"/>
              </p:ext>
            </p:extLst>
          </p:nvPr>
        </p:nvGraphicFramePr>
        <p:xfrm>
          <a:off x="6635463" y="1581665"/>
          <a:ext cx="3250514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8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35463" y="1581665"/>
                        <a:ext cx="3250514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6236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645568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#7(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</a:rPr>
                        <a:t>공통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#8 (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</a:rPr>
                        <a:t>공통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인형을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120</a:t>
                      </a:r>
                      <a:r>
                        <a:rPr lang="en-US" altLang="ko-KR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˚</a:t>
                      </a:r>
                      <a:r>
                        <a:rPr lang="en-US" altLang="ko-KR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이상 뒤집었을 때 알람이 울리는 모습 </a:t>
                      </a: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인형이 옷을 입고 있는 모습</a:t>
                      </a: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인형을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120</a:t>
                      </a:r>
                      <a:r>
                        <a:rPr lang="en-US" altLang="ko-KR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˚</a:t>
                      </a:r>
                      <a:r>
                        <a:rPr lang="en-US" altLang="ko-KR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이상 뒤집었을 때 알람이 울리는 모습 </a:t>
                      </a: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스마트폰 앱에 움직임 모드를 설정하는 모습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u="none" dirty="0" smtClean="0">
                          <a:solidFill>
                            <a:schemeClr val="tx1"/>
                          </a:solidFill>
                        </a:rPr>
                        <a:t>120</a:t>
                      </a:r>
                      <a:r>
                        <a:rPr lang="en-US" altLang="ko-KR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˚</a:t>
                      </a:r>
                      <a:r>
                        <a:rPr lang="en-US" altLang="ko-KR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이상 뒤집히게 되면 스마트폰 알람</a:t>
                      </a:r>
                      <a:endParaRPr lang="en-US" altLang="ko-KR" sz="1000" u="none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사용방법</a:t>
                      </a:r>
                      <a:r>
                        <a:rPr lang="en-US" altLang="ko-KR" sz="1000" baseline="0" dirty="0" smtClean="0"/>
                        <a:t> 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움직임 감지</a:t>
                      </a:r>
                      <a:r>
                        <a:rPr lang="en-US" altLang="ko-KR" sz="1000" dirty="0" smtClean="0"/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120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도 이상 뒤집히게 되면 알람이 울립니다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움직임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감지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8EDE58-9305-4783-B72E-D21EF0EC84F2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12" name="개체 11">
            <a:extLst>
              <a:ext uri="{FF2B5EF4-FFF2-40B4-BE49-F238E27FC236}">
                <a16:creationId xmlns:a16="http://schemas.microsoft.com/office/drawing/2014/main" id="{DAF0F02F-C3F0-48BC-9189-83986618A2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1636948"/>
              </p:ext>
            </p:extLst>
          </p:nvPr>
        </p:nvGraphicFramePr>
        <p:xfrm>
          <a:off x="1990312" y="1599098"/>
          <a:ext cx="3251545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3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3" name="개체 2">
                        <a:extLst>
                          <a:ext uri="{FF2B5EF4-FFF2-40B4-BE49-F238E27FC236}">
                            <a16:creationId xmlns:a16="http://schemas.microsoft.com/office/drawing/2014/main" id="{DAF0F02F-C3F0-48BC-9189-83986618A2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99098"/>
                        <a:ext cx="3251545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개체 13">
            <a:extLst>
              <a:ext uri="{FF2B5EF4-FFF2-40B4-BE49-F238E27FC236}">
                <a16:creationId xmlns:a16="http://schemas.microsoft.com/office/drawing/2014/main" id="{257A2EEB-01B5-469B-9A3C-B2BAA44812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7154228"/>
              </p:ext>
            </p:extLst>
          </p:nvPr>
        </p:nvGraphicFramePr>
        <p:xfrm>
          <a:off x="6842025" y="1599680"/>
          <a:ext cx="3250513" cy="1829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4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42025" y="1599680"/>
                        <a:ext cx="3250513" cy="1829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직사각형 14"/>
          <p:cNvSpPr/>
          <p:nvPr/>
        </p:nvSpPr>
        <p:spPr>
          <a:xfrm>
            <a:off x="7460623" y="2386077"/>
            <a:ext cx="2013315" cy="3450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움직임 감지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4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33785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#9(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</a:rPr>
                        <a:t>공통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#10(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</a:rPr>
                        <a:t>공통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스마트폰 </a:t>
                      </a:r>
                      <a:r>
                        <a:rPr lang="ko-KR" altLang="en-US" sz="1000" smtClean="0">
                          <a:solidFill>
                            <a:schemeClr val="tx1"/>
                          </a:solidFill>
                        </a:rPr>
                        <a:t>앱에 </a:t>
                      </a:r>
                      <a:r>
                        <a:rPr lang="ko-KR" altLang="en-US" sz="1000" smtClean="0">
                          <a:solidFill>
                            <a:schemeClr val="tx1"/>
                          </a:solidFill>
                        </a:rPr>
                        <a:t>움직임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모드를 설정하는 모습</a:t>
                      </a: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스마트폰 앱에서 실시간 차트가 보여지고 있는 모습</a:t>
                      </a: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스마트폰 앱에 움직임 모드를 설정하는 모습</a:t>
                      </a: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스마트폰 앱에서 실시간 차트가 보여지고 있는 모습</a:t>
                      </a: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 smtClean="0">
                          <a:solidFill>
                            <a:schemeClr val="tx1"/>
                          </a:solidFill>
                        </a:rPr>
                        <a:t>AKOi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 Heart APP ‘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움직임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’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모드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ON</a:t>
                      </a:r>
                      <a:endParaRPr lang="ko-KR" altLang="en-US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u="none" dirty="0" smtClean="0">
                          <a:solidFill>
                            <a:schemeClr val="tx1"/>
                          </a:solidFill>
                        </a:rPr>
                        <a:t>실시간 차트</a:t>
                      </a:r>
                      <a:endParaRPr lang="en-US" altLang="ko-KR" sz="1000" u="none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u="none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u="none" dirty="0" smtClean="0">
                          <a:solidFill>
                            <a:schemeClr val="tx1"/>
                          </a:solidFill>
                        </a:rPr>
                        <a:t>움직임과 </a:t>
                      </a:r>
                      <a:r>
                        <a:rPr lang="ko-KR" altLang="en-US" sz="1000" u="none" dirty="0" smtClean="0">
                          <a:solidFill>
                            <a:schemeClr val="tx1"/>
                          </a:solidFill>
                        </a:rPr>
                        <a:t>활동량 체크</a:t>
                      </a:r>
                      <a:r>
                        <a:rPr lang="en-US" altLang="ko-KR" sz="1000" u="none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trike="noStrike" dirty="0" smtClean="0">
                          <a:solidFill>
                            <a:schemeClr val="tx1"/>
                          </a:solidFill>
                        </a:rPr>
                        <a:t>스마트폰 앱에 움직임 모드를 설정해 주세요</a:t>
                      </a:r>
                      <a:r>
                        <a:rPr lang="en-US" altLang="ko-KR" sz="1000" strike="noStrike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실시간 차트로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움직임과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미세한 활동량을 체크하며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8AE89D-DEE0-4652-B2EC-A98566C4445E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13" name="개체 12">
            <a:extLst>
              <a:ext uri="{FF2B5EF4-FFF2-40B4-BE49-F238E27FC236}">
                <a16:creationId xmlns:a16="http://schemas.microsoft.com/office/drawing/2014/main" id="{3311B68A-93B6-4D0C-AE24-62E613FBD6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2552521"/>
              </p:ext>
            </p:extLst>
          </p:nvPr>
        </p:nvGraphicFramePr>
        <p:xfrm>
          <a:off x="1990312" y="1581665"/>
          <a:ext cx="3250514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7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12" name="개체 11">
                        <a:extLst>
                          <a:ext uri="{FF2B5EF4-FFF2-40B4-BE49-F238E27FC236}">
                            <a16:creationId xmlns:a16="http://schemas.microsoft.com/office/drawing/2014/main" id="{3311B68A-93B6-4D0C-AE24-62E613FBD6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0514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개체 3">
            <a:extLst>
              <a:ext uri="{FF2B5EF4-FFF2-40B4-BE49-F238E27FC236}">
                <a16:creationId xmlns:a16="http://schemas.microsoft.com/office/drawing/2014/main" id="{EC112BB4-FFA2-4D64-A07C-861E0710DB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457624"/>
              </p:ext>
            </p:extLst>
          </p:nvPr>
        </p:nvGraphicFramePr>
        <p:xfrm>
          <a:off x="6513542" y="1581665"/>
          <a:ext cx="3251545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8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13542" y="1581665"/>
                        <a:ext cx="3251545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927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266586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11(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</a:rPr>
                        <a:t>공통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12(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</a:rPr>
                        <a:t>공통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움직임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알람이 울리는 모습 </a:t>
                      </a: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인형이 기저귀를 차고 있는 모습</a:t>
                      </a: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움직임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알람이 울리는 모습 </a:t>
                      </a: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인형이 기저귀를 차고 있는 모습</a:t>
                      </a:r>
                      <a:r>
                        <a:rPr lang="en-US" altLang="ko-KR" sz="1000" dirty="0" smtClean="0"/>
                        <a:t>+ </a:t>
                      </a:r>
                      <a:r>
                        <a:rPr lang="ko-KR" altLang="en-US" sz="1000" dirty="0" smtClean="0"/>
                        <a:t>텍스트</a:t>
                      </a: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u="none" dirty="0" smtClean="0">
                          <a:solidFill>
                            <a:schemeClr val="tx1"/>
                          </a:solidFill>
                        </a:rPr>
                        <a:t>움직임이 </a:t>
                      </a:r>
                      <a:r>
                        <a:rPr lang="en-US" altLang="ko-KR" sz="1000" u="none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ko-KR" altLang="en-US" sz="1000" u="none" dirty="0" smtClean="0">
                          <a:solidFill>
                            <a:schemeClr val="tx1"/>
                          </a:solidFill>
                        </a:rPr>
                        <a:t>초 동안 감지되지 않으면 </a:t>
                      </a:r>
                      <a:r>
                        <a:rPr lang="ko-KR" altLang="en-US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스마트폰 알람</a:t>
                      </a:r>
                      <a:endParaRPr lang="en-US" altLang="ko-KR" sz="1000" u="none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사용방법</a:t>
                      </a:r>
                      <a:r>
                        <a:rPr lang="en-US" altLang="ko-KR" sz="1000" baseline="0" dirty="0" smtClean="0"/>
                        <a:t> 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기저귀 감지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u="none" dirty="0" smtClean="0">
                          <a:solidFill>
                            <a:schemeClr val="tx1"/>
                          </a:solidFill>
                        </a:rPr>
                        <a:t>움직임이 </a:t>
                      </a:r>
                      <a:r>
                        <a:rPr lang="en-US" altLang="ko-KR" sz="1000" u="none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ko-KR" altLang="en-US" sz="1000" u="none" dirty="0" smtClean="0">
                          <a:solidFill>
                            <a:schemeClr val="tx1"/>
                          </a:solidFill>
                        </a:rPr>
                        <a:t>초 동안 감지되지 않으면 </a:t>
                      </a:r>
                      <a:r>
                        <a:rPr lang="ko-KR" altLang="en-US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스마트폰 알람</a:t>
                      </a:r>
                      <a:endParaRPr lang="en-US" altLang="ko-KR" sz="1000" u="none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기저귀 감지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9669C0-F7ED-422E-B03B-953E508388C6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id="{96620BC3-6583-4623-89C8-E030E4A64B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7359202"/>
              </p:ext>
            </p:extLst>
          </p:nvPr>
        </p:nvGraphicFramePr>
        <p:xfrm>
          <a:off x="1989279" y="1599098"/>
          <a:ext cx="32515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4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5" name="개체 4">
                        <a:extLst>
                          <a:ext uri="{FF2B5EF4-FFF2-40B4-BE49-F238E27FC236}">
                            <a16:creationId xmlns:a16="http://schemas.microsoft.com/office/drawing/2014/main" id="{96620BC3-6583-4623-89C8-E030E4A64B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89279" y="1599098"/>
                        <a:ext cx="32515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개체 3">
            <a:extLst>
              <a:ext uri="{FF2B5EF4-FFF2-40B4-BE49-F238E27FC236}">
                <a16:creationId xmlns:a16="http://schemas.microsoft.com/office/drawing/2014/main" id="{AE82D2CF-14EF-4F02-A9A5-91372B39849C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614827" y="1581665"/>
          <a:ext cx="3251545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5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4827" y="1581665"/>
                        <a:ext cx="3251545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2930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661730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rgbClr val="FF0000"/>
                          </a:solidFill>
                        </a:rPr>
                        <a:t>#</a:t>
                      </a:r>
                      <a:r>
                        <a:rPr lang="en-US" altLang="ko-KR" sz="1100" b="0" dirty="0" smtClean="0">
                          <a:solidFill>
                            <a:srgbClr val="FF0000"/>
                          </a:solidFill>
                        </a:rPr>
                        <a:t>13</a:t>
                      </a:r>
                      <a:endParaRPr lang="ko-KR" altLang="en-US" sz="11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14(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</a:rPr>
                        <a:t>공통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1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#</a:t>
                      </a: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샌드위치형 </a:t>
                      </a: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기존</a:t>
                      </a: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기저귀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겉면에 아이코하트를 세로로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부착하여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좌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우로 비틀어 눌러주는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스마트폰 앱에 기저귀 모드를 설정하는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기저귀 겉면에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아이코하트를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세로로 부착하는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스마트폰 앱에 기저귀 모드를 설정하는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기저귀 겉면에 세로로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부착한 후 꼭 눌러 좌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우로 비틀어 주세요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>
                          <a:solidFill>
                            <a:schemeClr val="tx1"/>
                          </a:solidFill>
                        </a:rPr>
                        <a:t>AKOi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 Heart APP ‘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기저귀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’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모드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기저귀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겉면에 아이코하트를 세로로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부착하여 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꼭 눌러 좌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우로 비틀어 해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주신 후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스마트폰 앱에 기저귀 모드를 설정해 주세요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FED100-54F4-4AAA-B4BE-4123393731D0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8132E904-8280-4C98-A3AE-71DBB79E60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385231"/>
              </p:ext>
            </p:extLst>
          </p:nvPr>
        </p:nvGraphicFramePr>
        <p:xfrm>
          <a:off x="1990311" y="1581665"/>
          <a:ext cx="3251544" cy="1829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9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1" y="1581665"/>
                        <a:ext cx="3251544" cy="1829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개체 13">
            <a:extLst>
              <a:ext uri="{FF2B5EF4-FFF2-40B4-BE49-F238E27FC236}">
                <a16:creationId xmlns:a16="http://schemas.microsoft.com/office/drawing/2014/main" id="{FF9B10F6-C29E-4EBD-80A3-13288233F8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1947623"/>
              </p:ext>
            </p:extLst>
          </p:nvPr>
        </p:nvGraphicFramePr>
        <p:xfrm>
          <a:off x="6615856" y="1581664"/>
          <a:ext cx="3250514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0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3" name="개체 2">
                        <a:extLst>
                          <a:ext uri="{FF2B5EF4-FFF2-40B4-BE49-F238E27FC236}">
                            <a16:creationId xmlns:a16="http://schemas.microsoft.com/office/drawing/2014/main" id="{DA32C190-5BC6-4AF6-8ADD-284C4F3E2B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5856" y="1581664"/>
                        <a:ext cx="3250514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6058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503024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기저귀에 물을 부었을 때 알람이 울리는 모습 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손으로 기저귀를 살짝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제품 촬영</a:t>
                      </a: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기저귀에 물을 부었을 때 알람이 울리는 모습 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제품 </a:t>
                      </a:r>
                      <a:r>
                        <a:rPr lang="en-US" altLang="ko-KR" sz="1000" dirty="0" smtClean="0"/>
                        <a:t>+ </a:t>
                      </a:r>
                      <a:r>
                        <a:rPr lang="ko-KR" altLang="en-US" sz="1000" dirty="0" smtClean="0"/>
                        <a:t>텍스트 </a:t>
                      </a:r>
                      <a:r>
                        <a:rPr lang="en-US" altLang="ko-KR" sz="1000" dirty="0" smtClean="0"/>
                        <a:t>+ </a:t>
                      </a:r>
                      <a:r>
                        <a:rPr lang="ko-KR" altLang="en-US" sz="1000" dirty="0" smtClean="0"/>
                        <a:t>로고</a:t>
                      </a: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u="none" dirty="0">
                          <a:solidFill>
                            <a:schemeClr val="tx1"/>
                          </a:solidFill>
                        </a:rPr>
                        <a:t>소변을 보면 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스마트폰 알람</a:t>
                      </a:r>
                      <a:endParaRPr lang="en-US" altLang="ko-KR" sz="1000" u="non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안전한 육아의 필수품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아코이하트</a:t>
                      </a:r>
                      <a:endParaRPr lang="en-US" altLang="ko-KR" sz="1000" u="none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소변을 보면 알람이 울립니다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안전한 육아의 필수품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아코이하트로 아이를 지켜주세요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52D310-77A0-446F-8EB0-B1F0FBE46BD0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36FB4A18-88A8-4083-A8D1-311D080821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3232857"/>
              </p:ext>
            </p:extLst>
          </p:nvPr>
        </p:nvGraphicFramePr>
        <p:xfrm>
          <a:off x="1990310" y="1581665"/>
          <a:ext cx="3250512" cy="1829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7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0" y="1581665"/>
                        <a:ext cx="3250512" cy="1829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704" y="1581665"/>
            <a:ext cx="3280944" cy="184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1939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3509</TotalTime>
  <Words>638</Words>
  <Application>Microsoft Office PowerPoint</Application>
  <PresentationFormat>와이드스크린</PresentationFormat>
  <Paragraphs>175</Paragraphs>
  <Slides>10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7" baseType="lpstr">
      <vt:lpstr>CJ ONLYONE NEW 본문 Regular</vt:lpstr>
      <vt:lpstr>CJ ONLYONE NEW 제목 Bold</vt:lpstr>
      <vt:lpstr>Sandoll 고딕Neo1 07 Bold</vt:lpstr>
      <vt:lpstr>맑은 고딕</vt:lpstr>
      <vt:lpstr>Arial</vt:lpstr>
      <vt:lpstr>Office 테마</vt:lpstr>
      <vt:lpstr>Image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Cha Jaemin</dc:creator>
  <cp:lastModifiedBy>USER</cp:lastModifiedBy>
  <cp:revision>208</cp:revision>
  <dcterms:created xsi:type="dcterms:W3CDTF">2020-06-07T11:33:37Z</dcterms:created>
  <dcterms:modified xsi:type="dcterms:W3CDTF">2021-06-04T02:12:25Z</dcterms:modified>
</cp:coreProperties>
</file>