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6" r:id="rId3"/>
    <p:sldId id="265" r:id="rId4"/>
    <p:sldId id="264" r:id="rId5"/>
    <p:sldId id="262" r:id="rId6"/>
    <p:sldId id="261" r:id="rId7"/>
    <p:sldId id="257" r:id="rId8"/>
    <p:sldId id="258" r:id="rId9"/>
    <p:sldId id="259" r:id="rId10"/>
    <p:sldId id="260" r:id="rId11"/>
    <p:sldId id="267" r:id="rId1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27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06" y="3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1FD725D-E95E-41C1-8E60-D66173B9D0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EDF2E2DC-18CB-41BE-9996-CB3BBF8E83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85A877D2-0199-4935-809E-54F37BD9B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74A78-A0D3-4EF5-BA34-E70842456A9F}" type="datetimeFigureOut">
              <a:rPr lang="ko-KR" altLang="en-US" smtClean="0"/>
              <a:t>2021-06-02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D050E5B4-8A28-4725-B27C-C4DC58C46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DDBDB7D8-5FE4-46D7-8F4D-02EF1F3E4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3AB07-D586-4B46-BFA4-B0E2AFD0D4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8113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0261FC61-D476-4745-A177-564892E7E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D7D293B1-6893-4601-A93A-27DCAAEB56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827C436E-DF54-4925-A310-575087FC3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74A78-A0D3-4EF5-BA34-E70842456A9F}" type="datetimeFigureOut">
              <a:rPr lang="ko-KR" altLang="en-US" smtClean="0"/>
              <a:t>2021-06-02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4EC4754-ABA6-4911-9DDC-ABBBE91C9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6079A34-51AA-450C-AE08-8328EEA1D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3AB07-D586-4B46-BFA4-B0E2AFD0D4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0257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82351BEC-CEDF-4E83-A56D-EA81B39604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708FAC99-EEAF-4FA4-8BDB-C18CDDE4F3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65DDF73C-59E8-4262-AB9D-7D0CE6341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74A78-A0D3-4EF5-BA34-E70842456A9F}" type="datetimeFigureOut">
              <a:rPr lang="ko-KR" altLang="en-US" smtClean="0"/>
              <a:t>2021-06-02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AC7606D4-F742-4163-90FB-B96DF533B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C16DA17-0C2A-493C-AED8-8E022A07B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3AB07-D586-4B46-BFA4-B0E2AFD0D4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4075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8DC8C85C-1660-4657-B3A2-4AECEA5FC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4CF91B7E-B797-4EA5-A79A-A7456EA6BB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7427C87-0D72-46C9-9599-973706126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74A78-A0D3-4EF5-BA34-E70842456A9F}" type="datetimeFigureOut">
              <a:rPr lang="ko-KR" altLang="en-US" smtClean="0"/>
              <a:t>2021-06-02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59D5CA62-1EE8-46BE-9ADF-4EDE18131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5C338C82-04DD-4B7A-A915-F725C2F65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3AB07-D586-4B46-BFA4-B0E2AFD0D4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8860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07BB9369-A037-434C-998B-85E7A53CE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5429E50A-8705-4CB2-9B0D-FE7C93C365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8C911654-F468-48EA-9567-E6C3633B3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74A78-A0D3-4EF5-BA34-E70842456A9F}" type="datetimeFigureOut">
              <a:rPr lang="ko-KR" altLang="en-US" smtClean="0"/>
              <a:t>2021-06-02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87A88982-990A-4ED6-A2D5-007FAD683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3F0AD716-97DA-4535-BB86-BEC3B4FCB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3AB07-D586-4B46-BFA4-B0E2AFD0D4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0561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3671419-4CC2-4C52-91E0-A0A790EF4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287815B3-2063-4856-9B3A-40AEDFA1E6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D57308B-4AB4-4339-915C-F9899EA39C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B161A4C-546C-4898-B1DB-BED6C82D2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74A78-A0D3-4EF5-BA34-E70842456A9F}" type="datetimeFigureOut">
              <a:rPr lang="ko-KR" altLang="en-US" smtClean="0"/>
              <a:t>2021-06-02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90A64D9B-A8FB-41A9-8A75-CC36502EE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D4D6651E-EAC4-45D8-9919-7EC5AD5C7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3AB07-D586-4B46-BFA4-B0E2AFD0D4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9779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7BDFC733-BE1E-4E6D-ACC8-AA6027790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FEC1AFE9-C1CC-4CF6-BBA2-4100A8780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8FE2575F-90B4-475B-A299-663D1F17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22042A14-FAA6-429A-90A6-2026E9B69E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D1174B72-3F85-4AE5-A1EF-1F1735CDFD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0F0BB19B-5F41-4B7C-8EC4-71207E227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74A78-A0D3-4EF5-BA34-E70842456A9F}" type="datetimeFigureOut">
              <a:rPr lang="ko-KR" altLang="en-US" smtClean="0"/>
              <a:t>2021-06-02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0A41D31A-2CC7-43E3-BF2A-17C53163B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0B6671DF-8F9E-4A8F-BD7D-0A4D9CFEF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3AB07-D586-4B46-BFA4-B0E2AFD0D4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877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AD556A3-428E-46D2-B136-284E97C77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89E14A8C-A900-4F54-B42D-D8FDD1B96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74A78-A0D3-4EF5-BA34-E70842456A9F}" type="datetimeFigureOut">
              <a:rPr lang="ko-KR" altLang="en-US" smtClean="0"/>
              <a:t>2021-06-02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611AD487-862A-4000-9458-763809EFA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14D6565B-9C0D-4EAD-BDF2-1BCFCC815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3AB07-D586-4B46-BFA4-B0E2AFD0D4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3316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A2752A83-3072-4B82-ADCE-5067A9E3F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74A78-A0D3-4EF5-BA34-E70842456A9F}" type="datetimeFigureOut">
              <a:rPr lang="ko-KR" altLang="en-US" smtClean="0"/>
              <a:t>2021-06-02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55149F83-0EB6-490F-9B54-8A25C90A1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3A6A7F29-25FA-4B65-801C-A5301F852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3AB07-D586-4B46-BFA4-B0E2AFD0D4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8953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8CA6C78-B565-4F3A-9E52-FA7A8BAE4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9FA651EE-2CDA-462C-B515-97CD63B0A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5C490982-D465-48C6-89DE-2484D1D8E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F5753BE-B94E-4489-9891-8135ADDD3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74A78-A0D3-4EF5-BA34-E70842456A9F}" type="datetimeFigureOut">
              <a:rPr lang="ko-KR" altLang="en-US" smtClean="0"/>
              <a:t>2021-06-02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26B97C62-B7D0-4EA4-AF65-564A92AD9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62FA6E9-E2C1-45BD-BEC8-0F3F47D61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3AB07-D586-4B46-BFA4-B0E2AFD0D4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0842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803D2A26-19D7-47DC-A43C-DF372AEF0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BAA8DAF3-A5F8-4EFD-ABA1-4134D23C4A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38249AD0-76DD-4D22-A08E-01096B5108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03E9FC00-6181-4A5F-B99F-06CA22A9E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74A78-A0D3-4EF5-BA34-E70842456A9F}" type="datetimeFigureOut">
              <a:rPr lang="ko-KR" altLang="en-US" smtClean="0"/>
              <a:t>2021-06-02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11CE7170-8268-4155-B9AC-C36F5CC76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2D639F93-599A-435F-966C-4FA72571D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3AB07-D586-4B46-BFA4-B0E2AFD0D4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9934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BDAD02B3-FE5C-4DDB-8813-F6775855F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88A649CC-B39A-4CD7-967D-133F429DD5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66F5F2D-8339-48C6-B401-656DA1AAE0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C74A78-A0D3-4EF5-BA34-E70842456A9F}" type="datetimeFigureOut">
              <a:rPr lang="ko-KR" altLang="en-US" smtClean="0"/>
              <a:t>2021-06-02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A56C3388-523B-41D8-BC7B-34CD1070AD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0876EE28-6B9E-4808-A9CF-FC3D99BE41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3AB07-D586-4B46-BFA4-B0E2AFD0D4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71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hankyung.com/realestate/article/202001319557e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hyperlink" Target="https://www.hankyung.com/realestate/article/2020100564421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pmnews.co.kr/103538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dosinews.com/news/articleView.html?idxno=3484" TargetMode="Externa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m.blog.naver.com/ajkjk/222013946923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6AB174A8-2EAD-4F96-BEF0-6C5DABEBE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354" y="320634"/>
            <a:ext cx="3935593" cy="300449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4859D502-2584-415F-BFCA-CC03B8103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4978" y="201120"/>
            <a:ext cx="4073258" cy="312400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BAB1D8CD-C9FE-4355-9B1F-BCEFB0FD6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8481" y="3532876"/>
            <a:ext cx="3864402" cy="312400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2C2DFB9B-DD81-4AAE-9774-C3F33E3788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4978" y="3532876"/>
            <a:ext cx="4073258" cy="312400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26A689A-80B3-40A5-8D7F-D511116C6A90}"/>
              </a:ext>
            </a:extLst>
          </p:cNvPr>
          <p:cNvSpPr txBox="1"/>
          <p:nvPr/>
        </p:nvSpPr>
        <p:spPr>
          <a:xfrm>
            <a:off x="127769" y="181513"/>
            <a:ext cx="34571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신길 뉴타운 아파트 시세 정보</a:t>
            </a:r>
            <a:endParaRPr lang="en-US" altLang="ko-KR" dirty="0"/>
          </a:p>
          <a:p>
            <a:r>
              <a:rPr lang="ko-KR" altLang="en-US" sz="1600" dirty="0"/>
              <a:t>출처 </a:t>
            </a:r>
            <a:r>
              <a:rPr lang="en-US" altLang="ko-KR" sz="1600" dirty="0"/>
              <a:t>: </a:t>
            </a:r>
            <a:r>
              <a:rPr lang="ko-KR" altLang="en-US" sz="1600" dirty="0"/>
              <a:t>네이버 부동산</a:t>
            </a:r>
          </a:p>
        </p:txBody>
      </p:sp>
    </p:spTree>
    <p:extLst>
      <p:ext uri="{BB962C8B-B14F-4D97-AF65-F5344CB8AC3E}">
        <p14:creationId xmlns:p14="http://schemas.microsoft.com/office/powerpoint/2010/main" val="24367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8C37D697-22CF-4AF7-BCA9-39009D3B76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67"/>
          <a:stretch/>
        </p:blipFill>
        <p:spPr>
          <a:xfrm>
            <a:off x="1290942" y="0"/>
            <a:ext cx="10896882" cy="6858000"/>
          </a:xfrm>
          <a:prstGeom prst="rect">
            <a:avLst/>
          </a:prstGeom>
        </p:spPr>
      </p:pic>
      <p:sp>
        <p:nvSpPr>
          <p:cNvPr id="4" name="말풍선: 사각형 3">
            <a:extLst>
              <a:ext uri="{FF2B5EF4-FFF2-40B4-BE49-F238E27FC236}">
                <a16:creationId xmlns:a16="http://schemas.microsoft.com/office/drawing/2014/main" xmlns="" id="{5F87BC91-062A-46E8-B32E-F013CA2DAA04}"/>
              </a:ext>
            </a:extLst>
          </p:cNvPr>
          <p:cNvSpPr/>
          <p:nvPr/>
        </p:nvSpPr>
        <p:spPr>
          <a:xfrm>
            <a:off x="9018738" y="1177446"/>
            <a:ext cx="864296" cy="356992"/>
          </a:xfrm>
          <a:prstGeom prst="wedgeRectCallout">
            <a:avLst>
              <a:gd name="adj1" fmla="val -52450"/>
              <a:gd name="adj2" fmla="val -132237"/>
            </a:avLst>
          </a:prstGeom>
          <a:solidFill>
            <a:srgbClr val="7030A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/>
              <a:t>롯데백화점</a:t>
            </a:r>
          </a:p>
        </p:txBody>
      </p:sp>
      <p:sp>
        <p:nvSpPr>
          <p:cNvPr id="5" name="말풍선: 사각형 4">
            <a:extLst>
              <a:ext uri="{FF2B5EF4-FFF2-40B4-BE49-F238E27FC236}">
                <a16:creationId xmlns:a16="http://schemas.microsoft.com/office/drawing/2014/main" xmlns="" id="{9CA7379F-AE57-4D3F-A784-66D943E75021}"/>
              </a:ext>
            </a:extLst>
          </p:cNvPr>
          <p:cNvSpPr/>
          <p:nvPr/>
        </p:nvSpPr>
        <p:spPr>
          <a:xfrm>
            <a:off x="8611642" y="1661785"/>
            <a:ext cx="864296" cy="356992"/>
          </a:xfrm>
          <a:prstGeom prst="wedgeRectCallout">
            <a:avLst>
              <a:gd name="adj1" fmla="val -35059"/>
              <a:gd name="adj2" fmla="val -172588"/>
            </a:avLst>
          </a:prstGeom>
          <a:solidFill>
            <a:srgbClr val="7030A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/>
              <a:t>타임스퀘어</a:t>
            </a:r>
          </a:p>
        </p:txBody>
      </p:sp>
      <p:sp>
        <p:nvSpPr>
          <p:cNvPr id="6" name="말풍선: 사각형 5">
            <a:extLst>
              <a:ext uri="{FF2B5EF4-FFF2-40B4-BE49-F238E27FC236}">
                <a16:creationId xmlns:a16="http://schemas.microsoft.com/office/drawing/2014/main" xmlns="" id="{53DA8022-C71C-4E48-BE7C-63BD138A5529}"/>
              </a:ext>
            </a:extLst>
          </p:cNvPr>
          <p:cNvSpPr/>
          <p:nvPr/>
        </p:nvSpPr>
        <p:spPr>
          <a:xfrm>
            <a:off x="6413324" y="1048010"/>
            <a:ext cx="604100" cy="356992"/>
          </a:xfrm>
          <a:prstGeom prst="wedgeRectCallout">
            <a:avLst>
              <a:gd name="adj1" fmla="val 56246"/>
              <a:gd name="adj2" fmla="val -142763"/>
            </a:avLst>
          </a:prstGeom>
          <a:solidFill>
            <a:srgbClr val="7030A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/>
              <a:t>이마트</a:t>
            </a:r>
            <a:endParaRPr lang="ko-KR" altLang="en-US" sz="1050" dirty="0"/>
          </a:p>
        </p:txBody>
      </p:sp>
      <p:sp>
        <p:nvSpPr>
          <p:cNvPr id="7" name="말풍선: 사각형 6">
            <a:extLst>
              <a:ext uri="{FF2B5EF4-FFF2-40B4-BE49-F238E27FC236}">
                <a16:creationId xmlns:a16="http://schemas.microsoft.com/office/drawing/2014/main" xmlns="" id="{4C852EA9-7EA4-48A0-9270-05D017C1D7CE}"/>
              </a:ext>
            </a:extLst>
          </p:cNvPr>
          <p:cNvSpPr/>
          <p:nvPr/>
        </p:nvSpPr>
        <p:spPr>
          <a:xfrm>
            <a:off x="7202464" y="1226506"/>
            <a:ext cx="983293" cy="356992"/>
          </a:xfrm>
          <a:prstGeom prst="wedgeRectCallout">
            <a:avLst>
              <a:gd name="adj1" fmla="val 36021"/>
              <a:gd name="adj2" fmla="val -239254"/>
            </a:avLst>
          </a:prstGeom>
          <a:solidFill>
            <a:srgbClr val="7030A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/>
              <a:t>신세계백화점</a:t>
            </a:r>
            <a:endParaRPr lang="ko-KR" altLang="en-US" sz="1050" dirty="0"/>
          </a:p>
        </p:txBody>
      </p:sp>
      <p:sp>
        <p:nvSpPr>
          <p:cNvPr id="8" name="말풍선: 사각형 7">
            <a:extLst>
              <a:ext uri="{FF2B5EF4-FFF2-40B4-BE49-F238E27FC236}">
                <a16:creationId xmlns:a16="http://schemas.microsoft.com/office/drawing/2014/main" xmlns="" id="{4C409226-F591-4296-AA01-FFBBDD51B6F4}"/>
              </a:ext>
            </a:extLst>
          </p:cNvPr>
          <p:cNvSpPr/>
          <p:nvPr/>
        </p:nvSpPr>
        <p:spPr>
          <a:xfrm>
            <a:off x="2674866" y="4724398"/>
            <a:ext cx="634652" cy="356992"/>
          </a:xfrm>
          <a:prstGeom prst="wedgeRectCallout">
            <a:avLst>
              <a:gd name="adj1" fmla="val -69346"/>
              <a:gd name="adj2" fmla="val 83551"/>
            </a:avLst>
          </a:prstGeom>
          <a:solidFill>
            <a:srgbClr val="7030A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/>
              <a:t>이마트</a:t>
            </a:r>
            <a:endParaRPr lang="ko-KR" altLang="en-US" sz="1050" dirty="0"/>
          </a:p>
        </p:txBody>
      </p:sp>
      <p:sp>
        <p:nvSpPr>
          <p:cNvPr id="9" name="말풍선: 사각형 8">
            <a:extLst>
              <a:ext uri="{FF2B5EF4-FFF2-40B4-BE49-F238E27FC236}">
                <a16:creationId xmlns:a16="http://schemas.microsoft.com/office/drawing/2014/main" xmlns="" id="{A07B3D2F-DC96-4A1C-967A-9B8158DC9DDA}"/>
              </a:ext>
            </a:extLst>
          </p:cNvPr>
          <p:cNvSpPr/>
          <p:nvPr/>
        </p:nvSpPr>
        <p:spPr>
          <a:xfrm>
            <a:off x="3384114" y="5187861"/>
            <a:ext cx="780789" cy="356992"/>
          </a:xfrm>
          <a:prstGeom prst="wedgeRectCallout">
            <a:avLst>
              <a:gd name="adj1" fmla="val -68392"/>
              <a:gd name="adj2" fmla="val 81798"/>
            </a:avLst>
          </a:prstGeom>
          <a:solidFill>
            <a:srgbClr val="7030A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/>
              <a:t>국제음식</a:t>
            </a:r>
            <a:endParaRPr lang="en-US" altLang="ko-KR" sz="1050" dirty="0"/>
          </a:p>
          <a:p>
            <a:pPr algn="ctr"/>
            <a:r>
              <a:rPr lang="ko-KR" altLang="en-US" sz="1050" dirty="0"/>
              <a:t>문화거리</a:t>
            </a:r>
          </a:p>
        </p:txBody>
      </p:sp>
      <p:sp>
        <p:nvSpPr>
          <p:cNvPr id="10" name="말풍선: 사각형 9">
            <a:extLst>
              <a:ext uri="{FF2B5EF4-FFF2-40B4-BE49-F238E27FC236}">
                <a16:creationId xmlns:a16="http://schemas.microsoft.com/office/drawing/2014/main" xmlns="" id="{94EC6D13-BA80-449A-9443-435E9FA08F62}"/>
              </a:ext>
            </a:extLst>
          </p:cNvPr>
          <p:cNvSpPr/>
          <p:nvPr/>
        </p:nvSpPr>
        <p:spPr>
          <a:xfrm>
            <a:off x="1486420" y="3072008"/>
            <a:ext cx="749474" cy="356992"/>
          </a:xfrm>
          <a:prstGeom prst="wedgeRectCallout">
            <a:avLst>
              <a:gd name="adj1" fmla="val -19859"/>
              <a:gd name="adj2" fmla="val 153728"/>
            </a:avLst>
          </a:prstGeom>
          <a:solidFill>
            <a:srgbClr val="7030A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/>
              <a:t>홈플러스</a:t>
            </a:r>
            <a:endParaRPr lang="ko-KR" altLang="en-US" sz="1050" dirty="0"/>
          </a:p>
        </p:txBody>
      </p:sp>
      <p:sp>
        <p:nvSpPr>
          <p:cNvPr id="11" name="말풍선: 사각형 10">
            <a:extLst>
              <a:ext uri="{FF2B5EF4-FFF2-40B4-BE49-F238E27FC236}">
                <a16:creationId xmlns:a16="http://schemas.microsoft.com/office/drawing/2014/main" xmlns="" id="{80D76301-CB74-47DF-9380-4F7D75A90B63}"/>
              </a:ext>
            </a:extLst>
          </p:cNvPr>
          <p:cNvSpPr/>
          <p:nvPr/>
        </p:nvSpPr>
        <p:spPr>
          <a:xfrm>
            <a:off x="2431372" y="3429000"/>
            <a:ext cx="864296" cy="356992"/>
          </a:xfrm>
          <a:prstGeom prst="wedgeRectCallout">
            <a:avLst>
              <a:gd name="adj1" fmla="val -77812"/>
              <a:gd name="adj2" fmla="val 164254"/>
            </a:avLst>
          </a:prstGeom>
          <a:solidFill>
            <a:srgbClr val="7030A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/>
              <a:t>현대백화점</a:t>
            </a: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xmlns="" id="{DEC04DEC-B612-4E32-980D-77B7241A2567}"/>
              </a:ext>
            </a:extLst>
          </p:cNvPr>
          <p:cNvGrpSpPr/>
          <p:nvPr/>
        </p:nvGrpSpPr>
        <p:grpSpPr>
          <a:xfrm>
            <a:off x="6914366" y="4515634"/>
            <a:ext cx="1722328" cy="1936204"/>
            <a:chOff x="5474396" y="3228583"/>
            <a:chExt cx="1189451" cy="1337154"/>
          </a:xfrm>
        </p:grpSpPr>
        <p:cxnSp>
          <p:nvCxnSpPr>
            <p:cNvPr id="13" name="직선 연결선 12">
              <a:extLst>
                <a:ext uri="{FF2B5EF4-FFF2-40B4-BE49-F238E27FC236}">
                  <a16:creationId xmlns:a16="http://schemas.microsoft.com/office/drawing/2014/main" xmlns="" id="{03BB6BEF-198A-4598-BD19-2BE4FAE17E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99134" y="4033381"/>
              <a:ext cx="1045924" cy="532356"/>
            </a:xfrm>
            <a:prstGeom prst="line">
              <a:avLst/>
            </a:prstGeom>
            <a:ln w="38100">
              <a:solidFill>
                <a:srgbClr val="FF005D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3">
              <a:extLst>
                <a:ext uri="{FF2B5EF4-FFF2-40B4-BE49-F238E27FC236}">
                  <a16:creationId xmlns:a16="http://schemas.microsoft.com/office/drawing/2014/main" xmlns="" id="{1055307E-E103-4091-B698-E9BA5A79F3E3}"/>
                </a:ext>
              </a:extLst>
            </p:cNvPr>
            <p:cNvCxnSpPr>
              <a:cxnSpLocks/>
            </p:cNvCxnSpPr>
            <p:nvPr/>
          </p:nvCxnSpPr>
          <p:spPr>
            <a:xfrm>
              <a:off x="6269278" y="3281820"/>
              <a:ext cx="394569" cy="751561"/>
            </a:xfrm>
            <a:prstGeom prst="line">
              <a:avLst/>
            </a:prstGeom>
            <a:ln w="38100">
              <a:solidFill>
                <a:srgbClr val="FF005D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연결선 14">
              <a:extLst>
                <a:ext uri="{FF2B5EF4-FFF2-40B4-BE49-F238E27FC236}">
                  <a16:creationId xmlns:a16="http://schemas.microsoft.com/office/drawing/2014/main" xmlns="" id="{6F26A792-43A0-4C6E-90F1-83D3E7658B5D}"/>
                </a:ext>
              </a:extLst>
            </p:cNvPr>
            <p:cNvCxnSpPr>
              <a:cxnSpLocks/>
            </p:cNvCxnSpPr>
            <p:nvPr/>
          </p:nvCxnSpPr>
          <p:spPr>
            <a:xfrm>
              <a:off x="5679508" y="3532341"/>
              <a:ext cx="263831" cy="127608"/>
            </a:xfrm>
            <a:prstGeom prst="line">
              <a:avLst/>
            </a:prstGeom>
            <a:ln w="38100">
              <a:solidFill>
                <a:srgbClr val="FF005D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>
              <a:extLst>
                <a:ext uri="{FF2B5EF4-FFF2-40B4-BE49-F238E27FC236}">
                  <a16:creationId xmlns:a16="http://schemas.microsoft.com/office/drawing/2014/main" xmlns="" id="{C272B94E-48A8-4D23-B69F-5AAFFE919A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55501" y="3228583"/>
              <a:ext cx="600728" cy="320981"/>
            </a:xfrm>
            <a:prstGeom prst="line">
              <a:avLst/>
            </a:prstGeom>
            <a:ln w="38100">
              <a:solidFill>
                <a:srgbClr val="FF005D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직선 연결선 16">
              <a:extLst>
                <a:ext uri="{FF2B5EF4-FFF2-40B4-BE49-F238E27FC236}">
                  <a16:creationId xmlns:a16="http://schemas.microsoft.com/office/drawing/2014/main" xmlns="" id="{7426B1DD-8667-4287-BF69-100C399F4B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3207" y="3654470"/>
              <a:ext cx="82658" cy="489296"/>
            </a:xfrm>
            <a:prstGeom prst="line">
              <a:avLst/>
            </a:prstGeom>
            <a:ln w="38100">
              <a:solidFill>
                <a:srgbClr val="FF005D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17">
              <a:extLst>
                <a:ext uri="{FF2B5EF4-FFF2-40B4-BE49-F238E27FC236}">
                  <a16:creationId xmlns:a16="http://schemas.microsoft.com/office/drawing/2014/main" xmlns="" id="{18FF301E-4F49-414F-88D2-1E850CC992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95436" y="4143766"/>
              <a:ext cx="358982" cy="152662"/>
            </a:xfrm>
            <a:prstGeom prst="line">
              <a:avLst/>
            </a:prstGeom>
            <a:ln w="38100">
              <a:solidFill>
                <a:srgbClr val="FF005D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직선 연결선 18">
              <a:extLst>
                <a:ext uri="{FF2B5EF4-FFF2-40B4-BE49-F238E27FC236}">
                  <a16:creationId xmlns:a16="http://schemas.microsoft.com/office/drawing/2014/main" xmlns="" id="{55CBB4AC-BA88-4E67-8CA8-3612517ECBF1}"/>
                </a:ext>
              </a:extLst>
            </p:cNvPr>
            <p:cNvCxnSpPr>
              <a:cxnSpLocks/>
            </p:cNvCxnSpPr>
            <p:nvPr/>
          </p:nvCxnSpPr>
          <p:spPr>
            <a:xfrm>
              <a:off x="5474396" y="4296428"/>
              <a:ext cx="124738" cy="269309"/>
            </a:xfrm>
            <a:prstGeom prst="line">
              <a:avLst/>
            </a:prstGeom>
            <a:ln w="38100">
              <a:solidFill>
                <a:srgbClr val="FF005D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37DA57C-CFFA-4246-B9BC-81DC4A6D7527}"/>
              </a:ext>
            </a:extLst>
          </p:cNvPr>
          <p:cNvSpPr txBox="1"/>
          <p:nvPr/>
        </p:nvSpPr>
        <p:spPr>
          <a:xfrm>
            <a:off x="13290" y="340659"/>
            <a:ext cx="12679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쇼핑몰 등</a:t>
            </a:r>
            <a:endParaRPr lang="en-US" altLang="ko-KR" dirty="0"/>
          </a:p>
          <a:p>
            <a:r>
              <a:rPr lang="ko-KR" altLang="en-US" dirty="0"/>
              <a:t>거리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sz="1800" dirty="0"/>
              <a:t>출처 </a:t>
            </a:r>
            <a:r>
              <a:rPr lang="en-US" altLang="ko-KR" sz="1800" dirty="0"/>
              <a:t>: </a:t>
            </a:r>
            <a:r>
              <a:rPr lang="ko-KR" altLang="en-US" sz="1800" dirty="0"/>
              <a:t>네이버지도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36383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D16334BE-DAA4-48FA-A7B6-1B4DFE099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518" y="-1"/>
            <a:ext cx="485264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3E4C2A4-5CA1-43E2-A250-FE60DA0A4DC3}"/>
              </a:ext>
            </a:extLst>
          </p:cNvPr>
          <p:cNvSpPr txBox="1"/>
          <p:nvPr/>
        </p:nvSpPr>
        <p:spPr>
          <a:xfrm>
            <a:off x="0" y="2344087"/>
            <a:ext cx="404948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500" dirty="0"/>
              <a:t>[</a:t>
            </a:r>
            <a:r>
              <a:rPr lang="ko-KR" altLang="en-US" sz="1500" dirty="0"/>
              <a:t>조합설립신고서</a:t>
            </a:r>
            <a:r>
              <a:rPr lang="en-US" altLang="ko-KR" sz="1500" dirty="0"/>
              <a:t>]- </a:t>
            </a:r>
            <a:r>
              <a:rPr lang="ko-KR" altLang="en-US" sz="1500" dirty="0" err="1"/>
              <a:t>미제출</a:t>
            </a:r>
            <a:endParaRPr lang="ko-KR" alt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500" dirty="0"/>
              <a:t>현재 추진 중인 사업은 </a:t>
            </a:r>
            <a:r>
              <a:rPr lang="en-US" altLang="ko-KR" sz="1500" dirty="0"/>
              <a:t>[</a:t>
            </a:r>
            <a:r>
              <a:rPr lang="ko-KR" altLang="en-US" sz="1500" dirty="0"/>
              <a:t>추진위원회단계</a:t>
            </a:r>
            <a:r>
              <a:rPr lang="en-US" altLang="ko-KR" sz="1500" dirty="0"/>
              <a:t>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500" dirty="0"/>
              <a:t>조합설립은 조합원 </a:t>
            </a:r>
            <a:r>
              <a:rPr lang="en-US" altLang="ko-KR" sz="1500" dirty="0"/>
              <a:t>50%</a:t>
            </a:r>
            <a:r>
              <a:rPr lang="ko-KR" altLang="en-US" sz="1500" dirty="0"/>
              <a:t>이상 모집되야 </a:t>
            </a:r>
            <a:r>
              <a:rPr lang="en-US" altLang="ko-KR" sz="1500" dirty="0"/>
              <a:t/>
            </a:r>
            <a:br>
              <a:rPr lang="en-US" altLang="ko-KR" sz="1500" dirty="0"/>
            </a:br>
            <a:r>
              <a:rPr lang="ko-KR" altLang="en-US" sz="1500" dirty="0"/>
              <a:t>신청이 가능한 상황</a:t>
            </a:r>
            <a:endParaRPr lang="en-US" altLang="ko-KR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500" dirty="0"/>
              <a:t>해당 사업 추진위원회 </a:t>
            </a:r>
            <a:r>
              <a:rPr lang="en-US" altLang="ko-KR" sz="1500" dirty="0"/>
              <a:t/>
            </a:r>
            <a:br>
              <a:rPr lang="en-US" altLang="ko-KR" sz="1500" dirty="0"/>
            </a:br>
            <a:r>
              <a:rPr lang="ko-KR" altLang="en-US" sz="1500" dirty="0"/>
              <a:t>고유번호증 및 </a:t>
            </a:r>
            <a:r>
              <a:rPr lang="ko-KR" altLang="en-US" sz="1500" dirty="0" err="1"/>
              <a:t>조합원신고필증</a:t>
            </a:r>
            <a:r>
              <a:rPr lang="ko-KR" altLang="en-US" sz="1500" dirty="0"/>
              <a:t> 첨부</a:t>
            </a:r>
            <a:endParaRPr lang="en-US" altLang="ko-KR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500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AA33E035-CD4E-4B19-93A2-29C367912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9166" y="0"/>
            <a:ext cx="4853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97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0F83EAF-2933-4974-9F10-424E71B9E24A}"/>
              </a:ext>
            </a:extLst>
          </p:cNvPr>
          <p:cNvSpPr txBox="1"/>
          <p:nvPr/>
        </p:nvSpPr>
        <p:spPr>
          <a:xfrm>
            <a:off x="6251808" y="597149"/>
            <a:ext cx="48386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200" dirty="0">
                <a:hlinkClick r:id="rId2"/>
              </a:rPr>
              <a:t>관련 기사 </a:t>
            </a:r>
            <a:r>
              <a:rPr lang="en-US" altLang="ko-KR" sz="1200" dirty="0">
                <a:hlinkClick r:id="rId2"/>
              </a:rPr>
              <a:t>:</a:t>
            </a:r>
          </a:p>
          <a:p>
            <a:r>
              <a:rPr lang="ko-KR" altLang="en-US" sz="1200" dirty="0">
                <a:hlinkClick r:id="rId2"/>
              </a:rPr>
              <a:t>https://www.hankyung.com/realestate/article/202001319557e</a:t>
            </a:r>
            <a:endParaRPr lang="en-US" altLang="ko-KR" sz="1200" dirty="0"/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xmlns="" id="{E9A13CC2-8F72-41FB-B4CC-05B41D5AE50C}"/>
              </a:ext>
            </a:extLst>
          </p:cNvPr>
          <p:cNvGrpSpPr/>
          <p:nvPr/>
        </p:nvGrpSpPr>
        <p:grpSpPr>
          <a:xfrm>
            <a:off x="841718" y="412345"/>
            <a:ext cx="4892964" cy="6103917"/>
            <a:chOff x="6694555" y="0"/>
            <a:chExt cx="5497445" cy="6858000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xmlns="" id="{46A8D29A-58F3-4FA2-B13E-00F704783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94555" y="0"/>
              <a:ext cx="5497445" cy="6858000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xmlns="" id="{8A8A5A98-30BD-479F-B906-3AFF4AC20145}"/>
                </a:ext>
              </a:extLst>
            </p:cNvPr>
            <p:cNvSpPr/>
            <p:nvPr/>
          </p:nvSpPr>
          <p:spPr>
            <a:xfrm>
              <a:off x="6804561" y="6127669"/>
              <a:ext cx="3687288" cy="443146"/>
            </a:xfrm>
            <a:prstGeom prst="rect">
              <a:avLst/>
            </a:prstGeom>
            <a:noFill/>
            <a:ln w="28575">
              <a:solidFill>
                <a:srgbClr val="FF00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xmlns="" id="{5942143E-B5E4-42BF-8D9B-B6610CF5850A}"/>
                </a:ext>
              </a:extLst>
            </p:cNvPr>
            <p:cNvSpPr/>
            <p:nvPr/>
          </p:nvSpPr>
          <p:spPr>
            <a:xfrm>
              <a:off x="6804561" y="5005449"/>
              <a:ext cx="3687288" cy="965861"/>
            </a:xfrm>
            <a:prstGeom prst="rect">
              <a:avLst/>
            </a:prstGeom>
            <a:noFill/>
            <a:ln w="28575">
              <a:solidFill>
                <a:srgbClr val="FF00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993F143-8B87-48A6-B62A-D97251EC300A}"/>
              </a:ext>
            </a:extLst>
          </p:cNvPr>
          <p:cNvSpPr txBox="1"/>
          <p:nvPr/>
        </p:nvSpPr>
        <p:spPr>
          <a:xfrm>
            <a:off x="6251808" y="1596633"/>
            <a:ext cx="404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[</a:t>
            </a:r>
            <a:r>
              <a:rPr lang="ko-KR" altLang="en-US" dirty="0"/>
              <a:t>보라매</a:t>
            </a:r>
            <a:r>
              <a:rPr lang="en-US" altLang="ko-KR" dirty="0"/>
              <a:t>SK</a:t>
            </a:r>
            <a:r>
              <a:rPr lang="ko-KR" altLang="en-US" dirty="0"/>
              <a:t>뷰</a:t>
            </a:r>
            <a:r>
              <a:rPr lang="en-US" altLang="ko-KR" dirty="0"/>
              <a:t>_</a:t>
            </a:r>
            <a:r>
              <a:rPr lang="ko-KR" altLang="en-US" dirty="0"/>
              <a:t>분양가 증빙자료</a:t>
            </a:r>
            <a:r>
              <a:rPr lang="en-US" altLang="ko-KR" dirty="0"/>
              <a:t>]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30073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62CD1ACA-3CC1-4EB3-81F7-C39A8D443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6" y="922866"/>
            <a:ext cx="4203352" cy="593513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48D02C4-498D-4124-B685-8E5C5D67317C}"/>
              </a:ext>
            </a:extLst>
          </p:cNvPr>
          <p:cNvSpPr txBox="1"/>
          <p:nvPr/>
        </p:nvSpPr>
        <p:spPr>
          <a:xfrm>
            <a:off x="239752" y="311175"/>
            <a:ext cx="37503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/>
              <a:t>https://www.sedaily.com/NewsView/1VPJ6L1MIT</a:t>
            </a:r>
            <a:endParaRPr lang="ko-KR" altLang="en-US" sz="1200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413F44E5-6602-41CC-A334-387CF62943DB}"/>
              </a:ext>
            </a:extLst>
          </p:cNvPr>
          <p:cNvSpPr/>
          <p:nvPr/>
        </p:nvSpPr>
        <p:spPr>
          <a:xfrm>
            <a:off x="91368" y="4817264"/>
            <a:ext cx="3215907" cy="473194"/>
          </a:xfrm>
          <a:prstGeom prst="rect">
            <a:avLst/>
          </a:prstGeom>
          <a:noFill/>
          <a:ln w="28575">
            <a:solidFill>
              <a:srgbClr val="FF00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5412C94F-581A-4D54-B3CC-618C96010A0A}"/>
              </a:ext>
            </a:extLst>
          </p:cNvPr>
          <p:cNvSpPr/>
          <p:nvPr/>
        </p:nvSpPr>
        <p:spPr>
          <a:xfrm>
            <a:off x="91367" y="5935135"/>
            <a:ext cx="3215907" cy="323162"/>
          </a:xfrm>
          <a:prstGeom prst="rect">
            <a:avLst/>
          </a:prstGeom>
          <a:noFill/>
          <a:ln w="28575">
            <a:solidFill>
              <a:srgbClr val="FF00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FD0E35FA-8046-4D31-956A-100AE3CF0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991" y="956988"/>
            <a:ext cx="2839521" cy="590101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xmlns="" id="{E6EBF40D-4FAE-45A2-9641-21586F51AD95}"/>
              </a:ext>
            </a:extLst>
          </p:cNvPr>
          <p:cNvSpPr/>
          <p:nvPr/>
        </p:nvSpPr>
        <p:spPr>
          <a:xfrm>
            <a:off x="5865751" y="4981538"/>
            <a:ext cx="915059" cy="825495"/>
          </a:xfrm>
          <a:prstGeom prst="rect">
            <a:avLst/>
          </a:prstGeom>
          <a:noFill/>
          <a:ln w="28575">
            <a:solidFill>
              <a:srgbClr val="FF00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3BED407-D4CA-4A69-9955-C6A164C3BA40}"/>
              </a:ext>
            </a:extLst>
          </p:cNvPr>
          <p:cNvSpPr txBox="1"/>
          <p:nvPr/>
        </p:nvSpPr>
        <p:spPr>
          <a:xfrm>
            <a:off x="4423641" y="299331"/>
            <a:ext cx="28842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>
                <a:hlinkClick r:id="rId4"/>
              </a:rPr>
              <a:t>https://www.hankyung.com/realestate/article/2020100564421</a:t>
            </a:r>
            <a:endParaRPr lang="ko-KR" altLang="en-US" sz="1200" dirty="0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33F2ED81-F5F5-4B1F-80C2-B00007C813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1309" y="956988"/>
            <a:ext cx="4639323" cy="567387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xmlns="" id="{3BFEDF07-26B5-4245-BCF6-87FE098F9225}"/>
              </a:ext>
            </a:extLst>
          </p:cNvPr>
          <p:cNvSpPr/>
          <p:nvPr/>
        </p:nvSpPr>
        <p:spPr>
          <a:xfrm>
            <a:off x="7903029" y="4304805"/>
            <a:ext cx="4019797" cy="368135"/>
          </a:xfrm>
          <a:prstGeom prst="rect">
            <a:avLst/>
          </a:prstGeom>
          <a:noFill/>
          <a:ln w="28575">
            <a:solidFill>
              <a:srgbClr val="FF00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BDCECA6-C9B0-4669-A54A-71A7F768494A}"/>
              </a:ext>
            </a:extLst>
          </p:cNvPr>
          <p:cNvSpPr txBox="1"/>
          <p:nvPr/>
        </p:nvSpPr>
        <p:spPr>
          <a:xfrm>
            <a:off x="7514924" y="299330"/>
            <a:ext cx="45007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/>
              <a:t>https://www.econovill.com/news/articleView.html?idxno=332963</a:t>
            </a:r>
            <a:endParaRPr lang="ko-KR" altLang="en-US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84400C1-64B7-4BDB-B289-A71B64669A5B}"/>
              </a:ext>
            </a:extLst>
          </p:cNvPr>
          <p:cNvSpPr txBox="1"/>
          <p:nvPr/>
        </p:nvSpPr>
        <p:spPr>
          <a:xfrm>
            <a:off x="91367" y="-31471"/>
            <a:ext cx="404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/>
              <a:t>[</a:t>
            </a:r>
            <a:r>
              <a:rPr lang="ko-KR" altLang="en-US" dirty="0" err="1"/>
              <a:t>센트럴자이</a:t>
            </a:r>
            <a:r>
              <a:rPr lang="en-US" altLang="ko-KR" dirty="0"/>
              <a:t>_</a:t>
            </a:r>
            <a:r>
              <a:rPr lang="ko-KR" altLang="en-US" dirty="0"/>
              <a:t>분양가 증빙자료</a:t>
            </a:r>
            <a:r>
              <a:rPr lang="en-US" altLang="ko-KR" dirty="0"/>
              <a:t>]</a:t>
            </a:r>
            <a:endParaRPr lang="ko-KR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3CE4272-4B98-4393-86BF-9C429985374A}"/>
              </a:ext>
            </a:extLst>
          </p:cNvPr>
          <p:cNvSpPr txBox="1"/>
          <p:nvPr/>
        </p:nvSpPr>
        <p:spPr>
          <a:xfrm>
            <a:off x="4216578" y="-33446"/>
            <a:ext cx="404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[</a:t>
            </a:r>
            <a:r>
              <a:rPr lang="ko-KR" altLang="en-US" dirty="0"/>
              <a:t>힐스테이트</a:t>
            </a:r>
            <a:r>
              <a:rPr lang="en-US" altLang="ko-KR" dirty="0"/>
              <a:t>_</a:t>
            </a:r>
            <a:r>
              <a:rPr lang="ko-KR" altLang="en-US" dirty="0"/>
              <a:t>분양가 증빙자료</a:t>
            </a:r>
            <a:r>
              <a:rPr lang="en-US" altLang="ko-KR" dirty="0"/>
              <a:t>]</a:t>
            </a:r>
            <a:endParaRPr lang="ko-KR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AFE5C74-2167-4916-9AF9-D3EB0753CCD9}"/>
              </a:ext>
            </a:extLst>
          </p:cNvPr>
          <p:cNvSpPr txBox="1"/>
          <p:nvPr/>
        </p:nvSpPr>
        <p:spPr>
          <a:xfrm>
            <a:off x="7756227" y="-33446"/>
            <a:ext cx="404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[</a:t>
            </a:r>
            <a:r>
              <a:rPr lang="ko-KR" altLang="en-US" dirty="0"/>
              <a:t>대림동</a:t>
            </a:r>
            <a:r>
              <a:rPr lang="en-US" altLang="ko-KR" dirty="0"/>
              <a:t>E</a:t>
            </a:r>
            <a:r>
              <a:rPr lang="ko-KR" altLang="en-US" dirty="0"/>
              <a:t>편한세상</a:t>
            </a:r>
            <a:r>
              <a:rPr lang="en-US" altLang="ko-KR" dirty="0"/>
              <a:t>_</a:t>
            </a:r>
            <a:r>
              <a:rPr lang="ko-KR" altLang="en-US" dirty="0"/>
              <a:t>분양가 증빙자료</a:t>
            </a:r>
            <a:r>
              <a:rPr lang="en-US" altLang="ko-KR" dirty="0"/>
              <a:t>]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69353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C7E15751-DF79-495C-B824-B37D9E9BD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6309"/>
            <a:ext cx="12192000" cy="55716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318BE13-2C0E-4DA8-AB6D-6CF63941F8F8}"/>
              </a:ext>
            </a:extLst>
          </p:cNvPr>
          <p:cNvSpPr txBox="1"/>
          <p:nvPr/>
        </p:nvSpPr>
        <p:spPr>
          <a:xfrm>
            <a:off x="127769" y="181513"/>
            <a:ext cx="34571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신길 뉴타운 아파트 시세 정보 </a:t>
            </a:r>
            <a:r>
              <a:rPr lang="en-US" altLang="ko-KR" dirty="0"/>
              <a:t>2</a:t>
            </a:r>
          </a:p>
          <a:p>
            <a:r>
              <a:rPr lang="ko-KR" altLang="en-US" sz="1600" dirty="0"/>
              <a:t>출처 </a:t>
            </a:r>
            <a:r>
              <a:rPr lang="en-US" altLang="ko-KR" sz="1600" dirty="0"/>
              <a:t>: </a:t>
            </a:r>
            <a:r>
              <a:rPr lang="ko-KR" altLang="en-US" sz="1600" dirty="0"/>
              <a:t>네이버 부동산</a:t>
            </a:r>
          </a:p>
        </p:txBody>
      </p:sp>
      <p:sp>
        <p:nvSpPr>
          <p:cNvPr id="5" name="말풍선: 사각형 4">
            <a:extLst>
              <a:ext uri="{FF2B5EF4-FFF2-40B4-BE49-F238E27FC236}">
                <a16:creationId xmlns:a16="http://schemas.microsoft.com/office/drawing/2014/main" xmlns="" id="{D2F50234-6485-412E-950D-B881F5E588E0}"/>
              </a:ext>
            </a:extLst>
          </p:cNvPr>
          <p:cNvSpPr/>
          <p:nvPr/>
        </p:nvSpPr>
        <p:spPr>
          <a:xfrm>
            <a:off x="6608618" y="4067299"/>
            <a:ext cx="896173" cy="467916"/>
          </a:xfrm>
          <a:prstGeom prst="wedgeRectCallout">
            <a:avLst>
              <a:gd name="adj1" fmla="val 35329"/>
              <a:gd name="adj2" fmla="val 100093"/>
            </a:avLst>
          </a:prstGeom>
          <a:solidFill>
            <a:schemeClr val="accent4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/>
              <a:t>힐스테이트 </a:t>
            </a:r>
            <a:r>
              <a:rPr lang="ko-KR" altLang="en-US" sz="1050" dirty="0" err="1"/>
              <a:t>클레시안</a:t>
            </a:r>
            <a:endParaRPr lang="ko-KR" altLang="en-US" sz="1050" dirty="0"/>
          </a:p>
        </p:txBody>
      </p:sp>
      <p:sp>
        <p:nvSpPr>
          <p:cNvPr id="6" name="말풍선: 사각형 5">
            <a:extLst>
              <a:ext uri="{FF2B5EF4-FFF2-40B4-BE49-F238E27FC236}">
                <a16:creationId xmlns:a16="http://schemas.microsoft.com/office/drawing/2014/main" xmlns="" id="{B9D6725E-D4C3-40F7-9FF3-058F01D381FB}"/>
              </a:ext>
            </a:extLst>
          </p:cNvPr>
          <p:cNvSpPr/>
          <p:nvPr/>
        </p:nvSpPr>
        <p:spPr>
          <a:xfrm>
            <a:off x="10610604" y="4682836"/>
            <a:ext cx="971382" cy="467916"/>
          </a:xfrm>
          <a:prstGeom prst="wedgeRectCallout">
            <a:avLst>
              <a:gd name="adj1" fmla="val 78395"/>
              <a:gd name="adj2" fmla="val 58217"/>
            </a:avLst>
          </a:prstGeom>
          <a:solidFill>
            <a:schemeClr val="accent4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/>
              <a:t>보라매 </a:t>
            </a:r>
            <a:r>
              <a:rPr lang="en-US" altLang="ko-KR" sz="1050" dirty="0"/>
              <a:t>SK</a:t>
            </a:r>
            <a:r>
              <a:rPr lang="ko-KR" altLang="en-US" sz="1050" dirty="0"/>
              <a:t>뷰</a:t>
            </a:r>
          </a:p>
        </p:txBody>
      </p:sp>
      <p:sp>
        <p:nvSpPr>
          <p:cNvPr id="7" name="말풍선: 사각형 6">
            <a:extLst>
              <a:ext uri="{FF2B5EF4-FFF2-40B4-BE49-F238E27FC236}">
                <a16:creationId xmlns:a16="http://schemas.microsoft.com/office/drawing/2014/main" xmlns="" id="{1935EEF2-598F-4032-A5BE-9A09D75F696D}"/>
              </a:ext>
            </a:extLst>
          </p:cNvPr>
          <p:cNvSpPr/>
          <p:nvPr/>
        </p:nvSpPr>
        <p:spPr>
          <a:xfrm>
            <a:off x="3786249" y="4771901"/>
            <a:ext cx="896173" cy="467916"/>
          </a:xfrm>
          <a:prstGeom prst="wedgeRectCallout">
            <a:avLst>
              <a:gd name="adj1" fmla="val 35329"/>
              <a:gd name="adj2" fmla="val 100093"/>
            </a:avLst>
          </a:prstGeom>
          <a:solidFill>
            <a:schemeClr val="accent4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err="1"/>
              <a:t>센트럴자이</a:t>
            </a:r>
            <a:endParaRPr lang="ko-KR" altLang="en-US" sz="1050" dirty="0"/>
          </a:p>
        </p:txBody>
      </p:sp>
      <p:sp>
        <p:nvSpPr>
          <p:cNvPr id="8" name="말풍선: 사각형 7">
            <a:extLst>
              <a:ext uri="{FF2B5EF4-FFF2-40B4-BE49-F238E27FC236}">
                <a16:creationId xmlns:a16="http://schemas.microsoft.com/office/drawing/2014/main" xmlns="" id="{8D43C572-1659-4BD8-9E7E-95057018AA4E}"/>
              </a:ext>
            </a:extLst>
          </p:cNvPr>
          <p:cNvSpPr/>
          <p:nvPr/>
        </p:nvSpPr>
        <p:spPr>
          <a:xfrm>
            <a:off x="1333995" y="3994068"/>
            <a:ext cx="896173" cy="467916"/>
          </a:xfrm>
          <a:prstGeom prst="wedgeRectCallout">
            <a:avLst>
              <a:gd name="adj1" fmla="val 55206"/>
              <a:gd name="adj2" fmla="val 92479"/>
            </a:avLst>
          </a:prstGeom>
          <a:solidFill>
            <a:schemeClr val="accent4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/>
              <a:t>센트럴</a:t>
            </a:r>
            <a:endParaRPr lang="en-US" altLang="ko-KR" sz="1050" dirty="0"/>
          </a:p>
          <a:p>
            <a:pPr algn="ctr"/>
            <a:r>
              <a:rPr lang="ko-KR" altLang="en-US" sz="1050" dirty="0"/>
              <a:t>아이파크</a:t>
            </a:r>
          </a:p>
        </p:txBody>
      </p:sp>
      <p:sp>
        <p:nvSpPr>
          <p:cNvPr id="9" name="말풍선: 사각형 8">
            <a:extLst>
              <a:ext uri="{FF2B5EF4-FFF2-40B4-BE49-F238E27FC236}">
                <a16:creationId xmlns:a16="http://schemas.microsoft.com/office/drawing/2014/main" xmlns="" id="{149F80B0-0276-4D1C-B6F1-4DAB0B97562F}"/>
              </a:ext>
            </a:extLst>
          </p:cNvPr>
          <p:cNvSpPr/>
          <p:nvPr/>
        </p:nvSpPr>
        <p:spPr>
          <a:xfrm>
            <a:off x="5056909" y="4683246"/>
            <a:ext cx="896173" cy="467916"/>
          </a:xfrm>
          <a:prstGeom prst="wedgeRectCallout">
            <a:avLst>
              <a:gd name="adj1" fmla="val 35329"/>
              <a:gd name="adj2" fmla="val 100093"/>
            </a:avLst>
          </a:prstGeom>
          <a:solidFill>
            <a:schemeClr val="accent4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/>
              <a:t>한화</a:t>
            </a:r>
            <a:endParaRPr lang="en-US" altLang="ko-KR" sz="1050" dirty="0"/>
          </a:p>
          <a:p>
            <a:pPr algn="ctr"/>
            <a:r>
              <a:rPr lang="ko-KR" altLang="en-US" sz="1050" dirty="0" err="1"/>
              <a:t>꿈에그린</a:t>
            </a:r>
            <a:endParaRPr lang="ko-KR" altLang="en-US" sz="1050" dirty="0"/>
          </a:p>
        </p:txBody>
      </p:sp>
    </p:spTree>
    <p:extLst>
      <p:ext uri="{BB962C8B-B14F-4D97-AF65-F5344CB8AC3E}">
        <p14:creationId xmlns:p14="http://schemas.microsoft.com/office/powerpoint/2010/main" val="1997075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E31EE8A6-ED57-4DBE-811E-4F61AC69C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943" y="0"/>
            <a:ext cx="938405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C5EB973-1BB4-4F04-963E-50610EA7F8DA}"/>
              </a:ext>
            </a:extLst>
          </p:cNvPr>
          <p:cNvSpPr txBox="1"/>
          <p:nvPr/>
        </p:nvSpPr>
        <p:spPr>
          <a:xfrm>
            <a:off x="80682" y="340659"/>
            <a:ext cx="180155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/>
              <a:t>학세권</a:t>
            </a:r>
            <a:r>
              <a:rPr lang="ko-KR" altLang="en-US" dirty="0"/>
              <a:t> 위치 </a:t>
            </a:r>
            <a:r>
              <a:rPr lang="en-US" altLang="ko-KR" dirty="0"/>
              <a:t>1</a:t>
            </a:r>
          </a:p>
          <a:p>
            <a:endParaRPr lang="en-US" altLang="ko-KR" dirty="0"/>
          </a:p>
          <a:p>
            <a:r>
              <a:rPr lang="ko-KR" altLang="en-US" dirty="0" err="1"/>
              <a:t>대영초</a:t>
            </a:r>
            <a:r>
              <a:rPr lang="en-US" altLang="ko-KR" dirty="0"/>
              <a:t>, </a:t>
            </a:r>
            <a:r>
              <a:rPr lang="ko-KR" altLang="en-US" dirty="0"/>
              <a:t>중</a:t>
            </a:r>
            <a:r>
              <a:rPr lang="en-US" altLang="ko-KR" dirty="0"/>
              <a:t>, </a:t>
            </a:r>
            <a:r>
              <a:rPr lang="ko-KR" altLang="en-US" dirty="0"/>
              <a:t>고 도보 </a:t>
            </a:r>
            <a:r>
              <a:rPr lang="en-US" altLang="ko-KR" dirty="0"/>
              <a:t>150m</a:t>
            </a:r>
          </a:p>
          <a:p>
            <a:endParaRPr lang="en-US" altLang="ko-KR" dirty="0"/>
          </a:p>
          <a:p>
            <a:r>
              <a:rPr lang="ko-KR" altLang="en-US" sz="1600" dirty="0"/>
              <a:t>출처 </a:t>
            </a:r>
            <a:r>
              <a:rPr lang="en-US" altLang="ko-KR" sz="1600" dirty="0"/>
              <a:t>: </a:t>
            </a:r>
            <a:r>
              <a:rPr lang="ko-KR" altLang="en-US" sz="1600" dirty="0"/>
              <a:t>네이버지도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xmlns="" id="{338A2367-7BD9-41F5-92C1-AB00E0A3EB4B}"/>
              </a:ext>
            </a:extLst>
          </p:cNvPr>
          <p:cNvGrpSpPr/>
          <p:nvPr/>
        </p:nvGrpSpPr>
        <p:grpSpPr>
          <a:xfrm>
            <a:off x="4991874" y="60275"/>
            <a:ext cx="3421795" cy="3846707"/>
            <a:chOff x="5474396" y="3228583"/>
            <a:chExt cx="1189451" cy="1337154"/>
          </a:xfrm>
        </p:grpSpPr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xmlns="" id="{EF4B34DB-5891-415C-8A81-8935C8F646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99134" y="4033381"/>
              <a:ext cx="1045924" cy="532356"/>
            </a:xfrm>
            <a:prstGeom prst="line">
              <a:avLst/>
            </a:prstGeom>
            <a:ln w="38100">
              <a:solidFill>
                <a:srgbClr val="FF005D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xmlns="" id="{BF5D400D-9A3C-4173-97EB-691BA56A03EB}"/>
                </a:ext>
              </a:extLst>
            </p:cNvPr>
            <p:cNvCxnSpPr>
              <a:cxnSpLocks/>
            </p:cNvCxnSpPr>
            <p:nvPr/>
          </p:nvCxnSpPr>
          <p:spPr>
            <a:xfrm>
              <a:off x="6229938" y="3228583"/>
              <a:ext cx="433909" cy="804798"/>
            </a:xfrm>
            <a:prstGeom prst="line">
              <a:avLst/>
            </a:prstGeom>
            <a:ln w="38100">
              <a:solidFill>
                <a:srgbClr val="FF005D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7">
              <a:extLst>
                <a:ext uri="{FF2B5EF4-FFF2-40B4-BE49-F238E27FC236}">
                  <a16:creationId xmlns:a16="http://schemas.microsoft.com/office/drawing/2014/main" xmlns="" id="{2D5C5B01-6CFF-4401-A0AB-20F98AC31E6D}"/>
                </a:ext>
              </a:extLst>
            </p:cNvPr>
            <p:cNvCxnSpPr>
              <a:cxnSpLocks/>
            </p:cNvCxnSpPr>
            <p:nvPr/>
          </p:nvCxnSpPr>
          <p:spPr>
            <a:xfrm>
              <a:off x="5655501" y="3549564"/>
              <a:ext cx="287838" cy="110385"/>
            </a:xfrm>
            <a:prstGeom prst="line">
              <a:avLst/>
            </a:prstGeom>
            <a:ln w="38100">
              <a:solidFill>
                <a:srgbClr val="FF005D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연결선 8">
              <a:extLst>
                <a:ext uri="{FF2B5EF4-FFF2-40B4-BE49-F238E27FC236}">
                  <a16:creationId xmlns:a16="http://schemas.microsoft.com/office/drawing/2014/main" xmlns="" id="{47E1002E-C1C4-49F9-A9CA-EC0FC52330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55501" y="3228583"/>
              <a:ext cx="600728" cy="320981"/>
            </a:xfrm>
            <a:prstGeom prst="line">
              <a:avLst/>
            </a:prstGeom>
            <a:ln w="38100">
              <a:solidFill>
                <a:srgbClr val="FF005D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xmlns="" id="{A9EA4EBB-1011-425F-AE67-124B2CFE4F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3207" y="3654470"/>
              <a:ext cx="82658" cy="489296"/>
            </a:xfrm>
            <a:prstGeom prst="line">
              <a:avLst/>
            </a:prstGeom>
            <a:ln w="38100">
              <a:solidFill>
                <a:srgbClr val="FF005D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xmlns="" id="{37040339-39E0-4DA2-8E93-D1A4A62820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95436" y="4143766"/>
              <a:ext cx="358982" cy="152662"/>
            </a:xfrm>
            <a:prstGeom prst="line">
              <a:avLst/>
            </a:prstGeom>
            <a:ln w="38100">
              <a:solidFill>
                <a:srgbClr val="FF005D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>
              <a:extLst>
                <a:ext uri="{FF2B5EF4-FFF2-40B4-BE49-F238E27FC236}">
                  <a16:creationId xmlns:a16="http://schemas.microsoft.com/office/drawing/2014/main" xmlns="" id="{A2E7B673-51A7-45C2-B3CE-019C32F50E50}"/>
                </a:ext>
              </a:extLst>
            </p:cNvPr>
            <p:cNvCxnSpPr>
              <a:cxnSpLocks/>
            </p:cNvCxnSpPr>
            <p:nvPr/>
          </p:nvCxnSpPr>
          <p:spPr>
            <a:xfrm>
              <a:off x="5474396" y="4296428"/>
              <a:ext cx="124738" cy="269309"/>
            </a:xfrm>
            <a:prstGeom prst="line">
              <a:avLst/>
            </a:prstGeom>
            <a:ln w="38100">
              <a:solidFill>
                <a:srgbClr val="FF005D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xmlns="" id="{BCE46369-C163-41DD-9565-E5B7C254B5FE}"/>
              </a:ext>
            </a:extLst>
          </p:cNvPr>
          <p:cNvCxnSpPr>
            <a:cxnSpLocks/>
          </p:cNvCxnSpPr>
          <p:nvPr/>
        </p:nvCxnSpPr>
        <p:spPr>
          <a:xfrm flipV="1">
            <a:off x="6993471" y="5729844"/>
            <a:ext cx="1093625" cy="552646"/>
          </a:xfrm>
          <a:prstGeom prst="line">
            <a:avLst/>
          </a:prstGeom>
          <a:ln w="381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xmlns="" id="{8FC22381-79CD-4256-A7E8-DEF55D008052}"/>
              </a:ext>
            </a:extLst>
          </p:cNvPr>
          <p:cNvCxnSpPr>
            <a:cxnSpLocks/>
          </p:cNvCxnSpPr>
          <p:nvPr/>
        </p:nvCxnSpPr>
        <p:spPr>
          <a:xfrm flipH="1" flipV="1">
            <a:off x="6340922" y="4892634"/>
            <a:ext cx="652548" cy="1389856"/>
          </a:xfrm>
          <a:prstGeom prst="line">
            <a:avLst/>
          </a:prstGeom>
          <a:ln w="381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xmlns="" id="{A4DF7C82-4E9A-4245-9390-7A9FE17C800F}"/>
              </a:ext>
            </a:extLst>
          </p:cNvPr>
          <p:cNvCxnSpPr>
            <a:cxnSpLocks/>
          </p:cNvCxnSpPr>
          <p:nvPr/>
        </p:nvCxnSpPr>
        <p:spPr>
          <a:xfrm flipV="1">
            <a:off x="6340921" y="4025735"/>
            <a:ext cx="1651173" cy="867341"/>
          </a:xfrm>
          <a:prstGeom prst="line">
            <a:avLst/>
          </a:prstGeom>
          <a:ln w="381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xmlns="" id="{7EDDB58E-D710-4EF3-9AFC-EA4EF4AA2961}"/>
              </a:ext>
            </a:extLst>
          </p:cNvPr>
          <p:cNvCxnSpPr>
            <a:cxnSpLocks/>
          </p:cNvCxnSpPr>
          <p:nvPr/>
        </p:nvCxnSpPr>
        <p:spPr>
          <a:xfrm flipV="1">
            <a:off x="8083764" y="5130140"/>
            <a:ext cx="110210" cy="599705"/>
          </a:xfrm>
          <a:prstGeom prst="line">
            <a:avLst/>
          </a:prstGeom>
          <a:ln w="381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xmlns="" id="{43554B9E-4E20-4C55-9371-88FE8E59AFDA}"/>
              </a:ext>
            </a:extLst>
          </p:cNvPr>
          <p:cNvCxnSpPr>
            <a:cxnSpLocks/>
          </p:cNvCxnSpPr>
          <p:nvPr/>
        </p:nvCxnSpPr>
        <p:spPr>
          <a:xfrm flipV="1">
            <a:off x="7992095" y="4001984"/>
            <a:ext cx="0" cy="97971"/>
          </a:xfrm>
          <a:prstGeom prst="line">
            <a:avLst/>
          </a:prstGeom>
          <a:ln w="381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8893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95D05EF1-D42A-4811-B2BF-FE863BF8B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314" y="0"/>
            <a:ext cx="1022168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4F745FF-A9A7-433C-A78A-8CE6EEC1D3A5}"/>
              </a:ext>
            </a:extLst>
          </p:cNvPr>
          <p:cNvSpPr txBox="1"/>
          <p:nvPr/>
        </p:nvSpPr>
        <p:spPr>
          <a:xfrm>
            <a:off x="80682" y="340659"/>
            <a:ext cx="16353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/>
              <a:t>학세권</a:t>
            </a:r>
            <a:r>
              <a:rPr lang="ko-KR" altLang="en-US" dirty="0"/>
              <a:t> 위치 </a:t>
            </a:r>
            <a:r>
              <a:rPr lang="en-US" altLang="ko-KR" dirty="0"/>
              <a:t>2</a:t>
            </a:r>
          </a:p>
          <a:p>
            <a:endParaRPr lang="en-US" altLang="ko-KR" dirty="0"/>
          </a:p>
          <a:p>
            <a:r>
              <a:rPr lang="ko-KR" altLang="en-US" dirty="0"/>
              <a:t>반경 </a:t>
            </a:r>
            <a:r>
              <a:rPr lang="en-US" altLang="ko-KR" dirty="0"/>
              <a:t>1km </a:t>
            </a:r>
            <a:r>
              <a:rPr lang="ko-KR" altLang="en-US" dirty="0"/>
              <a:t>내 위치한 학교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sz="1800" dirty="0"/>
              <a:t>출처 </a:t>
            </a:r>
            <a:r>
              <a:rPr lang="en-US" altLang="ko-KR" sz="1800" dirty="0"/>
              <a:t>: </a:t>
            </a:r>
            <a:r>
              <a:rPr lang="ko-KR" altLang="en-US" sz="1800" dirty="0"/>
              <a:t>네이버지도</a:t>
            </a:r>
          </a:p>
        </p:txBody>
      </p:sp>
      <p:sp>
        <p:nvSpPr>
          <p:cNvPr id="5" name="말풍선: 사각형 4">
            <a:extLst>
              <a:ext uri="{FF2B5EF4-FFF2-40B4-BE49-F238E27FC236}">
                <a16:creationId xmlns:a16="http://schemas.microsoft.com/office/drawing/2014/main" xmlns="" id="{81504FB6-CAB2-418E-AC66-3DFCADE3742E}"/>
              </a:ext>
            </a:extLst>
          </p:cNvPr>
          <p:cNvSpPr/>
          <p:nvPr/>
        </p:nvSpPr>
        <p:spPr>
          <a:xfrm>
            <a:off x="7773049" y="2074108"/>
            <a:ext cx="604100" cy="245294"/>
          </a:xfrm>
          <a:prstGeom prst="wedgeRectCallout">
            <a:avLst>
              <a:gd name="adj1" fmla="val 66075"/>
              <a:gd name="adj2" fmla="val 96745"/>
            </a:avLst>
          </a:prstGeom>
          <a:solidFill>
            <a:schemeClr val="accent5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/>
              <a:t>우신초</a:t>
            </a:r>
            <a:endParaRPr lang="ko-KR" altLang="en-US" sz="1050" dirty="0"/>
          </a:p>
        </p:txBody>
      </p:sp>
      <p:sp>
        <p:nvSpPr>
          <p:cNvPr id="6" name="말풍선: 사각형 5">
            <a:extLst>
              <a:ext uri="{FF2B5EF4-FFF2-40B4-BE49-F238E27FC236}">
                <a16:creationId xmlns:a16="http://schemas.microsoft.com/office/drawing/2014/main" xmlns="" id="{5309923B-AE39-4733-A0F6-CD519188350A}"/>
              </a:ext>
            </a:extLst>
          </p:cNvPr>
          <p:cNvSpPr/>
          <p:nvPr/>
        </p:nvSpPr>
        <p:spPr>
          <a:xfrm>
            <a:off x="8430150" y="1292195"/>
            <a:ext cx="604100" cy="245295"/>
          </a:xfrm>
          <a:prstGeom prst="wedgeRectCallout">
            <a:avLst>
              <a:gd name="adj1" fmla="val 92613"/>
              <a:gd name="adj2" fmla="val 31878"/>
            </a:avLst>
          </a:prstGeom>
          <a:solidFill>
            <a:schemeClr val="accent5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err="1"/>
              <a:t>장훈고</a:t>
            </a:r>
            <a:endParaRPr lang="ko-KR" altLang="en-US" sz="1050" dirty="0"/>
          </a:p>
        </p:txBody>
      </p:sp>
      <p:sp>
        <p:nvSpPr>
          <p:cNvPr id="7" name="말풍선: 사각형 6">
            <a:extLst>
              <a:ext uri="{FF2B5EF4-FFF2-40B4-BE49-F238E27FC236}">
                <a16:creationId xmlns:a16="http://schemas.microsoft.com/office/drawing/2014/main" xmlns="" id="{48C2480D-477E-4047-B640-18FD48CE9F8D}"/>
              </a:ext>
            </a:extLst>
          </p:cNvPr>
          <p:cNvSpPr/>
          <p:nvPr/>
        </p:nvSpPr>
        <p:spPr>
          <a:xfrm>
            <a:off x="9034250" y="2289100"/>
            <a:ext cx="604100" cy="245295"/>
          </a:xfrm>
          <a:prstGeom prst="wedgeRectCallout">
            <a:avLst>
              <a:gd name="adj1" fmla="val 96545"/>
              <a:gd name="adj2" fmla="val 11920"/>
            </a:avLst>
          </a:prstGeom>
          <a:solidFill>
            <a:schemeClr val="accent5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err="1"/>
              <a:t>영신초</a:t>
            </a:r>
            <a:endParaRPr lang="ko-KR" altLang="en-US" sz="1050" dirty="0"/>
          </a:p>
        </p:txBody>
      </p:sp>
      <p:sp>
        <p:nvSpPr>
          <p:cNvPr id="8" name="말풍선: 사각형 7">
            <a:extLst>
              <a:ext uri="{FF2B5EF4-FFF2-40B4-BE49-F238E27FC236}">
                <a16:creationId xmlns:a16="http://schemas.microsoft.com/office/drawing/2014/main" xmlns="" id="{93D99BF9-F6C7-408E-B17F-5CE2EE2DD28D}"/>
              </a:ext>
            </a:extLst>
          </p:cNvPr>
          <p:cNvSpPr/>
          <p:nvPr/>
        </p:nvSpPr>
        <p:spPr>
          <a:xfrm>
            <a:off x="7325746" y="5483562"/>
            <a:ext cx="604100" cy="273499"/>
          </a:xfrm>
          <a:prstGeom prst="wedgeRectCallout">
            <a:avLst>
              <a:gd name="adj1" fmla="val 66075"/>
              <a:gd name="adj2" fmla="val 96745"/>
            </a:avLst>
          </a:prstGeom>
          <a:solidFill>
            <a:schemeClr val="accent5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err="1"/>
              <a:t>영신고</a:t>
            </a:r>
            <a:endParaRPr lang="ko-KR" altLang="en-US" sz="1050" dirty="0"/>
          </a:p>
        </p:txBody>
      </p:sp>
      <p:sp>
        <p:nvSpPr>
          <p:cNvPr id="9" name="말풍선: 사각형 8">
            <a:extLst>
              <a:ext uri="{FF2B5EF4-FFF2-40B4-BE49-F238E27FC236}">
                <a16:creationId xmlns:a16="http://schemas.microsoft.com/office/drawing/2014/main" xmlns="" id="{FD73987B-41C7-41E8-A482-8CE289D8011A}"/>
              </a:ext>
            </a:extLst>
          </p:cNvPr>
          <p:cNvSpPr/>
          <p:nvPr/>
        </p:nvSpPr>
        <p:spPr>
          <a:xfrm>
            <a:off x="8266163" y="5323361"/>
            <a:ext cx="604100" cy="273499"/>
          </a:xfrm>
          <a:prstGeom prst="wedgeRectCallout">
            <a:avLst>
              <a:gd name="adj1" fmla="val 49366"/>
              <a:gd name="adj2" fmla="val 123357"/>
            </a:avLst>
          </a:prstGeom>
          <a:solidFill>
            <a:schemeClr val="accent5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err="1"/>
              <a:t>대길초</a:t>
            </a:r>
            <a:endParaRPr lang="ko-KR" altLang="en-US" sz="1050" dirty="0"/>
          </a:p>
        </p:txBody>
      </p:sp>
      <p:sp>
        <p:nvSpPr>
          <p:cNvPr id="10" name="말풍선: 사각형 9">
            <a:extLst>
              <a:ext uri="{FF2B5EF4-FFF2-40B4-BE49-F238E27FC236}">
                <a16:creationId xmlns:a16="http://schemas.microsoft.com/office/drawing/2014/main" xmlns="" id="{08536105-E1B7-4554-8C0A-9180D93D5695}"/>
              </a:ext>
            </a:extLst>
          </p:cNvPr>
          <p:cNvSpPr/>
          <p:nvPr/>
        </p:nvSpPr>
        <p:spPr>
          <a:xfrm>
            <a:off x="8905284" y="545837"/>
            <a:ext cx="854008" cy="245295"/>
          </a:xfrm>
          <a:prstGeom prst="wedgeRectCallout">
            <a:avLst>
              <a:gd name="adj1" fmla="val 22391"/>
              <a:gd name="adj2" fmla="val 77738"/>
            </a:avLst>
          </a:prstGeom>
          <a:solidFill>
            <a:schemeClr val="accent5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/>
              <a:t>영등포여고</a:t>
            </a:r>
            <a:endParaRPr lang="ko-KR" altLang="en-US" sz="1050" dirty="0"/>
          </a:p>
        </p:txBody>
      </p:sp>
      <p:sp>
        <p:nvSpPr>
          <p:cNvPr id="13" name="말풍선: 사각형 12">
            <a:extLst>
              <a:ext uri="{FF2B5EF4-FFF2-40B4-BE49-F238E27FC236}">
                <a16:creationId xmlns:a16="http://schemas.microsoft.com/office/drawing/2014/main" xmlns="" id="{4575A9A0-B974-42CF-A2A9-5D44691DAFD6}"/>
              </a:ext>
            </a:extLst>
          </p:cNvPr>
          <p:cNvSpPr/>
          <p:nvPr/>
        </p:nvSpPr>
        <p:spPr>
          <a:xfrm>
            <a:off x="10428041" y="4352305"/>
            <a:ext cx="868326" cy="264628"/>
          </a:xfrm>
          <a:prstGeom prst="wedgeRectCallout">
            <a:avLst>
              <a:gd name="adj1" fmla="val -1797"/>
              <a:gd name="adj2" fmla="val 140741"/>
            </a:avLst>
          </a:prstGeom>
          <a:solidFill>
            <a:schemeClr val="accent5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/>
              <a:t>서울공업고</a:t>
            </a:r>
          </a:p>
        </p:txBody>
      </p:sp>
      <p:sp>
        <p:nvSpPr>
          <p:cNvPr id="15" name="말풍선: 사각형 14">
            <a:extLst>
              <a:ext uri="{FF2B5EF4-FFF2-40B4-BE49-F238E27FC236}">
                <a16:creationId xmlns:a16="http://schemas.microsoft.com/office/drawing/2014/main" xmlns="" id="{F799C34C-044D-4DFF-B875-6B7D4C4C3D4F}"/>
              </a:ext>
            </a:extLst>
          </p:cNvPr>
          <p:cNvSpPr/>
          <p:nvPr/>
        </p:nvSpPr>
        <p:spPr>
          <a:xfrm>
            <a:off x="7105271" y="3787070"/>
            <a:ext cx="952652" cy="245293"/>
          </a:xfrm>
          <a:prstGeom prst="wedgeRectCallout">
            <a:avLst>
              <a:gd name="adj1" fmla="val -44959"/>
              <a:gd name="adj2" fmla="val 110051"/>
            </a:avLst>
          </a:prstGeom>
          <a:solidFill>
            <a:schemeClr val="accent5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err="1"/>
              <a:t>대영초</a:t>
            </a:r>
            <a:r>
              <a:rPr lang="en-US" altLang="ko-KR" sz="1050" dirty="0"/>
              <a:t>,</a:t>
            </a:r>
            <a:r>
              <a:rPr lang="ko-KR" altLang="en-US" sz="1050" dirty="0"/>
              <a:t>중</a:t>
            </a:r>
            <a:r>
              <a:rPr lang="en-US" altLang="ko-KR" sz="1050" dirty="0"/>
              <a:t>,</a:t>
            </a:r>
            <a:r>
              <a:rPr lang="ko-KR" altLang="en-US" sz="1050" dirty="0"/>
              <a:t>고</a:t>
            </a:r>
          </a:p>
        </p:txBody>
      </p:sp>
      <p:sp>
        <p:nvSpPr>
          <p:cNvPr id="16" name="말풍선: 사각형 15">
            <a:extLst>
              <a:ext uri="{FF2B5EF4-FFF2-40B4-BE49-F238E27FC236}">
                <a16:creationId xmlns:a16="http://schemas.microsoft.com/office/drawing/2014/main" xmlns="" id="{9DB9A411-2227-4ADF-A142-7515219AADC3}"/>
              </a:ext>
            </a:extLst>
          </p:cNvPr>
          <p:cNvSpPr/>
          <p:nvPr/>
        </p:nvSpPr>
        <p:spPr>
          <a:xfrm flipH="1">
            <a:off x="8928309" y="4352305"/>
            <a:ext cx="604100" cy="283641"/>
          </a:xfrm>
          <a:prstGeom prst="wedgeRectCallout">
            <a:avLst>
              <a:gd name="adj1" fmla="val -41061"/>
              <a:gd name="adj2" fmla="val 78593"/>
            </a:avLst>
          </a:prstGeom>
          <a:solidFill>
            <a:schemeClr val="accent5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err="1"/>
              <a:t>신길중</a:t>
            </a:r>
            <a:endParaRPr lang="ko-KR" altLang="en-US" sz="1050" dirty="0"/>
          </a:p>
        </p:txBody>
      </p:sp>
      <p:sp>
        <p:nvSpPr>
          <p:cNvPr id="17" name="말풍선: 사각형 16">
            <a:extLst>
              <a:ext uri="{FF2B5EF4-FFF2-40B4-BE49-F238E27FC236}">
                <a16:creationId xmlns:a16="http://schemas.microsoft.com/office/drawing/2014/main" xmlns="" id="{F11C85F7-96FB-4D8A-98FE-6A38EFED0380}"/>
              </a:ext>
            </a:extLst>
          </p:cNvPr>
          <p:cNvSpPr/>
          <p:nvPr/>
        </p:nvSpPr>
        <p:spPr>
          <a:xfrm>
            <a:off x="6065125" y="4980850"/>
            <a:ext cx="604100" cy="245294"/>
          </a:xfrm>
          <a:prstGeom prst="wedgeRectCallout">
            <a:avLst>
              <a:gd name="adj1" fmla="val -25334"/>
              <a:gd name="adj2" fmla="val 148306"/>
            </a:avLst>
          </a:prstGeom>
          <a:solidFill>
            <a:schemeClr val="accent5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err="1"/>
              <a:t>도신초</a:t>
            </a:r>
            <a:endParaRPr lang="ko-KR" altLang="en-US" sz="1050" dirty="0"/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xmlns="" id="{ABAE6466-6809-49A5-A6B0-CA3BF15C118D}"/>
              </a:ext>
            </a:extLst>
          </p:cNvPr>
          <p:cNvGrpSpPr/>
          <p:nvPr/>
        </p:nvGrpSpPr>
        <p:grpSpPr>
          <a:xfrm>
            <a:off x="6487442" y="2875931"/>
            <a:ext cx="1083379" cy="1217911"/>
            <a:chOff x="5474396" y="3228583"/>
            <a:chExt cx="1189451" cy="1337154"/>
          </a:xfrm>
        </p:grpSpPr>
        <p:cxnSp>
          <p:nvCxnSpPr>
            <p:cNvPr id="19" name="직선 연결선 18">
              <a:extLst>
                <a:ext uri="{FF2B5EF4-FFF2-40B4-BE49-F238E27FC236}">
                  <a16:creationId xmlns:a16="http://schemas.microsoft.com/office/drawing/2014/main" xmlns="" id="{7FC0A1F5-1601-4C2E-A347-F5A55D8C86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99134" y="4033381"/>
              <a:ext cx="1045924" cy="532356"/>
            </a:xfrm>
            <a:prstGeom prst="line">
              <a:avLst/>
            </a:prstGeom>
            <a:ln w="38100">
              <a:solidFill>
                <a:srgbClr val="FF005D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연결선 19">
              <a:extLst>
                <a:ext uri="{FF2B5EF4-FFF2-40B4-BE49-F238E27FC236}">
                  <a16:creationId xmlns:a16="http://schemas.microsoft.com/office/drawing/2014/main" xmlns="" id="{042CAB61-9641-49DD-A15B-D475329F8EB5}"/>
                </a:ext>
              </a:extLst>
            </p:cNvPr>
            <p:cNvCxnSpPr>
              <a:cxnSpLocks/>
            </p:cNvCxnSpPr>
            <p:nvPr/>
          </p:nvCxnSpPr>
          <p:spPr>
            <a:xfrm>
              <a:off x="6269278" y="3281820"/>
              <a:ext cx="394569" cy="751561"/>
            </a:xfrm>
            <a:prstGeom prst="line">
              <a:avLst/>
            </a:prstGeom>
            <a:ln w="38100">
              <a:solidFill>
                <a:srgbClr val="FF005D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>
              <a:extLst>
                <a:ext uri="{FF2B5EF4-FFF2-40B4-BE49-F238E27FC236}">
                  <a16:creationId xmlns:a16="http://schemas.microsoft.com/office/drawing/2014/main" xmlns="" id="{DFC298C0-562A-4D83-8E2A-1DFB1C9DBCA9}"/>
                </a:ext>
              </a:extLst>
            </p:cNvPr>
            <p:cNvCxnSpPr>
              <a:cxnSpLocks/>
            </p:cNvCxnSpPr>
            <p:nvPr/>
          </p:nvCxnSpPr>
          <p:spPr>
            <a:xfrm>
              <a:off x="5679508" y="3532341"/>
              <a:ext cx="263831" cy="127608"/>
            </a:xfrm>
            <a:prstGeom prst="line">
              <a:avLst/>
            </a:prstGeom>
            <a:ln w="38100">
              <a:solidFill>
                <a:srgbClr val="FF005D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xmlns="" id="{D9CEA0C7-D394-47AC-AF08-794032F841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55501" y="3228583"/>
              <a:ext cx="600728" cy="320981"/>
            </a:xfrm>
            <a:prstGeom prst="line">
              <a:avLst/>
            </a:prstGeom>
            <a:ln w="38100">
              <a:solidFill>
                <a:srgbClr val="FF005D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직선 연결선 22">
              <a:extLst>
                <a:ext uri="{FF2B5EF4-FFF2-40B4-BE49-F238E27FC236}">
                  <a16:creationId xmlns:a16="http://schemas.microsoft.com/office/drawing/2014/main" xmlns="" id="{770A034B-CF50-4131-A6F0-B67ED7F57F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3207" y="3654470"/>
              <a:ext cx="82658" cy="489296"/>
            </a:xfrm>
            <a:prstGeom prst="line">
              <a:avLst/>
            </a:prstGeom>
            <a:ln w="38100">
              <a:solidFill>
                <a:srgbClr val="FF005D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직선 연결선 23">
              <a:extLst>
                <a:ext uri="{FF2B5EF4-FFF2-40B4-BE49-F238E27FC236}">
                  <a16:creationId xmlns:a16="http://schemas.microsoft.com/office/drawing/2014/main" xmlns="" id="{C36608DC-C33A-4449-9459-443BF05BF1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95436" y="4143766"/>
              <a:ext cx="358982" cy="152662"/>
            </a:xfrm>
            <a:prstGeom prst="line">
              <a:avLst/>
            </a:prstGeom>
            <a:ln w="38100">
              <a:solidFill>
                <a:srgbClr val="FF005D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직선 연결선 24">
              <a:extLst>
                <a:ext uri="{FF2B5EF4-FFF2-40B4-BE49-F238E27FC236}">
                  <a16:creationId xmlns:a16="http://schemas.microsoft.com/office/drawing/2014/main" xmlns="" id="{3E6263C3-20F9-4546-993E-0EEE5FCB45E7}"/>
                </a:ext>
              </a:extLst>
            </p:cNvPr>
            <p:cNvCxnSpPr>
              <a:cxnSpLocks/>
            </p:cNvCxnSpPr>
            <p:nvPr/>
          </p:nvCxnSpPr>
          <p:spPr>
            <a:xfrm>
              <a:off x="5474396" y="4296428"/>
              <a:ext cx="124738" cy="269309"/>
            </a:xfrm>
            <a:prstGeom prst="line">
              <a:avLst/>
            </a:prstGeom>
            <a:ln w="38100">
              <a:solidFill>
                <a:srgbClr val="FF005D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말풍선: 사각형 25">
            <a:extLst>
              <a:ext uri="{FF2B5EF4-FFF2-40B4-BE49-F238E27FC236}">
                <a16:creationId xmlns:a16="http://schemas.microsoft.com/office/drawing/2014/main" xmlns="" id="{0E4D4201-ADB8-4EB6-B4FC-10948DB618B9}"/>
              </a:ext>
            </a:extLst>
          </p:cNvPr>
          <p:cNvSpPr/>
          <p:nvPr/>
        </p:nvSpPr>
        <p:spPr>
          <a:xfrm flipH="1">
            <a:off x="9638350" y="4032363"/>
            <a:ext cx="604100" cy="283641"/>
          </a:xfrm>
          <a:prstGeom prst="wedgeRectCallout">
            <a:avLst>
              <a:gd name="adj1" fmla="val -41061"/>
              <a:gd name="adj2" fmla="val 78593"/>
            </a:avLst>
          </a:prstGeom>
          <a:solidFill>
            <a:schemeClr val="accent5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err="1"/>
              <a:t>대방초</a:t>
            </a:r>
            <a:endParaRPr lang="ko-KR" altLang="en-US" sz="1050" dirty="0"/>
          </a:p>
        </p:txBody>
      </p:sp>
      <p:sp>
        <p:nvSpPr>
          <p:cNvPr id="27" name="말풍선: 사각형 26">
            <a:extLst>
              <a:ext uri="{FF2B5EF4-FFF2-40B4-BE49-F238E27FC236}">
                <a16:creationId xmlns:a16="http://schemas.microsoft.com/office/drawing/2014/main" xmlns="" id="{5169590B-85B3-411E-8235-37A66A6FC0C3}"/>
              </a:ext>
            </a:extLst>
          </p:cNvPr>
          <p:cNvSpPr/>
          <p:nvPr/>
        </p:nvSpPr>
        <p:spPr>
          <a:xfrm>
            <a:off x="6925975" y="2618142"/>
            <a:ext cx="604100" cy="256066"/>
          </a:xfrm>
          <a:prstGeom prst="wedgeRectCallout">
            <a:avLst>
              <a:gd name="adj1" fmla="val 43468"/>
              <a:gd name="adj2" fmla="val 85358"/>
            </a:avLst>
          </a:prstGeom>
          <a:solidFill>
            <a:schemeClr val="accent5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/>
              <a:t>도림초</a:t>
            </a:r>
            <a:endParaRPr lang="ko-KR" altLang="en-US" sz="1050" dirty="0"/>
          </a:p>
        </p:txBody>
      </p:sp>
      <p:sp>
        <p:nvSpPr>
          <p:cNvPr id="28" name="말풍선: 사각형 27">
            <a:extLst>
              <a:ext uri="{FF2B5EF4-FFF2-40B4-BE49-F238E27FC236}">
                <a16:creationId xmlns:a16="http://schemas.microsoft.com/office/drawing/2014/main" xmlns="" id="{073D34EB-0A94-4568-B474-AE8523D64D84}"/>
              </a:ext>
            </a:extLst>
          </p:cNvPr>
          <p:cNvSpPr/>
          <p:nvPr/>
        </p:nvSpPr>
        <p:spPr>
          <a:xfrm>
            <a:off x="6099107" y="2533812"/>
            <a:ext cx="604100" cy="256066"/>
          </a:xfrm>
          <a:prstGeom prst="wedgeRectCallout">
            <a:avLst>
              <a:gd name="adj1" fmla="val 16930"/>
              <a:gd name="adj2" fmla="val -139566"/>
            </a:avLst>
          </a:prstGeom>
          <a:solidFill>
            <a:schemeClr val="accent5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err="1"/>
              <a:t>영원초</a:t>
            </a:r>
            <a:endParaRPr lang="ko-KR" altLang="en-US" sz="1050" dirty="0"/>
          </a:p>
        </p:txBody>
      </p:sp>
      <p:sp>
        <p:nvSpPr>
          <p:cNvPr id="29" name="말풍선: 사각형 28">
            <a:extLst>
              <a:ext uri="{FF2B5EF4-FFF2-40B4-BE49-F238E27FC236}">
                <a16:creationId xmlns:a16="http://schemas.microsoft.com/office/drawing/2014/main" xmlns="" id="{F641BB60-0C69-4FF6-9463-36CAC14E1990}"/>
              </a:ext>
            </a:extLst>
          </p:cNvPr>
          <p:cNvSpPr/>
          <p:nvPr/>
        </p:nvSpPr>
        <p:spPr>
          <a:xfrm>
            <a:off x="8301184" y="909021"/>
            <a:ext cx="604100" cy="256066"/>
          </a:xfrm>
          <a:prstGeom prst="wedgeRectCallout">
            <a:avLst>
              <a:gd name="adj1" fmla="val 84750"/>
              <a:gd name="adj2" fmla="val -21307"/>
            </a:avLst>
          </a:prstGeom>
          <a:solidFill>
            <a:schemeClr val="accent5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err="1"/>
              <a:t>영원중</a:t>
            </a:r>
            <a:endParaRPr lang="ko-KR" altLang="en-US" sz="1050" dirty="0"/>
          </a:p>
        </p:txBody>
      </p:sp>
    </p:spTree>
    <p:extLst>
      <p:ext uri="{BB962C8B-B14F-4D97-AF65-F5344CB8AC3E}">
        <p14:creationId xmlns:p14="http://schemas.microsoft.com/office/powerpoint/2010/main" val="3940192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AD610C3E-1D6D-4439-89CE-FAC657E07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320" y="0"/>
            <a:ext cx="10576680" cy="6858000"/>
          </a:xfrm>
          <a:prstGeom prst="rect">
            <a:avLst/>
          </a:prstGeom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xmlns="" id="{5CEA90BE-FF25-4B5E-BA29-BEFF0B316A08}"/>
              </a:ext>
            </a:extLst>
          </p:cNvPr>
          <p:cNvGrpSpPr/>
          <p:nvPr/>
        </p:nvGrpSpPr>
        <p:grpSpPr>
          <a:xfrm>
            <a:off x="6356813" y="2869994"/>
            <a:ext cx="1083379" cy="1217911"/>
            <a:chOff x="5474396" y="3228583"/>
            <a:chExt cx="1189451" cy="1337154"/>
          </a:xfrm>
        </p:grpSpPr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xmlns="" id="{399EE9BA-7E44-494F-9B87-B729CB4895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99134" y="4033381"/>
              <a:ext cx="1045924" cy="532356"/>
            </a:xfrm>
            <a:prstGeom prst="line">
              <a:avLst/>
            </a:prstGeom>
            <a:ln w="38100">
              <a:solidFill>
                <a:srgbClr val="FF005D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xmlns="" id="{4D8798A9-C9B7-4C10-B01D-1D52C9D03A46}"/>
                </a:ext>
              </a:extLst>
            </p:cNvPr>
            <p:cNvCxnSpPr>
              <a:cxnSpLocks/>
            </p:cNvCxnSpPr>
            <p:nvPr/>
          </p:nvCxnSpPr>
          <p:spPr>
            <a:xfrm>
              <a:off x="6269278" y="3281820"/>
              <a:ext cx="394569" cy="751561"/>
            </a:xfrm>
            <a:prstGeom prst="line">
              <a:avLst/>
            </a:prstGeom>
            <a:ln w="38100">
              <a:solidFill>
                <a:srgbClr val="FF005D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7">
              <a:extLst>
                <a:ext uri="{FF2B5EF4-FFF2-40B4-BE49-F238E27FC236}">
                  <a16:creationId xmlns:a16="http://schemas.microsoft.com/office/drawing/2014/main" xmlns="" id="{58FB73D2-3AFE-4425-BDBA-EAB8694511F0}"/>
                </a:ext>
              </a:extLst>
            </p:cNvPr>
            <p:cNvCxnSpPr>
              <a:cxnSpLocks/>
            </p:cNvCxnSpPr>
            <p:nvPr/>
          </p:nvCxnSpPr>
          <p:spPr>
            <a:xfrm>
              <a:off x="5679508" y="3532341"/>
              <a:ext cx="263831" cy="127608"/>
            </a:xfrm>
            <a:prstGeom prst="line">
              <a:avLst/>
            </a:prstGeom>
            <a:ln w="38100">
              <a:solidFill>
                <a:srgbClr val="FF005D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연결선 8">
              <a:extLst>
                <a:ext uri="{FF2B5EF4-FFF2-40B4-BE49-F238E27FC236}">
                  <a16:creationId xmlns:a16="http://schemas.microsoft.com/office/drawing/2014/main" xmlns="" id="{7BD3FCD7-EA93-4D43-9F2F-8CE4F95E21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55501" y="3228583"/>
              <a:ext cx="600728" cy="320981"/>
            </a:xfrm>
            <a:prstGeom prst="line">
              <a:avLst/>
            </a:prstGeom>
            <a:ln w="38100">
              <a:solidFill>
                <a:srgbClr val="FF005D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xmlns="" id="{DE987CD3-4DE5-41CB-81B1-B37F4A79DF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3207" y="3654470"/>
              <a:ext cx="82658" cy="489296"/>
            </a:xfrm>
            <a:prstGeom prst="line">
              <a:avLst/>
            </a:prstGeom>
            <a:ln w="38100">
              <a:solidFill>
                <a:srgbClr val="FF005D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xmlns="" id="{6A87B08E-F779-449E-8B8D-0963DDB809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95436" y="4143766"/>
              <a:ext cx="358982" cy="152662"/>
            </a:xfrm>
            <a:prstGeom prst="line">
              <a:avLst/>
            </a:prstGeom>
            <a:ln w="38100">
              <a:solidFill>
                <a:srgbClr val="FF005D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>
              <a:extLst>
                <a:ext uri="{FF2B5EF4-FFF2-40B4-BE49-F238E27FC236}">
                  <a16:creationId xmlns:a16="http://schemas.microsoft.com/office/drawing/2014/main" xmlns="" id="{0786CEFE-DFD1-48C8-87B5-F9F136FCA06B}"/>
                </a:ext>
              </a:extLst>
            </p:cNvPr>
            <p:cNvCxnSpPr>
              <a:cxnSpLocks/>
            </p:cNvCxnSpPr>
            <p:nvPr/>
          </p:nvCxnSpPr>
          <p:spPr>
            <a:xfrm>
              <a:off x="5474396" y="4296428"/>
              <a:ext cx="124738" cy="269309"/>
            </a:xfrm>
            <a:prstGeom prst="line">
              <a:avLst/>
            </a:prstGeom>
            <a:ln w="38100">
              <a:solidFill>
                <a:srgbClr val="FF005D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1F2FE49-AF24-4BEB-9326-E539886527CA}"/>
              </a:ext>
            </a:extLst>
          </p:cNvPr>
          <p:cNvSpPr txBox="1"/>
          <p:nvPr/>
        </p:nvSpPr>
        <p:spPr>
          <a:xfrm>
            <a:off x="80683" y="340659"/>
            <a:ext cx="13805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사업부지와 역까지의 거리 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sz="1800" dirty="0"/>
              <a:t>출처 </a:t>
            </a:r>
            <a:r>
              <a:rPr lang="en-US" altLang="ko-KR" sz="1800" dirty="0"/>
              <a:t>: </a:t>
            </a:r>
            <a:r>
              <a:rPr lang="ko-KR" altLang="en-US" sz="1800" dirty="0"/>
              <a:t>네이버지도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97268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1FD9C21-9042-4468-A6BA-6924B8E02150}"/>
              </a:ext>
            </a:extLst>
          </p:cNvPr>
          <p:cNvSpPr txBox="1"/>
          <p:nvPr/>
        </p:nvSpPr>
        <p:spPr>
          <a:xfrm>
            <a:off x="2492187" y="231125"/>
            <a:ext cx="38637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hlinkClick r:id="rId2"/>
              </a:rPr>
              <a:t>http://www.pmnews.co.kr/103538</a:t>
            </a:r>
            <a:endParaRPr lang="en-US" altLang="ko-KR" dirty="0"/>
          </a:p>
          <a:p>
            <a:endParaRPr lang="en-US" altLang="ko-K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D9ABC62B-A0A9-44AE-9117-BBE3ACF9E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112" y="1164294"/>
            <a:ext cx="4249111" cy="566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86E3DFAD-A78C-44A5-91EC-3BC164018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0074" y="1164294"/>
            <a:ext cx="4852414" cy="566373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867A219-5BFB-42A7-AD05-6B60EDC661DB}"/>
              </a:ext>
            </a:extLst>
          </p:cNvPr>
          <p:cNvSpPr txBox="1"/>
          <p:nvPr/>
        </p:nvSpPr>
        <p:spPr>
          <a:xfrm>
            <a:off x="2492186" y="674772"/>
            <a:ext cx="68580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hlinkClick r:id="rId5"/>
              </a:rPr>
              <a:t>http://www.dosinews.com/news/articleView.html?idxno=3484</a:t>
            </a:r>
            <a:endParaRPr lang="en-US" altLang="ko-KR" dirty="0"/>
          </a:p>
          <a:p>
            <a:endParaRPr lang="ko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AC69D06-4F53-4924-91AC-640ADC9CF269}"/>
              </a:ext>
            </a:extLst>
          </p:cNvPr>
          <p:cNvSpPr txBox="1"/>
          <p:nvPr/>
        </p:nvSpPr>
        <p:spPr>
          <a:xfrm>
            <a:off x="143436" y="340659"/>
            <a:ext cx="1783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신림선 </a:t>
            </a:r>
            <a:r>
              <a:rPr lang="en-US" altLang="ko-KR" dirty="0"/>
              <a:t>2022</a:t>
            </a:r>
            <a:r>
              <a:rPr lang="ko-KR" altLang="en-US" dirty="0"/>
              <a:t>년 개통 기사 자료</a:t>
            </a:r>
          </a:p>
        </p:txBody>
      </p:sp>
    </p:spTree>
    <p:extLst>
      <p:ext uri="{BB962C8B-B14F-4D97-AF65-F5344CB8AC3E}">
        <p14:creationId xmlns:p14="http://schemas.microsoft.com/office/powerpoint/2010/main" val="158927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369CDBE-3E38-4507-B1C0-85B7DE3FA757}"/>
              </a:ext>
            </a:extLst>
          </p:cNvPr>
          <p:cNvSpPr txBox="1"/>
          <p:nvPr/>
        </p:nvSpPr>
        <p:spPr>
          <a:xfrm>
            <a:off x="143436" y="340659"/>
            <a:ext cx="1783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서부선</a:t>
            </a:r>
            <a:endParaRPr lang="en-US" altLang="ko-KR" dirty="0"/>
          </a:p>
          <a:p>
            <a:r>
              <a:rPr lang="ko-KR" altLang="en-US" dirty="0" err="1"/>
              <a:t>신안산선</a:t>
            </a:r>
            <a:endParaRPr lang="en-US" altLang="ko-KR" dirty="0"/>
          </a:p>
          <a:p>
            <a:r>
              <a:rPr lang="ko-KR" altLang="en-US" dirty="0"/>
              <a:t>자료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DD8A2ED-74BA-4362-B353-32232EB443A7}"/>
              </a:ext>
            </a:extLst>
          </p:cNvPr>
          <p:cNvSpPr txBox="1"/>
          <p:nvPr/>
        </p:nvSpPr>
        <p:spPr>
          <a:xfrm>
            <a:off x="1927412" y="43838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hlinkClick r:id="rId2"/>
              </a:rPr>
              <a:t>https://m.blog.naver.com/ajkjk/222013946923</a:t>
            </a:r>
            <a:endParaRPr lang="en-US" altLang="ko-KR" dirty="0"/>
          </a:p>
          <a:p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FA1E0B3D-955C-4EDD-9714-8030FF041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3485" y="1407459"/>
            <a:ext cx="3268332" cy="5450541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BC31D2AD-02C2-43E0-AD54-B3AFA1172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7412" y="1407459"/>
            <a:ext cx="6293321" cy="532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3881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170</Words>
  <Application>Microsoft Office PowerPoint</Application>
  <PresentationFormat>와이드스크린</PresentationFormat>
  <Paragraphs>73</Paragraphs>
  <Slides>11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11</vt:i4>
      </vt:variant>
    </vt:vector>
  </HeadingPairs>
  <TitlesOfParts>
    <vt:vector size="14" baseType="lpstr"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Windows 사용자</cp:lastModifiedBy>
  <cp:revision>22</cp:revision>
  <dcterms:created xsi:type="dcterms:W3CDTF">2021-05-24T02:14:55Z</dcterms:created>
  <dcterms:modified xsi:type="dcterms:W3CDTF">2021-06-02T00:36:54Z</dcterms:modified>
</cp:coreProperties>
</file>